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64" r:id="rId3"/>
    <p:sldId id="366" r:id="rId4"/>
    <p:sldId id="288" r:id="rId5"/>
    <p:sldId id="336" r:id="rId6"/>
    <p:sldId id="358" r:id="rId7"/>
    <p:sldId id="357" r:id="rId8"/>
    <p:sldId id="360" r:id="rId9"/>
    <p:sldId id="368" r:id="rId10"/>
    <p:sldId id="361" r:id="rId11"/>
    <p:sldId id="369" r:id="rId12"/>
    <p:sldId id="362" r:id="rId13"/>
    <p:sldId id="370" r:id="rId14"/>
    <p:sldId id="364" r:id="rId15"/>
    <p:sldId id="371" r:id="rId16"/>
    <p:sldId id="363" r:id="rId17"/>
    <p:sldId id="372" r:id="rId18"/>
    <p:sldId id="367" r:id="rId19"/>
    <p:sldId id="377" r:id="rId20"/>
    <p:sldId id="373" r:id="rId21"/>
    <p:sldId id="359" r:id="rId22"/>
    <p:sldId id="365" r:id="rId23"/>
    <p:sldId id="352" r:id="rId24"/>
    <p:sldId id="374" r:id="rId25"/>
    <p:sldId id="353" r:id="rId26"/>
    <p:sldId id="375" r:id="rId27"/>
    <p:sldId id="342" r:id="rId28"/>
    <p:sldId id="379" r:id="rId29"/>
    <p:sldId id="378" r:id="rId30"/>
    <p:sldId id="318" r:id="rId31"/>
    <p:sldId id="31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709" autoAdjust="0"/>
  </p:normalViewPr>
  <p:slideViewPr>
    <p:cSldViewPr snapToGrid="0">
      <p:cViewPr varScale="1">
        <p:scale>
          <a:sx n="86" d="100"/>
          <a:sy n="86" d="100"/>
        </p:scale>
        <p:origin x="14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8FC64-E39C-4C42-B46F-635013E3CE61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28D9E-E9B9-4A2D-AB49-1C92CAFDA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4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97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81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39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40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85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14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67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99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35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930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78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87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08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688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18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68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71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95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5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85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44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75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4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9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788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13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8258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08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21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4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1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9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4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7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9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1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F5898-5A22-4DB9-8321-F98B6469022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6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qlzoo.net/" TargetMode="External"/><Relationship Id="rId2" Type="http://schemas.openxmlformats.org/officeDocument/2006/relationships/hyperlink" Target="https://www.codecademy.com/learn/learn-sq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sql/sql_exercises.asp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3" y="2404531"/>
            <a:ext cx="6933657" cy="1646302"/>
          </a:xfrm>
        </p:spPr>
        <p:txBody>
          <a:bodyPr/>
          <a:lstStyle/>
          <a:p>
            <a:pPr algn="l"/>
            <a:r>
              <a:rPr lang="en-US" dirty="0"/>
              <a:t>SQL for Data Querying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6E7E0-04B5-4AEC-9E58-ACC4A20A6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Week </a:t>
            </a:r>
            <a:r>
              <a:rPr lang="en-US"/>
              <a:t>3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52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487598" cy="1320800"/>
          </a:xfrm>
        </p:spPr>
        <p:txBody>
          <a:bodyPr/>
          <a:lstStyle/>
          <a:p>
            <a:r>
              <a:rPr lang="en-US" dirty="0"/>
              <a:t>ANY and ALL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218"/>
            <a:ext cx="8860949" cy="4693619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The ANY and ALL operators offer a way to compare a single value to multiple values</a:t>
            </a:r>
          </a:p>
          <a:p>
            <a:pPr lvl="1"/>
            <a:r>
              <a:rPr lang="en-US" sz="2000" dirty="0"/>
              <a:t>ANY and ALL don’t have to be used in conjunction with a sub query but usually are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For the ALL condition to be satisfied the specified condition must be met for </a:t>
            </a:r>
            <a:r>
              <a:rPr lang="en-US" sz="2200" i="1" dirty="0"/>
              <a:t>all</a:t>
            </a:r>
            <a:r>
              <a:rPr lang="en-US" sz="2200" dirty="0"/>
              <a:t> the values in the sub query</a:t>
            </a:r>
            <a:endParaRPr lang="en-US" sz="2000" dirty="0"/>
          </a:p>
          <a:p>
            <a:endParaRPr lang="en-US" sz="2200" dirty="0"/>
          </a:p>
          <a:p>
            <a:r>
              <a:rPr lang="en-US" sz="2200" dirty="0"/>
              <a:t>For the ANY condition to be satisfied the specified condition must be met for </a:t>
            </a:r>
            <a:r>
              <a:rPr lang="en-US" sz="2200" i="1" dirty="0"/>
              <a:t>any </a:t>
            </a:r>
            <a:r>
              <a:rPr lang="en-US" sz="2200" dirty="0"/>
              <a:t>of the values in the sub query</a:t>
            </a:r>
            <a:endParaRPr lang="en-US" sz="2000" dirty="0"/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200" dirty="0"/>
              <a:t>These operators are frequently used in the having clause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7381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3.3</a:t>
            </a:r>
          </a:p>
        </p:txBody>
      </p:sp>
    </p:spTree>
    <p:extLst>
      <p:ext uri="{BB962C8B-B14F-4D97-AF65-F5344CB8AC3E}">
        <p14:creationId xmlns:p14="http://schemas.microsoft.com/office/powerpoint/2010/main" val="4007006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487598" cy="1320800"/>
          </a:xfrm>
        </p:spPr>
        <p:txBody>
          <a:bodyPr/>
          <a:lstStyle/>
          <a:p>
            <a:r>
              <a:rPr lang="en-US" dirty="0"/>
              <a:t>Multi Column Multi Row Sub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218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Used similarly to multi row single column sub queries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Checking for membership, but across multiple columns</a:t>
            </a:r>
          </a:p>
          <a:p>
            <a:endParaRPr lang="en-US" sz="2200" dirty="0"/>
          </a:p>
          <a:p>
            <a:r>
              <a:rPr lang="en-US" sz="2200" dirty="0"/>
              <a:t>Not frequently used but a good tool to have in your SQL toolbox!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7436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3.4</a:t>
            </a:r>
          </a:p>
        </p:txBody>
      </p:sp>
    </p:spTree>
    <p:extLst>
      <p:ext uri="{BB962C8B-B14F-4D97-AF65-F5344CB8AC3E}">
        <p14:creationId xmlns:p14="http://schemas.microsoft.com/office/powerpoint/2010/main" val="2320730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487598" cy="1320800"/>
          </a:xfrm>
        </p:spPr>
        <p:txBody>
          <a:bodyPr/>
          <a:lstStyle/>
          <a:p>
            <a:r>
              <a:rPr lang="en-US" dirty="0"/>
              <a:t>Sub Queries using Exists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218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EXISTS operator is useful when you want to identify if a relationship exists without regard for quantity </a:t>
            </a:r>
          </a:p>
          <a:p>
            <a:endParaRPr lang="en-US" sz="2200" dirty="0"/>
          </a:p>
          <a:p>
            <a:r>
              <a:rPr lang="en-US" sz="2200" dirty="0"/>
              <a:t>Using the EXISTS operator, a sub query can return zero, one or many rows and the condition checks if the sub query </a:t>
            </a:r>
            <a:r>
              <a:rPr lang="en-US" sz="2200" b="1" dirty="0"/>
              <a:t>returned at least one row</a:t>
            </a:r>
          </a:p>
          <a:p>
            <a:pPr lvl="1"/>
            <a:r>
              <a:rPr lang="en-US" sz="2000" dirty="0"/>
              <a:t>If condition is met, values for columns in SELECT clause are returned</a:t>
            </a:r>
          </a:p>
          <a:p>
            <a:endParaRPr lang="en-US" sz="2200" dirty="0"/>
          </a:p>
          <a:p>
            <a:r>
              <a:rPr lang="en-US" sz="2200" dirty="0"/>
              <a:t>You can also use the NON EXISTS operator to return values to the results set when the condition is not met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7549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3.5</a:t>
            </a:r>
          </a:p>
        </p:txBody>
      </p:sp>
    </p:spTree>
    <p:extLst>
      <p:ext uri="{BB962C8B-B14F-4D97-AF65-F5344CB8AC3E}">
        <p14:creationId xmlns:p14="http://schemas.microsoft.com/office/powerpoint/2010/main" val="375590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487598" cy="1320800"/>
          </a:xfrm>
        </p:spPr>
        <p:txBody>
          <a:bodyPr/>
          <a:lstStyle/>
          <a:p>
            <a:r>
              <a:rPr lang="en-US" dirty="0"/>
              <a:t>Sub Queries as a 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218"/>
            <a:ext cx="9168002" cy="4693619"/>
          </a:xfrm>
        </p:spPr>
        <p:txBody>
          <a:bodyPr>
            <a:normAutofit/>
          </a:bodyPr>
          <a:lstStyle/>
          <a:p>
            <a:r>
              <a:rPr lang="en-US" sz="2200" dirty="0"/>
              <a:t>Remember a </a:t>
            </a:r>
            <a:r>
              <a:rPr lang="en-US" sz="2200" i="1" dirty="0"/>
              <a:t>table </a:t>
            </a:r>
            <a:r>
              <a:rPr lang="en-US" sz="2200" dirty="0"/>
              <a:t>in the FROM clause can be many things…</a:t>
            </a:r>
          </a:p>
          <a:p>
            <a:pPr lvl="1"/>
            <a:r>
              <a:rPr lang="en-US" sz="1800" dirty="0"/>
              <a:t>Including the result of a sub query!</a:t>
            </a:r>
          </a:p>
          <a:p>
            <a:pPr lvl="1"/>
            <a:endParaRPr lang="en-US" sz="1800" dirty="0"/>
          </a:p>
          <a:p>
            <a:r>
              <a:rPr lang="en-US" sz="2200" dirty="0"/>
              <a:t>When a sub query is included in the FROM clause it is considered a data source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Very powerful because you can customize what inputs go into a join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A common use is pairing an inner join with a subquery to filter rows to a specific subset of values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1288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3.6</a:t>
            </a:r>
          </a:p>
        </p:txBody>
      </p:sp>
    </p:spTree>
    <p:extLst>
      <p:ext uri="{BB962C8B-B14F-4D97-AF65-F5344CB8AC3E}">
        <p14:creationId xmlns:p14="http://schemas.microsoft.com/office/powerpoint/2010/main" val="2762314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487598" cy="1320800"/>
          </a:xfrm>
        </p:spPr>
        <p:txBody>
          <a:bodyPr/>
          <a:lstStyle/>
          <a:p>
            <a:r>
              <a:rPr lang="en-US" dirty="0"/>
              <a:t>Sub Queries as a Common Table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218"/>
            <a:ext cx="9088103" cy="4693619"/>
          </a:xfrm>
        </p:spPr>
        <p:txBody>
          <a:bodyPr>
            <a:normAutofit/>
          </a:bodyPr>
          <a:lstStyle/>
          <a:p>
            <a:r>
              <a:rPr lang="en-US" sz="2200" dirty="0"/>
              <a:t>Common Table Expressions (CTEs) leverage sub queries in the WITH clause (new clause alert!!!) </a:t>
            </a:r>
          </a:p>
          <a:p>
            <a:pPr lvl="1"/>
            <a:r>
              <a:rPr lang="en-US" sz="2000" dirty="0"/>
              <a:t>WITH clause is positioned before the SELECT clause</a:t>
            </a:r>
          </a:p>
          <a:p>
            <a:pPr lvl="1"/>
            <a:endParaRPr lang="en-US" sz="2000" dirty="0"/>
          </a:p>
          <a:p>
            <a:r>
              <a:rPr lang="en-US" sz="2200" dirty="0"/>
              <a:t>All CTEs are established at the beginning of the query and given names which are referenced later in the main containing query</a:t>
            </a:r>
          </a:p>
          <a:p>
            <a:pPr lvl="1"/>
            <a:endParaRPr lang="en-US" sz="2000" dirty="0"/>
          </a:p>
          <a:p>
            <a:r>
              <a:rPr lang="en-US" sz="2200" dirty="0"/>
              <a:t>CTEs are effective when there are many sub queries in your query</a:t>
            </a:r>
          </a:p>
          <a:p>
            <a:pPr lvl="1"/>
            <a:r>
              <a:rPr lang="en-US" sz="2000" dirty="0"/>
              <a:t>Improves organization but can hurt interpretability! (in my opinion)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6919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BC6A86-2186-40C6-9BE2-F44C0E692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61" y="1027136"/>
            <a:ext cx="3470661" cy="53117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43A372-3AE4-4EE1-9D73-BD7703073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521" y="1027136"/>
            <a:ext cx="2713038" cy="54848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9666D573-0D5A-4938-A6AF-D5783337E104}"/>
              </a:ext>
            </a:extLst>
          </p:cNvPr>
          <p:cNvSpPr/>
          <p:nvPr/>
        </p:nvSpPr>
        <p:spPr>
          <a:xfrm>
            <a:off x="4079761" y="3420029"/>
            <a:ext cx="1339398" cy="262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5C1E9B9-1993-4D71-8700-3F8482CCBE65}"/>
              </a:ext>
            </a:extLst>
          </p:cNvPr>
          <p:cNvSpPr txBox="1">
            <a:spLocks/>
          </p:cNvSpPr>
          <p:nvPr/>
        </p:nvSpPr>
        <p:spPr>
          <a:xfrm>
            <a:off x="804334" y="723900"/>
            <a:ext cx="8619066" cy="2629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Which regions have higher member populations than regions 8, 9, and 7?</a:t>
            </a:r>
          </a:p>
        </p:txBody>
      </p:sp>
    </p:spTree>
    <p:extLst>
      <p:ext uri="{BB962C8B-B14F-4D97-AF65-F5344CB8AC3E}">
        <p14:creationId xmlns:p14="http://schemas.microsoft.com/office/powerpoint/2010/main" val="21717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27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200" dirty="0"/>
              <a:t>Review</a:t>
            </a:r>
          </a:p>
          <a:p>
            <a:pPr>
              <a:lnSpc>
                <a:spcPct val="200000"/>
              </a:lnSpc>
            </a:pPr>
            <a:r>
              <a:rPr lang="en-US" sz="2200" dirty="0"/>
              <a:t>Sub Queries </a:t>
            </a:r>
          </a:p>
          <a:p>
            <a:pPr>
              <a:lnSpc>
                <a:spcPct val="200000"/>
              </a:lnSpc>
            </a:pPr>
            <a:r>
              <a:rPr lang="en-US" sz="2200" dirty="0"/>
              <a:t>Conditional Logic</a:t>
            </a:r>
          </a:p>
          <a:p>
            <a:pPr>
              <a:lnSpc>
                <a:spcPct val="20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72567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3.7</a:t>
            </a:r>
          </a:p>
        </p:txBody>
      </p:sp>
    </p:spTree>
    <p:extLst>
      <p:ext uri="{BB962C8B-B14F-4D97-AF65-F5344CB8AC3E}">
        <p14:creationId xmlns:p14="http://schemas.microsoft.com/office/powerpoint/2010/main" val="3321591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Conditional Logic</a:t>
            </a:r>
          </a:p>
        </p:txBody>
      </p:sp>
    </p:spTree>
    <p:extLst>
      <p:ext uri="{BB962C8B-B14F-4D97-AF65-F5344CB8AC3E}">
        <p14:creationId xmlns:p14="http://schemas.microsoft.com/office/powerpoint/2010/main" val="3770339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Conditional Logic?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1974"/>
            <a:ext cx="9185757" cy="4693619"/>
          </a:xfrm>
        </p:spPr>
        <p:txBody>
          <a:bodyPr>
            <a:normAutofit/>
          </a:bodyPr>
          <a:lstStyle/>
          <a:p>
            <a:r>
              <a:rPr lang="en-US" sz="2200" dirty="0"/>
              <a:t>Conditional logic is the ability to take one of multiple paths during the execution of a program</a:t>
            </a:r>
          </a:p>
          <a:p>
            <a:pPr lvl="1"/>
            <a:r>
              <a:rPr lang="en-US" sz="2000" dirty="0"/>
              <a:t>Think IF -&gt; THEN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200" dirty="0"/>
              <a:t>The CASE expression is SQL’s optimal method to express and execute conditional logic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CASE expressions are executed in the SELECT cause (for our purposes)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7782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Searched CASE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9176880" cy="4693619"/>
          </a:xfrm>
        </p:spPr>
        <p:txBody>
          <a:bodyPr>
            <a:normAutofit/>
          </a:bodyPr>
          <a:lstStyle/>
          <a:p>
            <a:r>
              <a:rPr lang="en-US" sz="2200" dirty="0"/>
              <a:t>Searched CASE expressions are the most common use for CASE expressions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Can return a string, expression, column value or even the result of a sub query</a:t>
            </a:r>
          </a:p>
          <a:p>
            <a:endParaRPr lang="en-US" sz="2200" dirty="0"/>
          </a:p>
          <a:p>
            <a:r>
              <a:rPr lang="en-US" sz="2200" dirty="0"/>
              <a:t>The value following ELSE in a searched CASE expression is considered the default value of the expression</a:t>
            </a:r>
          </a:p>
          <a:p>
            <a:endParaRPr lang="en-US" sz="2200" dirty="0"/>
          </a:p>
          <a:p>
            <a:r>
              <a:rPr lang="en-US" sz="2200" dirty="0"/>
              <a:t>Once a condition in the expression is met, the rest of the expression is ignored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7502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3.8</a:t>
            </a:r>
          </a:p>
        </p:txBody>
      </p:sp>
    </p:spTree>
    <p:extLst>
      <p:ext uri="{BB962C8B-B14F-4D97-AF65-F5344CB8AC3E}">
        <p14:creationId xmlns:p14="http://schemas.microsoft.com/office/powerpoint/2010/main" val="2391920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Set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CASE expressions can help when you want results all in one row</a:t>
            </a:r>
          </a:p>
          <a:p>
            <a:pPr lvl="1"/>
            <a:r>
              <a:rPr lang="en-US" sz="2000" dirty="0"/>
              <a:t>Similar to transposing the results of a GROUP BY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200" dirty="0"/>
              <a:t>Using CASE to transform your result requires much code but is very flexible!</a:t>
            </a:r>
          </a:p>
          <a:p>
            <a:endParaRPr lang="en-US" sz="2200" dirty="0"/>
          </a:p>
          <a:p>
            <a:r>
              <a:rPr lang="en-US" sz="2200" dirty="0"/>
              <a:t>A separate CASE expression is required for each column desired in your result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8117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3.9</a:t>
            </a:r>
          </a:p>
        </p:txBody>
      </p:sp>
    </p:spTree>
    <p:extLst>
      <p:ext uri="{BB962C8B-B14F-4D97-AF65-F5344CB8AC3E}">
        <p14:creationId xmlns:p14="http://schemas.microsoft.com/office/powerpoint/2010/main" val="1962222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Transformation Update!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771"/>
            <a:ext cx="9469843" cy="4664629"/>
          </a:xfrm>
        </p:spPr>
        <p:txBody>
          <a:bodyPr>
            <a:normAutofit/>
          </a:bodyPr>
          <a:lstStyle/>
          <a:p>
            <a:r>
              <a:rPr lang="en-US" sz="2000" dirty="0"/>
              <a:t>There is a recently added new syntax to perform result set transformation</a:t>
            </a:r>
          </a:p>
          <a:p>
            <a:pPr lvl="1"/>
            <a:r>
              <a:rPr lang="en-US" sz="1800" dirty="0"/>
              <a:t>No longer need to use CASE expressions</a:t>
            </a:r>
          </a:p>
          <a:p>
            <a:pPr lvl="1"/>
            <a:endParaRPr lang="en-US" sz="18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9CA86-CD7D-42F7-BB55-28F2F1156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02" y="2905125"/>
            <a:ext cx="3076575" cy="1047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2B4573-E252-4B8B-B297-12B0FF790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97045"/>
            <a:ext cx="3000375" cy="895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465E35-D07D-44E7-93C9-6E5F384E8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02" y="5274229"/>
            <a:ext cx="3028950" cy="1047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02A223-8FEB-4E74-8558-7A0BA48C3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513" y="5274229"/>
            <a:ext cx="3038475" cy="847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A3057B-E500-4EED-94A0-6A165BC03754}"/>
              </a:ext>
            </a:extLst>
          </p:cNvPr>
          <p:cNvSpPr txBox="1"/>
          <p:nvPr/>
        </p:nvSpPr>
        <p:spPr>
          <a:xfrm>
            <a:off x="4497011" y="2391936"/>
            <a:ext cx="95731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solidFill>
                  <a:schemeClr val="accent1"/>
                </a:solidFill>
              </a:rPr>
              <a:t>=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216869-5E50-4B3D-8A6D-FFFB87A42272}"/>
              </a:ext>
            </a:extLst>
          </p:cNvPr>
          <p:cNvSpPr txBox="1"/>
          <p:nvPr/>
        </p:nvSpPr>
        <p:spPr>
          <a:xfrm>
            <a:off x="4497011" y="4715520"/>
            <a:ext cx="95731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solidFill>
                  <a:schemeClr val="accent1"/>
                </a:solidFill>
              </a:rPr>
              <a:t>=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451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Transformation Update! Cont.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9024228" cy="4664629"/>
          </a:xfrm>
        </p:spPr>
        <p:txBody>
          <a:bodyPr>
            <a:normAutofit/>
          </a:bodyPr>
          <a:lstStyle/>
          <a:p>
            <a:r>
              <a:rPr lang="en-US" sz="2000" dirty="0"/>
              <a:t>Important to remember that this syntax only works when you are looking at counts of rows</a:t>
            </a:r>
          </a:p>
          <a:p>
            <a:pPr lvl="1"/>
            <a:r>
              <a:rPr lang="en-US" sz="1800" dirty="0"/>
              <a:t>If you want to aggregate on actual amounts in the table you will need to use CASE expressions</a:t>
            </a:r>
          </a:p>
          <a:p>
            <a:pPr lvl="1"/>
            <a:endParaRPr lang="en-US" sz="18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EB31E-070E-4E08-BD14-B40250DE9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11" y="3972951"/>
            <a:ext cx="4081253" cy="19092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54BC30-6473-49C0-BE4F-F842B0F9E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079" y="4524735"/>
            <a:ext cx="3813718" cy="562138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45769630-DE09-4312-9948-C3D82D7A8F76}"/>
              </a:ext>
            </a:extLst>
          </p:cNvPr>
          <p:cNvSpPr/>
          <p:nvPr/>
        </p:nvSpPr>
        <p:spPr>
          <a:xfrm>
            <a:off x="4758587" y="4739268"/>
            <a:ext cx="705511" cy="278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83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771"/>
            <a:ext cx="9469843" cy="4664629"/>
          </a:xfrm>
        </p:spPr>
        <p:txBody>
          <a:bodyPr>
            <a:normAutofit/>
          </a:bodyPr>
          <a:lstStyle/>
          <a:p>
            <a:r>
              <a:rPr lang="en-US" sz="2000" dirty="0"/>
              <a:t>Sub queries are a query within another query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result of a sub query can be a single row and single column, multiple rows and single column or multiple rows and multiple column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/>
              <a:t>Sub queries are executed before the rest of the query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CASE expression is SQL’s optimal method to express and execute conditional logic</a:t>
            </a:r>
          </a:p>
          <a:p>
            <a:endParaRPr lang="en-US" sz="2000" dirty="0"/>
          </a:p>
          <a:p>
            <a:r>
              <a:rPr lang="en-US" sz="2000" dirty="0"/>
              <a:t>CASE expressions and sub queries are often used together!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453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8993140" cy="46646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primary key </a:t>
            </a:r>
            <a:r>
              <a:rPr lang="en-US" dirty="0"/>
              <a:t>is a unique identifier within a table while a </a:t>
            </a:r>
            <a:r>
              <a:rPr lang="en-US" i="1" dirty="0"/>
              <a:t>foreign key</a:t>
            </a:r>
            <a:r>
              <a:rPr lang="en-US" dirty="0"/>
              <a:t> serves as a link to another table where the same values serve as a primary key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</a:t>
            </a:r>
            <a:r>
              <a:rPr lang="en-US" i="1" dirty="0"/>
              <a:t>join</a:t>
            </a:r>
            <a:r>
              <a:rPr lang="en-US" dirty="0"/>
              <a:t> is an operation that uses related columns (primary/foreign) between tables to combine data from multiple tables into one query.  Located in the from clause!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use joins to join more than 2 tables at a time (table aliases helpful here!)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Sets and set operators are a great way to combine, filter, and manipulate your data across multiple sources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Sets must have the same number of columns and the same types for corresponding columns</a:t>
            </a:r>
          </a:p>
        </p:txBody>
      </p:sp>
    </p:spTree>
    <p:extLst>
      <p:ext uri="{BB962C8B-B14F-4D97-AF65-F5344CB8AC3E}">
        <p14:creationId xmlns:p14="http://schemas.microsoft.com/office/powerpoint/2010/main" val="2530439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32750"/>
            <a:ext cx="9295342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Code Academy SQL Course: </a:t>
            </a:r>
            <a:r>
              <a:rPr lang="en-US" sz="2000" dirty="0">
                <a:hlinkClick r:id="rId2"/>
              </a:rPr>
              <a:t>https://www.codecademy.com/learn/learn-sql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SQL Zoo: </a:t>
            </a:r>
            <a:r>
              <a:rPr lang="en-US" sz="2000" dirty="0">
                <a:hlinkClick r:id="rId3"/>
              </a:rPr>
              <a:t>https://sqlzoo.net/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W3 Schools: </a:t>
            </a:r>
            <a:r>
              <a:rPr lang="en-US" sz="2000" dirty="0">
                <a:hlinkClick r:id="rId4"/>
              </a:rPr>
              <a:t>https://www.w3schools.com/sql/sql_exercises.asp</a:t>
            </a:r>
            <a:endParaRPr lang="en-US" sz="2000" dirty="0"/>
          </a:p>
          <a:p>
            <a:pPr marL="0" indent="0">
              <a:lnSpc>
                <a:spcPct val="200000"/>
              </a:lnSpc>
              <a:buNone/>
            </a:pPr>
            <a:endParaRPr lang="en-US" sz="2000" dirty="0"/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5277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9232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Sub Queries</a:t>
            </a:r>
          </a:p>
        </p:txBody>
      </p:sp>
    </p:spTree>
    <p:extLst>
      <p:ext uri="{BB962C8B-B14F-4D97-AF65-F5344CB8AC3E}">
        <p14:creationId xmlns:p14="http://schemas.microsoft.com/office/powerpoint/2010/main" val="55718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928305" cy="4693619"/>
          </a:xfrm>
        </p:spPr>
        <p:txBody>
          <a:bodyPr>
            <a:normAutofit/>
          </a:bodyPr>
          <a:lstStyle/>
          <a:p>
            <a:r>
              <a:rPr lang="en-US" sz="2200" dirty="0"/>
              <a:t>Sub queries are a </a:t>
            </a:r>
            <a:r>
              <a:rPr lang="en-US" sz="2200" b="1" dirty="0"/>
              <a:t>query within another query (containing query)</a:t>
            </a:r>
          </a:p>
          <a:p>
            <a:pPr lvl="1"/>
            <a:r>
              <a:rPr lang="en-US" sz="2000" dirty="0"/>
              <a:t>Always contained with parenthesis!</a:t>
            </a:r>
          </a:p>
          <a:p>
            <a:pPr lvl="1"/>
            <a:endParaRPr lang="en-US" sz="1800" dirty="0"/>
          </a:p>
          <a:p>
            <a:r>
              <a:rPr lang="en-US" sz="2200" dirty="0"/>
              <a:t>Like any SQL query, sub queries can return…</a:t>
            </a:r>
          </a:p>
          <a:p>
            <a:pPr lvl="1"/>
            <a:r>
              <a:rPr lang="en-US" sz="2000" dirty="0"/>
              <a:t>Single row and single column</a:t>
            </a:r>
          </a:p>
          <a:p>
            <a:pPr lvl="1"/>
            <a:r>
              <a:rPr lang="en-US" sz="2000" dirty="0"/>
              <a:t>Multiple rows and single column</a:t>
            </a:r>
          </a:p>
          <a:p>
            <a:pPr lvl="1"/>
            <a:r>
              <a:rPr lang="en-US" sz="2000" dirty="0"/>
              <a:t>Multiple rows and multiple columns</a:t>
            </a:r>
          </a:p>
          <a:p>
            <a:pPr lvl="1"/>
            <a:endParaRPr lang="en-US" sz="2000" dirty="0"/>
          </a:p>
          <a:p>
            <a:r>
              <a:rPr lang="en-US" sz="2200" dirty="0"/>
              <a:t>Sub queries are executed before the rest of the query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419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Sub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218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A sub query that returns a </a:t>
            </a:r>
            <a:r>
              <a:rPr lang="en-US" sz="2200" b="1" dirty="0"/>
              <a:t>single row and single column </a:t>
            </a:r>
            <a:r>
              <a:rPr lang="en-US" sz="2200" dirty="0"/>
              <a:t>is called a </a:t>
            </a:r>
            <a:r>
              <a:rPr lang="en-US" sz="2200" b="1" dirty="0"/>
              <a:t>scalar sub query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They are most frequently used as part of a condition referencing equality/inequality (=, &lt;&gt;, &gt;=, &lt;=, &gt;, &lt;)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200" dirty="0"/>
              <a:t>When using a sub query as part of an equality condition the sub query </a:t>
            </a:r>
            <a:r>
              <a:rPr lang="en-US" sz="2200" b="1" dirty="0"/>
              <a:t>must return a single row and single column</a:t>
            </a:r>
          </a:p>
          <a:p>
            <a:pPr lvl="1"/>
            <a:r>
              <a:rPr lang="en-US" sz="2000" dirty="0"/>
              <a:t>In other words… it must be scalar!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511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3.1</a:t>
            </a:r>
          </a:p>
        </p:txBody>
      </p:sp>
    </p:spTree>
    <p:extLst>
      <p:ext uri="{BB962C8B-B14F-4D97-AF65-F5344CB8AC3E}">
        <p14:creationId xmlns:p14="http://schemas.microsoft.com/office/powerpoint/2010/main" val="75343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487598" cy="1320800"/>
          </a:xfrm>
        </p:spPr>
        <p:txBody>
          <a:bodyPr/>
          <a:lstStyle/>
          <a:p>
            <a:r>
              <a:rPr lang="en-US" dirty="0"/>
              <a:t>Multi Row Single Column Sub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218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Multiple row single column sub queries are used similarly to scalar sub queries </a:t>
            </a:r>
            <a:endParaRPr lang="en-US" sz="2200" b="1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However, we check for </a:t>
            </a:r>
            <a:r>
              <a:rPr lang="en-US" sz="2200" i="1" dirty="0"/>
              <a:t>membership </a:t>
            </a:r>
            <a:r>
              <a:rPr lang="en-US" sz="2200" dirty="0"/>
              <a:t>instead of </a:t>
            </a:r>
            <a:r>
              <a:rPr lang="en-US" sz="2200" i="1" dirty="0"/>
              <a:t>equality</a:t>
            </a:r>
          </a:p>
          <a:p>
            <a:pPr lvl="1"/>
            <a:r>
              <a:rPr lang="en-US" sz="2000" dirty="0"/>
              <a:t>We cannot equate a single value to a set of values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200" dirty="0"/>
              <a:t>Use the IN and NOT IN operators with these sub queries as opposed to our equality/inequality operators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400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3.2</a:t>
            </a:r>
          </a:p>
        </p:txBody>
      </p:sp>
    </p:spTree>
    <p:extLst>
      <p:ext uri="{BB962C8B-B14F-4D97-AF65-F5344CB8AC3E}">
        <p14:creationId xmlns:p14="http://schemas.microsoft.com/office/powerpoint/2010/main" val="24596007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20810</TotalTime>
  <Words>1096</Words>
  <Application>Microsoft Office PowerPoint</Application>
  <PresentationFormat>Widescreen</PresentationFormat>
  <Paragraphs>168</Paragraphs>
  <Slides>31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Trebuchet MS</vt:lpstr>
      <vt:lpstr>Wingdings 3</vt:lpstr>
      <vt:lpstr>Facet</vt:lpstr>
      <vt:lpstr>SQL for Data Querying and Analysis</vt:lpstr>
      <vt:lpstr>Agenda</vt:lpstr>
      <vt:lpstr>Review</vt:lpstr>
      <vt:lpstr>Sub Queries</vt:lpstr>
      <vt:lpstr>Sub Queries</vt:lpstr>
      <vt:lpstr>Scalar Sub Queries</vt:lpstr>
      <vt:lpstr>Demo Set 3.1</vt:lpstr>
      <vt:lpstr>Multi Row Single Column Sub Queries</vt:lpstr>
      <vt:lpstr>Demo Set 3.2</vt:lpstr>
      <vt:lpstr>ANY and ALL Operators</vt:lpstr>
      <vt:lpstr>Demo Set 3.3</vt:lpstr>
      <vt:lpstr>Multi Column Multi Row Sub Queries</vt:lpstr>
      <vt:lpstr>Demo Set 3.4</vt:lpstr>
      <vt:lpstr>Sub Queries using Exists</vt:lpstr>
      <vt:lpstr>Demo Set 3.5</vt:lpstr>
      <vt:lpstr>Sub Queries as a Data Source</vt:lpstr>
      <vt:lpstr>Demo Set 3.6</vt:lpstr>
      <vt:lpstr>Sub Queries as a Common Table Expression</vt:lpstr>
      <vt:lpstr>PowerPoint Presentation</vt:lpstr>
      <vt:lpstr>Demo Set 3.7</vt:lpstr>
      <vt:lpstr>Conditional Logic</vt:lpstr>
      <vt:lpstr>What is Conditional Logic?</vt:lpstr>
      <vt:lpstr>Searched CASE Expressions</vt:lpstr>
      <vt:lpstr>Demo Set 3.8</vt:lpstr>
      <vt:lpstr>Result Set Transformations</vt:lpstr>
      <vt:lpstr>Demo Set 3.9</vt:lpstr>
      <vt:lpstr>Result Transformation Update!</vt:lpstr>
      <vt:lpstr>Result Transformation Update! Cont. </vt:lpstr>
      <vt:lpstr>Review!</vt:lpstr>
      <vt:lpstr>Resources to Practice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SQL</dc:title>
  <dc:creator>Sean Scott</dc:creator>
  <cp:lastModifiedBy>Sean Scott</cp:lastModifiedBy>
  <cp:revision>72</cp:revision>
  <dcterms:created xsi:type="dcterms:W3CDTF">2022-05-16T22:13:08Z</dcterms:created>
  <dcterms:modified xsi:type="dcterms:W3CDTF">2022-09-15T16:30:40Z</dcterms:modified>
</cp:coreProperties>
</file>