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4" r:id="rId3"/>
    <p:sldId id="314" r:id="rId4"/>
    <p:sldId id="317" r:id="rId5"/>
    <p:sldId id="296" r:id="rId6"/>
    <p:sldId id="320" r:id="rId7"/>
    <p:sldId id="361" r:id="rId8"/>
    <p:sldId id="259" r:id="rId9"/>
    <p:sldId id="266" r:id="rId10"/>
    <p:sldId id="352" r:id="rId11"/>
    <p:sldId id="329" r:id="rId12"/>
    <p:sldId id="343" r:id="rId13"/>
    <p:sldId id="345" r:id="rId14"/>
    <p:sldId id="313" r:id="rId15"/>
    <p:sldId id="288" r:id="rId16"/>
    <p:sldId id="336" r:id="rId17"/>
    <p:sldId id="328" r:id="rId18"/>
    <p:sldId id="351" r:id="rId19"/>
    <p:sldId id="333" r:id="rId20"/>
    <p:sldId id="331" r:id="rId21"/>
    <p:sldId id="358" r:id="rId22"/>
    <p:sldId id="337" r:id="rId23"/>
    <p:sldId id="304" r:id="rId24"/>
    <p:sldId id="356" r:id="rId25"/>
    <p:sldId id="357" r:id="rId26"/>
    <p:sldId id="344" r:id="rId27"/>
    <p:sldId id="347" r:id="rId28"/>
    <p:sldId id="353" r:id="rId29"/>
    <p:sldId id="334" r:id="rId30"/>
    <p:sldId id="335" r:id="rId31"/>
    <p:sldId id="349" r:id="rId32"/>
    <p:sldId id="355" r:id="rId33"/>
    <p:sldId id="359" r:id="rId34"/>
    <p:sldId id="360" r:id="rId35"/>
    <p:sldId id="342" r:id="rId36"/>
    <p:sldId id="318" r:id="rId37"/>
    <p:sldId id="31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96" autoAdjust="0"/>
  </p:normalViewPr>
  <p:slideViewPr>
    <p:cSldViewPr snapToGrid="0">
      <p:cViewPr varScale="1">
        <p:scale>
          <a:sx n="55" d="100"/>
          <a:sy n="55" d="100"/>
        </p:scale>
        <p:origin x="10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9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8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5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9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0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14422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2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13826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EF2725-C47C-4572-9264-59FDCB50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679730" cy="4664629"/>
          </a:xfrm>
        </p:spPr>
        <p:txBody>
          <a:bodyPr>
            <a:normAutofit/>
          </a:bodyPr>
          <a:lstStyle/>
          <a:p>
            <a:r>
              <a:rPr lang="en-US" sz="2200" dirty="0"/>
              <a:t>A join is an operation that uses related columns between tables to combine data from multiple tables into one query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typically leverage both a </a:t>
            </a:r>
            <a:r>
              <a:rPr lang="en-US" sz="2200" i="1" dirty="0"/>
              <a:t>primary key</a:t>
            </a:r>
            <a:r>
              <a:rPr lang="en-US" sz="2200" dirty="0"/>
              <a:t> and a </a:t>
            </a:r>
            <a:r>
              <a:rPr lang="en-US" sz="2200" i="1" dirty="0"/>
              <a:t>foreign key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are located in the </a:t>
            </a:r>
            <a:r>
              <a:rPr lang="en-US" sz="2200" i="1" dirty="0"/>
              <a:t>from clause </a:t>
            </a:r>
            <a:r>
              <a:rPr lang="en-US" sz="2200" dirty="0"/>
              <a:t>of a SQL query *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36FF-AFF8-49AA-A37D-AFAC6E9199A1}"/>
              </a:ext>
            </a:extLst>
          </p:cNvPr>
          <p:cNvSpPr txBox="1"/>
          <p:nvPr/>
        </p:nvSpPr>
        <p:spPr>
          <a:xfrm>
            <a:off x="1104900" y="6248400"/>
            <a:ext cx="68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There is an additional syntax for joins from version SQL92 that puts joins in the where clause, but this syntax is considered less flexible and less interpretable </a:t>
            </a:r>
          </a:p>
        </p:txBody>
      </p:sp>
    </p:spTree>
    <p:extLst>
      <p:ext uri="{BB962C8B-B14F-4D97-AF65-F5344CB8AC3E}">
        <p14:creationId xmlns:p14="http://schemas.microsoft.com/office/powerpoint/2010/main" val="20941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F89D4-1D91-4FD4-91F6-7BEB7E83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69" y="1930400"/>
            <a:ext cx="1562100" cy="1819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15774-C6C3-48B9-BBA4-7D86A0B3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" y="1930400"/>
            <a:ext cx="5457825" cy="1828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E6DD0-2191-4711-84F0-1A62DDDF1E60}"/>
              </a:ext>
            </a:extLst>
          </p:cNvPr>
          <p:cNvCxnSpPr>
            <a:cxnSpLocks/>
          </p:cNvCxnSpPr>
          <p:nvPr/>
        </p:nvCxnSpPr>
        <p:spPr>
          <a:xfrm>
            <a:off x="5901837" y="2201597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94541-54F6-4056-8351-CE40E7BACB55}"/>
              </a:ext>
            </a:extLst>
          </p:cNvPr>
          <p:cNvCxnSpPr>
            <a:cxnSpLocks/>
          </p:cNvCxnSpPr>
          <p:nvPr/>
        </p:nvCxnSpPr>
        <p:spPr>
          <a:xfrm>
            <a:off x="5913689" y="3666537"/>
            <a:ext cx="91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8A58A-8596-4FE6-BF06-D1E408D69594}"/>
              </a:ext>
            </a:extLst>
          </p:cNvPr>
          <p:cNvCxnSpPr>
            <a:cxnSpLocks/>
          </p:cNvCxnSpPr>
          <p:nvPr/>
        </p:nvCxnSpPr>
        <p:spPr>
          <a:xfrm flipV="1">
            <a:off x="5872503" y="2430514"/>
            <a:ext cx="951222" cy="11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85347-BAE8-4A82-AC07-CF61C4E4FD8C}"/>
              </a:ext>
            </a:extLst>
          </p:cNvPr>
          <p:cNvCxnSpPr>
            <a:cxnSpLocks/>
          </p:cNvCxnSpPr>
          <p:nvPr/>
        </p:nvCxnSpPr>
        <p:spPr>
          <a:xfrm flipV="1">
            <a:off x="5872503" y="2489290"/>
            <a:ext cx="951222" cy="5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CF3FC-90AD-45BE-B4DB-9F3BB1716E21}"/>
              </a:ext>
            </a:extLst>
          </p:cNvPr>
          <p:cNvCxnSpPr>
            <a:cxnSpLocks/>
          </p:cNvCxnSpPr>
          <p:nvPr/>
        </p:nvCxnSpPr>
        <p:spPr>
          <a:xfrm>
            <a:off x="5933505" y="2386923"/>
            <a:ext cx="890220" cy="12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648124-BE26-4FA7-BDF8-03CD6FEFA07C}"/>
              </a:ext>
            </a:extLst>
          </p:cNvPr>
          <p:cNvSpPr txBox="1"/>
          <p:nvPr/>
        </p:nvSpPr>
        <p:spPr>
          <a:xfrm>
            <a:off x="1983568" y="1557461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D40E9-6E51-4863-A632-59698B018A97}"/>
              </a:ext>
            </a:extLst>
          </p:cNvPr>
          <p:cNvSpPr txBox="1"/>
          <p:nvPr/>
        </p:nvSpPr>
        <p:spPr>
          <a:xfrm>
            <a:off x="6823725" y="1557461"/>
            <a:ext cx="216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Table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38A27E-7A39-4116-8688-BE7C70A9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4" y="4465325"/>
            <a:ext cx="356235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7AB796-FF56-424A-A578-78D179846D00}"/>
              </a:ext>
            </a:extLst>
          </p:cNvPr>
          <p:cNvSpPr/>
          <p:nvPr/>
        </p:nvSpPr>
        <p:spPr>
          <a:xfrm>
            <a:off x="4651899" y="500700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29FF1B-CD56-4E31-9B1F-276F802E2997}"/>
              </a:ext>
            </a:extLst>
          </p:cNvPr>
          <p:cNvSpPr txBox="1"/>
          <p:nvPr/>
        </p:nvSpPr>
        <p:spPr>
          <a:xfrm>
            <a:off x="6996893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A6EBE-3246-4F57-8C1B-22E28798EC57}"/>
              </a:ext>
            </a:extLst>
          </p:cNvPr>
          <p:cNvSpPr txBox="1"/>
          <p:nvPr/>
        </p:nvSpPr>
        <p:spPr>
          <a:xfrm>
            <a:off x="1983568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4D8241-8A0A-457D-89ED-25DA5F14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86" y="4521887"/>
            <a:ext cx="3448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C4C54F7-89C2-456D-BED6-3EAD5EB5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48" y="1594445"/>
            <a:ext cx="4574026" cy="2382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Join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902A171-6C31-405C-934A-8A368D6E1B81}"/>
              </a:ext>
            </a:extLst>
          </p:cNvPr>
          <p:cNvSpPr/>
          <p:nvPr/>
        </p:nvSpPr>
        <p:spPr>
          <a:xfrm flipH="1">
            <a:off x="5739182" y="1939905"/>
            <a:ext cx="163194" cy="1012100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C3E47-48C8-4108-BABD-74EC1D15F53E}"/>
              </a:ext>
            </a:extLst>
          </p:cNvPr>
          <p:cNvCxnSpPr>
            <a:cxnSpLocks/>
          </p:cNvCxnSpPr>
          <p:nvPr/>
        </p:nvCxnSpPr>
        <p:spPr>
          <a:xfrm>
            <a:off x="5902376" y="2433536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73E4FA8B-626B-411D-9A57-7ABB720DB917}"/>
              </a:ext>
            </a:extLst>
          </p:cNvPr>
          <p:cNvSpPr/>
          <p:nvPr/>
        </p:nvSpPr>
        <p:spPr>
          <a:xfrm rot="16200000">
            <a:off x="5931960" y="2190318"/>
            <a:ext cx="107801" cy="3458785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57A804-FD72-4D30-A7FC-0D570FF436F2}"/>
              </a:ext>
            </a:extLst>
          </p:cNvPr>
          <p:cNvCxnSpPr>
            <a:cxnSpLocks/>
          </p:cNvCxnSpPr>
          <p:nvPr/>
        </p:nvCxnSpPr>
        <p:spPr>
          <a:xfrm>
            <a:off x="5902376" y="3973611"/>
            <a:ext cx="0" cy="5296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17038910-9C2E-4E3C-80DD-DCDE44DF11E1}"/>
              </a:ext>
            </a:extLst>
          </p:cNvPr>
          <p:cNvSpPr/>
          <p:nvPr/>
        </p:nvSpPr>
        <p:spPr>
          <a:xfrm>
            <a:off x="3381581" y="3409570"/>
            <a:ext cx="206806" cy="20209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9ECF9-DECF-402B-8235-3BE8D68E81BE}"/>
              </a:ext>
            </a:extLst>
          </p:cNvPr>
          <p:cNvCxnSpPr>
            <a:cxnSpLocks/>
          </p:cNvCxnSpPr>
          <p:nvPr/>
        </p:nvCxnSpPr>
        <p:spPr>
          <a:xfrm>
            <a:off x="2447925" y="3528911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39883C-80FB-43B4-8190-573153FC5CD0}"/>
              </a:ext>
            </a:extLst>
          </p:cNvPr>
          <p:cNvSpPr txBox="1"/>
          <p:nvPr/>
        </p:nvSpPr>
        <p:spPr>
          <a:xfrm>
            <a:off x="6886919" y="1666218"/>
            <a:ext cx="25417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joining multiple tables, columns in the select clause should include the source table as a prefix to specify to the server where to pull the column from and avoid ambiguity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6467A-266B-44D8-BB10-362F3C26F853}"/>
              </a:ext>
            </a:extLst>
          </p:cNvPr>
          <p:cNvSpPr txBox="1"/>
          <p:nvPr/>
        </p:nvSpPr>
        <p:spPr>
          <a:xfrm>
            <a:off x="178595" y="2971879"/>
            <a:ext cx="249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Specify what kind of join you are performing (INNER) and what table you are joining in (category)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0FE51-239A-438C-A2EF-D0A41FE998F2}"/>
              </a:ext>
            </a:extLst>
          </p:cNvPr>
          <p:cNvSpPr txBox="1"/>
          <p:nvPr/>
        </p:nvSpPr>
        <p:spPr>
          <a:xfrm>
            <a:off x="4925313" y="4512787"/>
            <a:ext cx="32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ON subclause shows how tables are related by specifying their relationship between 1 or more keys</a:t>
            </a:r>
          </a:p>
        </p:txBody>
      </p:sp>
    </p:spTree>
    <p:extLst>
      <p:ext uri="{BB962C8B-B14F-4D97-AF65-F5344CB8AC3E}">
        <p14:creationId xmlns:p14="http://schemas.microsoft.com/office/powerpoint/2010/main" val="50321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9E58-95DB-483D-929C-0905AED5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200" dirty="0"/>
              <a:t>An inner join return all records that have matching values in </a:t>
            </a:r>
            <a:r>
              <a:rPr lang="en-US" sz="2200" i="1" dirty="0"/>
              <a:t>both tables</a:t>
            </a:r>
          </a:p>
          <a:p>
            <a:pPr marL="0" indent="0">
              <a:buNone/>
            </a:pPr>
            <a:endParaRPr lang="en-US" sz="2200" i="1" dirty="0"/>
          </a:p>
          <a:p>
            <a:r>
              <a:rPr lang="en-US" sz="2200" dirty="0"/>
              <a:t>Inner joins can be useful for filtering to a subset of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E3E3E-DD79-4ED4-A6AA-062439B0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83"/>
          <a:stretch/>
        </p:blipFill>
        <p:spPr>
          <a:xfrm>
            <a:off x="2917057" y="3429000"/>
            <a:ext cx="4369567" cy="24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D3E83-0BB4-4A1D-B9BE-6C3022CCB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9"/>
          <a:stretch/>
        </p:blipFill>
        <p:spPr>
          <a:xfrm>
            <a:off x="2771775" y="3746261"/>
            <a:ext cx="4324350" cy="25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right join returns all rows from the </a:t>
            </a:r>
            <a:r>
              <a:rPr lang="en-US" sz="2200" i="1" dirty="0"/>
              <a:t>right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left table</a:t>
            </a:r>
          </a:p>
          <a:p>
            <a:pPr lvl="1"/>
            <a:r>
              <a:rPr lang="en-US" sz="2000" dirty="0"/>
              <a:t>Right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While right joins function quite similarly to left joins, they are rarely used and are not supported by all database servers!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D1DD9-D4D4-430C-BAB6-B5A270D5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94"/>
          <a:stretch/>
        </p:blipFill>
        <p:spPr>
          <a:xfrm>
            <a:off x="2984943" y="4276811"/>
            <a:ext cx="3981450" cy="22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42385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Review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Joins (Inner, Left/Right, Full)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Sets (Union, Intercept, Except)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D284F-1A52-45EB-A917-15BEE546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49" y="4089568"/>
            <a:ext cx="3415638" cy="20525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Not available in MySQL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Can be accomplished by a ‘UNION’ of a left join and right join of the two tables!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UNIONs coming up soon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Full Joins rarely used!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37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Leveraging </a:t>
            </a:r>
            <a:r>
              <a:rPr lang="en-US" sz="2200" i="1" dirty="0"/>
              <a:t>table</a:t>
            </a:r>
            <a:r>
              <a:rPr lang="en-US" sz="2200" dirty="0"/>
              <a:t> </a:t>
            </a:r>
            <a:r>
              <a:rPr lang="en-US" sz="2200" i="1" dirty="0"/>
              <a:t>aliases</a:t>
            </a:r>
            <a:r>
              <a:rPr lang="en-US" sz="2200" dirty="0"/>
              <a:t> in your joins is a great way to keep them clean and interpretable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 aliases are set in the from clause of a query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/>
              <a:t>Using Table Aliases with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EC623-6310-420A-B6D0-4A342EC3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9" y="3872933"/>
            <a:ext cx="3606582" cy="187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67639-E636-41D2-AC8E-E0C0FE73B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99"/>
          <a:stretch/>
        </p:blipFill>
        <p:spPr>
          <a:xfrm>
            <a:off x="5528396" y="3872933"/>
            <a:ext cx="2943413" cy="18784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3306F49-76B4-4B8A-8134-6BD92D02CCA1}"/>
              </a:ext>
            </a:extLst>
          </p:cNvPr>
          <p:cNvSpPr/>
          <p:nvPr/>
        </p:nvSpPr>
        <p:spPr>
          <a:xfrm>
            <a:off x="3839269" y="466122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8D75FB21-513B-4B2B-BCB7-EDBE01B47EB9}"/>
              </a:ext>
            </a:extLst>
          </p:cNvPr>
          <p:cNvSpPr/>
          <p:nvPr/>
        </p:nvSpPr>
        <p:spPr>
          <a:xfrm rot="16200000">
            <a:off x="6139731" y="4892571"/>
            <a:ext cx="45719" cy="64267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3AEBFE2-AAC5-4C7A-A611-22AA8DA4D074}"/>
              </a:ext>
            </a:extLst>
          </p:cNvPr>
          <p:cNvSpPr/>
          <p:nvPr/>
        </p:nvSpPr>
        <p:spPr>
          <a:xfrm rot="16200000">
            <a:off x="6936368" y="5038044"/>
            <a:ext cx="45719" cy="76736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2.4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</p:spTree>
    <p:extLst>
      <p:ext uri="{BB962C8B-B14F-4D97-AF65-F5344CB8AC3E}">
        <p14:creationId xmlns:p14="http://schemas.microsoft.com/office/powerpoint/2010/main" val="319539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7F4D5-096F-458E-9D25-3E4B72999454}"/>
              </a:ext>
            </a:extLst>
          </p:cNvPr>
          <p:cNvSpPr/>
          <p:nvPr/>
        </p:nvSpPr>
        <p:spPr>
          <a:xfrm>
            <a:off x="5317157" y="4564870"/>
            <a:ext cx="5498625" cy="2115896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More than 2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A6955C-6AC0-4EDB-A5BA-ADC933E9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41916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SQL queries can include as many joins as needed to produce your desired result set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every join in your query the </a:t>
            </a:r>
            <a:r>
              <a:rPr lang="en-US" sz="2200" b="1" dirty="0"/>
              <a:t>table</a:t>
            </a:r>
            <a:r>
              <a:rPr lang="en-US" sz="2200" dirty="0"/>
              <a:t>, </a:t>
            </a:r>
            <a:r>
              <a:rPr lang="en-US" sz="2200" b="1" dirty="0"/>
              <a:t>join type </a:t>
            </a:r>
            <a:r>
              <a:rPr lang="en-US" sz="2200" dirty="0"/>
              <a:t>and </a:t>
            </a:r>
            <a:r>
              <a:rPr lang="en-US" sz="2200" b="1" dirty="0"/>
              <a:t>on subclause </a:t>
            </a:r>
            <a:r>
              <a:rPr lang="en-US" sz="2200" dirty="0"/>
              <a:t>must be specified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Join order does not matter!</a:t>
            </a:r>
          </a:p>
          <a:p>
            <a:pPr lvl="1"/>
            <a:r>
              <a:rPr lang="en-US" sz="2000" dirty="0"/>
              <a:t>Regardless of order in your query the database server will select the optimal table to begin with and from there decide which joins to perform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65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2.5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877381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82C-52E5-4085-88EB-01FFCE2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260993" cy="3611037"/>
          </a:xfrm>
        </p:spPr>
        <p:txBody>
          <a:bodyPr>
            <a:normAutofit/>
          </a:bodyPr>
          <a:lstStyle/>
          <a:p>
            <a:r>
              <a:rPr lang="en-US" sz="2200" dirty="0"/>
              <a:t>In addition to joins, sets (meaning sets of rows) and set operators are a great way to combine, filter, and manipulate your data across multiple sources</a:t>
            </a:r>
          </a:p>
          <a:p>
            <a:endParaRPr lang="en-US" sz="2200" dirty="0"/>
          </a:p>
          <a:p>
            <a:r>
              <a:rPr lang="en-US" sz="2200" dirty="0"/>
              <a:t>In order to leverage set operators each set </a:t>
            </a:r>
            <a:r>
              <a:rPr lang="en-US" sz="2200" b="1" dirty="0"/>
              <a:t>must have the same number of columns and the same types for corresponding columns</a:t>
            </a:r>
          </a:p>
          <a:p>
            <a:endParaRPr lang="en-US" sz="2200" dirty="0"/>
          </a:p>
          <a:p>
            <a:r>
              <a:rPr lang="en-US" sz="2200" dirty="0"/>
              <a:t>Set operators: UNION (ALL), INTERSECT, and EXCEPT </a:t>
            </a:r>
          </a:p>
        </p:txBody>
      </p:sp>
    </p:spTree>
    <p:extLst>
      <p:ext uri="{BB962C8B-B14F-4D97-AF65-F5344CB8AC3E}">
        <p14:creationId xmlns:p14="http://schemas.microsoft.com/office/powerpoint/2010/main" val="60002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pic>
        <p:nvPicPr>
          <p:cNvPr id="1026" name="Picture 2" descr="Comparison of NULL values by use of set operators in SQL Server">
            <a:extLst>
              <a:ext uri="{FF2B5EF4-FFF2-40B4-BE49-F238E27FC236}">
                <a16:creationId xmlns:a16="http://schemas.microsoft.com/office/drawing/2014/main" id="{48504856-3F1F-4F40-A58A-ED9699AF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7369"/>
            <a:ext cx="7791450" cy="2007881"/>
          </a:xfrm>
          <a:prstGeom prst="rect">
            <a:avLst/>
          </a:prstGeom>
          <a:solidFill>
            <a:srgbClr val="B5E61D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81443-A36E-42D0-BF7D-9EEF77136CF2}"/>
              </a:ext>
            </a:extLst>
          </p:cNvPr>
          <p:cNvSpPr txBox="1"/>
          <p:nvPr/>
        </p:nvSpPr>
        <p:spPr>
          <a:xfrm>
            <a:off x="1009650" y="4281794"/>
            <a:ext cx="25646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UNION keeps all rows from both sets and removes duplicates.  </a:t>
            </a:r>
            <a:r>
              <a:rPr lang="en-US" sz="1400" i="1" dirty="0"/>
              <a:t>UNION ALL </a:t>
            </a:r>
            <a:r>
              <a:rPr lang="en-US" sz="1400" dirty="0"/>
              <a:t>keeps all rows from both sets without removing duplicates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A713-5B7C-46CE-A440-28AF3DB53303}"/>
              </a:ext>
            </a:extLst>
          </p:cNvPr>
          <p:cNvSpPr txBox="1"/>
          <p:nvPr/>
        </p:nvSpPr>
        <p:spPr>
          <a:xfrm>
            <a:off x="3848100" y="4281794"/>
            <a:ext cx="25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INTERSECT keeps all rows that are present in both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428DF-83CA-4AD6-9D38-9459B7B25F29}"/>
              </a:ext>
            </a:extLst>
          </p:cNvPr>
          <p:cNvSpPr txBox="1"/>
          <p:nvPr/>
        </p:nvSpPr>
        <p:spPr>
          <a:xfrm>
            <a:off x="6412704" y="4281794"/>
            <a:ext cx="256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 keeps all rows that are present in the first set but are not present in the second set</a:t>
            </a:r>
          </a:p>
        </p:txBody>
      </p:sp>
    </p:spTree>
    <p:extLst>
      <p:ext uri="{BB962C8B-B14F-4D97-AF65-F5344CB8AC3E}">
        <p14:creationId xmlns:p14="http://schemas.microsoft.com/office/powerpoint/2010/main" val="352390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2.6</a:t>
            </a:r>
          </a:p>
        </p:txBody>
      </p:sp>
    </p:spTree>
    <p:extLst>
      <p:ext uri="{BB962C8B-B14F-4D97-AF65-F5344CB8AC3E}">
        <p14:creationId xmlns:p14="http://schemas.microsoft.com/office/powerpoint/2010/main" val="3625310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943074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7DFB68-6A8B-4AB6-924A-CDDB255EA4B7}"/>
              </a:ext>
            </a:extLst>
          </p:cNvPr>
          <p:cNvSpPr/>
          <p:nvPr/>
        </p:nvSpPr>
        <p:spPr>
          <a:xfrm>
            <a:off x="1029025" y="3577134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D5ECE-6900-4470-A2A2-AA96708CB7AF}"/>
              </a:ext>
            </a:extLst>
          </p:cNvPr>
          <p:cNvSpPr/>
          <p:nvPr/>
        </p:nvSpPr>
        <p:spPr>
          <a:xfrm>
            <a:off x="1021171" y="5335243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7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49747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192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BCF658-F1A3-4E70-A5CA-02E7E5B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D8E5-4D8E-477A-BF5E-CE2725A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5989"/>
            <a:ext cx="9399539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Tables in relational databases can have </a:t>
            </a:r>
            <a:r>
              <a:rPr lang="en-US" sz="2200" i="1" dirty="0"/>
              <a:t>primary keys </a:t>
            </a:r>
            <a:r>
              <a:rPr lang="en-US" sz="2200" dirty="0"/>
              <a:t>and/or </a:t>
            </a:r>
            <a:r>
              <a:rPr lang="en-US" sz="2200" i="1" dirty="0"/>
              <a:t>foreign keys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200" dirty="0"/>
              <a:t>A primary key is a unique identifier within a table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200" dirty="0"/>
              <a:t>A foreign key serves as a link to another table where the same values serve as a 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50408-5077-4460-8577-DF14906C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9" y="5491018"/>
            <a:ext cx="2690220" cy="1240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A909-4490-4BE0-9040-30BF0F8E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61" y="5649010"/>
            <a:ext cx="3162882" cy="822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12F83-F4CE-41D3-92B9-56C23A3EF47D}"/>
              </a:ext>
            </a:extLst>
          </p:cNvPr>
          <p:cNvSpPr txBox="1"/>
          <p:nvPr/>
        </p:nvSpPr>
        <p:spPr>
          <a:xfrm>
            <a:off x="1653063" y="519756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0103-4B84-4012-A997-0125BEF21E0B}"/>
              </a:ext>
            </a:extLst>
          </p:cNvPr>
          <p:cNvSpPr txBox="1"/>
          <p:nvPr/>
        </p:nvSpPr>
        <p:spPr>
          <a:xfrm>
            <a:off x="5567926" y="53692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CB08D-FC4F-47ED-B4C0-A7FA509B3078}"/>
              </a:ext>
            </a:extLst>
          </p:cNvPr>
          <p:cNvSpPr txBox="1"/>
          <p:nvPr/>
        </p:nvSpPr>
        <p:spPr>
          <a:xfrm>
            <a:off x="2466795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75087-5430-4393-B39D-F75A6F98FE13}"/>
              </a:ext>
            </a:extLst>
          </p:cNvPr>
          <p:cNvCxnSpPr>
            <a:cxnSpLocks/>
          </p:cNvCxnSpPr>
          <p:nvPr/>
        </p:nvCxnSpPr>
        <p:spPr>
          <a:xfrm flipH="1">
            <a:off x="1274618" y="4901471"/>
            <a:ext cx="1915398" cy="41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3F7F6F-6A51-4890-88A9-EE7871ED0B43}"/>
              </a:ext>
            </a:extLst>
          </p:cNvPr>
          <p:cNvCxnSpPr>
            <a:cxnSpLocks/>
          </p:cNvCxnSpPr>
          <p:nvPr/>
        </p:nvCxnSpPr>
        <p:spPr>
          <a:xfrm>
            <a:off x="3280528" y="4925308"/>
            <a:ext cx="1928781" cy="68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9A4D4A-85AC-4481-B420-72EB93167654}"/>
              </a:ext>
            </a:extLst>
          </p:cNvPr>
          <p:cNvSpPr txBox="1"/>
          <p:nvPr/>
        </p:nvSpPr>
        <p:spPr>
          <a:xfrm>
            <a:off x="5209309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Foreign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75ECDF-548C-41E0-BA66-71A7062D48DF}"/>
              </a:ext>
            </a:extLst>
          </p:cNvPr>
          <p:cNvCxnSpPr>
            <a:cxnSpLocks/>
          </p:cNvCxnSpPr>
          <p:nvPr/>
        </p:nvCxnSpPr>
        <p:spPr>
          <a:xfrm flipH="1">
            <a:off x="3287219" y="4903803"/>
            <a:ext cx="2646148" cy="53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23565</TotalTime>
  <Words>1803</Words>
  <Application>Microsoft Office PowerPoint</Application>
  <PresentationFormat>Widescreen</PresentationFormat>
  <Paragraphs>281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Anatomy of a SQL Query</vt:lpstr>
      <vt:lpstr>Review!</vt:lpstr>
      <vt:lpstr>SQL Syntax Best Practices</vt:lpstr>
      <vt:lpstr>Relational Databases</vt:lpstr>
      <vt:lpstr>What are Relational Databases?</vt:lpstr>
      <vt:lpstr>Relational Database Concepts</vt:lpstr>
      <vt:lpstr>Joins</vt:lpstr>
      <vt:lpstr>What is a Join?</vt:lpstr>
      <vt:lpstr>Join Example</vt:lpstr>
      <vt:lpstr>Anatomy of a Join</vt:lpstr>
      <vt:lpstr>Inner Joins</vt:lpstr>
      <vt:lpstr>Demo Set 2.1</vt:lpstr>
      <vt:lpstr>Left Join</vt:lpstr>
      <vt:lpstr>Demo Set 2.2</vt:lpstr>
      <vt:lpstr>Right Join</vt:lpstr>
      <vt:lpstr>Demo Set 2.3</vt:lpstr>
      <vt:lpstr>Full Joins</vt:lpstr>
      <vt:lpstr>Using Table Aliases with Joins</vt:lpstr>
      <vt:lpstr>Demo Set 2.4</vt:lpstr>
      <vt:lpstr>Pop Quiz!</vt:lpstr>
      <vt:lpstr>Which query runs successfully?</vt:lpstr>
      <vt:lpstr>Which query runs successfully?</vt:lpstr>
      <vt:lpstr>Joining More than 2 Tables</vt:lpstr>
      <vt:lpstr>Demo Set 2.5</vt:lpstr>
      <vt:lpstr>Sets</vt:lpstr>
      <vt:lpstr>Sets</vt:lpstr>
      <vt:lpstr>Set Operators</vt:lpstr>
      <vt:lpstr>Demo Set 2.6</vt:lpstr>
      <vt:lpstr>Pop Quiz!</vt:lpstr>
      <vt:lpstr>Using set operators, how would you filter to the green set of data:</vt:lpstr>
      <vt:lpstr>Using set operators, how would you filter to the green set of data: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75</cp:revision>
  <dcterms:created xsi:type="dcterms:W3CDTF">2022-05-16T22:13:08Z</dcterms:created>
  <dcterms:modified xsi:type="dcterms:W3CDTF">2022-09-06T20:02:59Z</dcterms:modified>
</cp:coreProperties>
</file>