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4" r:id="rId3"/>
    <p:sldId id="366" r:id="rId4"/>
    <p:sldId id="288" r:id="rId5"/>
    <p:sldId id="336" r:id="rId6"/>
    <p:sldId id="352" r:id="rId7"/>
    <p:sldId id="364" r:id="rId8"/>
    <p:sldId id="357" r:id="rId9"/>
    <p:sldId id="353" r:id="rId10"/>
    <p:sldId id="328" r:id="rId11"/>
    <p:sldId id="354" r:id="rId12"/>
    <p:sldId id="333" r:id="rId13"/>
    <p:sldId id="361" r:id="rId14"/>
    <p:sldId id="367" r:id="rId15"/>
    <p:sldId id="337" r:id="rId16"/>
    <p:sldId id="362" r:id="rId17"/>
    <p:sldId id="347" r:id="rId18"/>
    <p:sldId id="368" r:id="rId19"/>
    <p:sldId id="369" r:id="rId20"/>
    <p:sldId id="342" r:id="rId21"/>
    <p:sldId id="318" r:id="rId22"/>
    <p:sldId id="319" r:id="rId23"/>
    <p:sldId id="320" r:id="rId24"/>
    <p:sldId id="32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85965" autoAdjust="0"/>
  </p:normalViewPr>
  <p:slideViewPr>
    <p:cSldViewPr snapToGrid="0">
      <p:cViewPr varScale="1">
        <p:scale>
          <a:sx n="98" d="100"/>
          <a:sy n="98" d="100"/>
        </p:scale>
        <p:origin x="9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8FC64-E39C-4C42-B46F-635013E3CE61}"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28D9E-E9B9-4A2D-AB49-1C92CAFDAE5A}" type="slidenum">
              <a:rPr lang="en-US" smtClean="0"/>
              <a:t>‹#›</a:t>
            </a:fld>
            <a:endParaRPr lang="en-US"/>
          </a:p>
        </p:txBody>
      </p:sp>
    </p:spTree>
    <p:extLst>
      <p:ext uri="{BB962C8B-B14F-4D97-AF65-F5344CB8AC3E}">
        <p14:creationId xmlns:p14="http://schemas.microsoft.com/office/powerpoint/2010/main" val="1649343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a:t>
            </a:fld>
            <a:endParaRPr lang="en-US"/>
          </a:p>
        </p:txBody>
      </p:sp>
    </p:spTree>
    <p:extLst>
      <p:ext uri="{BB962C8B-B14F-4D97-AF65-F5344CB8AC3E}">
        <p14:creationId xmlns:p14="http://schemas.microsoft.com/office/powerpoint/2010/main" val="3794304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13</a:t>
            </a:fld>
            <a:endParaRPr lang="en-US"/>
          </a:p>
        </p:txBody>
      </p:sp>
    </p:spTree>
    <p:extLst>
      <p:ext uri="{BB962C8B-B14F-4D97-AF65-F5344CB8AC3E}">
        <p14:creationId xmlns:p14="http://schemas.microsoft.com/office/powerpoint/2010/main" val="267618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14</a:t>
            </a:fld>
            <a:endParaRPr lang="en-US"/>
          </a:p>
        </p:txBody>
      </p:sp>
    </p:spTree>
    <p:extLst>
      <p:ext uri="{BB962C8B-B14F-4D97-AF65-F5344CB8AC3E}">
        <p14:creationId xmlns:p14="http://schemas.microsoft.com/office/powerpoint/2010/main" val="339671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16</a:t>
            </a:fld>
            <a:endParaRPr lang="en-US"/>
          </a:p>
        </p:txBody>
      </p:sp>
    </p:spTree>
    <p:extLst>
      <p:ext uri="{BB962C8B-B14F-4D97-AF65-F5344CB8AC3E}">
        <p14:creationId xmlns:p14="http://schemas.microsoft.com/office/powerpoint/2010/main" val="190946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17</a:t>
            </a:fld>
            <a:endParaRPr lang="en-US"/>
          </a:p>
        </p:txBody>
      </p:sp>
    </p:spTree>
    <p:extLst>
      <p:ext uri="{BB962C8B-B14F-4D97-AF65-F5344CB8AC3E}">
        <p14:creationId xmlns:p14="http://schemas.microsoft.com/office/powerpoint/2010/main" val="138598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19</a:t>
            </a:fld>
            <a:endParaRPr lang="en-US"/>
          </a:p>
        </p:txBody>
      </p:sp>
    </p:spTree>
    <p:extLst>
      <p:ext uri="{BB962C8B-B14F-4D97-AF65-F5344CB8AC3E}">
        <p14:creationId xmlns:p14="http://schemas.microsoft.com/office/powerpoint/2010/main" val="198682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5</a:t>
            </a:fld>
            <a:endParaRPr lang="en-US"/>
          </a:p>
        </p:txBody>
      </p:sp>
    </p:spTree>
    <p:extLst>
      <p:ext uri="{BB962C8B-B14F-4D97-AF65-F5344CB8AC3E}">
        <p14:creationId xmlns:p14="http://schemas.microsoft.com/office/powerpoint/2010/main" val="167666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6</a:t>
            </a:fld>
            <a:endParaRPr lang="en-US"/>
          </a:p>
        </p:txBody>
      </p:sp>
    </p:spTree>
    <p:extLst>
      <p:ext uri="{BB962C8B-B14F-4D97-AF65-F5344CB8AC3E}">
        <p14:creationId xmlns:p14="http://schemas.microsoft.com/office/powerpoint/2010/main" val="398957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7</a:t>
            </a:fld>
            <a:endParaRPr lang="en-US"/>
          </a:p>
        </p:txBody>
      </p:sp>
    </p:spTree>
    <p:extLst>
      <p:ext uri="{BB962C8B-B14F-4D97-AF65-F5344CB8AC3E}">
        <p14:creationId xmlns:p14="http://schemas.microsoft.com/office/powerpoint/2010/main" val="170612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8</a:t>
            </a:fld>
            <a:endParaRPr lang="en-US"/>
          </a:p>
        </p:txBody>
      </p:sp>
    </p:spTree>
    <p:extLst>
      <p:ext uri="{BB962C8B-B14F-4D97-AF65-F5344CB8AC3E}">
        <p14:creationId xmlns:p14="http://schemas.microsoft.com/office/powerpoint/2010/main" val="318470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9</a:t>
            </a:fld>
            <a:endParaRPr lang="en-US"/>
          </a:p>
        </p:txBody>
      </p:sp>
    </p:spTree>
    <p:extLst>
      <p:ext uri="{BB962C8B-B14F-4D97-AF65-F5344CB8AC3E}">
        <p14:creationId xmlns:p14="http://schemas.microsoft.com/office/powerpoint/2010/main" val="33738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10</a:t>
            </a:fld>
            <a:endParaRPr lang="en-US"/>
          </a:p>
        </p:txBody>
      </p:sp>
    </p:spTree>
    <p:extLst>
      <p:ext uri="{BB962C8B-B14F-4D97-AF65-F5344CB8AC3E}">
        <p14:creationId xmlns:p14="http://schemas.microsoft.com/office/powerpoint/2010/main" val="152540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11</a:t>
            </a:fld>
            <a:endParaRPr lang="en-US"/>
          </a:p>
        </p:txBody>
      </p:sp>
    </p:spTree>
    <p:extLst>
      <p:ext uri="{BB962C8B-B14F-4D97-AF65-F5344CB8AC3E}">
        <p14:creationId xmlns:p14="http://schemas.microsoft.com/office/powerpoint/2010/main" val="267983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12</a:t>
            </a:fld>
            <a:endParaRPr lang="en-US"/>
          </a:p>
        </p:txBody>
      </p:sp>
    </p:spTree>
    <p:extLst>
      <p:ext uri="{BB962C8B-B14F-4D97-AF65-F5344CB8AC3E}">
        <p14:creationId xmlns:p14="http://schemas.microsoft.com/office/powerpoint/2010/main" val="374610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99794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38779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788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99881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825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292208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6672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0354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3671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30499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CF5898-5A22-4DB9-8321-F98B64690223}"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84719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CF5898-5A22-4DB9-8321-F98B64690223}"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160714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F5898-5A22-4DB9-8321-F98B64690223}"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44827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F5898-5A22-4DB9-8321-F98B64690223}"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8122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7309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1203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CF5898-5A22-4DB9-8321-F98B64690223}" type="datetimeFigureOut">
              <a:rPr lang="en-US" smtClean="0"/>
              <a:t>9/20/2022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F9E715-AEDC-4C38-898A-79B0721DDC20}" type="slidenum">
              <a:rPr lang="en-US" smtClean="0"/>
              <a:t>‹#›</a:t>
            </a:fld>
            <a:endParaRPr lang="en-US"/>
          </a:p>
        </p:txBody>
      </p:sp>
    </p:spTree>
    <p:extLst>
      <p:ext uri="{BB962C8B-B14F-4D97-AF65-F5344CB8AC3E}">
        <p14:creationId xmlns:p14="http://schemas.microsoft.com/office/powerpoint/2010/main" val="2196369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decademy.com/learn/learn-sql" TargetMode="External"/><Relationship Id="rId2" Type="http://schemas.openxmlformats.org/officeDocument/2006/relationships/hyperlink" Target="https://www.windowfunctions.com/questions/over/1" TargetMode="External"/><Relationship Id="rId1" Type="http://schemas.openxmlformats.org/officeDocument/2006/relationships/slideLayout" Target="../slideLayouts/slideLayout2.xml"/><Relationship Id="rId5" Type="http://schemas.openxmlformats.org/officeDocument/2006/relationships/hyperlink" Target="https://www.w3schools.com/sql/sql_exercises.asp" TargetMode="External"/><Relationship Id="rId4" Type="http://schemas.openxmlformats.org/officeDocument/2006/relationships/hyperlink" Target="https://sqlzoo.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3" y="2404531"/>
            <a:ext cx="6933657" cy="1646302"/>
          </a:xfrm>
        </p:spPr>
        <p:txBody>
          <a:bodyPr/>
          <a:lstStyle/>
          <a:p>
            <a:pPr algn="l"/>
            <a:r>
              <a:rPr lang="en-US" dirty="0"/>
              <a:t>SQL for Data Querying and Analysis</a:t>
            </a:r>
          </a:p>
        </p:txBody>
      </p:sp>
      <p:sp>
        <p:nvSpPr>
          <p:cNvPr id="3" name="Subtitle 2">
            <a:extLst>
              <a:ext uri="{FF2B5EF4-FFF2-40B4-BE49-F238E27FC236}">
                <a16:creationId xmlns:a16="http://schemas.microsoft.com/office/drawing/2014/main" id="{CD06E7E0-04B5-4AEC-9E58-ACC4A20A6311}"/>
              </a:ext>
            </a:extLst>
          </p:cNvPr>
          <p:cNvSpPr>
            <a:spLocks noGrp="1"/>
          </p:cNvSpPr>
          <p:nvPr>
            <p:ph type="subTitle" idx="1"/>
          </p:nvPr>
        </p:nvSpPr>
        <p:spPr/>
        <p:txBody>
          <a:bodyPr/>
          <a:lstStyle/>
          <a:p>
            <a:pPr algn="l"/>
            <a:r>
              <a:rPr lang="en-US" dirty="0"/>
              <a:t>Week 4 Lecture</a:t>
            </a:r>
          </a:p>
        </p:txBody>
      </p:sp>
    </p:spTree>
    <p:extLst>
      <p:ext uri="{BB962C8B-B14F-4D97-AF65-F5344CB8AC3E}">
        <p14:creationId xmlns:p14="http://schemas.microsoft.com/office/powerpoint/2010/main" val="259895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4.2</a:t>
            </a:r>
          </a:p>
        </p:txBody>
      </p:sp>
    </p:spTree>
    <p:extLst>
      <p:ext uri="{BB962C8B-B14F-4D97-AF65-F5344CB8AC3E}">
        <p14:creationId xmlns:p14="http://schemas.microsoft.com/office/powerpoint/2010/main" val="390605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Reporting Analytic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In addition to rankings analytic functions can leverage all other available aggregate functions</a:t>
            </a:r>
          </a:p>
          <a:p>
            <a:pPr lvl="1"/>
            <a:r>
              <a:rPr lang="en-US" sz="2000" dirty="0"/>
              <a:t>SUM, AVG, MIN, MAX, COUNT</a:t>
            </a:r>
          </a:p>
          <a:p>
            <a:endParaRPr lang="en-US" sz="2200" dirty="0"/>
          </a:p>
          <a:p>
            <a:r>
              <a:rPr lang="en-US" sz="2200" dirty="0"/>
              <a:t>How you use the </a:t>
            </a:r>
            <a:r>
              <a:rPr lang="en-US" sz="2200" i="1" dirty="0"/>
              <a:t>over clause </a:t>
            </a:r>
            <a:r>
              <a:rPr lang="en-US" sz="2200" dirty="0"/>
              <a:t>dictates how the aggregation is calculated </a:t>
            </a:r>
            <a:endParaRPr lang="en-US" sz="2000" dirty="0"/>
          </a:p>
          <a:p>
            <a:pPr marL="0" indent="0">
              <a:buNone/>
            </a:pPr>
            <a:endParaRPr lang="en-US" sz="2000" dirty="0"/>
          </a:p>
        </p:txBody>
      </p:sp>
    </p:spTree>
    <p:extLst>
      <p:ext uri="{BB962C8B-B14F-4D97-AF65-F5344CB8AC3E}">
        <p14:creationId xmlns:p14="http://schemas.microsoft.com/office/powerpoint/2010/main" val="38267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4.3</a:t>
            </a:r>
          </a:p>
        </p:txBody>
      </p:sp>
    </p:spTree>
    <p:extLst>
      <p:ext uri="{BB962C8B-B14F-4D97-AF65-F5344CB8AC3E}">
        <p14:creationId xmlns:p14="http://schemas.microsoft.com/office/powerpoint/2010/main" val="408362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 Frames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i="1" dirty="0"/>
              <a:t>Window frames </a:t>
            </a:r>
            <a:r>
              <a:rPr lang="en-US" sz="2200" dirty="0"/>
              <a:t>come in handy when you need more control over which rows to include in a data window</a:t>
            </a:r>
            <a:endParaRPr lang="en-US" sz="2200" i="1" dirty="0"/>
          </a:p>
          <a:p>
            <a:endParaRPr lang="en-US" sz="2200" dirty="0"/>
          </a:p>
          <a:p>
            <a:r>
              <a:rPr lang="en-US" sz="2200" dirty="0"/>
              <a:t>Instead of defining windows based on their column values you define windows based on their </a:t>
            </a:r>
            <a:r>
              <a:rPr lang="en-US" sz="2200" i="1" dirty="0"/>
              <a:t>row position</a:t>
            </a:r>
          </a:p>
          <a:p>
            <a:endParaRPr lang="en-US" sz="2200" dirty="0"/>
          </a:p>
          <a:p>
            <a:r>
              <a:rPr lang="en-US" sz="2200" dirty="0"/>
              <a:t>Common uses of window frames include running totals and rolling averages </a:t>
            </a:r>
          </a:p>
          <a:p>
            <a:endParaRPr lang="en-US" sz="2200" dirty="0"/>
          </a:p>
          <a:p>
            <a:pPr marL="0" indent="0">
              <a:buNone/>
            </a:pPr>
            <a:endParaRPr lang="en-US" sz="2000" dirty="0"/>
          </a:p>
        </p:txBody>
      </p:sp>
    </p:spTree>
    <p:extLst>
      <p:ext uri="{BB962C8B-B14F-4D97-AF65-F5344CB8AC3E}">
        <p14:creationId xmlns:p14="http://schemas.microsoft.com/office/powerpoint/2010/main" val="397622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Windowing Clause Syntax</a:t>
            </a:r>
          </a:p>
        </p:txBody>
      </p:sp>
      <p:pic>
        <p:nvPicPr>
          <p:cNvPr id="7" name="Picture 6">
            <a:extLst>
              <a:ext uri="{FF2B5EF4-FFF2-40B4-BE49-F238E27FC236}">
                <a16:creationId xmlns:a16="http://schemas.microsoft.com/office/drawing/2014/main" id="{D432753F-1F58-4704-80B0-28C950A68DC7}"/>
              </a:ext>
            </a:extLst>
          </p:cNvPr>
          <p:cNvPicPr>
            <a:picLocks noChangeAspect="1"/>
          </p:cNvPicPr>
          <p:nvPr/>
        </p:nvPicPr>
        <p:blipFill>
          <a:blip r:embed="rId3"/>
          <a:stretch>
            <a:fillRect/>
          </a:stretch>
        </p:blipFill>
        <p:spPr>
          <a:xfrm>
            <a:off x="2422968" y="1590674"/>
            <a:ext cx="5105400" cy="4419600"/>
          </a:xfrm>
          <a:prstGeom prst="rect">
            <a:avLst/>
          </a:prstGeom>
        </p:spPr>
      </p:pic>
      <p:sp>
        <p:nvSpPr>
          <p:cNvPr id="8" name="TextBox 7">
            <a:extLst>
              <a:ext uri="{FF2B5EF4-FFF2-40B4-BE49-F238E27FC236}">
                <a16:creationId xmlns:a16="http://schemas.microsoft.com/office/drawing/2014/main" id="{568FBD2E-A822-4AF0-A7CB-9FB5FB97535D}"/>
              </a:ext>
            </a:extLst>
          </p:cNvPr>
          <p:cNvSpPr txBox="1"/>
          <p:nvPr/>
        </p:nvSpPr>
        <p:spPr>
          <a:xfrm>
            <a:off x="1128713" y="6248400"/>
            <a:ext cx="8596668" cy="307777"/>
          </a:xfrm>
          <a:prstGeom prst="rect">
            <a:avLst/>
          </a:prstGeom>
          <a:noFill/>
        </p:spPr>
        <p:txBody>
          <a:bodyPr wrap="square" rtlCol="0">
            <a:spAutoFit/>
          </a:bodyPr>
          <a:lstStyle/>
          <a:p>
            <a:r>
              <a:rPr lang="en-US" sz="1400" dirty="0"/>
              <a:t>Credit: https://learnsql.com/blog/define-window-frame-sql-window-functions/</a:t>
            </a:r>
          </a:p>
        </p:txBody>
      </p:sp>
    </p:spTree>
    <p:extLst>
      <p:ext uri="{BB962C8B-B14F-4D97-AF65-F5344CB8AC3E}">
        <p14:creationId xmlns:p14="http://schemas.microsoft.com/office/powerpoint/2010/main" val="199079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4.4</a:t>
            </a:r>
          </a:p>
        </p:txBody>
      </p:sp>
    </p:spTree>
    <p:extLst>
      <p:ext uri="{BB962C8B-B14F-4D97-AF65-F5344CB8AC3E}">
        <p14:creationId xmlns:p14="http://schemas.microsoft.com/office/powerpoint/2010/main" val="162502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Lag and Lead</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Along with summing and averaging over a data window, another common task is comparing values from one row to another</a:t>
            </a:r>
          </a:p>
          <a:p>
            <a:endParaRPr lang="en-US" sz="2200" dirty="0"/>
          </a:p>
          <a:p>
            <a:r>
              <a:rPr lang="en-US" sz="2200" dirty="0"/>
              <a:t>LAG function retrieves value from previous row</a:t>
            </a:r>
          </a:p>
          <a:p>
            <a:r>
              <a:rPr lang="en-US" sz="2200" dirty="0"/>
              <a:t>LEAD function retrieves value from following row</a:t>
            </a:r>
          </a:p>
          <a:p>
            <a:endParaRPr lang="en-US" sz="2200" dirty="0"/>
          </a:p>
          <a:p>
            <a:r>
              <a:rPr lang="en-US" sz="2200" dirty="0"/>
              <a:t>Use Case: show percentage difference from previous row</a:t>
            </a:r>
          </a:p>
          <a:p>
            <a:pPr marL="0" indent="0">
              <a:buNone/>
            </a:pPr>
            <a:endParaRPr lang="en-US" sz="2000" dirty="0"/>
          </a:p>
        </p:txBody>
      </p:sp>
    </p:spTree>
    <p:extLst>
      <p:ext uri="{BB962C8B-B14F-4D97-AF65-F5344CB8AC3E}">
        <p14:creationId xmlns:p14="http://schemas.microsoft.com/office/powerpoint/2010/main" val="101491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4.5</a:t>
            </a:r>
          </a:p>
        </p:txBody>
      </p:sp>
    </p:spTree>
    <p:extLst>
      <p:ext uri="{BB962C8B-B14F-4D97-AF65-F5344CB8AC3E}">
        <p14:creationId xmlns:p14="http://schemas.microsoft.com/office/powerpoint/2010/main" val="72913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a:xfrm>
            <a:off x="677334" y="609600"/>
            <a:ext cx="8778900" cy="1320800"/>
          </a:xfrm>
        </p:spPr>
        <p:txBody>
          <a:bodyPr/>
          <a:lstStyle/>
          <a:p>
            <a:r>
              <a:rPr lang="en-US" dirty="0"/>
              <a:t>Unbounded Preceding vs Empty Windowing Clause</a:t>
            </a:r>
          </a:p>
        </p:txBody>
      </p:sp>
      <p:sp>
        <p:nvSpPr>
          <p:cNvPr id="16" name="Content Placeholder 2">
            <a:extLst>
              <a:ext uri="{FF2B5EF4-FFF2-40B4-BE49-F238E27FC236}">
                <a16:creationId xmlns:a16="http://schemas.microsoft.com/office/drawing/2014/main" id="{869FB96E-5ABD-4F5A-9118-E724B5DC8545}"/>
              </a:ext>
            </a:extLst>
          </p:cNvPr>
          <p:cNvSpPr>
            <a:spLocks noGrp="1"/>
          </p:cNvSpPr>
          <p:nvPr>
            <p:ph idx="1"/>
          </p:nvPr>
        </p:nvSpPr>
        <p:spPr>
          <a:xfrm>
            <a:off x="677334" y="1930400"/>
            <a:ext cx="8860949" cy="4693619"/>
          </a:xfrm>
        </p:spPr>
        <p:txBody>
          <a:bodyPr>
            <a:normAutofit/>
          </a:bodyPr>
          <a:lstStyle/>
          <a:p>
            <a:r>
              <a:rPr lang="en-US" sz="2200" dirty="0"/>
              <a:t>While conceptually, empty windowing clauses and setting your window clause to ‘ROWS UNBOUNDED PRECEDING’ may seem the same, there are key differences in how they treat ties in the ORDER BY clause</a:t>
            </a:r>
          </a:p>
          <a:p>
            <a:endParaRPr lang="en-US" sz="2200" dirty="0"/>
          </a:p>
          <a:p>
            <a:r>
              <a:rPr lang="en-US" sz="2200" dirty="0"/>
              <a:t> Analytic functions with an empty window clause treat ties in the ORDER BY clause as one conflated row and return same value for each row</a:t>
            </a:r>
          </a:p>
          <a:p>
            <a:endParaRPr lang="en-US" sz="2200" dirty="0"/>
          </a:p>
          <a:p>
            <a:r>
              <a:rPr lang="en-US" sz="2200" dirty="0"/>
              <a:t>Analytic function with ROWS UNBOUNDED PRECEDING in the window clause treat ties in the ORDER BY clause as separate rows</a:t>
            </a:r>
          </a:p>
          <a:p>
            <a:pPr marL="0" indent="0">
              <a:buNone/>
            </a:pPr>
            <a:endParaRPr lang="en-US" sz="2000" dirty="0"/>
          </a:p>
        </p:txBody>
      </p:sp>
    </p:spTree>
    <p:extLst>
      <p:ext uri="{BB962C8B-B14F-4D97-AF65-F5344CB8AC3E}">
        <p14:creationId xmlns:p14="http://schemas.microsoft.com/office/powerpoint/2010/main" val="131449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4.6</a:t>
            </a:r>
          </a:p>
        </p:txBody>
      </p:sp>
    </p:spTree>
    <p:extLst>
      <p:ext uri="{BB962C8B-B14F-4D97-AF65-F5344CB8AC3E}">
        <p14:creationId xmlns:p14="http://schemas.microsoft.com/office/powerpoint/2010/main" val="161845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674026"/>
            <a:ext cx="9582034" cy="4666483"/>
          </a:xfrm>
        </p:spPr>
        <p:txBody>
          <a:bodyPr>
            <a:normAutofit/>
          </a:bodyPr>
          <a:lstStyle/>
          <a:p>
            <a:pPr>
              <a:lnSpc>
                <a:spcPct val="200000"/>
              </a:lnSpc>
            </a:pPr>
            <a:r>
              <a:rPr lang="en-US" sz="2000" dirty="0"/>
              <a:t>Review</a:t>
            </a:r>
          </a:p>
          <a:p>
            <a:pPr>
              <a:lnSpc>
                <a:spcPct val="200000"/>
              </a:lnSpc>
            </a:pPr>
            <a:r>
              <a:rPr lang="en-US" sz="2000" dirty="0"/>
              <a:t>Analytic Functions Intro</a:t>
            </a:r>
          </a:p>
          <a:p>
            <a:pPr>
              <a:lnSpc>
                <a:spcPct val="200000"/>
              </a:lnSpc>
            </a:pPr>
            <a:r>
              <a:rPr lang="en-US" sz="2000" dirty="0"/>
              <a:t>Rank Functions</a:t>
            </a:r>
          </a:p>
          <a:p>
            <a:pPr>
              <a:lnSpc>
                <a:spcPct val="200000"/>
              </a:lnSpc>
            </a:pPr>
            <a:r>
              <a:rPr lang="en-US" sz="2000" dirty="0"/>
              <a:t>Multiple Rankings – Windows </a:t>
            </a:r>
          </a:p>
          <a:p>
            <a:pPr>
              <a:lnSpc>
                <a:spcPct val="200000"/>
              </a:lnSpc>
            </a:pPr>
            <a:r>
              <a:rPr lang="en-US" sz="2000" dirty="0"/>
              <a:t>Window Frames</a:t>
            </a:r>
          </a:p>
          <a:p>
            <a:pPr>
              <a:lnSpc>
                <a:spcPct val="200000"/>
              </a:lnSpc>
            </a:pPr>
            <a:r>
              <a:rPr lang="en-US" sz="2000" dirty="0"/>
              <a:t>LAG and LEAD Functions</a:t>
            </a:r>
          </a:p>
          <a:p>
            <a:pPr>
              <a:lnSpc>
                <a:spcPct val="200000"/>
              </a:lnSpc>
            </a:pPr>
            <a:endParaRPr lang="en-US" sz="2000" dirty="0"/>
          </a:p>
          <a:p>
            <a:pPr>
              <a:lnSpc>
                <a:spcPct val="200000"/>
              </a:lnSpc>
            </a:pPr>
            <a:endParaRPr lang="en-US" sz="2000" dirty="0"/>
          </a:p>
          <a:p>
            <a:pPr>
              <a:lnSpc>
                <a:spcPct val="200000"/>
              </a:lnSpc>
            </a:pPr>
            <a:endParaRPr lang="en-US" sz="2000" dirty="0"/>
          </a:p>
        </p:txBody>
      </p:sp>
    </p:spTree>
    <p:extLst>
      <p:ext uri="{BB962C8B-B14F-4D97-AF65-F5344CB8AC3E}">
        <p14:creationId xmlns:p14="http://schemas.microsoft.com/office/powerpoint/2010/main" val="3672567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 Syntax Overview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4" y="2648483"/>
            <a:ext cx="8930129" cy="1845229"/>
          </a:xfrm>
        </p:spPr>
        <p:txBody>
          <a:bodyPr>
            <a:normAutofit/>
          </a:bodyPr>
          <a:lstStyle/>
          <a:p>
            <a:pPr marL="0" indent="0">
              <a:buNone/>
            </a:pPr>
            <a:endParaRPr lang="en-US" sz="2000" b="1" dirty="0">
              <a:solidFill>
                <a:srgbClr val="222222"/>
              </a:solidFill>
              <a:latin typeface="Arial" panose="020B0604020202020204" pitchFamily="34" charset="0"/>
            </a:endParaRPr>
          </a:p>
          <a:p>
            <a:pPr marL="0" indent="0">
              <a:buNone/>
            </a:pPr>
            <a:r>
              <a:rPr lang="en-US" sz="2400" i="0" dirty="0" err="1">
                <a:solidFill>
                  <a:srgbClr val="222222"/>
                </a:solidFill>
                <a:effectLst/>
                <a:latin typeface="+mj-lt"/>
              </a:rPr>
              <a:t>Analytic_Function</a:t>
            </a:r>
            <a:r>
              <a:rPr lang="en-US" sz="2400" i="0" dirty="0">
                <a:solidFill>
                  <a:srgbClr val="222222"/>
                </a:solidFill>
                <a:effectLst/>
                <a:latin typeface="+mj-lt"/>
              </a:rPr>
              <a:t>([ arguments ]) OVER ([</a:t>
            </a:r>
            <a:r>
              <a:rPr lang="en-US" sz="2400" i="0" dirty="0" err="1">
                <a:solidFill>
                  <a:srgbClr val="222222"/>
                </a:solidFill>
                <a:effectLst/>
                <a:latin typeface="+mj-lt"/>
              </a:rPr>
              <a:t>partition_clause</a:t>
            </a:r>
            <a:r>
              <a:rPr lang="en-US" sz="2400" i="0" dirty="0">
                <a:solidFill>
                  <a:srgbClr val="222222"/>
                </a:solidFill>
                <a:effectLst/>
                <a:latin typeface="+mj-lt"/>
              </a:rPr>
              <a:t> ] </a:t>
            </a:r>
          </a:p>
          <a:p>
            <a:pPr marL="0" indent="0">
              <a:buNone/>
            </a:pPr>
            <a:r>
              <a:rPr lang="en-US" sz="2400" i="0" dirty="0">
                <a:solidFill>
                  <a:srgbClr val="222222"/>
                </a:solidFill>
                <a:effectLst/>
                <a:latin typeface="+mj-lt"/>
              </a:rPr>
              <a:t>[ </a:t>
            </a:r>
            <a:r>
              <a:rPr lang="en-US" sz="2400" i="0" dirty="0" err="1">
                <a:solidFill>
                  <a:srgbClr val="222222"/>
                </a:solidFill>
                <a:effectLst/>
                <a:latin typeface="+mj-lt"/>
              </a:rPr>
              <a:t>order_by_clause</a:t>
            </a:r>
            <a:r>
              <a:rPr lang="en-US" sz="2400" i="0" dirty="0">
                <a:solidFill>
                  <a:srgbClr val="222222"/>
                </a:solidFill>
                <a:effectLst/>
                <a:latin typeface="+mj-lt"/>
              </a:rPr>
              <a:t>  [ </a:t>
            </a:r>
            <a:r>
              <a:rPr lang="en-US" sz="2400" i="0" dirty="0" err="1">
                <a:solidFill>
                  <a:srgbClr val="222222"/>
                </a:solidFill>
                <a:effectLst/>
                <a:latin typeface="+mj-lt"/>
              </a:rPr>
              <a:t>windowing_clause</a:t>
            </a:r>
            <a:r>
              <a:rPr lang="en-US" sz="2400" i="0" dirty="0">
                <a:solidFill>
                  <a:srgbClr val="222222"/>
                </a:solidFill>
                <a:effectLst/>
                <a:latin typeface="+mj-lt"/>
              </a:rPr>
              <a:t> ] ])</a:t>
            </a:r>
            <a:endParaRPr lang="en-US" sz="2400" dirty="0">
              <a:latin typeface="+mj-lt"/>
            </a:endParaRPr>
          </a:p>
          <a:p>
            <a:endParaRPr lang="en-US" sz="2200" dirty="0"/>
          </a:p>
          <a:p>
            <a:pPr marL="0" indent="0">
              <a:buNone/>
            </a:pPr>
            <a:endParaRPr lang="en-US" sz="2200" dirty="0"/>
          </a:p>
          <a:p>
            <a:endParaRPr lang="en-US" sz="2200" dirty="0"/>
          </a:p>
        </p:txBody>
      </p:sp>
      <p:sp>
        <p:nvSpPr>
          <p:cNvPr id="3" name="TextBox 2">
            <a:extLst>
              <a:ext uri="{FF2B5EF4-FFF2-40B4-BE49-F238E27FC236}">
                <a16:creationId xmlns:a16="http://schemas.microsoft.com/office/drawing/2014/main" id="{9B83083F-A4C5-4F97-848E-9F977C968142}"/>
              </a:ext>
            </a:extLst>
          </p:cNvPr>
          <p:cNvSpPr txBox="1"/>
          <p:nvPr/>
        </p:nvSpPr>
        <p:spPr>
          <a:xfrm>
            <a:off x="225468" y="1716066"/>
            <a:ext cx="2692530" cy="646331"/>
          </a:xfrm>
          <a:prstGeom prst="rect">
            <a:avLst/>
          </a:prstGeom>
          <a:noFill/>
        </p:spPr>
        <p:txBody>
          <a:bodyPr wrap="square" rtlCol="0">
            <a:spAutoFit/>
          </a:bodyPr>
          <a:lstStyle/>
          <a:p>
            <a:r>
              <a:rPr lang="en-US" dirty="0"/>
              <a:t>Specify which analytic function you are calling</a:t>
            </a:r>
          </a:p>
        </p:txBody>
      </p:sp>
      <p:cxnSp>
        <p:nvCxnSpPr>
          <p:cNvPr id="5" name="Straight Arrow Connector 4">
            <a:extLst>
              <a:ext uri="{FF2B5EF4-FFF2-40B4-BE49-F238E27FC236}">
                <a16:creationId xmlns:a16="http://schemas.microsoft.com/office/drawing/2014/main" id="{7F23C2FB-D8E5-455A-9B99-544039D7B535}"/>
              </a:ext>
            </a:extLst>
          </p:cNvPr>
          <p:cNvCxnSpPr/>
          <p:nvPr/>
        </p:nvCxnSpPr>
        <p:spPr>
          <a:xfrm>
            <a:off x="1202499" y="2455101"/>
            <a:ext cx="237994" cy="717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C941C8-E4EA-4A0D-A33D-B8D7B77DA811}"/>
              </a:ext>
            </a:extLst>
          </p:cNvPr>
          <p:cNvSpPr txBox="1"/>
          <p:nvPr/>
        </p:nvSpPr>
        <p:spPr>
          <a:xfrm>
            <a:off x="578568" y="4687094"/>
            <a:ext cx="2339430" cy="646331"/>
          </a:xfrm>
          <a:prstGeom prst="rect">
            <a:avLst/>
          </a:prstGeom>
          <a:noFill/>
        </p:spPr>
        <p:txBody>
          <a:bodyPr wrap="square" rtlCol="0">
            <a:spAutoFit/>
          </a:bodyPr>
          <a:lstStyle/>
          <a:p>
            <a:r>
              <a:rPr lang="en-US" dirty="0"/>
              <a:t>Orders the rows within a partition</a:t>
            </a:r>
          </a:p>
        </p:txBody>
      </p:sp>
      <p:sp>
        <p:nvSpPr>
          <p:cNvPr id="8" name="TextBox 7">
            <a:extLst>
              <a:ext uri="{FF2B5EF4-FFF2-40B4-BE49-F238E27FC236}">
                <a16:creationId xmlns:a16="http://schemas.microsoft.com/office/drawing/2014/main" id="{4D59EC7E-9E3F-4323-8392-6F487EAF72AF}"/>
              </a:ext>
            </a:extLst>
          </p:cNvPr>
          <p:cNvSpPr txBox="1"/>
          <p:nvPr/>
        </p:nvSpPr>
        <p:spPr>
          <a:xfrm>
            <a:off x="3045911" y="1716066"/>
            <a:ext cx="2891425" cy="646331"/>
          </a:xfrm>
          <a:prstGeom prst="rect">
            <a:avLst/>
          </a:prstGeom>
          <a:noFill/>
        </p:spPr>
        <p:txBody>
          <a:bodyPr wrap="square" rtlCol="0">
            <a:spAutoFit/>
          </a:bodyPr>
          <a:lstStyle/>
          <a:p>
            <a:r>
              <a:rPr lang="en-US" dirty="0"/>
              <a:t>Column on which aggregation is performed</a:t>
            </a:r>
          </a:p>
        </p:txBody>
      </p:sp>
      <p:cxnSp>
        <p:nvCxnSpPr>
          <p:cNvPr id="9" name="Straight Arrow Connector 8">
            <a:extLst>
              <a:ext uri="{FF2B5EF4-FFF2-40B4-BE49-F238E27FC236}">
                <a16:creationId xmlns:a16="http://schemas.microsoft.com/office/drawing/2014/main" id="{FFA3B8CB-501E-49D5-AE98-3B803C756F87}"/>
              </a:ext>
            </a:extLst>
          </p:cNvPr>
          <p:cNvCxnSpPr>
            <a:cxnSpLocks/>
          </p:cNvCxnSpPr>
          <p:nvPr/>
        </p:nvCxnSpPr>
        <p:spPr>
          <a:xfrm>
            <a:off x="4228577" y="2455100"/>
            <a:ext cx="0" cy="625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CC74EB-311A-4EE8-ABCD-69F0F7DA583B}"/>
              </a:ext>
            </a:extLst>
          </p:cNvPr>
          <p:cNvSpPr txBox="1"/>
          <p:nvPr/>
        </p:nvSpPr>
        <p:spPr>
          <a:xfrm>
            <a:off x="6159956" y="1615394"/>
            <a:ext cx="2891425" cy="923330"/>
          </a:xfrm>
          <a:prstGeom prst="rect">
            <a:avLst/>
          </a:prstGeom>
          <a:noFill/>
        </p:spPr>
        <p:txBody>
          <a:bodyPr wrap="square" rtlCol="0">
            <a:spAutoFit/>
          </a:bodyPr>
          <a:lstStyle/>
          <a:p>
            <a:r>
              <a:rPr lang="en-US" dirty="0"/>
              <a:t>Defines the group of rows on which the aggregation is performed</a:t>
            </a:r>
          </a:p>
        </p:txBody>
      </p:sp>
      <p:cxnSp>
        <p:nvCxnSpPr>
          <p:cNvPr id="13" name="Straight Arrow Connector 12">
            <a:extLst>
              <a:ext uri="{FF2B5EF4-FFF2-40B4-BE49-F238E27FC236}">
                <a16:creationId xmlns:a16="http://schemas.microsoft.com/office/drawing/2014/main" id="{68F79199-37A1-47E2-ACEB-013B93749D8F}"/>
              </a:ext>
            </a:extLst>
          </p:cNvPr>
          <p:cNvCxnSpPr>
            <a:cxnSpLocks/>
          </p:cNvCxnSpPr>
          <p:nvPr/>
        </p:nvCxnSpPr>
        <p:spPr>
          <a:xfrm flipH="1">
            <a:off x="7605668" y="2362397"/>
            <a:ext cx="270070" cy="618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D3983B-6253-4277-AAEC-428F62987246}"/>
              </a:ext>
            </a:extLst>
          </p:cNvPr>
          <p:cNvCxnSpPr>
            <a:cxnSpLocks/>
          </p:cNvCxnSpPr>
          <p:nvPr/>
        </p:nvCxnSpPr>
        <p:spPr>
          <a:xfrm flipV="1">
            <a:off x="1924833" y="418408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AA84153-1992-429B-8774-EACF60373DB7}"/>
              </a:ext>
            </a:extLst>
          </p:cNvPr>
          <p:cNvSpPr txBox="1"/>
          <p:nvPr/>
        </p:nvSpPr>
        <p:spPr>
          <a:xfrm>
            <a:off x="4065661" y="4780941"/>
            <a:ext cx="3743350" cy="923330"/>
          </a:xfrm>
          <a:prstGeom prst="rect">
            <a:avLst/>
          </a:prstGeom>
          <a:noFill/>
        </p:spPr>
        <p:txBody>
          <a:bodyPr wrap="square" rtlCol="0">
            <a:spAutoFit/>
          </a:bodyPr>
          <a:lstStyle/>
          <a:p>
            <a:r>
              <a:rPr lang="en-US" dirty="0"/>
              <a:t>Similar to partition clause, gives further control over what window of rows function is applied</a:t>
            </a:r>
          </a:p>
        </p:txBody>
      </p:sp>
      <p:cxnSp>
        <p:nvCxnSpPr>
          <p:cNvPr id="19" name="Straight Arrow Connector 18">
            <a:extLst>
              <a:ext uri="{FF2B5EF4-FFF2-40B4-BE49-F238E27FC236}">
                <a16:creationId xmlns:a16="http://schemas.microsoft.com/office/drawing/2014/main" id="{039F6BC8-2A7B-497C-B284-FB664BA4F326}"/>
              </a:ext>
            </a:extLst>
          </p:cNvPr>
          <p:cNvCxnSpPr>
            <a:cxnSpLocks/>
          </p:cNvCxnSpPr>
          <p:nvPr/>
        </p:nvCxnSpPr>
        <p:spPr>
          <a:xfrm flipV="1">
            <a:off x="5142398" y="417051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45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Resources to Practice</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732750"/>
            <a:ext cx="9295342" cy="3880773"/>
          </a:xfrm>
        </p:spPr>
        <p:txBody>
          <a:bodyPr>
            <a:normAutofit/>
          </a:bodyPr>
          <a:lstStyle/>
          <a:p>
            <a:pPr>
              <a:lnSpc>
                <a:spcPct val="200000"/>
              </a:lnSpc>
            </a:pPr>
            <a:r>
              <a:rPr lang="en-US" sz="2000" dirty="0"/>
              <a:t>WindowFunction.com: </a:t>
            </a:r>
            <a:r>
              <a:rPr lang="en-US" sz="2000" dirty="0">
                <a:hlinkClick r:id="rId2"/>
              </a:rPr>
              <a:t>https://www.windowfunctions.com/questions/over/1</a:t>
            </a:r>
            <a:endParaRPr lang="en-US" sz="2000" dirty="0"/>
          </a:p>
          <a:p>
            <a:pPr>
              <a:lnSpc>
                <a:spcPct val="200000"/>
              </a:lnSpc>
            </a:pPr>
            <a:r>
              <a:rPr lang="en-US" sz="2000" dirty="0"/>
              <a:t>Code Academy SQL Course: </a:t>
            </a:r>
            <a:r>
              <a:rPr lang="en-US" sz="2000" dirty="0">
                <a:hlinkClick r:id="rId3"/>
              </a:rPr>
              <a:t>https://www.codecademy.com/learn/learn-sql</a:t>
            </a:r>
            <a:endParaRPr lang="en-US" sz="2000" dirty="0"/>
          </a:p>
          <a:p>
            <a:pPr>
              <a:lnSpc>
                <a:spcPct val="200000"/>
              </a:lnSpc>
            </a:pPr>
            <a:r>
              <a:rPr lang="en-US" sz="2000" dirty="0"/>
              <a:t>SQL Zoo: </a:t>
            </a:r>
            <a:r>
              <a:rPr lang="en-US" sz="2000" dirty="0">
                <a:hlinkClick r:id="rId4"/>
              </a:rPr>
              <a:t>https://sqlzoo.net/</a:t>
            </a:r>
            <a:endParaRPr lang="en-US" sz="2000" dirty="0"/>
          </a:p>
          <a:p>
            <a:pPr>
              <a:lnSpc>
                <a:spcPct val="200000"/>
              </a:lnSpc>
            </a:pPr>
            <a:r>
              <a:rPr lang="en-US" sz="2000" dirty="0"/>
              <a:t>W3 Schools: </a:t>
            </a:r>
            <a:r>
              <a:rPr lang="en-US" sz="2000" dirty="0">
                <a:hlinkClick r:id="rId5"/>
              </a:rPr>
              <a:t>https://www.w3schools.com/sql/sql_exercises.asp</a:t>
            </a:r>
            <a:endParaRPr lang="en-US" sz="2000" dirty="0"/>
          </a:p>
          <a:p>
            <a:pPr marL="0" indent="0">
              <a:lnSpc>
                <a:spcPct val="200000"/>
              </a:lnSpc>
              <a:buNone/>
            </a:pPr>
            <a:endParaRPr lang="en-US" sz="2000" dirty="0"/>
          </a:p>
          <a:p>
            <a:pPr>
              <a:lnSpc>
                <a:spcPct val="200000"/>
              </a:lnSpc>
            </a:pPr>
            <a:endParaRPr lang="en-US" sz="2000" dirty="0"/>
          </a:p>
        </p:txBody>
      </p:sp>
    </p:spTree>
    <p:extLst>
      <p:ext uri="{BB962C8B-B14F-4D97-AF65-F5344CB8AC3E}">
        <p14:creationId xmlns:p14="http://schemas.microsoft.com/office/powerpoint/2010/main" val="55527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Thank You!</a:t>
            </a:r>
          </a:p>
        </p:txBody>
      </p:sp>
    </p:spTree>
    <p:extLst>
      <p:ext uri="{BB962C8B-B14F-4D97-AF65-F5344CB8AC3E}">
        <p14:creationId xmlns:p14="http://schemas.microsoft.com/office/powerpoint/2010/main" val="12923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Appendix</a:t>
            </a:r>
          </a:p>
        </p:txBody>
      </p:sp>
    </p:spTree>
    <p:extLst>
      <p:ext uri="{BB962C8B-B14F-4D97-AF65-F5344CB8AC3E}">
        <p14:creationId xmlns:p14="http://schemas.microsoft.com/office/powerpoint/2010/main" val="1545503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XXX</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4" y="1583771"/>
            <a:ext cx="8839528" cy="4664629"/>
          </a:xfrm>
        </p:spPr>
        <p:txBody>
          <a:bodyPr>
            <a:normAutofit/>
          </a:bodyPr>
          <a:lstStyle/>
          <a:p>
            <a:r>
              <a:rPr lang="en-US" sz="2200" dirty="0"/>
              <a:t>List functions here</a:t>
            </a:r>
          </a:p>
          <a:p>
            <a:pPr marL="0" indent="0">
              <a:buNone/>
            </a:pPr>
            <a:endParaRPr lang="en-US" sz="2200" dirty="0"/>
          </a:p>
          <a:p>
            <a:endParaRPr lang="en-US" sz="2200" dirty="0"/>
          </a:p>
        </p:txBody>
      </p:sp>
    </p:spTree>
    <p:extLst>
      <p:ext uri="{BB962C8B-B14F-4D97-AF65-F5344CB8AC3E}">
        <p14:creationId xmlns:p14="http://schemas.microsoft.com/office/powerpoint/2010/main" val="7767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3" y="1583771"/>
            <a:ext cx="9469843" cy="4664629"/>
          </a:xfrm>
        </p:spPr>
        <p:txBody>
          <a:bodyPr>
            <a:normAutofit/>
          </a:bodyPr>
          <a:lstStyle/>
          <a:p>
            <a:r>
              <a:rPr lang="en-US" sz="2000" dirty="0"/>
              <a:t>Sub queries are a query within another query </a:t>
            </a:r>
          </a:p>
          <a:p>
            <a:pPr marL="0" indent="0">
              <a:buNone/>
            </a:pPr>
            <a:endParaRPr lang="en-US" sz="2000" dirty="0"/>
          </a:p>
          <a:p>
            <a:r>
              <a:rPr lang="en-US" sz="2000" dirty="0"/>
              <a:t>The result of a sub query can be a single row and single column, multiple rows and single column or multiple rows and multiple column</a:t>
            </a:r>
          </a:p>
          <a:p>
            <a:pPr marL="457200" lvl="1" indent="0">
              <a:buNone/>
            </a:pPr>
            <a:endParaRPr lang="en-US" sz="2000" dirty="0"/>
          </a:p>
          <a:p>
            <a:r>
              <a:rPr lang="en-US" sz="2000" dirty="0"/>
              <a:t>Sub queries are executed before the rest of the query</a:t>
            </a:r>
          </a:p>
          <a:p>
            <a:pPr marL="0" indent="0">
              <a:buNone/>
            </a:pPr>
            <a:endParaRPr lang="en-US" sz="2000" dirty="0"/>
          </a:p>
          <a:p>
            <a:r>
              <a:rPr lang="en-US" sz="2000" dirty="0"/>
              <a:t>The CASE expression is SQL’s optimal method to express and execute conditional logic</a:t>
            </a:r>
          </a:p>
          <a:p>
            <a:endParaRPr lang="en-US" sz="2000" dirty="0"/>
          </a:p>
          <a:p>
            <a:r>
              <a:rPr lang="en-US" sz="2000" dirty="0"/>
              <a:t>CASE expressions and sub queries are often used together!</a:t>
            </a:r>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0690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Analytic Functions</a:t>
            </a:r>
          </a:p>
        </p:txBody>
      </p:sp>
    </p:spTree>
    <p:extLst>
      <p:ext uri="{BB962C8B-B14F-4D97-AF65-F5344CB8AC3E}">
        <p14:creationId xmlns:p14="http://schemas.microsoft.com/office/powerpoint/2010/main" val="5571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Functions Intro</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554781"/>
            <a:ext cx="9210244" cy="4693619"/>
          </a:xfrm>
        </p:spPr>
        <p:txBody>
          <a:bodyPr>
            <a:normAutofit/>
          </a:bodyPr>
          <a:lstStyle/>
          <a:p>
            <a:r>
              <a:rPr lang="en-US" sz="2200" dirty="0"/>
              <a:t>Analytics functions provide ways to perform analyses within SQL server</a:t>
            </a:r>
          </a:p>
          <a:p>
            <a:pPr lvl="1"/>
            <a:r>
              <a:rPr lang="en-US" sz="2000" dirty="0"/>
              <a:t>You’ve done all the work bringing the data together, why not do some analysis! </a:t>
            </a:r>
          </a:p>
          <a:p>
            <a:pPr lvl="1"/>
            <a:endParaRPr lang="en-US" sz="1800" dirty="0"/>
          </a:p>
          <a:p>
            <a:r>
              <a:rPr lang="en-US" sz="2200" dirty="0"/>
              <a:t>Why leverage analytic functions?</a:t>
            </a:r>
          </a:p>
          <a:p>
            <a:pPr lvl="1"/>
            <a:r>
              <a:rPr lang="en-US" sz="2000" dirty="0"/>
              <a:t>Save processing time</a:t>
            </a:r>
          </a:p>
          <a:p>
            <a:pPr lvl="1"/>
            <a:r>
              <a:rPr lang="en-US" sz="2000" dirty="0"/>
              <a:t>Eliminate need to transfer your result set into another specialized analysis tool</a:t>
            </a:r>
          </a:p>
          <a:p>
            <a:pPr marL="0" indent="0">
              <a:buNone/>
            </a:pPr>
            <a:endParaRPr lang="en-US" sz="2000" dirty="0"/>
          </a:p>
        </p:txBody>
      </p:sp>
    </p:spTree>
    <p:extLst>
      <p:ext uri="{BB962C8B-B14F-4D97-AF65-F5344CB8AC3E}">
        <p14:creationId xmlns:p14="http://schemas.microsoft.com/office/powerpoint/2010/main" val="334419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427196" y="1356758"/>
            <a:ext cx="10244153" cy="4693619"/>
          </a:xfrm>
        </p:spPr>
        <p:txBody>
          <a:bodyPr>
            <a:normAutofit/>
          </a:bodyPr>
          <a:lstStyle/>
          <a:p>
            <a:r>
              <a:rPr lang="en-US" sz="2200" dirty="0"/>
              <a:t>Rank functions generate a column that represents the rank of each row based on the values you set in your query</a:t>
            </a:r>
          </a:p>
          <a:p>
            <a:endParaRPr lang="en-US" sz="2200" dirty="0"/>
          </a:p>
          <a:p>
            <a:r>
              <a:rPr lang="en-US" sz="2200" dirty="0"/>
              <a:t>Rank Functions</a:t>
            </a:r>
          </a:p>
          <a:p>
            <a:pPr lvl="1"/>
            <a:r>
              <a:rPr lang="en-US" sz="2000" b="1" dirty="0" err="1"/>
              <a:t>Row_number</a:t>
            </a:r>
            <a:r>
              <a:rPr lang="en-US" sz="2000" dirty="0"/>
              <a:t>: Generates unique number for each row.  Ties handled arbitrarily.</a:t>
            </a:r>
          </a:p>
          <a:p>
            <a:pPr lvl="1"/>
            <a:r>
              <a:rPr lang="en-US" sz="2000" b="1" dirty="0"/>
              <a:t>Rank</a:t>
            </a:r>
            <a:r>
              <a:rPr lang="en-US" sz="2000" dirty="0"/>
              <a:t>: Returns same ranking in case of tie with gap in the rankings</a:t>
            </a:r>
          </a:p>
          <a:p>
            <a:pPr lvl="1"/>
            <a:r>
              <a:rPr lang="en-US" sz="2000" b="1" dirty="0" err="1"/>
              <a:t>Dense_rank</a:t>
            </a:r>
            <a:r>
              <a:rPr lang="en-US" sz="2000" dirty="0"/>
              <a:t>: Returns same ranking in case of a tie with no gap in the rankings</a:t>
            </a:r>
          </a:p>
          <a:p>
            <a:pPr lvl="1"/>
            <a:r>
              <a:rPr lang="en-US" sz="2000" b="1" dirty="0" err="1"/>
              <a:t>Percent_rank</a:t>
            </a:r>
            <a:r>
              <a:rPr lang="en-US" sz="2000" b="1" dirty="0"/>
              <a:t>: </a:t>
            </a:r>
            <a:r>
              <a:rPr lang="en-US" sz="2000" dirty="0"/>
              <a:t>Returns percentile rank of a row, meaning what percent of values less than the value in the current row</a:t>
            </a:r>
            <a:endParaRPr lang="en-US" sz="2000" b="1" dirty="0"/>
          </a:p>
          <a:p>
            <a:pPr lvl="1"/>
            <a:endParaRPr lang="en-US" sz="2000" dirty="0"/>
          </a:p>
          <a:p>
            <a:pPr marL="0" indent="0">
              <a:buNone/>
            </a:pPr>
            <a:endParaRPr lang="en-US" sz="2000" dirty="0"/>
          </a:p>
        </p:txBody>
      </p:sp>
    </p:spTree>
    <p:extLst>
      <p:ext uri="{BB962C8B-B14F-4D97-AF65-F5344CB8AC3E}">
        <p14:creationId xmlns:p14="http://schemas.microsoft.com/office/powerpoint/2010/main" val="41875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 Example</a:t>
            </a:r>
          </a:p>
        </p:txBody>
      </p:sp>
      <p:pic>
        <p:nvPicPr>
          <p:cNvPr id="4" name="Picture 3">
            <a:extLst>
              <a:ext uri="{FF2B5EF4-FFF2-40B4-BE49-F238E27FC236}">
                <a16:creationId xmlns:a16="http://schemas.microsoft.com/office/drawing/2014/main" id="{2F32433D-DD9A-4D37-9D64-4148D7FB4FBE}"/>
              </a:ext>
            </a:extLst>
          </p:cNvPr>
          <p:cNvPicPr>
            <a:picLocks noChangeAspect="1"/>
          </p:cNvPicPr>
          <p:nvPr/>
        </p:nvPicPr>
        <p:blipFill>
          <a:blip r:embed="rId3"/>
          <a:stretch>
            <a:fillRect/>
          </a:stretch>
        </p:blipFill>
        <p:spPr>
          <a:xfrm>
            <a:off x="1586997" y="1270000"/>
            <a:ext cx="5091595" cy="2886987"/>
          </a:xfrm>
          <a:prstGeom prst="rect">
            <a:avLst/>
          </a:prstGeom>
        </p:spPr>
      </p:pic>
      <p:sp>
        <p:nvSpPr>
          <p:cNvPr id="10" name="Arrow: Right 9">
            <a:extLst>
              <a:ext uri="{FF2B5EF4-FFF2-40B4-BE49-F238E27FC236}">
                <a16:creationId xmlns:a16="http://schemas.microsoft.com/office/drawing/2014/main" id="{3EFC1965-13A2-449C-ADBC-0B2FFDC49F5C}"/>
              </a:ext>
            </a:extLst>
          </p:cNvPr>
          <p:cNvSpPr/>
          <p:nvPr/>
        </p:nvSpPr>
        <p:spPr>
          <a:xfrm rot="5400000">
            <a:off x="4079761" y="4001358"/>
            <a:ext cx="572626" cy="348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5DDF795-3CA0-421C-B2A6-CD47840038A0}"/>
              </a:ext>
            </a:extLst>
          </p:cNvPr>
          <p:cNvPicPr>
            <a:picLocks noChangeAspect="1"/>
          </p:cNvPicPr>
          <p:nvPr/>
        </p:nvPicPr>
        <p:blipFill>
          <a:blip r:embed="rId4"/>
          <a:stretch>
            <a:fillRect/>
          </a:stretch>
        </p:blipFill>
        <p:spPr>
          <a:xfrm>
            <a:off x="478526" y="4618299"/>
            <a:ext cx="9101398" cy="1630101"/>
          </a:xfrm>
          <a:prstGeom prst="rect">
            <a:avLst/>
          </a:prstGeom>
        </p:spPr>
      </p:pic>
    </p:spTree>
    <p:extLst>
      <p:ext uri="{BB962C8B-B14F-4D97-AF65-F5344CB8AC3E}">
        <p14:creationId xmlns:p14="http://schemas.microsoft.com/office/powerpoint/2010/main" val="37511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4.1</a:t>
            </a:r>
          </a:p>
        </p:txBody>
      </p:sp>
    </p:spTree>
    <p:extLst>
      <p:ext uri="{BB962C8B-B14F-4D97-AF65-F5344CB8AC3E}">
        <p14:creationId xmlns:p14="http://schemas.microsoft.com/office/powerpoint/2010/main" val="75343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Multiple Rankings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Analytics functions become much more powerful when you leverage windows with the </a:t>
            </a:r>
            <a:r>
              <a:rPr lang="en-US" sz="2200" i="1" dirty="0"/>
              <a:t>partition by clause</a:t>
            </a:r>
            <a:endParaRPr lang="en-US" sz="2200" dirty="0"/>
          </a:p>
          <a:p>
            <a:pPr lvl="1"/>
            <a:r>
              <a:rPr lang="en-US" sz="2000" dirty="0"/>
              <a:t>This enables multiple grouped rankings within one column</a:t>
            </a:r>
          </a:p>
          <a:p>
            <a:endParaRPr lang="en-US" sz="2200" dirty="0"/>
          </a:p>
          <a:p>
            <a:endParaRPr lang="en-US" sz="2200" dirty="0"/>
          </a:p>
          <a:p>
            <a:r>
              <a:rPr lang="en-US" sz="2200" dirty="0"/>
              <a:t>The </a:t>
            </a:r>
            <a:r>
              <a:rPr lang="en-US" sz="2200" i="1" dirty="0"/>
              <a:t>partition by clause </a:t>
            </a:r>
            <a:r>
              <a:rPr lang="en-US" sz="2200" dirty="0"/>
              <a:t>partitions the data into </a:t>
            </a:r>
            <a:r>
              <a:rPr lang="en-US" sz="2200" i="1" dirty="0"/>
              <a:t>windows </a:t>
            </a:r>
            <a:r>
              <a:rPr lang="en-US" sz="2200" dirty="0"/>
              <a:t>and generates the ranking within each window</a:t>
            </a:r>
          </a:p>
          <a:p>
            <a:pPr lvl="1"/>
            <a:r>
              <a:rPr lang="en-US" sz="2000" dirty="0"/>
              <a:t>Rank is reset at beginning of each new window</a:t>
            </a:r>
          </a:p>
          <a:p>
            <a:endParaRPr lang="en-US" sz="2200" dirty="0"/>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738117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19033</TotalTime>
  <Words>708</Words>
  <Application>Microsoft Office PowerPoint</Application>
  <PresentationFormat>Widescreen</PresentationFormat>
  <Paragraphs>112</Paragraphs>
  <Slides>24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Wingdings 3</vt:lpstr>
      <vt:lpstr>Facet</vt:lpstr>
      <vt:lpstr>SQL for Data Querying and Analysis</vt:lpstr>
      <vt:lpstr>Agenda</vt:lpstr>
      <vt:lpstr>Review!</vt:lpstr>
      <vt:lpstr>Analytic Functions</vt:lpstr>
      <vt:lpstr>Analytic Functions Intro</vt:lpstr>
      <vt:lpstr>Rank Functions</vt:lpstr>
      <vt:lpstr>Rank Function Example</vt:lpstr>
      <vt:lpstr>Demo Set 4.1</vt:lpstr>
      <vt:lpstr>Multiple Rankings</vt:lpstr>
      <vt:lpstr>Demo Set 4.2</vt:lpstr>
      <vt:lpstr>Reporting Analytic Functions</vt:lpstr>
      <vt:lpstr>Demo Set 4.3</vt:lpstr>
      <vt:lpstr>Window Frames</vt:lpstr>
      <vt:lpstr>Windowing Clause Syntax</vt:lpstr>
      <vt:lpstr>Demo Set 4.4</vt:lpstr>
      <vt:lpstr>Lag and Lead</vt:lpstr>
      <vt:lpstr>Demo Set 4.5</vt:lpstr>
      <vt:lpstr>Unbounded Preceding vs Empty Windowing Clause</vt:lpstr>
      <vt:lpstr>Demo Set 4.6</vt:lpstr>
      <vt:lpstr>Analytic Function Syntax Overview</vt:lpstr>
      <vt:lpstr>Resources to Practice</vt:lpstr>
      <vt:lpstr>Thank You!</vt:lpstr>
      <vt:lpstr>Appendix</vt:lpstr>
      <vt:lpstr>XXX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dc:title>
  <dc:creator>Sean Scott</dc:creator>
  <cp:lastModifiedBy>Sean Scott</cp:lastModifiedBy>
  <cp:revision>76</cp:revision>
  <dcterms:created xsi:type="dcterms:W3CDTF">2022-05-16T22:13:08Z</dcterms:created>
  <dcterms:modified xsi:type="dcterms:W3CDTF">2022-09-22T16:30:46Z</dcterms:modified>
</cp:coreProperties>
</file>