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4" r:id="rId3"/>
    <p:sldId id="366" r:id="rId4"/>
    <p:sldId id="288" r:id="rId5"/>
    <p:sldId id="336" r:id="rId6"/>
    <p:sldId id="352" r:id="rId7"/>
    <p:sldId id="364" r:id="rId8"/>
    <p:sldId id="357" r:id="rId9"/>
    <p:sldId id="353" r:id="rId10"/>
    <p:sldId id="328" r:id="rId11"/>
    <p:sldId id="354" r:id="rId12"/>
    <p:sldId id="333" r:id="rId13"/>
    <p:sldId id="361" r:id="rId14"/>
    <p:sldId id="367" r:id="rId15"/>
    <p:sldId id="337" r:id="rId16"/>
    <p:sldId id="362" r:id="rId17"/>
    <p:sldId id="347" r:id="rId18"/>
    <p:sldId id="342" r:id="rId19"/>
    <p:sldId id="318" r:id="rId20"/>
    <p:sldId id="319" r:id="rId21"/>
    <p:sldId id="320" r:id="rId22"/>
    <p:sldId id="32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67881" autoAdjust="0"/>
  </p:normalViewPr>
  <p:slideViewPr>
    <p:cSldViewPr snapToGrid="0">
      <p:cViewPr varScale="1">
        <p:scale>
          <a:sx n="77" d="100"/>
          <a:sy n="77" d="100"/>
        </p:scale>
        <p:origin x="18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4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89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12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63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8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7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2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7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8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2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3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0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sql" TargetMode="External"/><Relationship Id="rId2" Type="http://schemas.openxmlformats.org/officeDocument/2006/relationships/hyperlink" Target="https://www.windowfunctions.com/questions/over/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sql/sql_exercises.asp" TargetMode="External"/><Relationship Id="rId4" Type="http://schemas.openxmlformats.org/officeDocument/2006/relationships/hyperlink" Target="https://sqlzoo.ne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3" y="2404531"/>
            <a:ext cx="6933657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4 Lecture</a:t>
            </a:r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4.2</a:t>
            </a:r>
          </a:p>
        </p:txBody>
      </p:sp>
    </p:spTree>
    <p:extLst>
      <p:ext uri="{BB962C8B-B14F-4D97-AF65-F5344CB8AC3E}">
        <p14:creationId xmlns:p14="http://schemas.microsoft.com/office/powerpoint/2010/main" val="390605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Analytic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In addition to rankings analytic functions can leverage all other available aggregate functions</a:t>
            </a:r>
          </a:p>
          <a:p>
            <a:pPr lvl="1"/>
            <a:r>
              <a:rPr lang="en-US" sz="2000" dirty="0"/>
              <a:t>SUM, AVG, MIN, MAX, COUNT</a:t>
            </a:r>
          </a:p>
          <a:p>
            <a:endParaRPr lang="en-US" sz="2200" dirty="0"/>
          </a:p>
          <a:p>
            <a:r>
              <a:rPr lang="en-US" sz="2200" dirty="0"/>
              <a:t>How you use the </a:t>
            </a:r>
            <a:r>
              <a:rPr lang="en-US" sz="2200" i="1" dirty="0"/>
              <a:t>over clause </a:t>
            </a:r>
            <a:r>
              <a:rPr lang="en-US" sz="2200" dirty="0"/>
              <a:t>dictates how the aggregation is calculated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676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4.3</a:t>
            </a:r>
          </a:p>
        </p:txBody>
      </p:sp>
    </p:spTree>
    <p:extLst>
      <p:ext uri="{BB962C8B-B14F-4D97-AF65-F5344CB8AC3E}">
        <p14:creationId xmlns:p14="http://schemas.microsoft.com/office/powerpoint/2010/main" val="408362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i="1" dirty="0"/>
              <a:t>Window frames </a:t>
            </a:r>
            <a:r>
              <a:rPr lang="en-US" sz="2200" dirty="0"/>
              <a:t>come in handy when you need more control over which rows to include in a data window</a:t>
            </a:r>
            <a:endParaRPr lang="en-US" sz="2200" i="1" dirty="0"/>
          </a:p>
          <a:p>
            <a:endParaRPr lang="en-US" sz="2200" dirty="0"/>
          </a:p>
          <a:p>
            <a:r>
              <a:rPr lang="en-US" sz="2200" dirty="0"/>
              <a:t>Instead of defining windows based on their column values you define windows based on their </a:t>
            </a:r>
            <a:r>
              <a:rPr lang="en-US" sz="2200" i="1" dirty="0"/>
              <a:t>row position</a:t>
            </a:r>
          </a:p>
          <a:p>
            <a:endParaRPr lang="en-US" sz="2200" dirty="0"/>
          </a:p>
          <a:p>
            <a:r>
              <a:rPr lang="en-US" sz="2200" dirty="0"/>
              <a:t>Common uses of window frames include running totals and rolling averages 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6224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Windowing Clause Syntax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32753F-1F58-4704-80B0-28C950A68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968" y="1590674"/>
            <a:ext cx="5105400" cy="441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8FBD2E-A822-4AF0-A7CB-9FB5FB97535D}"/>
              </a:ext>
            </a:extLst>
          </p:cNvPr>
          <p:cNvSpPr txBox="1"/>
          <p:nvPr/>
        </p:nvSpPr>
        <p:spPr>
          <a:xfrm>
            <a:off x="1128713" y="6248400"/>
            <a:ext cx="8596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https://learnsql.com/blog/define-window-frame-sql-window-functions/</a:t>
            </a:r>
          </a:p>
        </p:txBody>
      </p:sp>
    </p:spTree>
    <p:extLst>
      <p:ext uri="{BB962C8B-B14F-4D97-AF65-F5344CB8AC3E}">
        <p14:creationId xmlns:p14="http://schemas.microsoft.com/office/powerpoint/2010/main" val="199079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4.4</a:t>
            </a:r>
          </a:p>
        </p:txBody>
      </p:sp>
    </p:spTree>
    <p:extLst>
      <p:ext uri="{BB962C8B-B14F-4D97-AF65-F5344CB8AC3E}">
        <p14:creationId xmlns:p14="http://schemas.microsoft.com/office/powerpoint/2010/main" val="162502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 and Lead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Along with summing and averaging over a data window, another common task is comparing values from one row to another</a:t>
            </a:r>
          </a:p>
          <a:p>
            <a:endParaRPr lang="en-US" sz="2200" dirty="0"/>
          </a:p>
          <a:p>
            <a:r>
              <a:rPr lang="en-US" sz="2200" dirty="0"/>
              <a:t>LAG function retrieves value from pervious row</a:t>
            </a:r>
          </a:p>
          <a:p>
            <a:r>
              <a:rPr lang="en-US" sz="2200" dirty="0"/>
              <a:t>LEAD function retrieves value from following row</a:t>
            </a:r>
          </a:p>
          <a:p>
            <a:endParaRPr lang="en-US" sz="2200" dirty="0"/>
          </a:p>
          <a:p>
            <a:r>
              <a:rPr lang="en-US" sz="2200" dirty="0"/>
              <a:t>Could show percentage diff form previous row (show example)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4917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4.5</a:t>
            </a:r>
          </a:p>
        </p:txBody>
      </p:sp>
    </p:spTree>
    <p:extLst>
      <p:ext uri="{BB962C8B-B14F-4D97-AF65-F5344CB8AC3E}">
        <p14:creationId xmlns:p14="http://schemas.microsoft.com/office/powerpoint/2010/main" val="729132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Function Syntax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48483"/>
            <a:ext cx="8930129" cy="18452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i="0" dirty="0" err="1">
                <a:solidFill>
                  <a:srgbClr val="222222"/>
                </a:solidFill>
                <a:effectLst/>
                <a:latin typeface="+mj-lt"/>
              </a:rPr>
              <a:t>Analytic_Function</a:t>
            </a:r>
            <a:r>
              <a:rPr lang="en-US" sz="2400" i="0" dirty="0">
                <a:solidFill>
                  <a:srgbClr val="222222"/>
                </a:solidFill>
                <a:effectLst/>
                <a:latin typeface="+mj-lt"/>
              </a:rPr>
              <a:t>([ arguments ]) OVER ([</a:t>
            </a:r>
            <a:r>
              <a:rPr lang="en-US" sz="2400" i="0" dirty="0" err="1">
                <a:solidFill>
                  <a:srgbClr val="222222"/>
                </a:solidFill>
                <a:effectLst/>
                <a:latin typeface="+mj-lt"/>
              </a:rPr>
              <a:t>partition_clause</a:t>
            </a:r>
            <a:r>
              <a:rPr lang="en-US" sz="2400" i="0" dirty="0">
                <a:solidFill>
                  <a:srgbClr val="222222"/>
                </a:solidFill>
                <a:effectLst/>
                <a:latin typeface="+mj-lt"/>
              </a:rPr>
              <a:t> ] </a:t>
            </a:r>
          </a:p>
          <a:p>
            <a:pPr marL="0" indent="0">
              <a:buNone/>
            </a:pPr>
            <a:r>
              <a:rPr lang="en-US" sz="2400" i="0" dirty="0">
                <a:solidFill>
                  <a:srgbClr val="222222"/>
                </a:solidFill>
                <a:effectLst/>
                <a:latin typeface="+mj-lt"/>
              </a:rPr>
              <a:t>[ </a:t>
            </a:r>
            <a:r>
              <a:rPr lang="en-US" sz="2400" i="0" dirty="0" err="1">
                <a:solidFill>
                  <a:srgbClr val="222222"/>
                </a:solidFill>
                <a:effectLst/>
                <a:latin typeface="+mj-lt"/>
              </a:rPr>
              <a:t>order_by_clause</a:t>
            </a:r>
            <a:r>
              <a:rPr lang="en-US" sz="2400" i="0" dirty="0">
                <a:solidFill>
                  <a:srgbClr val="222222"/>
                </a:solidFill>
                <a:effectLst/>
                <a:latin typeface="+mj-lt"/>
              </a:rPr>
              <a:t>  [ </a:t>
            </a:r>
            <a:r>
              <a:rPr lang="en-US" sz="2400" i="0" dirty="0" err="1">
                <a:solidFill>
                  <a:srgbClr val="222222"/>
                </a:solidFill>
                <a:effectLst/>
                <a:latin typeface="+mj-lt"/>
              </a:rPr>
              <a:t>windowing_clause</a:t>
            </a:r>
            <a:r>
              <a:rPr lang="en-US" sz="2400" i="0" dirty="0">
                <a:solidFill>
                  <a:srgbClr val="222222"/>
                </a:solidFill>
                <a:effectLst/>
                <a:latin typeface="+mj-lt"/>
              </a:rPr>
              <a:t> ] ])</a:t>
            </a:r>
            <a:endParaRPr lang="en-US" sz="2400" dirty="0">
              <a:latin typeface="+mj-lt"/>
            </a:endParaRP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3083F-A4C5-4F97-848E-9F977C968142}"/>
              </a:ext>
            </a:extLst>
          </p:cNvPr>
          <p:cNvSpPr txBox="1"/>
          <p:nvPr/>
        </p:nvSpPr>
        <p:spPr>
          <a:xfrm>
            <a:off x="225468" y="1716066"/>
            <a:ext cx="2692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Specify which analytic function you are calling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23C2FB-D8E5-455A-9B99-544039D7B535}"/>
              </a:ext>
            </a:extLst>
          </p:cNvPr>
          <p:cNvCxnSpPr/>
          <p:nvPr/>
        </p:nvCxnSpPr>
        <p:spPr>
          <a:xfrm>
            <a:off x="1202499" y="2455101"/>
            <a:ext cx="237994" cy="717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C941C8-E4EA-4A0D-A33D-B8D7B77DA811}"/>
              </a:ext>
            </a:extLst>
          </p:cNvPr>
          <p:cNvSpPr txBox="1"/>
          <p:nvPr/>
        </p:nvSpPr>
        <p:spPr>
          <a:xfrm>
            <a:off x="578568" y="4687094"/>
            <a:ext cx="2339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Orders the rows within a partition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59EC7E-9E3F-4323-8392-6F487EAF72AF}"/>
              </a:ext>
            </a:extLst>
          </p:cNvPr>
          <p:cNvSpPr txBox="1"/>
          <p:nvPr/>
        </p:nvSpPr>
        <p:spPr>
          <a:xfrm>
            <a:off x="3045911" y="1716066"/>
            <a:ext cx="289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 on which aggregation is performed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A3B8CB-501E-49D5-AE98-3B803C756F87}"/>
              </a:ext>
            </a:extLst>
          </p:cNvPr>
          <p:cNvCxnSpPr>
            <a:cxnSpLocks/>
          </p:cNvCxnSpPr>
          <p:nvPr/>
        </p:nvCxnSpPr>
        <p:spPr>
          <a:xfrm>
            <a:off x="4228577" y="2455100"/>
            <a:ext cx="0" cy="6253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CC74EB-311A-4EE8-ABCD-69F0F7DA583B}"/>
              </a:ext>
            </a:extLst>
          </p:cNvPr>
          <p:cNvSpPr txBox="1"/>
          <p:nvPr/>
        </p:nvSpPr>
        <p:spPr>
          <a:xfrm>
            <a:off x="6159956" y="1615394"/>
            <a:ext cx="2891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Defines the group of rows on which the aggregation is performed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F79199-37A1-47E2-ACEB-013B93749D8F}"/>
              </a:ext>
            </a:extLst>
          </p:cNvPr>
          <p:cNvCxnSpPr>
            <a:cxnSpLocks/>
          </p:cNvCxnSpPr>
          <p:nvPr/>
        </p:nvCxnSpPr>
        <p:spPr>
          <a:xfrm flipH="1">
            <a:off x="7605668" y="2362397"/>
            <a:ext cx="270070" cy="6187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D3983B-6253-4277-AAEC-428F62987246}"/>
              </a:ext>
            </a:extLst>
          </p:cNvPr>
          <p:cNvCxnSpPr>
            <a:cxnSpLocks/>
          </p:cNvCxnSpPr>
          <p:nvPr/>
        </p:nvCxnSpPr>
        <p:spPr>
          <a:xfrm flipV="1">
            <a:off x="1924833" y="4184086"/>
            <a:ext cx="0" cy="503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A84153-1992-429B-8774-EACF60373DB7}"/>
              </a:ext>
            </a:extLst>
          </p:cNvPr>
          <p:cNvSpPr txBox="1"/>
          <p:nvPr/>
        </p:nvSpPr>
        <p:spPr>
          <a:xfrm>
            <a:off x="4065661" y="4780941"/>
            <a:ext cx="374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partition clause, gives further control over what window of rows function is applied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9F6BC8-2A7B-497C-B284-FB664BA4F326}"/>
              </a:ext>
            </a:extLst>
          </p:cNvPr>
          <p:cNvCxnSpPr>
            <a:cxnSpLocks/>
          </p:cNvCxnSpPr>
          <p:nvPr/>
        </p:nvCxnSpPr>
        <p:spPr>
          <a:xfrm flipV="1">
            <a:off x="5142398" y="4170516"/>
            <a:ext cx="0" cy="503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51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WindowFunction.com: </a:t>
            </a:r>
            <a:r>
              <a:rPr lang="en-US" sz="2000" dirty="0">
                <a:hlinkClick r:id="rId2"/>
              </a:rPr>
              <a:t>https://www.windowfunctions.com/questions/over/1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3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4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5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27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4026"/>
            <a:ext cx="9582034" cy="46664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Review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Analytic Functions Intro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Rank Functions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Multiple Rankings – Windows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Window Frames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LAG and LEAD Functions</a:t>
            </a:r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2329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545503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XXX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839528" cy="4664629"/>
          </a:xfrm>
        </p:spPr>
        <p:txBody>
          <a:bodyPr>
            <a:normAutofit/>
          </a:bodyPr>
          <a:lstStyle/>
          <a:p>
            <a:r>
              <a:rPr lang="en-US" sz="2200" dirty="0"/>
              <a:t>List functions here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767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469843" cy="4664629"/>
          </a:xfrm>
        </p:spPr>
        <p:txBody>
          <a:bodyPr>
            <a:normAutofit/>
          </a:bodyPr>
          <a:lstStyle/>
          <a:p>
            <a:r>
              <a:rPr lang="en-US" sz="2000" dirty="0"/>
              <a:t>Sub queries are a query within another query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result of a sub query can be a single row and single column, multiple rows and single column or multiple rows and multiple column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Sub queries are executed before the rest of the query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CASE expression is SQL’s optimal method to express and execute conditional logic</a:t>
            </a:r>
          </a:p>
          <a:p>
            <a:endParaRPr lang="en-US" sz="2000" dirty="0"/>
          </a:p>
          <a:p>
            <a:r>
              <a:rPr lang="en-US" sz="2000" dirty="0"/>
              <a:t>CASE expressions and sub queries are often used together!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907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Analytic Functions</a:t>
            </a:r>
          </a:p>
        </p:txBody>
      </p:sp>
    </p:spTree>
    <p:extLst>
      <p:ext uri="{BB962C8B-B14F-4D97-AF65-F5344CB8AC3E}">
        <p14:creationId xmlns:p14="http://schemas.microsoft.com/office/powerpoint/2010/main" val="55718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Functions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210244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Analytics functions provide ways to perform analyses within SQL server</a:t>
            </a:r>
          </a:p>
          <a:p>
            <a:pPr lvl="1"/>
            <a:r>
              <a:rPr lang="en-US" sz="2000" dirty="0"/>
              <a:t>You’ve done all the work bringing the data together, why not do some analysis! </a:t>
            </a:r>
          </a:p>
          <a:p>
            <a:pPr lvl="1"/>
            <a:endParaRPr lang="en-US" sz="1800" dirty="0"/>
          </a:p>
          <a:p>
            <a:r>
              <a:rPr lang="en-US" sz="2200" dirty="0"/>
              <a:t>Why leverage analytic functions?</a:t>
            </a:r>
          </a:p>
          <a:p>
            <a:pPr lvl="1"/>
            <a:r>
              <a:rPr lang="en-US" sz="2000" dirty="0"/>
              <a:t>Save processing time</a:t>
            </a:r>
          </a:p>
          <a:p>
            <a:pPr lvl="1"/>
            <a:r>
              <a:rPr lang="en-US" sz="2000" dirty="0"/>
              <a:t>Eliminate need to transfer your result set into another specialized analysis tool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419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96" y="1356758"/>
            <a:ext cx="10244153" cy="4693619"/>
          </a:xfrm>
        </p:spPr>
        <p:txBody>
          <a:bodyPr>
            <a:normAutofit/>
          </a:bodyPr>
          <a:lstStyle/>
          <a:p>
            <a:r>
              <a:rPr lang="en-US" sz="2200" dirty="0"/>
              <a:t>Rank functions generate a column that represents the rank of each row based on the values you set in your query</a:t>
            </a:r>
          </a:p>
          <a:p>
            <a:endParaRPr lang="en-US" sz="2200" dirty="0"/>
          </a:p>
          <a:p>
            <a:r>
              <a:rPr lang="en-US" sz="2200" dirty="0"/>
              <a:t>Rank Functions</a:t>
            </a:r>
          </a:p>
          <a:p>
            <a:pPr lvl="1"/>
            <a:r>
              <a:rPr lang="en-US" sz="2000" b="1" dirty="0" err="1"/>
              <a:t>Row_number</a:t>
            </a:r>
            <a:r>
              <a:rPr lang="en-US" sz="2000" dirty="0"/>
              <a:t>: Generates unique number for each row.  Ties handled arbitrarily.</a:t>
            </a:r>
          </a:p>
          <a:p>
            <a:pPr lvl="1"/>
            <a:r>
              <a:rPr lang="en-US" sz="2000" b="1" dirty="0"/>
              <a:t>Rank</a:t>
            </a:r>
            <a:r>
              <a:rPr lang="en-US" sz="2000" dirty="0"/>
              <a:t>: Returns same ranking in case of tie with gap in the rankings</a:t>
            </a:r>
          </a:p>
          <a:p>
            <a:pPr lvl="1"/>
            <a:r>
              <a:rPr lang="en-US" sz="2000" b="1" dirty="0" err="1"/>
              <a:t>Dense_rank</a:t>
            </a:r>
            <a:r>
              <a:rPr lang="en-US" sz="2000" dirty="0"/>
              <a:t>: Returns same ranking in case of a tie with no gap in the rankings</a:t>
            </a:r>
          </a:p>
          <a:p>
            <a:pPr lvl="1"/>
            <a:r>
              <a:rPr lang="en-US" sz="2000" b="1" dirty="0" err="1"/>
              <a:t>Percent_rank</a:t>
            </a:r>
            <a:r>
              <a:rPr lang="en-US" sz="2000" b="1" dirty="0"/>
              <a:t>: </a:t>
            </a:r>
            <a:r>
              <a:rPr lang="en-US" sz="2000" dirty="0"/>
              <a:t>Returns percentile rank of a row, meaning what percent of values less than the value in the current row</a:t>
            </a:r>
            <a:endParaRPr lang="en-US" sz="2000" b="1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50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Function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2433D-DD9A-4D37-9D64-4148D7FB4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7" y="1270000"/>
            <a:ext cx="5091595" cy="288698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EFC1965-13A2-449C-ADBC-0B2FFDC49F5C}"/>
              </a:ext>
            </a:extLst>
          </p:cNvPr>
          <p:cNvSpPr/>
          <p:nvPr/>
        </p:nvSpPr>
        <p:spPr>
          <a:xfrm rot="5400000">
            <a:off x="4079761" y="4001358"/>
            <a:ext cx="572626" cy="3481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DF795-3CA0-421C-B2A6-CD4784003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26" y="4618299"/>
            <a:ext cx="9101398" cy="163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0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4.1</a:t>
            </a:r>
          </a:p>
        </p:txBody>
      </p:sp>
    </p:spTree>
    <p:extLst>
      <p:ext uri="{BB962C8B-B14F-4D97-AF65-F5344CB8AC3E}">
        <p14:creationId xmlns:p14="http://schemas.microsoft.com/office/powerpoint/2010/main" val="75343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Rankings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Analytics functions become much more powerful when you leverage windows with the </a:t>
            </a:r>
            <a:r>
              <a:rPr lang="en-US" sz="2200" i="1" dirty="0"/>
              <a:t>partition by clause</a:t>
            </a:r>
            <a:endParaRPr lang="en-US" sz="2200" dirty="0"/>
          </a:p>
          <a:p>
            <a:pPr lvl="1"/>
            <a:r>
              <a:rPr lang="en-US" sz="2000" dirty="0"/>
              <a:t>This enables multiple grouped rankings within one column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The </a:t>
            </a:r>
            <a:r>
              <a:rPr lang="en-US" sz="2200" i="1" dirty="0"/>
              <a:t>partition by clause </a:t>
            </a:r>
            <a:r>
              <a:rPr lang="en-US" sz="2200" dirty="0"/>
              <a:t>partitions the data into </a:t>
            </a:r>
            <a:r>
              <a:rPr lang="en-US" sz="2200" i="1" dirty="0"/>
              <a:t>windows </a:t>
            </a:r>
            <a:r>
              <a:rPr lang="en-US" sz="2200" dirty="0"/>
              <a:t>and generates the ranking within each window</a:t>
            </a:r>
          </a:p>
          <a:p>
            <a:pPr lvl="1"/>
            <a:r>
              <a:rPr lang="en-US" sz="2000" dirty="0"/>
              <a:t>Rank is reset at beginning of each new window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81172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16414</TotalTime>
  <Words>618</Words>
  <Application>Microsoft Office PowerPoint</Application>
  <PresentationFormat>Widescreen</PresentationFormat>
  <Paragraphs>104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</vt:lpstr>
      <vt:lpstr>SQL for Data Querying and Analysis</vt:lpstr>
      <vt:lpstr>Agenda</vt:lpstr>
      <vt:lpstr>Review!</vt:lpstr>
      <vt:lpstr>Analytic Functions</vt:lpstr>
      <vt:lpstr>Analytic Functions Intro</vt:lpstr>
      <vt:lpstr>Rank Functions</vt:lpstr>
      <vt:lpstr>Rank Function Example</vt:lpstr>
      <vt:lpstr>Demo Set 4.1</vt:lpstr>
      <vt:lpstr>Multiple Rankings</vt:lpstr>
      <vt:lpstr>Demo Set 4.2</vt:lpstr>
      <vt:lpstr>Reporting Analytic Functions</vt:lpstr>
      <vt:lpstr>Demo Set 4.3</vt:lpstr>
      <vt:lpstr>Window Frames</vt:lpstr>
      <vt:lpstr>Windowing Clause Syntax</vt:lpstr>
      <vt:lpstr>Demo Set 4.4</vt:lpstr>
      <vt:lpstr>Lag and Lead</vt:lpstr>
      <vt:lpstr>Demo Set 4.5</vt:lpstr>
      <vt:lpstr>Analytic Function Syntax Overview</vt:lpstr>
      <vt:lpstr>Resources to Practice</vt:lpstr>
      <vt:lpstr>Thank You!</vt:lpstr>
      <vt:lpstr>Appendix</vt:lpstr>
      <vt:lpstr>XXX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74</cp:revision>
  <dcterms:created xsi:type="dcterms:W3CDTF">2022-05-16T22:13:08Z</dcterms:created>
  <dcterms:modified xsi:type="dcterms:W3CDTF">2022-09-20T20:50:08Z</dcterms:modified>
</cp:coreProperties>
</file>