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81" r:id="rId4"/>
    <p:sldId id="283" r:id="rId5"/>
    <p:sldId id="282" r:id="rId6"/>
    <p:sldId id="284" r:id="rId7"/>
    <p:sldId id="285" r:id="rId8"/>
    <p:sldId id="286" r:id="rId9"/>
    <p:sldId id="287" r:id="rId10"/>
    <p:sldId id="256" r:id="rId11"/>
    <p:sldId id="258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49" r:id="rId74"/>
    <p:sldId id="350" r:id="rId75"/>
    <p:sldId id="332" r:id="rId76"/>
    <p:sldId id="334" r:id="rId77"/>
    <p:sldId id="351" r:id="rId78"/>
    <p:sldId id="333" r:id="rId79"/>
    <p:sldId id="348" r:id="rId80"/>
    <p:sldId id="340" r:id="rId81"/>
    <p:sldId id="343" r:id="rId82"/>
    <p:sldId id="344" r:id="rId83"/>
    <p:sldId id="346" r:id="rId84"/>
    <p:sldId id="337" r:id="rId85"/>
    <p:sldId id="339" r:id="rId86"/>
    <p:sldId id="353" r:id="rId87"/>
    <p:sldId id="352" r:id="rId88"/>
    <p:sldId id="354" r:id="rId89"/>
    <p:sldId id="355" r:id="rId90"/>
    <p:sldId id="356" r:id="rId91"/>
    <p:sldId id="357" r:id="rId92"/>
    <p:sldId id="359" r:id="rId93"/>
    <p:sldId id="360" r:id="rId94"/>
    <p:sldId id="361" r:id="rId95"/>
    <p:sldId id="363" r:id="rId96"/>
    <p:sldId id="364" r:id="rId97"/>
    <p:sldId id="365" r:id="rId98"/>
    <p:sldId id="366" r:id="rId99"/>
    <p:sldId id="372" r:id="rId100"/>
    <p:sldId id="373" r:id="rId101"/>
    <p:sldId id="374" r:id="rId102"/>
    <p:sldId id="375" r:id="rId103"/>
    <p:sldId id="367" r:id="rId104"/>
    <p:sldId id="368" r:id="rId105"/>
    <p:sldId id="371" r:id="rId106"/>
    <p:sldId id="376" r:id="rId107"/>
    <p:sldId id="377" r:id="rId108"/>
    <p:sldId id="378" r:id="rId109"/>
    <p:sldId id="379" r:id="rId110"/>
    <p:sldId id="380" r:id="rId111"/>
    <p:sldId id="381" r:id="rId112"/>
    <p:sldId id="383" r:id="rId113"/>
    <p:sldId id="382" r:id="rId114"/>
    <p:sldId id="257" r:id="rId115"/>
    <p:sldId id="369" r:id="rId116"/>
    <p:sldId id="370" r:id="rId1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5" autoAdjust="0"/>
    <p:restoredTop sz="96338" autoAdjust="0"/>
  </p:normalViewPr>
  <p:slideViewPr>
    <p:cSldViewPr snapToGrid="0">
      <p:cViewPr varScale="1">
        <p:scale>
          <a:sx n="126" d="100"/>
          <a:sy n="126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A975B-C39C-53B2-2494-415C6EC02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CF2D5-DE84-895C-12AC-A9423F219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684270-3C65-8017-D26B-73B4EF21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FEB6C-F6C1-7BA9-0BD1-6235F6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53D38-B9B4-FA4A-18A6-B93D6F41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0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EE42-2430-4DCA-28CC-CB0D3D40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F466EB-3256-1D40-DDAF-A389BF74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38892-03C5-3057-35D6-0E4C24D6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BAA4-5D84-53DA-B94D-74D0D686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274300-CD8A-FEDC-61FB-818DF3EC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B22853-ADA7-91E1-8AFD-6AFDE782E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4FA97-F748-3A7C-013A-526B454C6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5358FF-596D-0FC2-061F-21E104AB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B049FC-4C51-0119-0593-460F304E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2DE74-2606-C83B-D020-7F578273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13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B7E1-D4D9-31E3-3D25-3CBF6D4F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22B2E-5786-77E6-D096-5EE1AFD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C03EE-9DA1-54EA-2907-BC6371EA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F4152-9931-156B-E79C-F5BD55E3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C431D-8318-DF5B-3835-293574D1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11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98A9E-3061-6C4E-E7E8-216AEE6C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D6A46-B6E9-0B3E-AA10-E8E7ED8A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D66D0-5D9A-A4C4-5F0E-B866173F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47736-E432-0906-37CE-219F2963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0829B0-F271-9903-4311-42E99FCB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6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69490-00A2-09AC-88F8-B23079D6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BB0C7-660F-5040-DF08-290829F8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696321-0B66-5AF2-D96C-8A38D2AD9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3C271-4782-82C9-B384-C4DE54B7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6C7DC6-4291-3004-8288-103F557B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5F37D-57C2-C95B-9782-6EC3C43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71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B7D73-0687-D7F6-B190-A5439B12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75DEB-0FA5-E500-7163-8045D92CE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5DDCD9-D721-502C-F1B9-B6A2A6582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6FD5C3-0E3A-2BD0-4805-F82AA4B2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0F35F9-7F92-AC29-8AB8-4C9E89C60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6353A9-C270-FB4F-5C0F-5AA90970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015DD7-DAC1-F570-2CC4-D6E4D46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17BCA4-EBB6-0B25-7945-81E67F5F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2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B17B8-D0C3-4CCF-B64A-7E123E2A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5FE8C8-550C-3065-7E01-53478D24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E3A73-B627-634F-BAC0-B393820E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1B016-FA45-25A3-CEC5-CA95E16F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9490C4-FB73-DE4C-F1AA-A617F59D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934B8-B896-03B0-8392-CF161A3B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F20F50-43A8-25F3-99C2-D20E1F50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F2D16-5C22-21FE-A495-AFF24AD3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5B20E9-9D5E-6A7C-3238-FAF98DCEB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A9064D-4297-0826-DD28-89DAB8D6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9EA30-853E-384D-C864-E34495802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5EE1FF-FCF3-AB72-F34D-BA6B691F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DD096-E8FD-6DEE-CB8E-89D705C4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0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81AB6-E8D7-C9C4-C526-1A465BA2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9B33D8-0FFD-03A1-685F-2245D107A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8DE94E-5366-61FC-53B8-ED7A35695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B2E6B-B808-D58A-DBC8-16439B52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EBC46-159C-EC1E-8469-9F93210C9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2C3D05-A200-5CD6-4E62-10039F7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84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8D2565-DDDF-91BA-DCCE-16E203E61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48D1C4-1DA1-B245-F0A1-10D48FF63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845D4-3900-D034-0E32-1ED64865B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E11D-45B2-44D2-B57E-B59E018EC37A}" type="datetimeFigureOut">
              <a:rPr lang="ko-KR" altLang="en-US" smtClean="0"/>
              <a:t>2023. 6. 30.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94BD3-3672-8ABC-1E0A-FFCE6A39B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B7760-B191-DBD3-8E62-E8811DF69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9257-6CC6-4847-9AA3-F8A9F8F1F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33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file:///192.168.56.2/rhe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192.168.56.1/" TargetMode="Externa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fontScale="85000" lnSpcReduction="2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리눅스의 사용자를 추가할 때 사용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사용자를 추가하게 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사용자정보가 추가되며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그룹이 생성시키고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/home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디렉터리를 만들게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user2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user2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사용자와 그룹 생성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users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-g users user3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기본그룹은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속하는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user3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그룹을 지정할 경우 그룹이 생성되어 있어야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 -c testuser -s /bin/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ba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 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 // -c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옵션은 사용자에 대한 설명 추가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/passwd | grep user4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 -c testuser -s /bin/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ba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sh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-m</a:t>
            </a:r>
            <a:r>
              <a:rPr lang="de-DE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  //-m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홈디랙터리가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만들어진다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passwd user5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새 암호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잘못된 비밀번호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암호는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8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개의 문자 보다 짧습니다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새 암호 재입력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passwd: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암호를 성공적으로 업데이트했습니다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 user5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cd ~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pwd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s-E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/home/user5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386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ommand</a:t>
            </a:r>
          </a:p>
          <a:p>
            <a:pPr marL="342900" indent="-342900" algn="just"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일반사용자의 암호를 변경하는 경우 사용자의 암호를 물어 보지 않고 바로 변경이 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하지만 일반 사용자가 자신의 암호를 변경하는 경우에는 이전 암호를 반드시 맞추어야만 새로운 암호로 변경 할 수 있고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이때 사용자 암호 변경 규칙이 적용된다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모든 사용자의 암호를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변경시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이전 암호 물어보지 않고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일반 사용자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자신의 암호만 변경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이전 암호를 반드시 맞추어야만 새로운 암호 입력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비밀번호를 변경하겠다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passwd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로그인된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일반사용자의 비밀번호를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사용자의 비밀번호를 변경하겠다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passwd (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자신의 비밀번호 변경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user1 ( =&gt; user1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비밀번호를 변경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사용자의 비밀번호 변경은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 가능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 user1 (=&gt;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이용해서 슈퍼유저로 다른 사용자의 비밀번호를 번경할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3188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비활성화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를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비활성화하려는 경우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Ubuntu 22.04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터미널에서 아래 주어진 명령을 활용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disable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방어벽이 활성 상태이며 시스템이 시작할 때 사용되지 않습니다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트래픽 허용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 서비스 이름 또는 포트 번호를 사용하여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규칙을 정의할 수 있음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&lt;port&gt;/&lt;protocol&gt; :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1234/{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tcp|udp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allow 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enable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status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1B4F01-1B65-5A45-99A4-754541835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14" y="4896134"/>
            <a:ext cx="7072853" cy="177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34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marR="0" indent="-4000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romanUcParenR" startAt="6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트래픽 거부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“</a:t>
            </a:r>
            <a:r>
              <a:rPr lang="en-US" altLang="ko-KR" sz="1800" b="1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명령을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부인하다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옵션은 포트에 대한 트래픽을 거부하는 데 사용할 수 있음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"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80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”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&lt;port&gt;/&lt;protocol&gt; : 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1234/{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tcp|udp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80  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http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22  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deny </a:t>
            </a: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ssh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규칙이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업데이트됐습니다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.(w6)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VII) from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키워드 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IP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주소 혹은 </a:t>
            </a:r>
            <a:r>
              <a:rPr lang="ko-KR" altLang="en-US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서브넷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마스크를 입력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172.16.163.1.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대한 방어벽 차단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from 172.16.163.1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서브넷을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통한 방어벽 차단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deny from 172.16.163.0/24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예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deny from 172.16.163.1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77243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50460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트래픽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기존에 등록된 설정을 삭제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형식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allow|deny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 &lt;port&gt;/&lt;protocol&gt;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{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allow|deny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} 12345/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tcp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delete allow 80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IX 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목록 확인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UFW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응용 프로그램 목록을 위해 제공된 명령을 실행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app list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사용가능한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프로그램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CUPS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 적용 순서를 맞춰 현재 상태를 띄움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 numbered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번호로 삭제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delete 2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XII 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다시 시작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restart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44242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개념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서버에서 지정한 디렉토리 공간을 클라이언트에서 관리 및 사용할 수 있는 서버를 말한다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유닉스 시스템 간에 파일 시스템의 마운트를 지원하는 사실상의 표준이다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네트워크 드라이브 연결과 비슷하다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Local Network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 사용하는 파일전송 서버다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장점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리모트에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분산되어 있는 디스크를 중앙 집중적으로 관리할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분산되어 있는 디스크 공간을 마치 하나의 컴퓨터에서 사용하는 것과 같은 느낌을 받을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여러 개의 컴퓨터에 있는 디스크 자원을 사용하지만 각 시스템 별로 별도의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로그인이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필요하지 않다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여러 시스템에 고정적으로  존재해야하는 파일을 하나의 파일 시스템에 두고 여러 시스템에서 사용할 수 있다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018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NFS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 구성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sudo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 apt update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sudo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 apt install </a:t>
            </a:r>
            <a:r>
              <a:rPr lang="en" altLang="ko-KR" sz="1800" dirty="0" err="1">
                <a:latin typeface="Batang" panose="02030600000101010101" pitchFamily="18" charset="-127"/>
                <a:ea typeface="Batang" panose="02030600000101010101" pitchFamily="18" charset="-127"/>
              </a:rPr>
              <a:t>nfs</a:t>
            </a:r>
            <a:r>
              <a:rPr lang="en" altLang="ko-KR" sz="1800" dirty="0">
                <a:latin typeface="Batang" panose="02030600000101010101" pitchFamily="18" charset="-127"/>
                <a:ea typeface="Batang" panose="02030600000101010101" pitchFamily="18" charset="-127"/>
              </a:rPr>
              <a:t>-kernel-server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systemctl</a:t>
            </a:r>
            <a:r>
              <a:rPr lang="en" altLang="ko-KR" sz="1800" dirty="0"/>
              <a:t> is-enabled </a:t>
            </a:r>
            <a:r>
              <a:rPr lang="en" altLang="ko-KR" sz="1800" dirty="0" err="1"/>
              <a:t>nfs</a:t>
            </a:r>
            <a:r>
              <a:rPr lang="en" altLang="ko-KR" sz="1800" dirty="0"/>
              <a:t>-server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</a:t>
            </a:r>
            <a:r>
              <a:rPr lang="ko-KR" altLang="en-US" sz="1800" dirty="0"/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systemctl</a:t>
            </a:r>
            <a:r>
              <a:rPr lang="en" altLang="ko-KR" sz="1800" dirty="0"/>
              <a:t> status </a:t>
            </a:r>
            <a:r>
              <a:rPr lang="en" altLang="ko-KR" sz="1800" dirty="0" err="1"/>
              <a:t>nfs</a:t>
            </a:r>
            <a:r>
              <a:rPr lang="en" altLang="ko-KR" sz="1800" dirty="0"/>
              <a:t>-server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/exports/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nobreak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/exports/krb5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chmod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777 /exports/*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작성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vim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/exports/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	192.168.56.3(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rw,sync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no_subtree_check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/exports/krb5		192.168.56.3(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rw,sync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no_subtree_check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exportfs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–a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restart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nfs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-server</a:t>
            </a:r>
            <a:b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systemctl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 status </a:t>
            </a:r>
            <a:r>
              <a:rPr lang="en" altLang="ko-KR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nfs</a:t>
            </a:r>
            <a:r>
              <a:rPr lang="en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-server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20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20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exportfs</a:t>
            </a:r>
            <a:r>
              <a:rPr lang="en-US" altLang="ko-KR" sz="20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–v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endParaRPr lang="en-US" altLang="ko-KR" sz="19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CCEE93-1A86-7E4B-9126-F6604ACF9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406" y="1984024"/>
            <a:ext cx="6816114" cy="215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656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ufw</a:t>
            </a:r>
            <a:r>
              <a:rPr lang="en" altLang="ko-KR" sz="1800" dirty="0"/>
              <a:t> allow from 192.168.5</a:t>
            </a:r>
            <a:r>
              <a:rPr lang="en-US" altLang="ko-KR" sz="1800" dirty="0"/>
              <a:t>6</a:t>
            </a:r>
            <a:r>
              <a:rPr lang="en" altLang="ko-KR" sz="1800" dirty="0"/>
              <a:t>.</a:t>
            </a:r>
            <a:r>
              <a:rPr lang="en-US" altLang="ko-KR" sz="1800" dirty="0"/>
              <a:t>4</a:t>
            </a:r>
            <a:r>
              <a:rPr lang="en" altLang="ko-KR" sz="1800" dirty="0"/>
              <a:t> to any port </a:t>
            </a:r>
            <a:r>
              <a:rPr lang="en" altLang="ko-KR" sz="1800" dirty="0" err="1"/>
              <a:t>nfs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</a:t>
            </a:r>
            <a:r>
              <a:rPr lang="en" altLang="ko-KR" sz="1800" dirty="0" err="1"/>
              <a:t>ufw</a:t>
            </a:r>
            <a:r>
              <a:rPr lang="en" altLang="ko-KR" sz="1800" dirty="0"/>
              <a:t> allow from 192.168.</a:t>
            </a:r>
            <a:r>
              <a:rPr lang="en-US" altLang="ko-KR" sz="1800" dirty="0"/>
              <a:t>56</a:t>
            </a:r>
            <a:r>
              <a:rPr lang="en" altLang="ko-KR" sz="1800" dirty="0"/>
              <a:t>.0/24 to any port </a:t>
            </a:r>
            <a:r>
              <a:rPr lang="en" altLang="ko-KR" sz="1800" dirty="0" err="1"/>
              <a:t>nfs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reload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VI)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마운트 디렉토리 설정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nobreak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–p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192.168.56.2:/exports/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    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192.168.56.2:/exports/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     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402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자동 마운트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i="1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i="1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i="1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i="1" dirty="0" err="1">
                <a:latin typeface="Gulim" panose="020B0600000101010101" pitchFamily="34" charset="-127"/>
                <a:ea typeface="Gulim" panose="020B0600000101010101" pitchFamily="34" charset="-127"/>
              </a:rPr>
              <a:t>fstab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파일을 편집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umount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endParaRPr lang="en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umount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krb5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vim 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fstab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192.168.56.2:/exports/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/>
              <a:t>  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mnt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nobreak</a:t>
            </a:r>
            <a:r>
              <a:rPr lang="en" altLang="ko-KR" sz="1800" dirty="0"/>
              <a:t>   </a:t>
            </a:r>
            <a:r>
              <a:rPr lang="en" altLang="ko-KR" sz="1800" dirty="0" err="1"/>
              <a:t>nfs</a:t>
            </a:r>
            <a:r>
              <a:rPr lang="en" altLang="ko-KR" sz="1800" dirty="0"/>
              <a:t> </a:t>
            </a:r>
            <a:r>
              <a:rPr lang="en" altLang="ko-KR" sz="1800" dirty="0" err="1"/>
              <a:t>auto,nofail,noatime,nolock,intr,tcp,actimeo</a:t>
            </a:r>
            <a:r>
              <a:rPr lang="en" altLang="ko-KR" sz="1800" dirty="0"/>
              <a:t>=1800 0 0</a:t>
            </a: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en" altLang="ko-KR" sz="1800" dirty="0"/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mount –a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df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-h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81970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indent="-400050" algn="just" fontAlgn="base">
              <a:lnSpc>
                <a:spcPct val="130000"/>
              </a:lnSpc>
              <a:spcBef>
                <a:spcPts val="0"/>
              </a:spcBef>
              <a:buAutoNum type="romanU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소개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파티션과 마이크로소프트 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 소프트 윈도우와 리눅스 파티션의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프린터와 마이크로소프트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마이크로소프트 윈도우의 프린터와 리눅스와의 공유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samba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구성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root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권한으로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설정파일을 열고 설정할 내용을 추가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pt" altLang="ko-KR" sz="1800" dirty="0" err="1"/>
              <a:t>sudo</a:t>
            </a:r>
            <a:r>
              <a:rPr lang="pt" altLang="ko-KR" sz="1800" dirty="0"/>
              <a:t> vim /</a:t>
            </a:r>
            <a:r>
              <a:rPr lang="pt" altLang="ko-KR" sz="1800" dirty="0" err="1"/>
              <a:t>etc</a:t>
            </a:r>
            <a:r>
              <a:rPr lang="pt" altLang="ko-KR" sz="1800" dirty="0"/>
              <a:t>/samba/</a:t>
            </a:r>
            <a:r>
              <a:rPr lang="pt" altLang="ko-KR" sz="1800" dirty="0" err="1"/>
              <a:t>smb.conf</a:t>
            </a:r>
            <a:endParaRPr lang="pt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[data]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comment = 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path = /data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guest ok = no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writable = yes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create mask = 0644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directory mask = 0755 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valid users = (username)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" altLang="ko-KR" sz="1800" dirty="0"/>
            </a:b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860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77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indent="-400050" algn="just" fontAlgn="base">
              <a:lnSpc>
                <a:spcPct val="130000"/>
              </a:lnSpc>
              <a:spcBef>
                <a:spcPts val="0"/>
              </a:spcBef>
              <a:buAutoNum type="romanU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소개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파티션과 마이크로소프트 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 소프트 윈도우와 리눅스 파티션의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 프린터와 마이크로소프트 윈도우와의 공유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마이크로소프트 윈도우의 프린터와 리눅스와의 공유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samba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구성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root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권한으로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설정파일을 열고 설정할 내용을 추가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(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mkdir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/data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pt" altLang="ko-KR" sz="1800" dirty="0" err="1"/>
              <a:t>sudo</a:t>
            </a:r>
            <a:r>
              <a:rPr lang="pt" altLang="ko-KR" sz="1800" dirty="0"/>
              <a:t> vim /</a:t>
            </a:r>
            <a:r>
              <a:rPr lang="pt" altLang="ko-KR" sz="1800" dirty="0" err="1"/>
              <a:t>etc</a:t>
            </a:r>
            <a:r>
              <a:rPr lang="pt" altLang="ko-KR" sz="1800" dirty="0"/>
              <a:t>/samba/</a:t>
            </a:r>
            <a:r>
              <a:rPr lang="pt" altLang="ko-KR" sz="1800" dirty="0" err="1"/>
              <a:t>smb.conf</a:t>
            </a:r>
            <a:endParaRPr lang="pt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[data]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comment = 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path = /data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guest ok = no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writable = yes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create mask = 0644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directory mask = 0755 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valid users = </a:t>
            </a:r>
            <a:r>
              <a:rPr lang="en" altLang="ko-KR" sz="1800" dirty="0" err="1"/>
              <a:t>rhee</a:t>
            </a:r>
            <a:r>
              <a:rPr lang="ko-KR" altLang="en-US" sz="1800" dirty="0"/>
              <a:t> </a:t>
            </a:r>
            <a:r>
              <a:rPr lang="en-US" altLang="ko-KR" sz="1800" dirty="0"/>
              <a:t>@	</a:t>
            </a:r>
            <a:r>
              <a:rPr lang="en-US" altLang="ko-KR" sz="1800" dirty="0" err="1"/>
              <a:t>rhee</a:t>
            </a:r>
            <a:endParaRPr lang="en-US" altLang="ko-KR" sz="1800" dirty="0"/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write list = </a:t>
            </a:r>
            <a:r>
              <a:rPr lang="en-US" altLang="ko-KR" sz="1800" dirty="0" err="1"/>
              <a:t>rhee</a:t>
            </a:r>
            <a:r>
              <a:rPr lang="en-US" altLang="ko-KR" sz="1800" dirty="0"/>
              <a:t> @</a:t>
            </a:r>
            <a:r>
              <a:rPr lang="en-US" altLang="ko-KR" sz="1800" dirty="0" err="1"/>
              <a:t>rhee</a:t>
            </a:r>
            <a:r>
              <a:rPr lang="en-US" altLang="ko-KR" sz="1800" dirty="0"/>
              <a:t>, @wheel</a:t>
            </a:r>
            <a:endParaRPr lang="en" altLang="ko-KR" sz="1800" dirty="0"/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hosts allow = 192.168.56.0/24</a:t>
            </a: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br>
              <a:rPr lang="en" altLang="ko-KR" sz="1800" dirty="0"/>
            </a:b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137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IV)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로 접속할 사용할 클라이언트 계정을 생성한다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smbpasswd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-a (username)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 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init.d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</a:t>
            </a:r>
            <a:r>
              <a:rPr lang="en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smbd</a:t>
            </a:r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restart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 계정정보 확인하기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pdbedit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–L -v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V) Windows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에서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Windows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키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+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R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을 눌러 실행 창에 주소를 입력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  <a:hlinkClick r:id="rId2"/>
              </a:rPr>
              <a:t>\\192.168.56.2\rhee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)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apt-get install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smbclient</a:t>
            </a:r>
            <a:endParaRPr lang="en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smbclient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-L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192.168.56.2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마운트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mount -t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cifs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//[Samba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IP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주소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]/[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공유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Section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명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 [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mount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할 디렉터리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] -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o username=[Samba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접근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ID] -o password=[Samba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접근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ID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의 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Password]</a:t>
            </a:r>
            <a:endParaRPr lang="en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F50F6-DD5D-C84D-BB3D-D55A80629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426" y="3652659"/>
            <a:ext cx="8285089" cy="12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1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4"/>
            <a:ext cx="11215395" cy="6223518"/>
          </a:xfrm>
        </p:spPr>
        <p:txBody>
          <a:bodyPr/>
          <a:lstStyle/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2.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groups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속한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현재 사용중인 사용자의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 user1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user1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groups user1 user2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//user1, user2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그룹을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 정의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cat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groups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user1 :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groups user1 root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user1 : user1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root : root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3949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 ) </a:t>
            </a:r>
            <a:r>
              <a:rPr lang="en-US" altLang="ko-KR" sz="1800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에 연결</a:t>
            </a:r>
            <a:endParaRPr lang="en-US" altLang="ko-KR" sz="1800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마운트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l"/>
            <a:r>
              <a:rPr lang="en" altLang="ko-KR" sz="1800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VII)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Samba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상태 확인 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서버 시스템에서 확인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ko-KR" altLang="en-US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/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윈도우나 리눅스에서 접속한 후 </a:t>
            </a:r>
            <a:endParaRPr lang="en-US" altLang="ko-KR" sz="1800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/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$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sudo</a:t>
            </a:r>
            <a:r>
              <a:rPr lang="en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smbstatus</a:t>
            </a:r>
            <a:b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415401-BC1A-3D40-A52A-45B392A70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725618"/>
            <a:ext cx="11480800" cy="21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098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[global]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삼바에 대한 인증 방법과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사용자를 저장하는 방법과 저장하는 방법에 대해서 정의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workgroup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workgroup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윈도우 계열 시스템의 도메인이름 또는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작업그룹의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이름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security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삼바 서버의 보안 모드를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레벨과 공유 레벨이 존재 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 레벨의 경우 호환성 문제로 사용을 권장하지 않음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정보를 저장하는 방법을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파라메터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값으로는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 사용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데이터베이스 파일에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계졍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정보를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LDAP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서버를 사용하여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정보를 분산시켜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37702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VIII)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1)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[global]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*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Passdb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backend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정보를 저장하는 방법을 결정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파라메터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값으로는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또는 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이 사용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TDB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데이터베이스 파일에 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계졍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정보를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Idapsam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은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LDAP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서버를 사용하여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정보를 분산시켜 저장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2) [home]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사용자의 홈디렉터리를 공유한다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클라이언트에서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공유에 연결할 때 사용된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 이름이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사용자 이름일 경우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공유로 연결을 시도 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%S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는 현재 사용되는 서비스 이름을 의미한다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3)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[printers]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프린터 공유를 설정하는 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클라이언트에서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공유에 연결할 때 사용하는 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</a:t>
            </a:r>
            <a:r>
              <a:rPr lang="ko-KR" altLang="en-US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공유이름이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 프린터의 이름이면 프린터로 연결한다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8108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SAMBA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IX)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/samba/</a:t>
            </a:r>
            <a:r>
              <a:rPr lang="en-US" altLang="ko-KR" sz="1800" b="1" kern="0" dirty="0" err="1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smb.conf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4) </a:t>
            </a:r>
            <a:r>
              <a:rPr lang="ko-KR" altLang="en-US" sz="1800" b="1" kern="0" dirty="0">
                <a:solidFill>
                  <a:srgbClr val="00000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사용자 섹션</a:t>
            </a:r>
            <a:endParaRPr lang="en-US" altLang="ko-KR" sz="18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l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[</a:t>
            </a:r>
            <a:r>
              <a:rPr lang="ko-KR" altLang="en-US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공유할 </a:t>
            </a: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Section </a:t>
            </a:r>
            <a:r>
              <a:rPr lang="ko-KR" altLang="en-US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이름</a:t>
            </a: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comment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[Section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에 대한 간단한 설명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path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내부 디렉터리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browsable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 이름이 사용할 때 </a:t>
            </a:r>
            <a:r>
              <a:rPr lang="ko-KR" altLang="en-US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브라우징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 옵션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create mask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파일 접근 권한을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Default: 0744]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directory mask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디렉터리 접근 권한을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Default: 0755]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read only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디렉터리를 읽기만 가능한지 지정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writable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공유할 디렉터리를 쓰기 가능한지 지정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. read only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와 반대되는 설정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guest ok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인증되지 않은 사용자의 접근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, public 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옵션과 같다 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( yes | no 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printable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프린터 </a:t>
            </a:r>
            <a:r>
              <a:rPr lang="ko-KR" altLang="en-US" sz="1900" dirty="0" err="1">
                <a:latin typeface="Gulim" panose="020B0600000101010101" pitchFamily="34" charset="-127"/>
                <a:ea typeface="Gulim" panose="020B0600000101010101" pitchFamily="34" charset="-127"/>
              </a:rPr>
              <a:t>스풀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 사용 여부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valid users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공유 디렉터리 접근 사용자 목록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. (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이 옵션이 없으면 모든 사용자가 접근 가능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)]</a:t>
            </a:r>
            <a:b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ko-KR" sz="1900" b="1" dirty="0">
                <a:latin typeface="Gulim" panose="020B0600000101010101" pitchFamily="34" charset="-127"/>
                <a:ea typeface="Gulim" panose="020B0600000101010101" pitchFamily="34" charset="-127"/>
              </a:rPr>
              <a:t>write list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 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= [</a:t>
            </a:r>
            <a:r>
              <a:rPr lang="ko-KR" altLang="en-US" sz="1900" dirty="0">
                <a:latin typeface="Gulim" panose="020B0600000101010101" pitchFamily="34" charset="-127"/>
                <a:ea typeface="Gulim" panose="020B0600000101010101" pitchFamily="34" charset="-127"/>
              </a:rPr>
              <a:t>그룹의 쓰기 기능 설정</a:t>
            </a:r>
            <a:r>
              <a:rPr lang="en-US" altLang="ko-KR" sz="1900" dirty="0">
                <a:latin typeface="Gulim" panose="020B0600000101010101" pitchFamily="34" charset="-127"/>
                <a:ea typeface="Gulim" panose="020B0600000101010101" pitchFamily="34" charset="-127"/>
              </a:rPr>
              <a:t>]</a:t>
            </a:r>
            <a:endParaRPr lang="en-US" altLang="ko-KR" sz="1900" b="1" kern="0" dirty="0">
              <a:solidFill>
                <a:srgbClr val="00000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0989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/>
          <a:lstStyle/>
          <a:p>
            <a:pPr algn="just"/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touch file1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-li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3364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/exports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작성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 옵션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읽기 전용으로 서비스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읽기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쓰기 서비스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sync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이전 요청 사항이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스토리지에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저장되기 전에 다른 요청에 응답하지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no_root_squash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클라이언트의 루트 권한의 유지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		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서버 파일 시스템 접근 시 루트의 권한을 상실하지만 이 옵션을 지정하면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         클라이언트의 루트 권한이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그대로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유지된다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sec :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보안방법을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서버에서 공유 디렉토리를 내 보낼 때 보안 방식을 지정해야 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방식을 지정하지 않으면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헤커가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네트워크를 통해 전달되는 데이터를 가로채거나 변조할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b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</a:b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보안을 강화하기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함께 사용한다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인증을 사용하면 단순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인증뿐만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아니라 데이터 무결성 검증과 암호화 통신까지 사용가능하다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 : 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사용자가 공유 디렉터리에 접근하면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nfsnobody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할당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접근한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기준으로 리눅스의 표준 권한 체계를 적용한다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3053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NFS.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스토리지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보안 방식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 : 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사용자가 공유 디렉터리에 접근하면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nfsnobody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할당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sys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NFS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접근한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GID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기준으로 리눅스의 표준 권한 체계를 적용한다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kbr5 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사용자를 인증하기 위해 로컬 사용자의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UID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GID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대신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서비스에 연결되어 있어야 하며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키탭파일을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가지고 있어야 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krb5i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사용자를 인증하기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사용하며 데이터 조작을 방지하기 위하여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체크섬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을 사용하여 무결성을 검증한다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krb5p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사용자를 인증하기 위해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커버로스를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사용하여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체크섬을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사용한 데이터 조작 방지와 네트워크 트래픽을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스니핑하여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데이터를 훔쳐볼 수 없도록 암호화를 지원한다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apt install krb5-user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heimdal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-client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" altLang="ko-KR" sz="1800" dirty="0"/>
              <a:t>apt-get install </a:t>
            </a:r>
            <a:r>
              <a:rPr lang="en" altLang="ko-KR" sz="1800" dirty="0" err="1"/>
              <a:t>freeipa</a:t>
            </a:r>
            <a:r>
              <a:rPr lang="en" altLang="ko-KR" sz="1800" dirty="0"/>
              <a:t>-client</a:t>
            </a:r>
            <a:r>
              <a:rPr lang="ko-KR" altLang="en-US" sz="1800" dirty="0"/>
              <a:t> </a:t>
            </a:r>
            <a:r>
              <a:rPr lang="en-US" altLang="ko-KR" sz="1800" dirty="0"/>
              <a:t>–y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dirty="0" err="1"/>
              <a:t>ipa</a:t>
            </a:r>
            <a:r>
              <a:rPr lang="en" altLang="ko-KR" sz="1800" dirty="0"/>
              <a:t>-client-install --</a:t>
            </a:r>
            <a:r>
              <a:rPr lang="en" altLang="ko-KR" sz="1800" dirty="0" err="1"/>
              <a:t>mkhomedir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4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4"/>
            <a:ext cx="11215395" cy="6223518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gid, 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보여줌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id 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gid, group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gid=1000(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groups=1000(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),4(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adm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),24(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cdrom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),27(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),30(dip),46(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plugdev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),122(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lpadmin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),135(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lxd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),136(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sambashare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),1002(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-g user1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-G user1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id –G            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1000 4 24 27 30 46 122 135 136 1002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id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user1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user1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id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 사용자가 소속 중인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name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adm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cdrom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dip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plugdev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lpadmin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lxd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sambashare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10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4.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chown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-p testDir1/testDir2/testDir3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testDir1/file1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testDir1/file2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testDir1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chown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user1:user1 testDir1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testDir1 //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하위 디렉토리 및 파일의 소유자까지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3881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파일이나 디렉토리를 새로운 권한으로 변경하는 명령이다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소유자나 관리자만이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사용할 수 있으며 파일의 소유자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그룹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사용자로 나누어 설정할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권한이란 파일이나 디렉터리를 사용할 때 사용할 수 있는 방법을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지정해준것이다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(r)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있다라고 한다면 읽기만 가능한 권한인 것이다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(w)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있다면 파일을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삭제와 같은 일을 할 수 있다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(x)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실행파일인 경우 실행할 수 있는 권한을 말하고 디렉터리인 경우 디렉터리를 열 수 있는 권한을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ls -l chownfile1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-r-- 1 user1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user1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12 09:43 chownfile1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처음의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사용자의 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그룹의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아닌 그룹도 아닌 다른 사용자의 권한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위 파일의 권한을 읽으면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사용자는 읽기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권한이며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그룹에 소속된 사용자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에게는 읽기 권한을 주고 다른 사용자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사용자도 아니고 그룹내에 소속되어 있는 사용자가 아닌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에게는 읽기 권한만 부여한다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181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&lt;mode&gt; { files |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심볼 모드를 이용한 권한 변경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 기호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 기호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1A2DC4-7593-1B11-2779-D0FF029B2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04249"/>
              </p:ext>
            </p:extLst>
          </p:nvPr>
        </p:nvGraphicFramePr>
        <p:xfrm>
          <a:off x="670185" y="2122133"/>
          <a:ext cx="6840958" cy="1427585"/>
        </p:xfrm>
        <a:graphic>
          <a:graphicData uri="http://schemas.openxmlformats.org/drawingml/2006/table">
            <a:tbl>
              <a:tblPr/>
              <a:tblGrid>
                <a:gridCol w="480557">
                  <a:extLst>
                    <a:ext uri="{9D8B030D-6E8A-4147-A177-3AD203B41FA5}">
                      <a16:colId xmlns:a16="http://schemas.microsoft.com/office/drawing/2014/main" val="161801566"/>
                    </a:ext>
                  </a:extLst>
                </a:gridCol>
                <a:gridCol w="711295">
                  <a:extLst>
                    <a:ext uri="{9D8B030D-6E8A-4147-A177-3AD203B41FA5}">
                      <a16:colId xmlns:a16="http://schemas.microsoft.com/office/drawing/2014/main" val="1665767972"/>
                    </a:ext>
                  </a:extLst>
                </a:gridCol>
                <a:gridCol w="5649106">
                  <a:extLst>
                    <a:ext uri="{9D8B030D-6E8A-4147-A177-3AD203B41FA5}">
                      <a16:colId xmlns:a16="http://schemas.microsoft.com/office/drawing/2014/main" val="3016474223"/>
                    </a:ext>
                  </a:extLst>
                </a:gridCol>
              </a:tblGrid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029429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디렉토리의 소유자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8931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group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디렉토리의 그룹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72677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other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사용자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968238"/>
                  </a:ext>
                </a:extLst>
              </a:tr>
              <a:tr h="2855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소유자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다른 사용자 모두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아무 표시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안할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경우 기본적으로 설정됨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336418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391166E-AAB1-4A08-ED2A-5C100C954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29357"/>
              </p:ext>
            </p:extLst>
          </p:nvPr>
        </p:nvGraphicFramePr>
        <p:xfrm>
          <a:off x="670185" y="4220776"/>
          <a:ext cx="5327904" cy="755904"/>
        </p:xfrm>
        <a:graphic>
          <a:graphicData uri="http://schemas.openxmlformats.org/drawingml/2006/table">
            <a:tbl>
              <a:tblPr/>
              <a:tblGrid>
                <a:gridCol w="410210">
                  <a:extLst>
                    <a:ext uri="{9D8B030D-6E8A-4147-A177-3AD203B41FA5}">
                      <a16:colId xmlns:a16="http://schemas.microsoft.com/office/drawing/2014/main" val="2690596141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858514403"/>
                    </a:ext>
                  </a:extLst>
                </a:gridCol>
                <a:gridCol w="4148074">
                  <a:extLst>
                    <a:ext uri="{9D8B030D-6E8A-4147-A177-3AD203B41FA5}">
                      <a16:colId xmlns:a16="http://schemas.microsoft.com/office/drawing/2014/main" val="3900417998"/>
                    </a:ext>
                  </a:extLst>
                </a:gridCol>
              </a:tblGrid>
              <a:tr h="7527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673736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퍼미션을 허가한다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975769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금지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퍼미션을 금지시킨다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80324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=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 지정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퍼미션만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허가하고 나머지는 금지 시킨다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30168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93F927-285B-18A5-D69A-8CAF20969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82557"/>
              </p:ext>
            </p:extLst>
          </p:nvPr>
        </p:nvGraphicFramePr>
        <p:xfrm>
          <a:off x="670185" y="5647738"/>
          <a:ext cx="3712464" cy="480568"/>
        </p:xfrm>
        <a:graphic>
          <a:graphicData uri="http://schemas.openxmlformats.org/drawingml/2006/table">
            <a:tbl>
              <a:tblPr/>
              <a:tblGrid>
                <a:gridCol w="1237488">
                  <a:extLst>
                    <a:ext uri="{9D8B030D-6E8A-4147-A177-3AD203B41FA5}">
                      <a16:colId xmlns:a16="http://schemas.microsoft.com/office/drawing/2014/main" val="4164718366"/>
                    </a:ext>
                  </a:extLst>
                </a:gridCol>
                <a:gridCol w="1237488">
                  <a:extLst>
                    <a:ext uri="{9D8B030D-6E8A-4147-A177-3AD203B41FA5}">
                      <a16:colId xmlns:a16="http://schemas.microsoft.com/office/drawing/2014/main" val="471120543"/>
                    </a:ext>
                  </a:extLst>
                </a:gridCol>
                <a:gridCol w="1237488">
                  <a:extLst>
                    <a:ext uri="{9D8B030D-6E8A-4147-A177-3AD203B41FA5}">
                      <a16:colId xmlns:a16="http://schemas.microsoft.com/office/drawing/2014/main" val="2514395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659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eXecute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33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76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심볼 모드를 사용한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변경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u-w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u+w,u+x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u-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u-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w,u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u+w,g+x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u+x,o+x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uo+x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u-x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73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사용자에게는 모든 권한 주고 그룹에는 읽기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권한을 주고 다른 사용에게는 읽기 권한만 부여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rwx,g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rw,o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=r 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u+x,g+w,g-x,o-x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-r-- 1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0 Aug 14 20:05 test.txt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수치모드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(octal mod)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이용한 권한 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touch test1.txt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ls -l test1.txt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-r--r—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A79F33-A2BC-715B-22B6-B9F546F8B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97578"/>
              </p:ext>
            </p:extLst>
          </p:nvPr>
        </p:nvGraphicFramePr>
        <p:xfrm>
          <a:off x="579119" y="3581145"/>
          <a:ext cx="4888620" cy="1457388"/>
        </p:xfrm>
        <a:graphic>
          <a:graphicData uri="http://schemas.openxmlformats.org/drawingml/2006/table">
            <a:tbl>
              <a:tblPr/>
              <a:tblGrid>
                <a:gridCol w="543180">
                  <a:extLst>
                    <a:ext uri="{9D8B030D-6E8A-4147-A177-3AD203B41FA5}">
                      <a16:colId xmlns:a16="http://schemas.microsoft.com/office/drawing/2014/main" val="285577687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2625089101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2403500352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422010743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770706291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3138566862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1841527966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774072256"/>
                    </a:ext>
                  </a:extLst>
                </a:gridCol>
                <a:gridCol w="543180">
                  <a:extLst>
                    <a:ext uri="{9D8B030D-6E8A-4147-A177-3AD203B41FA5}">
                      <a16:colId xmlns:a16="http://schemas.microsoft.com/office/drawing/2014/main" val="1381054934"/>
                    </a:ext>
                  </a:extLst>
                </a:gridCol>
              </a:tblGrid>
              <a:tr h="364347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소유자권한비트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그룹권한비트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기타권한비트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07316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288909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231529"/>
                  </a:ext>
                </a:extLst>
              </a:tr>
              <a:tr h="3643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07967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C5A269-0956-A698-28B9-615442EB6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7066"/>
              </p:ext>
            </p:extLst>
          </p:nvPr>
        </p:nvGraphicFramePr>
        <p:xfrm>
          <a:off x="2680343" y="5744383"/>
          <a:ext cx="4634856" cy="818325"/>
        </p:xfrm>
        <a:graphic>
          <a:graphicData uri="http://schemas.openxmlformats.org/drawingml/2006/table">
            <a:tbl>
              <a:tblPr/>
              <a:tblGrid>
                <a:gridCol w="514984">
                  <a:extLst>
                    <a:ext uri="{9D8B030D-6E8A-4147-A177-3AD203B41FA5}">
                      <a16:colId xmlns:a16="http://schemas.microsoft.com/office/drawing/2014/main" val="481594921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3888960339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3715070052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1446192575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573895124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12482904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1856664918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609286770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4226028674"/>
                    </a:ext>
                  </a:extLst>
                </a:gridCol>
              </a:tblGrid>
              <a:tr h="272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369479"/>
                  </a:ext>
                </a:extLst>
              </a:tr>
              <a:tr h="2727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300413"/>
                  </a:ext>
                </a:extLst>
              </a:tr>
              <a:tr h="272775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338977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754EB9A-4532-22F1-33A6-4A30D95D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1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764 test.txt // =&gt;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rwx,g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rw,o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=r test.txt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 없음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--x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-w-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r--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권한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r-x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쓰기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읽기 쓰기 실행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755 test.txt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7E1D47-2CA5-937B-8C79-4B1172EE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544207"/>
              </p:ext>
            </p:extLst>
          </p:nvPr>
        </p:nvGraphicFramePr>
        <p:xfrm>
          <a:off x="671521" y="1152273"/>
          <a:ext cx="4663395" cy="993567"/>
        </p:xfrm>
        <a:graphic>
          <a:graphicData uri="http://schemas.openxmlformats.org/drawingml/2006/table">
            <a:tbl>
              <a:tblPr/>
              <a:tblGrid>
                <a:gridCol w="518155">
                  <a:extLst>
                    <a:ext uri="{9D8B030D-6E8A-4147-A177-3AD203B41FA5}">
                      <a16:colId xmlns:a16="http://schemas.microsoft.com/office/drawing/2014/main" val="425220334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881203680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763794958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425186786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857950329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80381101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28813871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431447519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606133598"/>
                    </a:ext>
                  </a:extLst>
                </a:gridCol>
              </a:tblGrid>
              <a:tr h="331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506007"/>
                  </a:ext>
                </a:extLst>
              </a:tr>
              <a:tr h="331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065726"/>
                  </a:ext>
                </a:extLst>
              </a:tr>
              <a:tr h="331189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95232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370E554-1889-979D-79AD-4C75A91EA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74474"/>
              </p:ext>
            </p:extLst>
          </p:nvPr>
        </p:nvGraphicFramePr>
        <p:xfrm>
          <a:off x="697501" y="5705727"/>
          <a:ext cx="4663395" cy="993568"/>
        </p:xfrm>
        <a:graphic>
          <a:graphicData uri="http://schemas.openxmlformats.org/drawingml/2006/table">
            <a:tbl>
              <a:tblPr/>
              <a:tblGrid>
                <a:gridCol w="518155">
                  <a:extLst>
                    <a:ext uri="{9D8B030D-6E8A-4147-A177-3AD203B41FA5}">
                      <a16:colId xmlns:a16="http://schemas.microsoft.com/office/drawing/2014/main" val="4118014544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954260917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132026416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3604023652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728801881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443818461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948341272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1245243787"/>
                    </a:ext>
                  </a:extLst>
                </a:gridCol>
                <a:gridCol w="518155">
                  <a:extLst>
                    <a:ext uri="{9D8B030D-6E8A-4147-A177-3AD203B41FA5}">
                      <a16:colId xmlns:a16="http://schemas.microsoft.com/office/drawing/2014/main" val="2588933618"/>
                    </a:ext>
                  </a:extLst>
                </a:gridCol>
              </a:tblGrid>
              <a:tr h="321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9621"/>
                  </a:ext>
                </a:extLst>
              </a:tr>
              <a:tr h="3212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295967"/>
                  </a:ext>
                </a:extLst>
              </a:tr>
              <a:tr h="35110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6049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7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214603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775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/test2.txt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/home/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---- test2.txt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-r--r--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&lt;putty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접속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login : user1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password :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권한이 없어서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못들어간다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하위 디렉토리에 권한이 있어도 상위 디렉토리에 권한이 없어서 들어가질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못힌다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rm -f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/test2.txt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지울수가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/dirtest1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생성이 암됨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0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-p /users/test 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cd ~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la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la: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명령을 찾을 수 없습니다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cp .*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la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bash_history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bash_logout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.profile</a:t>
            </a:r>
          </a:p>
          <a:p>
            <a:pPr algn="just"/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83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처음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putty&gt;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~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16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4096  6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 10:05 /home/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drwxrwxr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-x 2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4096  6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 10:32 dirtest1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757 dirtest1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fedora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fedora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dirtest1/test3.txt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646 dirtest1/test3.txt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fedora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|----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dirtest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rwxr-xrwx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---- test3.txt (-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-r—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rw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459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chmod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디렉터리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두번째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putty&gt;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~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dirtest1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rm -f test3.txt (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지울수가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dirtest2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생성이 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파일과 디렉토리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권한만 있으면 디렉토리 안의 내용을 어디까지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디렉토리의 파일이나 디렉토리의 모든 정보를 보기 위해선 디렉토리에 읽기 권한만 있어도 되나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쓰기 권한이 없고 디렉토리 안의 파일에는 쓰기 권한이 있을 때 파일을 삭제할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쓰기 권한이 있고 디렉토리 안의 파일에는 쓰기 권한이 없을 때 파일을 삭제할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권한이 없는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touch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사용할 수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쓰기권한과 실행권한만 있으면 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디렉토리의 읽기 권한은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사용할 수 있는 권한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읽기 권한이 없는 경우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mv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사용할 수 있을 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884EE8F-EA1F-9512-9806-7FEE996EE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607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C76A93A-EF5E-3970-0043-9CCA00DE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998500"/>
              </p:ext>
            </p:extLst>
          </p:nvPr>
        </p:nvGraphicFramePr>
        <p:xfrm>
          <a:off x="650924" y="2798953"/>
          <a:ext cx="5373359" cy="1611684"/>
        </p:xfrm>
        <a:graphic>
          <a:graphicData uri="http://schemas.openxmlformats.org/drawingml/2006/table">
            <a:tbl>
              <a:tblPr/>
              <a:tblGrid>
                <a:gridCol w="1446911">
                  <a:extLst>
                    <a:ext uri="{9D8B030D-6E8A-4147-A177-3AD203B41FA5}">
                      <a16:colId xmlns:a16="http://schemas.microsoft.com/office/drawing/2014/main" val="1860940485"/>
                    </a:ext>
                  </a:extLst>
                </a:gridCol>
                <a:gridCol w="1963224">
                  <a:extLst>
                    <a:ext uri="{9D8B030D-6E8A-4147-A177-3AD203B41FA5}">
                      <a16:colId xmlns:a16="http://schemas.microsoft.com/office/drawing/2014/main" val="1980070242"/>
                    </a:ext>
                  </a:extLst>
                </a:gridCol>
                <a:gridCol w="1963224">
                  <a:extLst>
                    <a:ext uri="{9D8B030D-6E8A-4147-A177-3AD203B41FA5}">
                      <a16:colId xmlns:a16="http://schemas.microsoft.com/office/drawing/2014/main" val="826258739"/>
                    </a:ext>
                  </a:extLst>
                </a:gridCol>
              </a:tblGrid>
              <a:tr h="2686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FILE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read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429310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write / modify / delete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783749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excution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641039"/>
                  </a:ext>
                </a:extLst>
              </a:tr>
              <a:tr h="268614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DIRECTORY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ls CMD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213174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add, delete,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이름 변경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748812"/>
                  </a:ext>
                </a:extLst>
              </a:tr>
              <a:tr h="268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cd CMD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권한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44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62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원하는 파일을 찾고자 할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 다음에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시작디렉토리를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정해 주고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찾고자하는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 이름 앞에 옵션을 주면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검색시작위치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부가 설정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 혹은 파일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8322D8-BF6F-0127-2125-96E258CEE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3521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3671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A49C5A-2659-E1D1-3517-09B0D280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751867"/>
              </p:ext>
            </p:extLst>
          </p:nvPr>
        </p:nvGraphicFramePr>
        <p:xfrm>
          <a:off x="645483" y="1990382"/>
          <a:ext cx="5997364" cy="4613951"/>
        </p:xfrm>
        <a:graphic>
          <a:graphicData uri="http://schemas.openxmlformats.org/drawingml/2006/table">
            <a:tbl>
              <a:tblPr/>
              <a:tblGrid>
                <a:gridCol w="1561685">
                  <a:extLst>
                    <a:ext uri="{9D8B030D-6E8A-4147-A177-3AD203B41FA5}">
                      <a16:colId xmlns:a16="http://schemas.microsoft.com/office/drawing/2014/main" val="615129397"/>
                    </a:ext>
                  </a:extLst>
                </a:gridCol>
                <a:gridCol w="4435679">
                  <a:extLst>
                    <a:ext uri="{9D8B030D-6E8A-4147-A177-3AD203B41FA5}">
                      <a16:colId xmlns:a16="http://schemas.microsoft.com/office/drawing/2014/main" val="3301204557"/>
                    </a:ext>
                  </a:extLst>
                </a:gridCol>
              </a:tblGrid>
              <a:tr h="2368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option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777344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-name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이름을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571522"/>
                  </a:ext>
                </a:extLst>
              </a:tr>
              <a:tr h="23680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-perm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권한을 기준으로 검색한다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554987"/>
                  </a:ext>
                </a:extLst>
              </a:tr>
              <a:tr h="15521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종류를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블록 파일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디렉토리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f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링크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 :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소켓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75732"/>
                  </a:ext>
                </a:extLst>
              </a:tr>
              <a:tr h="17713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-size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크기를 기준으로 검색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보다 크다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보다 작다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 : n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 : 512-byte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c : 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k : kilobyte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 : 2-byte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460" marR="17460" marT="17460" marB="1746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31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21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 환경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 -+- test/ -+- dir1/ -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|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dir2/ - 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|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| +- 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+- home/ -+-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7C330FF-461E-87CB-389F-90237DA79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801076"/>
              </p:ext>
            </p:extLst>
          </p:nvPr>
        </p:nvGraphicFramePr>
        <p:xfrm>
          <a:off x="695959" y="647721"/>
          <a:ext cx="6929792" cy="1810512"/>
        </p:xfrm>
        <a:graphic>
          <a:graphicData uri="http://schemas.openxmlformats.org/drawingml/2006/table">
            <a:tbl>
              <a:tblPr/>
              <a:tblGrid>
                <a:gridCol w="2095825">
                  <a:extLst>
                    <a:ext uri="{9D8B030D-6E8A-4147-A177-3AD203B41FA5}">
                      <a16:colId xmlns:a16="http://schemas.microsoft.com/office/drawing/2014/main" val="1505827055"/>
                    </a:ext>
                  </a:extLst>
                </a:gridCol>
                <a:gridCol w="4833967">
                  <a:extLst>
                    <a:ext uri="{9D8B030D-6E8A-4147-A177-3AD203B41FA5}">
                      <a16:colId xmlns:a16="http://schemas.microsoft.com/office/drawing/2014/main" val="35182543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-links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링크의 개수를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938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-user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08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-atime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기간 이상 접근하지 않은 파일을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69739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-mtime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특정 기간 이상 수정되지 않은 파일을 기준으로 검색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73409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-inode number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지정된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inode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번호와 파일을 찾는다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08313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-print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표준출력으로 검색된 파일 출력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:GNU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디펄트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유닉스는 필수 입력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93230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-exec commend {}\;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찾은 각 파일에 대해 지정된 명령을 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7133521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-ok commend {}\;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실행여부를 사용자에게 확인 후 명령을 실행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36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20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/test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/test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dir1 dir2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touch dir1/file1 dir2/file3 file1 file2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file1 // “.”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현디렉토리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이름이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파일 또는 디렉토리를 찾아라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file1 -type f // -type f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파일만을 의미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-name "*.log" -type f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 -user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-group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cd dir2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file2 file3 file4 file5 file6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date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2023. 06. 17. 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10:10:39 KST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들어서 현재날짜가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06171010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06161010 file2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06151010 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06141010 file4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06131010 file5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touch –t 06121010 file6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9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5"/>
            <a:ext cx="11215395" cy="647357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find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–l file*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  file6         file5         file4           file3           file2          file1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-----+------+-------+-------+--------+--------+--------+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0611      0612        0613        0614          0615          0616          0617         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3 –type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일전인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–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-3 –type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현재 날짜로부터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이전 파일까지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.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mtime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+3 -type f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수정 날짜가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일 이후인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file4 file5 file6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/test -perm 644 -type f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find /test -perm -644     #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퍼미션이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이상인 것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92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98572"/>
          </a:xfrm>
        </p:spPr>
        <p:txBody>
          <a:bodyPr>
            <a:normAutofit fontScale="85000"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파일을 압축할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다음에 파일의 이름을 쓰면 파일이 압축되며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확장자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붙게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Lempel-Ziv coding (LZ77)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압축되기 전의 파일의 속성 정보는 압축이 된 이후에도 유지된다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명령어로 압축된 파일의 내용은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gzcat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사용하여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해제 할 때는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다음에 압축된 파일을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쓰면된다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그럼 압축이 해제되며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확장자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(.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없어지게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압축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file1 (file1 -&gt; file1.gz)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file1.gz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하면 원본 파일은 없어지고 압축 파일만 남게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-c file.gz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압축을 풀면 압축파일은 삭제되고 원본파일만 남는다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하나로 압축할 수 있을까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cd /test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touch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file3 file4 file5 file6 file7 file8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file1 file2 file3 file4 file5 file6 file7 file8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ls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dir1  file1.gz  file3.gz  file5.gz  file7.gz dir2  file2.gz  file4.gz  file6.gz  file8.gz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8B3A10E-84E2-BA26-BE76-06704320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24" y="36867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88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bzip2, bunzip2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높은 성능의 압축률을 자랑하는 유틸리티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Burrows-Wheeler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블록 정렬 테스트 압축 알고리즘과 호프만 코딩을 사용하여 파일을 압축한다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bzip2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아카이브 파일을 압축하게 되면 기존 아카이브 파일이 제거되고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bz2 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확장자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생성된다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압축된 파일은 압축전의 날짜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퍼미션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소유자 등의 속성을 그대로 갖는다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압축된 파일을 풀었을 때에도 원본 파일의 속성을 그대로 간직한다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80F362-148D-8370-2311-35702004B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156029"/>
              </p:ext>
            </p:extLst>
          </p:nvPr>
        </p:nvGraphicFramePr>
        <p:xfrm>
          <a:off x="695234" y="2731874"/>
          <a:ext cx="5328158" cy="2811780"/>
        </p:xfrm>
        <a:graphic>
          <a:graphicData uri="http://schemas.openxmlformats.org/drawingml/2006/table">
            <a:tbl>
              <a:tblPr/>
              <a:tblGrid>
                <a:gridCol w="729531">
                  <a:extLst>
                    <a:ext uri="{9D8B030D-6E8A-4147-A177-3AD203B41FA5}">
                      <a16:colId xmlns:a16="http://schemas.microsoft.com/office/drawing/2014/main" val="2420597239"/>
                    </a:ext>
                  </a:extLst>
                </a:gridCol>
                <a:gridCol w="4598627">
                  <a:extLst>
                    <a:ext uri="{9D8B030D-6E8A-4147-A177-3AD203B41FA5}">
                      <a16:colId xmlns:a16="http://schemas.microsoft.com/office/drawing/2014/main" val="2527960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492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-c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 또는 풀어서 표준 출력으로 보낸다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9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-d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압축을 푼다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07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-z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764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지정된 파일의 무결성을 검사하지만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압축을 풀지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36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-f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해제할 때 같은 이름의 파일이 있을 경우 덮어쓰기 한다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841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-k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파일을 압축이나 해제할 때 원본파일을 지우지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38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-q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경고 메시지가 나오지 않는다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918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-v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bzip2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작업 사항을 자세히 볼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073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-1 ~ -9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압축할 때의 블록 크기를 정해준다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45761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7D4073F-DCD5-BE23-D5F9-79B5CB68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901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65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bzip2, bunzip2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q-mail.txt, routing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압축하자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touch q-mail.txt routing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bzip2 q-mail.txt routing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q-mail.txt.bz2 routing.bz2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q-mail.txt.bz2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압축해제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bzip2 -d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파일을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압축해제한다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bzip2 -d q-mail.txt.bz2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 routing.bz2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bunzip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압축풀기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bunzip2 routing.bz2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q-mail.txt routing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4073F-DCD5-BE23-D5F9-79B5CB68D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2901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116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tar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여러개의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파일이나 디렉토리를 한 개의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tarfile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만들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Tape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디바이스에 백업할 때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c, t, x, v, 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옵션들을 사용할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한 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할 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만들어질 파일의 이름을 지정하면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파일의 내용을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볼때는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지정한다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해제 할 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사용하고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파일을 지정하면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9E58A3-4761-BF30-4A94-A05E4233E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13862"/>
              </p:ext>
            </p:extLst>
          </p:nvPr>
        </p:nvGraphicFramePr>
        <p:xfrm>
          <a:off x="679389" y="3151188"/>
          <a:ext cx="8138039" cy="2772918"/>
        </p:xfrm>
        <a:graphic>
          <a:graphicData uri="http://schemas.openxmlformats.org/drawingml/2006/table">
            <a:tbl>
              <a:tblPr/>
              <a:tblGrid>
                <a:gridCol w="665529">
                  <a:extLst>
                    <a:ext uri="{9D8B030D-6E8A-4147-A177-3AD203B41FA5}">
                      <a16:colId xmlns:a16="http://schemas.microsoft.com/office/drawing/2014/main" val="587201851"/>
                    </a:ext>
                  </a:extLst>
                </a:gridCol>
                <a:gridCol w="7472510">
                  <a:extLst>
                    <a:ext uri="{9D8B030D-6E8A-4147-A177-3AD203B41FA5}">
                      <a16:colId xmlns:a16="http://schemas.microsoft.com/office/drawing/2014/main" val="1952923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737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여러 개의 파일을 하나의 파일로 묶을 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52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-v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생성과정을 보여 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12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압축을 해제하고 풀어 낼 때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057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 및 디렉토리 추가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150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-u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파일과 새로운 디렉토리 내의 파일과 비교하여 최근 파일을 아카이브에 추가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624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-t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tar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내용을 확인할 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091918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gzip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과 관련하여 압축이나 해제를 한꺼번에 할 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785169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-j, -i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bzip2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이용해서 압축한다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861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1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/users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-s /bin/bash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b="1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-d /users/test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user6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passwd user6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 암호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1234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잘못된 비밀번호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문자 보다 짧습니다</a:t>
            </a: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 암호 재입력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1234 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passwd: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암호를 성공적으로 업데이트했습니다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sudo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user6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cd ~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bash: cd: /users/test: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그런 파일이나 디렉터리가 없습니다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exit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chown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user6:user6 /users/test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ls 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/users/test</a:t>
            </a:r>
          </a:p>
          <a:p>
            <a:pPr algn="just"/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drwxr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-x 2 user6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user6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4096  6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12 15:47 /users/test</a:t>
            </a: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368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아카이빙과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Compress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tar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file1 file2 file3 (c: create, v:verbose, f:file or tape)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rm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file1 file2 file3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(t: contents)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tar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xvf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 (x: extract)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file.tar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파일을 압축하자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file.tar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File.tar.gz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gzip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 file.tar.gz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$ ls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file.tar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묶은 파일을 압축한 경우 다시 풀기 위해서 다음과 같은 과정을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거쳐야한다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묶고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----&gt; tar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파일을 압축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압축 파일을 풀고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----&gt;tar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묶은 것을 푼다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813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디스크의 여유 공간을 보여준다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블록 여유 용량 대신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정보를 보고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-k, h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여유 용량을 킬로바이트와 메가 바이트 단위로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–h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hda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-h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sda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2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2. du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디스크의 사용량을 보여준다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du 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총 합계만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-a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크기가 계산된 각 파일의 크기를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b,h,k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메가바이트 단위로 출력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 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du –h /root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79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명령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사용법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8F632-3AF4-37CA-90CF-CA63F249C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2" y="2110761"/>
            <a:ext cx="3490519" cy="310727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7534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인식 확인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-l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B79912-CB10-0235-8937-C193606E2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628" y="864896"/>
            <a:ext cx="5265446" cy="56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37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AFF94F-52AC-B58F-D40B-5BD5DA04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5" y="2403475"/>
            <a:ext cx="8180785" cy="234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27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명령에 대해 모르는 경우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 : m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3E5EDB-379D-301E-6E56-A8FC83030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758" y="268856"/>
            <a:ext cx="4374061" cy="62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41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type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p   primary (0 primary, 0 extended, 4 free)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e   extended (container for logical partitions)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Select (default 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number (1-4, default 1):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[enter]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First sector (2048-2097151, default 2048):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enter]</a:t>
            </a:r>
            <a:endParaRPr lang="en-US" altLang="ko-KR" sz="1800" kern="0" spc="0" dirty="0">
              <a:solidFill>
                <a:srgbClr val="FF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Last sector, +/-sectors or +/-size{K,M,G,T,P} (2048-2097151, default 2097151):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[enter]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Created a new partition 1 of type 'Linux' and of size 1023 MiB.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The partition table has been altered.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Calling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ioctl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to re-read partition table.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Syncing disks.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:~#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CCA9FF-B0D0-F971-4FBD-B507ABA7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30" y="560568"/>
            <a:ext cx="60388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89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4.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파티션 생성 실습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시스템을 생성 시키기 위해 포맷 명령을 사용한다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파일시스템을 생성시키는 애플리케이션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mkfs.ext3 /dev/sdb1 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ext3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포맷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mkfs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-t ext3 /dev/sdb1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mke2fs 1.46.5 (30-Dec-2021)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Creating filesystem with 261888 4k blocks and 65536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Filesystem UUID: ebca912c-ba95-4df8-9aee-279204f88124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Superblock backups stored on blocks: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32768, 98304, 163840, 229376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Allocating group tables: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Writing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tables: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Creating journal (4096 blocks):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Writing superblocks and filesystem accounting information: done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72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 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어떤 파일 시스템을 디렉토리 일부에 넣어서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이용가능하게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하는 작업이다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하나의 파티션을 하위 디렉토리처럼 쓰는 것을 마운트라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상태에서는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 플로피 디스켓을 교환해서는 안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권한은 리눅스 서버에 있는 파일 시스템을 사용하게 하는 명령이다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서버의 자원을 허가한다는 의미에서 시스템 관리인은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고유 권한입니다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-t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 타입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 파일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&lt;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먼저 마운트 포인터를 가질 디렉토리를 먼저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생성해야한다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touch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mount      /dev/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db1       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장치 파일       마운트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포이터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정보 확인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mount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mount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정보는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mtab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내용이 저장되어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지정되어 있는 기본값을 확인하기 위해서 아래와 같이 명령을 실행 시킨다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                 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설정파일의 내용을 출력 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GROUP=100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HOME=/home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INACTIVE=-1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EXPIRE=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SHELL=/bin/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sh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SKEL=/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CREATE_MAIL_SPOOL=no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less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// 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출력된 내용을 가지고 있는 파일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파일을 편집을 하면 기본값이 바뀌게 되는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편집하지 말고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명령을 이용을 해서 파일이 편집이 되도록 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 -s /bin/bash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-D -b /users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–D</a:t>
            </a: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less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참고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/default/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파일의 내용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170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6.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~ (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열려있는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상태에서는 장치해지를 할 수 없어 디렉터리 이동한 것 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ls -l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linuxtest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testfile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 )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파타션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삭제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sdb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: 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partition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naumber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삭제하고자하는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파티션 번호를 적어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확장 파티션을 삭제 할 경우 논리 파티션부터 삭제 후 확장 파티션을 삭제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206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 개의 하드디스크를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파일시스템으로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용량이 작은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 이상의 하드디스크를 이용할 때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운영시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대용량의 전용 파일시스템 공간 마련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298CC0F-F6D2-BB7E-6C15-0AA643ED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889" y="165356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DBCAA4-73E2-E0A9-5AB6-2C474CAC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63" y="2211331"/>
            <a:ext cx="9977817" cy="37795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04505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시스템에 하드디스크 추가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리눅스를 종료 시킨 후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거성머신에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저장소에 하드디스크를 추가한다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하드디스크의 크기는 크지 않아도 되므로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1G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정도로 잡는다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하드디스크를 두개 이상 추가한다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 SATA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다 추가해도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3B5CE9-038B-5000-AAE3-B6AAF0BB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5" y="2773177"/>
            <a:ext cx="5528881" cy="3867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861D3B-35B3-2181-62F3-6E3AD28C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54" y="2850123"/>
            <a:ext cx="5387606" cy="37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90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  <a:ea typeface="굴림" panose="020B0600000101010101" pitchFamily="50" charset="-127"/>
              </a:rPr>
              <a:t>II )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사용할 영역을 만든다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/dev/sde1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만든다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각 하드 디스크의 파티션영역을 같은 방법으로 반복하여 타입을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Welcome to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fdisk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(util-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2.37.2).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Changes will remain in memory only, until you decide to write them.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Be careful before using the write command.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Selected partition 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Hex code or alias (type L to list all):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4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06 FAT16            		42 SFS              		87 NTFS volume set  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db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CP/M / CTOS / 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07 HPFS/NTFS/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exFAT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	4d QNX4.x           		88 Linux plaintext  		de Dell Utility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08 AIX              		4e QNX4.x 2nd part    	</a:t>
            </a:r>
            <a:r>
              <a:rPr lang="en-US" altLang="ko-KR" sz="1800" u="sng" kern="0" spc="0" dirty="0">
                <a:solidFill>
                  <a:schemeClr val="accent6">
                    <a:lumMod val="75000"/>
                  </a:schemeClr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8e Linux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	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BootIt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09 AIX bootable     		4f QNX4.x 3rd part  		93 Amoeba           		e1 DOS access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0a OS/2 Boot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Manag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	50 OnTrack DM       	94 Amoeba BBT       	e3 DOS R/O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0b W95 FAT32        		51 OnTrack DM6 Aux  	9f BSD/OS           		e4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SpeedStor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중략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Aliases: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- 83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swap           - 82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extended       - 05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uefi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- EF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raid           - FD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- 8E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linuxex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- 85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Hex code or alias (type L to list all):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Changed type of partition 'Linux' to 'Linux LVM'.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475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850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III) /dev/sdc1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/dev/sde1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파티션 타입을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용으로 변경한다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/dev/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: 1 GiB, 1073741824 bytes, 2097152 sectors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model: VBOX HARDDISK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Units: sectors of 1 * 512 =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Sector size (logical/physical): 512 bytes /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I/O size (minimum/optimal): 512 bytes / 512 bytes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Disklabel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type: dos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Disk identifier: 0xb5d3ecf8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Device     Boot Start     End Sectors  Size Id Type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/dev/sdd1        2048 2097151 2095104 1023M 8e Linux LVM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Command (m for help): </a:t>
            </a: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w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The partition table has been altered.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Calling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ioctl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() to re-read partition table.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Syncing disks.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reboot  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리부팅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해준다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502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물리적인 볼륨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생성한 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사용하기 위한 선 처리 작업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없는 경우에는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‘apt install lvm2’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설치를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/dev/sdc1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"/dev/sdc1"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/dev/sdd1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"/dev/sdd1"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"/dev/sde1"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만든 여러 개의 물리적 볼륨을 하나로 묶자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작업을 마친 장치들을 하나의 가상 그룹으로 작성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가상그룹명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 /dev/sdc1 /dev/sdd1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Volume group "SVG" successfully created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vgdisplay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전체 용량 확인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(VG size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70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60816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물리적인 볼륨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생성한 디스크를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LVM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사용하기 위한 선 처리 작업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없는 경우에는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‘apt install lvm2’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설치를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/dev/sdc1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"/dev/sdc1"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/dev/sdd1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"/dev/sdd1"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pvcreate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Physical volume "/dev/sde1" successfully created.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만든 여러 개의 물리적 볼륨을 하나로 묶자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선처리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작업을 마친 장치들을 하나의 가상 그룹으로 작성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가상그룹명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장치명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 /dev/sdc1 /dev/sdd1 /dev/sde1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Volume group "SVG" successfully created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vgdisplay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=&gt;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전체 용량 확인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(VG size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확인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F34A6-C0BB-C2ED-7608-5379D52DA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26" y="2755810"/>
            <a:ext cx="5540689" cy="371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3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논리적 볼륨 파티션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여러 개의 장치를 사용 가능한 디스크로 작성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 용량에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&lt;VG size&gt;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MByte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적어준다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디스크용량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–n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논리그룹명 가상그룹명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–L &lt;VG size&gt;M -n LSVG SVG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볼륨 그룹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/dev/SVG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논리 볼륨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/dev/SVG/LSVG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분리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lvcreate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-L 2990M -n LSVG SVG        &lt;=      /dev/SVG/LSVG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Rounding up size to full physical extent 2.92 GiB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VII) ext3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포맷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mkfs.ext3 /dev/mapper/SVG-LSVG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VIII)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마운트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mkdir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/user3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mount /dev/mapper/SVG-LSVG /user3 &amp;&amp;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02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시스템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바탕" panose="02030600000101010101" pitchFamily="18" charset="-127"/>
                <a:ea typeface="굴림" panose="020B0600000101010101" pitchFamily="50" charset="-127"/>
              </a:rPr>
              <a:t>5. LVM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]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IX) LVM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지우기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~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umount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/user3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lvremove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/dev/mapper/SVG-LSVG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vgremove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SVG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4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adduser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less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skel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상략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some more ls aliases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ll='ls -alF'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la='ls -A'</a:t>
            </a:r>
          </a:p>
          <a:p>
            <a:pPr algn="just"/>
            <a:r>
              <a:rPr lang="es-E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alias l='ls -CF’</a:t>
            </a:r>
          </a:p>
          <a:p>
            <a:pPr algn="just"/>
            <a:endParaRPr lang="es-E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 계정을 만들 때 적용하기 위해서는 여기에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등록하면된다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개인이 사용할 경우에는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less ~/.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bashrc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</a:p>
          <a:p>
            <a:pPr algn="just"/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등록하면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42447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IP(Internet protocol)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네트워크 통신에서 목적지 컴퓨터의 위치를 확인하는 역할을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언제나 패킷을 전송하려고 할 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패킷의 손실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손상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전달 순서를 벗어난 전송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중복 또는 지연에 대한 부분은 책임지지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주 기능은 패킷이 목적지에 도착할 때까지 패킷을 라우팅하는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네트워크 번호와 그 네트워크에 접속되어 부여되는 호스트 번호로 구성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시스템이 동일한 물리적 세그먼트에 있는지 확인 해 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세그먼트 안에 있는 워크스테이션과 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라우터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TCP/IP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 등을 확인한다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체계의 종류에는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A, B,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개로 분류되며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번째부터 세 번째 비트까지 번호를 할당하여 클래스를 구분한다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십진수와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표현하며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실제로는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이루어짐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길이로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필드 네 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옥테트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진수의 숫자는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사용가능하며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숫자인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전체적으로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F4CC91-E697-6756-B783-C12AAC0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51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9093A-63D9-5B24-2EA8-7C24B1F4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17" y="4115649"/>
            <a:ext cx="6025776" cy="100412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888550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설정되어 있고 다음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완성한다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 비트가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127.X.X.X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64.X.X.X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64.0.0.0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64.255.255.255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16,777,214(256*256*256-2)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64.0.0.0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49A138-295A-C795-A81E-039477C9A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5" y="3563534"/>
            <a:ext cx="7134941" cy="148557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6889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설정되고 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완료된다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16,384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네트워크와 한 네트워크 마다 대략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65000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호스트를 둘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 비트가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1, 0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128.0.X.X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191.255.X.X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149.11.X.X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149.11.0.0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149.11.255.255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65,534(256*256-2)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149.11.0.0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DC8C5654-B6CC-A063-CAD2-1C1517D4E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51" y="3932650"/>
            <a:ext cx="6916148" cy="1152534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46373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•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가장 높은 비트는 항상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설정되고 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비트로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완료된다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가리킨다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백만 개의 네트워크와 한 네트워크 마다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호스트를 둘 수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첫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번째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세 번째 비트가 각각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1, 1, 0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주소이며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범위는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192.0.0.X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255.255.255.X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까지다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C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클래스에서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249.11.1.X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경우에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249.11.1.0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249.11.1.255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특수한 목적으로 사용되며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나머지 주소는 그 망 안의 호스트의 주소가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주소의 개수는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254(256-2)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249.11.1.0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서브망의 주소이다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74E44FB-B6B8-95E1-5509-A19B88DE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4335322"/>
            <a:ext cx="6708088" cy="14086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06789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주소가 가이드라인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127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될 수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루프백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기능으로 예약되어 있기 때문이다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될수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브로드캐스트로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해석한다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비트는 모두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될수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없다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전용으로 해석한다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마스크의 기능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일부를 차단하여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구별한다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호스트의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주소가 로컬 네트워크에 있는지 원격 네트워크에 있는지를 결정한다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TCP/IP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네트워크의 각 호스트에는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마스크가 있어야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네트워크가 서브넷으로 나눠 있지 않은 기본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(255.255.255.0)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네트워크가 서브넷으로 나눠져 있는 사용자 정의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(255.255.255.224)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D82D08A0-A259-5EEA-A5A3-8CB9DB52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5" y="2707957"/>
            <a:ext cx="3806267" cy="182798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5363911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서브넷의 구조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마스크에 비트를 많이 사용할수록 서브넷을 많이 사용 할 수 있으나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마다 사용할 수 있는 호스트 수는 작아지고 서브넷의 비트를 적은 수의 비트를 사용할수록 서브넷의 수는 적어지는 반면 서브넷의 호스트 수는 많아진다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나누기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네트워크를 서브넷으로 나누려면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정의해야한다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물리 세그먼트 수를 이진으로 나타내는데 필요한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비트수를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계산한다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개가 필요하다면 이진 값은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이진으로 표현하면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2. 6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진수는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비트가 필요하므로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처음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비트를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구성한다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그러므로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이진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11100000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C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네트워크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와 호스트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11111111 11111111 11111111 11100000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되어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255.255.255.224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256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호스트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6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그룹으로 나눈 것과 같다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10" name="Picture 13">
            <a:extLst>
              <a:ext uri="{FF2B5EF4-FFF2-40B4-BE49-F238E27FC236}">
                <a16:creationId xmlns:a16="http://schemas.microsoft.com/office/drawing/2014/main" id="{784AD567-5597-394E-C2E4-6519A9C65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10" y="872329"/>
            <a:ext cx="5232438" cy="22966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35033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 네트워크와 로컬 네트워크 컴퓨터 구분하기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비트연산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작업으로 패킷을 로컬 네트워크로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보낼지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원격 네트워크로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보낼지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결정하는 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TCP/IP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사용하는 내부 프로세스이다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해당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마스크와 함께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작업이 이루어진다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패킷을 보내기전에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주소는 동일한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마스크와 함께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AND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작업이 이루어진다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두 결과가 일치하면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에서 해당 패킷이 로컬 네트워크의 호스트에 속함을 알게 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결과가 일치 하지 않으면 해당 패킷이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라우터의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주소로 보내게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호스트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10011001 10101010 00100101 10100011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11111111 11111111 00000000 00000000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목적지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11011001 10101010 10101100 11101001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서브넷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마스크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11111111 11111111 00000000 00000000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결과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5E5F4684-E9AC-369B-36BB-9EAF8DCFC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59" y="1130823"/>
            <a:ext cx="5540071" cy="13943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33337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1.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IP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주소의 개념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NAT(Network Address Translation)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A : 10 . x . x . x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B : 172 . 16~31 . x . x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 C : 192 . 168 . x . x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 fontScale="850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 설정하는 방법은 각 리눅스 운영체제마다 또는 버전마다 다르다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여기서는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22.04.2 LTS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예로 들도록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 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인터페이스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(ethernet)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 이름은 사전에 아래 명령어로 확인이 가능하다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ifconfig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FF0000"/>
                </a:solidFill>
                <a:effectLst/>
                <a:latin typeface="바탕" panose="02030600000101010101" pitchFamily="18" charset="-127"/>
              </a:rPr>
              <a:t>enp0s3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flags=4163&lt;UP,BROADCAST,RUNNING,MULTICAST&gt;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mtu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1500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10.0.2.15  netmask 255.255.255.0  broadcast 10.0.2.255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inet6 fe80::620e:3caf:4da8:d2bb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prefixlen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64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scopeid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0x20&lt;link&gt;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ether 08:00:27:d7:61:33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txqueuelen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1000  (Ethernet)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packets 16357  bytes 19657240 (19.6 MB)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errors 0  dropped 0  overruns 0  frame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packets 7983  bytes 599485 (599.4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errors 0  dropped 0 overruns 0  carrier 0  collisions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lo: flags=73&lt;UP,LOOPBACK,RUNNING&gt;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mtu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65536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127.0.0.1  netmask 255.0.0.0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inet6 ::1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prefixlen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128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scopeid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0x10&lt;host&gt;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loop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txqueuelen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1000  (Local Loopback)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packets 264  bytes 24775 (24.7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RX errors 0  dropped 0  overruns 0  frame 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packets 264  bytes 24775 (24.7 KB)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TX errors 0  dropped 0 overruns 0  carrier 0  collisions 0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3010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516029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 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인터페이스 설정 파일 위치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/00-installer-config.yaml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여러 개의 파일이 있을 수 있으나 보통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으로 시작되며 원하는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interface name(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예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 ens33)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이 들어간 파일을 편집 사용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XX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-network-manager-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all.yaml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인 이름의 파일이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network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 파일이다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(XX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부터 시작하는 숫자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55CD1-F905-862D-A8D3-ADC2E186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5" y="4451059"/>
            <a:ext cx="6493160" cy="67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사용자를 삭제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시킬때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user1         // user1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유저를 삭제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userdel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user2     // user1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유저를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하면서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홈디렉토리도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같이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505494D-5FBC-EB27-C047-E0695563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4518"/>
              </p:ext>
            </p:extLst>
          </p:nvPr>
        </p:nvGraphicFramePr>
        <p:xfrm>
          <a:off x="705457" y="1329177"/>
          <a:ext cx="5076571" cy="684276"/>
        </p:xfrm>
        <a:graphic>
          <a:graphicData uri="http://schemas.openxmlformats.org/drawingml/2006/table">
            <a:tbl>
              <a:tblPr/>
              <a:tblGrid>
                <a:gridCol w="759206">
                  <a:extLst>
                    <a:ext uri="{9D8B030D-6E8A-4147-A177-3AD203B41FA5}">
                      <a16:colId xmlns:a16="http://schemas.microsoft.com/office/drawing/2014/main" val="1824550647"/>
                    </a:ext>
                  </a:extLst>
                </a:gridCol>
                <a:gridCol w="4317365">
                  <a:extLst>
                    <a:ext uri="{9D8B030D-6E8A-4147-A177-3AD203B41FA5}">
                      <a16:colId xmlns:a16="http://schemas.microsoft.com/office/drawing/2014/main" val="39677693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기능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508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홈디렉토리를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제거한다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50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131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:/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netplan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cat 01-network-manager-all.yaml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Let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NetworkManager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manage all devices on this system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version: 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renderer: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NetworkManager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1412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네트워크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3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Ubuntu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고정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IP(Static)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 방법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(CLI)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파일수정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dhcp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라는 부분은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no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 안에 있는 내용을 확인 했으니 직접 수정을 해보자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vim 01-network-manager-all.yaml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Let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NetworkManager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manage all devices on this system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network: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ethernets: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enp0s3: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dhcp4: 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addresses: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- 10.0.2.15/24    #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사용하고자 하는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주소를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CIDR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표기법으로 기재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255.255.255.0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'/24'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기입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nameservers: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addresses: [168.126.63.1, 168.126.63.2]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routes: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- to: default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via: 192.168.56.1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version: 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 renderer: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NetworkManager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root@rhee-VirtualBox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netplan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apply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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네트워크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sym typeface="Wingdings" panose="05000000000000000000" pitchFamily="2" charset="2"/>
              </a:rPr>
              <a:t>재 시작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191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데몬 유형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Demon ) -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Service 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라고도 부르는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 프로세스를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 웹서버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네임서버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DB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등의 프로세스를 지칭해서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부른다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다르게는 웹 서버 데몬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네임 서버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데몬등으로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부르기도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 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타입이 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시스템에 독자적으로 프로세스가 구동되어 서비스를 제공하는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말한다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들면 웹서버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(httpd), DB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mysqld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센드메일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sendmail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등이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실행 및 종료는 대개 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이름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start/stop/restart 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로 사용된다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예를 들어 아파치 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서버는 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apache2 start “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“/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/apache2 restart”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구동한다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데몬의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실행 스크립트 파일은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주로 들어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디렉토리에 있다고 전부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하지는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# ls /</a:t>
            </a:r>
            <a:r>
              <a:rPr lang="en-US" altLang="ko-KR" sz="18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u="sng" kern="0" spc="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u="sng" kern="0" spc="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스탠드 얼론 방식으로 운영되는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데몬들은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시스템을 부팅하면서 바로 실행될 수 있도록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스크립트 파일로 제어한다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운영하는 복잡한 명령을 간단하게 스크립트 파일로 작성해서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저장해둔다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~d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파일들이 많은데 이것이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54989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 데몬 유형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Demon ) -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데몬’은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일명 ‘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슈퍼데몬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’ 이라고도 부른다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슈퍼유저가 강력한 기능의 사용자이듯이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강력한 기능을 하는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뜻을 내포하고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주의할 점은 ‘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데몬’과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’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다르다는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데몬‘자체는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’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Standalone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데몬‘으로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항상 프로세스가 구동되어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데몬 설정 파일은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디렉토리에 들어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내부의 설정 파일을 수정하면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반드시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restart"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“/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init.d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restart”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명령으로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슈퍼데몬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을 재시작해야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즉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타입의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데몬은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재시작 할 서비스가 없으므로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 상위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재시작하는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것이다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서비스하는 포트는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/services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파일에 설정되어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데몬 설정 파일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fr-FR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cd /etc/xinetd.d &amp;&amp; ls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데몬들을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확인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/services | more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9438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TELNET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전통적으로 오래된 원격접속서버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보안의 취약하므로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내부 네트워크에서만 사용하는 것이 좋음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텍스트 모드로만 접속이 허가됨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서비스는 네트워크 서비스의 접속을 제어하는 프로그램인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의해 영향을 받는다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telnet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설치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apt-get install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-y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 하기 위한 설정 파일변경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vi /etc/xinetd.d/telnet</a:t>
            </a:r>
            <a:endParaRPr lang="nb-NO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service telnet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{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disable         = 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flags           = REUSE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</a:t>
            </a:r>
            <a:r>
              <a:rPr lang="en-US" altLang="ko-KR" sz="1400" kern="0" dirty="0" err="1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socket_type</a:t>
            </a: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 = stream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wait            = 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user            = root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server          = /</a:t>
            </a:r>
            <a:r>
              <a:rPr lang="en-US" altLang="ko-KR" sz="1400" kern="0" dirty="0" err="1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usr</a:t>
            </a: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/</a:t>
            </a:r>
            <a:r>
              <a:rPr lang="en-US" altLang="ko-KR" sz="1400" kern="0" dirty="0" err="1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sbin</a:t>
            </a: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/</a:t>
            </a:r>
            <a:r>
              <a:rPr lang="en-US" altLang="ko-KR" sz="1400" kern="0" dirty="0" err="1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in.telnetd</a:t>
            </a:r>
            <a:endParaRPr lang="en-US" altLang="ko-KR" sz="1400" kern="0" dirty="0">
              <a:solidFill>
                <a:srgbClr val="555555"/>
              </a:solidFill>
              <a:latin typeface="AppleSDGothicNeo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  </a:t>
            </a:r>
            <a:r>
              <a:rPr lang="en-US" altLang="ko-KR" sz="1400" kern="0" dirty="0" err="1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log_on_failure</a:t>
            </a: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  += USERID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555555"/>
                </a:solidFill>
                <a:latin typeface="AppleSDGothicNeo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726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TELNET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service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netstat -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9DE650-4510-F284-0B5D-B3DEBAB3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44" y="1634218"/>
            <a:ext cx="7152630" cy="2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27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대한 작동 방법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/*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 설정하기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* 형식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&lt;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속성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=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A74405-9442-C6EE-E966-A62F0596C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27591"/>
              </p:ext>
            </p:extLst>
          </p:nvPr>
        </p:nvGraphicFramePr>
        <p:xfrm>
          <a:off x="3509408" y="1276703"/>
          <a:ext cx="8468464" cy="5323611"/>
        </p:xfrm>
        <a:graphic>
          <a:graphicData uri="http://schemas.openxmlformats.org/drawingml/2006/table">
            <a:tbl>
              <a:tblPr/>
              <a:tblGrid>
                <a:gridCol w="1716223">
                  <a:extLst>
                    <a:ext uri="{9D8B030D-6E8A-4147-A177-3AD203B41FA5}">
                      <a16:colId xmlns:a16="http://schemas.microsoft.com/office/drawing/2014/main" val="732766321"/>
                    </a:ext>
                  </a:extLst>
                </a:gridCol>
                <a:gridCol w="6752241">
                  <a:extLst>
                    <a:ext uri="{9D8B030D-6E8A-4147-A177-3AD203B41FA5}">
                      <a16:colId xmlns:a16="http://schemas.microsoft.com/office/drawing/2014/main" val="3600074395"/>
                    </a:ext>
                  </a:extLst>
                </a:gridCol>
              </a:tblGrid>
              <a:tr h="2715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속 성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 명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635102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disable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서비스를 활성화하기 위해선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249773"/>
                  </a:ext>
                </a:extLst>
              </a:tr>
              <a:tr h="8212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socket_type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Stream : TCP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기반의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Dgram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: UDP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기반의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Raw : IP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직접 제어하는 서비스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400078"/>
                  </a:ext>
                </a:extLst>
              </a:tr>
              <a:tr h="29594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wait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단일 쓰레드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멀티 쓰레드에 대한 설정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반드시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no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설정되어야 정상 서비스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713357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프로세스를 실행할 수 있는 사람을 지정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252540"/>
                  </a:ext>
                </a:extLst>
              </a:tr>
              <a:tr h="27154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server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서비스 실행 명령어의 절대경로를 사용하여 설정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511681"/>
                  </a:ext>
                </a:extLst>
              </a:tr>
              <a:tr h="172280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log_on_failuer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서버접속에 성공하지 못하였을 때 로그파일에 기록하는 내용들을 설정할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여기에는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HOST, USERID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그리고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ATTEPMT, RECORD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등이 추가로 설정될 수 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HOST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란 접속을 시도한 클라이언트의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IP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주소를 의미한다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USERID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란 접속한 사용자의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의미한다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기본설정항목에 추가할 항목을 지정할 때 사용한다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-=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는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etc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xinetd.conf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파일의 기본설정항목에서 뺄 항목을 지정할 때 사용한다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523711"/>
                  </a:ext>
                </a:extLst>
              </a:tr>
              <a:tr h="82129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제한된 서비스를 제공할 수 있는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192.168.215.0/24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only_from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192.168.215.10 192.168.215.30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505401"/>
                  </a:ext>
                </a:extLst>
              </a:tr>
              <a:tr h="54641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access_times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접속을 허용할 시간대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(24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 기준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설정할 수 있는 기능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ㆍ</a:t>
                      </a:r>
                      <a:r>
                        <a:rPr lang="en-US" altLang="ko-KR" sz="14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access_times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= 09:00-18:30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39749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423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대한 작동 방법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 daemon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 server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접속을 회사 규정상 다음과 같이 제한하고자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회사 업무시간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오전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오후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45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에만 접속 가능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	2. 10.1.1.xx1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10.1.1.xx2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만 접속 가능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하도록 설정해야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서버의 날짜를 수정해서 접속 여부를 확인하라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☞해법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vi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xinetd.d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/telnet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telnet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only_from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 10.1.1.xx1 10.1.1.xx2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access_times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 09:00-17:45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...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446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 OpenSSH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설치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서비스는 패킷 보호를 할 수 없으므로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telnet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접속된 사용자의 모든 작업들을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스니핑을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사용해서 볼 수 있게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이러한 단점을 보안해서 사용하는 것이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(secure shell: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은 네트워크의 다른 컴퓨터에 로그인 할 수 있으며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원격시스템에서 명령을 실행하고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다른 시스템으로 파일을 복사 할 수 있도록 해 주는 프로그램이다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강력한 인증 방법과 안전하지 못한 네트워크에서 안전하게 통신 할 수 있는 기능을 제공한다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의 서버는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이고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client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Open SSH Server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apt update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-server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8933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 ) SSH Server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설치하면 자동으로 실행됩니다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다음 명령어로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실행 중인지 확인할 수 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status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●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 OpenBSD Secure Shell server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Loaded: loaded (/lib/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/system/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enabled; vendor preset: e&gt;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Active: </a:t>
            </a:r>
            <a:r>
              <a:rPr lang="en-US" altLang="ko-KR" sz="1800" kern="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active (running)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since Tue 2023-06-13 16:20:45 KST; 50s ago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Docs: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man:sshd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(8)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man:sshd_config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(5)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Main PID: 2552 (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Tasks: 1 (limit: 4609)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Memory: 1.7M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CPU: 15ms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CGroup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system.slice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ssh.service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└─2552 "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-D [listener] 0 of 10-100 startups"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[1]: Starting OpenBSD Secure Shell serv&gt;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[2552]: Server listening on 0.0.0.0 port 2&gt;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[2552]: Server listening on :: port 22.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6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월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13 16:20:45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rhee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-VirtualBox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systemd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[1]: Started OpenBSD Secure Shell serve&gt;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로그에서 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active (running)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보이면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중인 상태입니다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1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새로운 그룹을 생성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자동으로 생성되거나 시스템에 존재하는 그룹 외에 별도로 그룹을 추가할 때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root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권한에서 명령을 수행해야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에 생성된 그룹이 추가 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[option]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명령어 형식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group1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그룹을 생성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-g 533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group_name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// group1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생성하며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지정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880BCE-9414-7505-0D67-2B8564FCD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742619"/>
              </p:ext>
            </p:extLst>
          </p:nvPr>
        </p:nvGraphicFramePr>
        <p:xfrm>
          <a:off x="698051" y="2948411"/>
          <a:ext cx="8781851" cy="1368552"/>
        </p:xfrm>
        <a:graphic>
          <a:graphicData uri="http://schemas.openxmlformats.org/drawingml/2006/table">
            <a:tbl>
              <a:tblPr/>
              <a:tblGrid>
                <a:gridCol w="1073607">
                  <a:extLst>
                    <a:ext uri="{9D8B030D-6E8A-4147-A177-3AD203B41FA5}">
                      <a16:colId xmlns:a16="http://schemas.microsoft.com/office/drawing/2014/main" val="152040197"/>
                    </a:ext>
                  </a:extLst>
                </a:gridCol>
                <a:gridCol w="7708244">
                  <a:extLst>
                    <a:ext uri="{9D8B030D-6E8A-4147-A177-3AD203B41FA5}">
                      <a16:colId xmlns:a16="http://schemas.microsoft.com/office/drawing/2014/main" val="39568398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option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설명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4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-g gid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로 그룹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를 생성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4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-o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-g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옵션과 함께 사용하며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지정한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gid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가 이전에 있더라도 중복을 허용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63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-r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시스템 관리 영역인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499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이하의 그룹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ID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에서 그룹을 추가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406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864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netstat -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22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III)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 중이 아니라면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 명령어로 실행시킵니다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enable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systemctl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start </a:t>
            </a:r>
            <a:r>
              <a:rPr lang="en-US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ssh</a:t>
            </a: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4759EB-D8FE-E818-9D0D-065E1D92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14" y="1232087"/>
            <a:ext cx="7878633" cy="138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604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 ) putty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접속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B7A637-92A7-878A-89F0-2FCB983A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05" y="1752319"/>
            <a:ext cx="789622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480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openssh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보안 쉘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IV ) putty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서버에 접속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sshd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서버로부터 공개키를 받을 것인지 물어보는 것이므로 “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Accept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”를 클릭해야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6039D7-CA7D-4EC4-E9C3-8B0CEB53B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70" y="1338262"/>
            <a:ext cx="4276725" cy="418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09236A-5AC0-4F4F-AF45-8789FC43A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1338262"/>
            <a:ext cx="5964010" cy="375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957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개요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란 이름 그대로 파일을 전송하기 위한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TCP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기반으로 연결된 네트워크를 통해서 원격 파일을 전송할 수 있는 방식으로 파일의 확인 및 다운로드가 가능하고 설정에 따라 서버로의 업로드도 가능한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특징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운영체제에서 그래픽환경을 지원하기 이전에 만들어진 파일 전송 프로토콜이다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동작이 매우 단순하고 직관적이며 그만큼 사용하기도 쉽고 편리하다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대용량 파일을 빠르게 전송할 수 있지만 암호화하여 전송하지 않기 때문에 네트워크를 모니터링 하는 악의적인 사용자에게 노출될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내장 명령을 통해 쉘에서 사용하는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ls,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 cd,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mkdir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같은 간단한 명령어를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연결포트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TCP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기반으로 클라이언트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서버관계로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동작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사용하는 포트는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포트는 데이터포트로 데이터를 전송에 사용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포트는 제어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포트라하며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클라이언트의 접속 및 제어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95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(very secure FTP)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서버용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프로그램으로 이름처럼 보안에 매우 강한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기존의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보다 속도도 빠르고 안정적으로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권한이 있는 프로세스와 권한이 없는 프로세스를 분리해서 각각의 프로세스가 어떤 작업을 처리할 때에 해당 작업에 필요한 최소한의 권한으로 실행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 상승이 필요한 작업은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libcap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이라는 라이브러리를 이용해서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권한 전체를 전부 부여하지 않고 필요한 최소한의 권한만 제공하여 더 안전하게 사용할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884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ko-KR" altLang="en-US" sz="1400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apt-get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vim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vsftpd.conf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connect_from_port_20=YES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listen=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    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주석 제거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Max_clients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Max_per_ip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ax_login_fails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=3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ocal_max_rate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idle_session_timeout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=600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isten_ipv6=YES        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주석제거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anonymous_enable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=NO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익명사용자로 접속 하려면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YES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로 변경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local_enable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  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chroot_local_user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write_enable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      #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주석제거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local_umask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=022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dirmessage_enable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9198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connect_from_port_20=YES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데이터 포트로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번 포트를 사용하려면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만약 다른 포트를 데이터 포트로 사용하려면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설정한 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추가로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ftp_data_port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속성을 추가하여 원하는 포트를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listen=NO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과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xinetd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방식으로 설정할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방식으로 서비스를 제공하려면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Max_clients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방식을 사용할 때에 설정하는 값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최대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접속자를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지정하는 항목으로 최초 설치 시에 파일에는 해당 항목이 나타나지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사용하고 있으며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으로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설정할 경우 제한이 없다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Max_per_ip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클라이언트에서 접속할 수 있는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최대회수를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제한하는 항목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Standalone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방식을 사용할 때에 설정하는 값으로 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50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사용할 경우 제한 없음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local_max_rate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 연결 시 사용자의 잘못된 패스워드 입력을 허용하는 횟수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9443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vsftp.conf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연다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idle_session_timeout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=600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서버에 연결 이후 일정 시간 동안 아무런 작업이 없으면 연결을 해제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300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이며 단위는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초단위이다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local_enable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 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로그인의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허용여부를 결정한다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가상의 사용자를 포함한 모든 일반 사용자의 접근에 대한 설정으로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설정하면 모든 접근이 가능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write_enable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업로드 허용여부를 결정하는 항목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local_umask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=022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로컬 사용자의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umask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값을 설정하는 항목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(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기본값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755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*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chroot_local_user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=YES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특정사용자가 아닌 전체사용자를 대상으로 자신의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홈디렉토리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상위의디렉토리로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이동하지못하게하는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YES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상위디렉토리로 이동하지 못합니다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0484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 적용을 위해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재시작한다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systemctl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restart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netstat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-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atpn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| grep 21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tcp</a:t>
            </a:r>
            <a:r>
              <a:rPr lang="nb-NO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0      0 10.0.2.15:21            10.0.2.2:50911          ESTABLISHED 3059/</a:t>
            </a:r>
            <a:r>
              <a:rPr lang="nb-NO" altLang="ko-KR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endParaRPr lang="nb-NO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291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*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버츄얼박스에서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포트포워딩을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65F3CD-845A-9119-3089-960BCBE5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50" y="1804794"/>
            <a:ext cx="63055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5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그룹생성을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mygroup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-g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옵션으로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지정 해보자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#groupadd -g 533 group2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group2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] -r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옵션을 이용하여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GID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500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번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미만중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가장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큰수를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지정 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-r 200 group3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잘 사용하지 않는다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cat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/group | grep group3</a:t>
            </a: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1" dirty="0">
                <a:latin typeface="CookieRun"/>
              </a:rPr>
              <a:t>I) </a:t>
            </a:r>
            <a:r>
              <a:rPr lang="ko-KR" altLang="en-US" sz="1800" b="1" i="0" u="none" strike="noStrike" dirty="0">
                <a:effectLst/>
                <a:latin typeface="CookieRun"/>
              </a:rPr>
              <a:t>그룹에 사용자 추가</a:t>
            </a:r>
            <a:endParaRPr lang="ko-KR" altLang="en-US" sz="1800" b="1" i="0" dirty="0">
              <a:effectLst/>
              <a:latin typeface="CookieRun"/>
            </a:endParaRPr>
          </a:p>
          <a:p>
            <a:pPr algn="just"/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그룹에 사용자를 추가하는 방법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3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가지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vi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etc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/group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파일을 편집하여 직접 등록한다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gpasswd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-M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명령어로 그룹멤버를 직접 설정한다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.</a:t>
            </a:r>
          </a:p>
          <a:p>
            <a:pPr algn="just"/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*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gpasswd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명령어의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-a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옵션으로 새로운 멤버를 추가 등록한다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76801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먼저 윈도우에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ftp-client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프로그램을 설치한다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알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실행 화면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just" fontAlgn="base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21F0C-7F6B-CB91-8104-3A5B0B21B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52" y="1686606"/>
            <a:ext cx="5262214" cy="42476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E31F67-397A-8F26-E51F-9FC87C30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736" y="1686606"/>
            <a:ext cx="5262213" cy="42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451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의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 접속해보자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  <a:r>
              <a:rPr lang="en-US" altLang="ko-KR" sz="1800" kern="0" dirty="0">
                <a:solidFill>
                  <a:schemeClr val="accent2"/>
                </a:solidFill>
                <a:latin typeface="바탕" panose="02030600000101010101" pitchFamily="18" charset="-127"/>
              </a:rPr>
              <a:t>cd Desktop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ftp 192.168.56.1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192.168.56.1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연결되었습니다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220 (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vsFTPd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3.0.5)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Always in UTF8 mode.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사용자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(192.168.56.1:(none)):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rhee</a:t>
            </a:r>
            <a:endParaRPr lang="en-US" altLang="ko-KR" sz="1800" kern="0" dirty="0">
              <a:solidFill>
                <a:srgbClr val="FF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331 Please specify the password.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암호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1234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230 Login successful.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ls -a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Here comes the directory listing.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routing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snap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0633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생략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음악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템플릿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Directory send OK.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0.02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20.63KB/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!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dir</a:t>
            </a:r>
            <a:endParaRPr lang="en-US" altLang="ko-KR" sz="1800" kern="0" dirty="0">
              <a:solidFill>
                <a:srgbClr val="FF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드라이브의 볼륨에는 이름이 없습니다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볼륨 일련 번호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 FE8D-CD8A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C:\Users\HKEDU\Desktop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디렉터리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…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생략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!</a:t>
            </a:r>
            <a:r>
              <a:rPr lang="en-US" altLang="ko-KR" sz="1800" kern="0" dirty="0" err="1">
                <a:solidFill>
                  <a:srgbClr val="FF0000"/>
                </a:solidFill>
                <a:latin typeface="바탕" panose="02030600000101010101" pitchFamily="18" charset="-127"/>
              </a:rPr>
              <a:t>dir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드라이브의 볼륨에는 이름이 없습니다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볼륨 일련 번호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 FE8D-CD8A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C:\Users\HKEDU\Desktop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디렉터리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2023-06-14 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오전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11:15                15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 파일   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바이트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           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개 디렉터리 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287,730,552,832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바이트 남음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3196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IV )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접속 프로그램을 사용해서 파일을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해보자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put test.txt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Ok to send data.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Transfer complete.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1.67KB/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리눅스에서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upload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되었는지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리눅스에서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파일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받아오기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ftp&gt; </a:t>
            </a:r>
            <a:r>
              <a:rPr lang="en-US" altLang="ko-KR" sz="1800" kern="0" dirty="0">
                <a:solidFill>
                  <a:srgbClr val="FF0000"/>
                </a:solidFill>
                <a:latin typeface="바탕" panose="02030600000101010101" pitchFamily="18" charset="-127"/>
              </a:rPr>
              <a:t>get file.tar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200 PORT command successful. Consider using PASV.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150 Opening BINARY mode data connection for file.tar (10240 bytes).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226 Transfer complete.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ftp: 0.01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2048.00KB/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초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A97BFA-DD8E-A535-1ECE-C05C58A4C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38" y="3429000"/>
            <a:ext cx="6936517" cy="105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885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Standalone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변환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stop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 vim /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etc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b="1" kern="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vsftpd.conf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listen=YES</a:t>
            </a:r>
            <a:endParaRPr lang="en-US" altLang="ko-KR" sz="1800" b="1" kern="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vi /etc/xinetd.d/vsftpd</a:t>
            </a:r>
            <a:endParaRPr lang="nb-NO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------------------------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ftp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disable = no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flags = REUSE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socket_type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= stream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wait = no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= root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server = 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usr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sbin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log_on_failure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+= USERID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------------------------------------------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바탕" panose="02030600000101010101" pitchFamily="18" charset="-127"/>
              </a:rPr>
              <a:t>#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service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xinetd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restart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9361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(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파일전송 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 )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standalone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vsftpd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800" b="1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inetd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Type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으로 변환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# netstat -atpn | grep 21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        0      0 10.0.2.15:21            10.0.2.2:50911          ESTABLISHED 3059/vsftpd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nb-NO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tcp6       0      0 :::21                   :::*                    LISTEN      3056/xinetd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7096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웹의 이해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ko-KR" altLang="en-US" sz="1900" dirty="0"/>
              <a:t>* 웹 서버 </a:t>
            </a:r>
            <a:r>
              <a:rPr lang="en-US" altLang="ko-KR" sz="1900" dirty="0"/>
              <a:t>: </a:t>
            </a:r>
            <a:r>
              <a:rPr lang="ko-KR" altLang="en-US" sz="1900" dirty="0"/>
              <a:t>웹 서비스를 하는 프로그램 또는 컴퓨터 </a:t>
            </a:r>
            <a:r>
              <a:rPr lang="en-US" altLang="ko-KR" sz="1900" dirty="0"/>
              <a:t>( html</a:t>
            </a:r>
            <a:r>
              <a:rPr lang="ko-KR" altLang="en-US" sz="1900" dirty="0"/>
              <a:t>형식인 문서를 가지고 있는 컴퓨터</a:t>
            </a:r>
            <a:r>
              <a:rPr lang="en-US" altLang="ko-KR" sz="1900" dirty="0"/>
              <a:t>)</a:t>
            </a:r>
          </a:p>
          <a:p>
            <a:pPr algn="just"/>
            <a:r>
              <a:rPr lang="ko-KR" altLang="en-US" sz="1900" dirty="0"/>
              <a:t>                웹 서비스에 대한 </a:t>
            </a:r>
            <a:r>
              <a:rPr lang="ko-KR" altLang="en-US" sz="1900" dirty="0" err="1"/>
              <a:t>데몬은</a:t>
            </a:r>
            <a:r>
              <a:rPr lang="ko-KR" altLang="en-US" sz="1900" dirty="0"/>
              <a:t> </a:t>
            </a:r>
            <a:r>
              <a:rPr lang="en-US" altLang="ko-KR" sz="1900" dirty="0" err="1"/>
              <a:t>httpd</a:t>
            </a:r>
            <a:r>
              <a:rPr lang="en-US" altLang="ko-KR" sz="1900" dirty="0"/>
              <a:t> </a:t>
            </a:r>
            <a:r>
              <a:rPr lang="ko-KR" altLang="en-US" sz="1900" dirty="0" err="1"/>
              <a:t>데몬이</a:t>
            </a:r>
            <a:r>
              <a:rPr lang="ko-KR" altLang="en-US" sz="1900" dirty="0"/>
              <a:t> 아파치이다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algn="just"/>
            <a:r>
              <a:rPr lang="ko-KR" altLang="en-US" sz="1900" dirty="0"/>
              <a:t>* 웹 브라우저 </a:t>
            </a:r>
            <a:r>
              <a:rPr lang="en-US" altLang="ko-KR" sz="1900" dirty="0"/>
              <a:t>: </a:t>
            </a:r>
            <a:r>
              <a:rPr lang="ko-KR" altLang="en-US" sz="1900" dirty="0"/>
              <a:t>마이크로 소프트 인터넷 익스플로러</a:t>
            </a:r>
            <a:r>
              <a:rPr lang="en-US" altLang="ko-KR" sz="1900" dirty="0"/>
              <a:t>, </a:t>
            </a:r>
            <a:r>
              <a:rPr lang="ko-KR" altLang="en-US" sz="1900" dirty="0" err="1"/>
              <a:t>넷스케이프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내비게이터</a:t>
            </a:r>
            <a:r>
              <a:rPr lang="ko-KR" altLang="en-US" sz="1900" dirty="0"/>
              <a:t> 등</a:t>
            </a:r>
            <a:r>
              <a:rPr lang="en-US" altLang="ko-KR" sz="1900" dirty="0"/>
              <a:t>......</a:t>
            </a:r>
          </a:p>
          <a:p>
            <a:pPr algn="just"/>
            <a:r>
              <a:rPr lang="ko-KR" altLang="en-US" sz="1900" dirty="0"/>
              <a:t>                </a:t>
            </a:r>
            <a:r>
              <a:rPr lang="en-US" altLang="ko-KR" sz="1900" dirty="0"/>
              <a:t>http(</a:t>
            </a:r>
            <a:r>
              <a:rPr lang="en-US" altLang="ko-KR" sz="1900" dirty="0" err="1"/>
              <a:t>HyperText</a:t>
            </a:r>
            <a:r>
              <a:rPr lang="en-US" altLang="ko-KR" sz="1900" dirty="0"/>
              <a:t> Transfer Protocol)</a:t>
            </a:r>
            <a:r>
              <a:rPr lang="ko-KR" altLang="en-US" sz="1900" dirty="0"/>
              <a:t>라는 프로토콜은 해당 주소의 웹 서버에게 </a:t>
            </a:r>
            <a:r>
              <a:rPr lang="en-US" altLang="ko-KR" sz="1900" dirty="0"/>
              <a:t>http</a:t>
            </a:r>
            <a:r>
              <a:rPr lang="ko-KR" altLang="en-US" sz="1900" dirty="0"/>
              <a:t>라는 </a:t>
            </a:r>
            <a:endParaRPr lang="en-US" altLang="ko-KR" sz="1900" dirty="0"/>
          </a:p>
          <a:p>
            <a:pPr algn="just"/>
            <a:r>
              <a:rPr lang="ko-KR" altLang="en-US" sz="1900" dirty="0"/>
              <a:t>                프로토콜로 서비스를 요청</a:t>
            </a:r>
            <a:r>
              <a:rPr lang="en-US" altLang="ko-KR" sz="1900" dirty="0"/>
              <a:t>.</a:t>
            </a:r>
            <a:endParaRPr lang="ko-KR" altLang="en-US" sz="1900" dirty="0"/>
          </a:p>
          <a:p>
            <a:pPr algn="just"/>
            <a:r>
              <a:rPr lang="ko-KR" altLang="en-US" sz="1900" dirty="0"/>
              <a:t>                </a:t>
            </a:r>
            <a:r>
              <a:rPr lang="en-US" altLang="ko-KR" sz="1900" dirty="0"/>
              <a:t>http</a:t>
            </a:r>
            <a:r>
              <a:rPr lang="ko-KR" altLang="en-US" sz="1900" dirty="0"/>
              <a:t>는 </a:t>
            </a:r>
            <a:r>
              <a:rPr lang="ko-KR" altLang="en-US" sz="1900" dirty="0" err="1"/>
              <a:t>웹서버로</a:t>
            </a:r>
            <a:r>
              <a:rPr lang="ko-KR" altLang="en-US" sz="1900" dirty="0"/>
              <a:t> </a:t>
            </a:r>
            <a:r>
              <a:rPr lang="ko-KR" altLang="en-US" sz="1900" dirty="0" err="1"/>
              <a:t>부터</a:t>
            </a:r>
            <a:r>
              <a:rPr lang="ko-KR" altLang="en-US" sz="1900" dirty="0"/>
              <a:t> </a:t>
            </a:r>
            <a:r>
              <a:rPr lang="en-US" altLang="ko-KR" sz="1900" dirty="0"/>
              <a:t>html</a:t>
            </a:r>
            <a:r>
              <a:rPr lang="ko-KR" altLang="en-US" sz="1900" dirty="0"/>
              <a:t>형식인 파일을 </a:t>
            </a:r>
            <a:r>
              <a:rPr lang="en-US" altLang="ko-KR" sz="1900" dirty="0"/>
              <a:t>client</a:t>
            </a:r>
            <a:r>
              <a:rPr lang="ko-KR" altLang="en-US" sz="1900" dirty="0"/>
              <a:t>가 볼 수 있는 페이지로 열어주게 된다</a:t>
            </a:r>
            <a:r>
              <a:rPr lang="en-US" altLang="ko-KR" sz="1900" dirty="0"/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 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httpd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" altLang="ko-KR" sz="1800" dirty="0"/>
              <a:t>$ </a:t>
            </a:r>
            <a:r>
              <a:rPr lang="en" altLang="ko-KR" sz="1800" dirty="0" err="1"/>
              <a:t>sudo</a:t>
            </a:r>
            <a:r>
              <a:rPr lang="en" altLang="ko-KR" sz="1800" dirty="0"/>
              <a:t> apt-get install apache2 </a:t>
            </a:r>
            <a:r>
              <a:rPr lang="ko-KR" altLang="en-US" sz="1800" dirty="0"/>
              <a:t>또는 </a:t>
            </a:r>
            <a:r>
              <a:rPr lang="en-US" altLang="ko-KR" sz="1800" dirty="0"/>
              <a:t>yum -y install </a:t>
            </a:r>
            <a:r>
              <a:rPr lang="en-US" altLang="ko-KR" sz="1800" dirty="0" err="1"/>
              <a:t>httpd</a:t>
            </a: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/>
              <a:t>$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service apache2 start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" altLang="ko-KR" sz="1800" dirty="0"/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Windows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있는 웹브라우저의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주소창에서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hlinkClick r:id="rId2"/>
              </a:rPr>
              <a:t>http://192.168.56.1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접숙한다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1B9818-FE0A-E246-BBB4-0D80720E4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270" y="3588043"/>
            <a:ext cx="5129530" cy="316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206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가장 중요한 설정 파일은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/apache2/apache2.conf</a:t>
            </a:r>
          </a:p>
          <a:p>
            <a:pPr marL="342900" indent="-342900" algn="just" fontAlgn="base">
              <a:lnSpc>
                <a:spcPct val="130000"/>
              </a:lnSpc>
              <a:spcBef>
                <a:spcPts val="0"/>
              </a:spcBef>
              <a:buAutoNum type="arabicParenR"/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ServiceRoot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기본 디렉터리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위치지정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ServiceRoot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로 지정된 디렉터리에는 설정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모듈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,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로그와 관련된 디렉터리를 담고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 관리 디렉터리이기 때문에 웹으로 서비스되지 않는다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2)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DocumentRoot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서버가 웹 서비스를 통해 표시할 디렉터리를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var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/www/html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지정된 디렉터리 이외의 다른 디렉터리를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절대경로로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3)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웹서버가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페이지 요청을 수신할 네트워크 인터페이스 및 포트를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지시어에는 포트번호 또는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ip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주소와 포트번호를 동시에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Listen 192.168.100.10:80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12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4) Include,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IncludeOptional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주 설정 파일 외에 추가 설정을 가지고 있는 다른 파일을 설정에 포함시키는 지시어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설정파일의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절대경로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또는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ServerRoot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위치로부터의 상대경로로 지정할 수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있는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mods-enabled/*.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conf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가 지정되어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각 파일은 설정을 읽어 올 때 불러들일 모듈을 가지고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5)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User, 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웹서버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프로세스를 구동할 사용자와 그룹을 지정하는 지시어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User apache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Group apache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apache2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에서는 사용자와 그룹은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/apache2/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evnvars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파일에 지정되어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grep “www-data”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/group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6)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ServerAdmin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웹 서버 에러 발생시 에러에 관한 메일을 수신 할 서버 관리자를 지정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ServerAdmin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root@localhost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7DDA33-BC1D-40E8-E5B5-F57B6824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425" y="2259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218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lnSpcReduction="1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7) &lt;Directory&gt;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특정 경로에 대한 지시어의 그룹이다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Drectory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뒤에 있는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는 설정하고 싶은 디렉터리를 적어준다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지시어가 포함되어 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파일에 포함된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설정항목의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사용여부를 결정한다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을 사용할 수 있고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All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파일의 모든 설정을 사용한다는 의미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None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무시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touch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vi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AuthName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"test"&lt;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인증창의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이름을 지정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AuthType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Basic&lt;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인증타입을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설정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기본적으로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Basic)&gt;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AuthUserFile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파일이 저장될 위치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 require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vaild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-user user1&lt;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인증된 사람만이 접속을 허용하는 부분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".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"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은 어느 디렉터리에 있는 관계없이 절대경로를 적어 주면 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실습에서는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에 만든다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463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9" y="214604"/>
            <a:ext cx="11215395" cy="6223518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User &amp; Group Administration</a:t>
            </a:r>
            <a:endParaRPr lang="en-US" altLang="ko-KR" sz="1800" b="1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groupadd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CMD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0" i="0" dirty="0" err="1">
                <a:solidFill>
                  <a:srgbClr val="212529"/>
                </a:solidFill>
                <a:effectLst/>
                <a:latin typeface="Noto Sans Light"/>
              </a:rPr>
              <a:t>Zezz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사용자를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wheel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그룹에 설정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-a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zezz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wheel</a:t>
            </a:r>
          </a:p>
          <a:p>
            <a:pPr algn="just"/>
            <a:endParaRPr lang="en-US" altLang="ko-KR" sz="1800" kern="0" spc="0" dirty="0">
              <a:solidFill>
                <a:srgbClr val="ABB2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b="0" i="0" dirty="0" err="1">
                <a:solidFill>
                  <a:srgbClr val="212529"/>
                </a:solidFill>
                <a:effectLst/>
                <a:latin typeface="Noto Sans Light"/>
              </a:rPr>
              <a:t>zezz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사용자를 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wheel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그룹에 삭제</a:t>
            </a:r>
            <a:endParaRPr lang="en-US" altLang="ko-KR" sz="1800" b="0" i="0" kern="0" dirty="0">
              <a:solidFill>
                <a:srgbClr val="ABB2BF"/>
              </a:solidFill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-d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zezz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wheel</a:t>
            </a:r>
            <a:endParaRPr lang="en-US" altLang="ko-KR" sz="1800" kern="0" spc="0" dirty="0">
              <a:effectLst/>
              <a:latin typeface="바탕" panose="02030600000101010101" pitchFamily="18" charset="-127"/>
            </a:endParaRPr>
          </a:p>
          <a:p>
            <a:pPr algn="just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[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실습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]</a:t>
            </a:r>
          </a:p>
          <a:p>
            <a:pPr algn="just"/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그룹 멤버를 완전히 새로 설정하는 예이다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.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즉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, </a:t>
            </a:r>
            <a:r>
              <a:rPr lang="ko-KR" altLang="en-US" sz="1800" b="0" i="0" dirty="0">
                <a:solidFill>
                  <a:srgbClr val="212529"/>
                </a:solidFill>
                <a:effectLst/>
                <a:latin typeface="Noto Sans Light"/>
              </a:rPr>
              <a:t>기존 그룹멤버를 완전히 무시하고 새로운 그룹멤버들을 설정하는 방법이다</a:t>
            </a:r>
            <a:r>
              <a:rPr lang="en-US" altLang="ko-KR" sz="1800" b="0" i="0" dirty="0">
                <a:solidFill>
                  <a:srgbClr val="212529"/>
                </a:solidFill>
                <a:effectLst/>
                <a:latin typeface="Noto Sans Light"/>
              </a:rPr>
              <a:t>.</a:t>
            </a:r>
          </a:p>
          <a:p>
            <a:pPr algn="just"/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gpasswd</a:t>
            </a:r>
            <a:r>
              <a:rPr lang="en-US" altLang="ko-KR" sz="1800" b="0" i="0" dirty="0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-M </a:t>
            </a:r>
            <a:r>
              <a:rPr lang="en-US" altLang="ko-KR" sz="1800" b="0" i="0" dirty="0" err="1"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nestgoer,tiffiny</a:t>
            </a:r>
            <a:endParaRPr lang="en-US" altLang="ko-KR" sz="1800" b="0" i="0" dirty="0">
              <a:effectLst/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endParaRPr lang="en-US" altLang="ko-KR" sz="1800" kern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en-US" altLang="ko-KR" sz="1800" kern="0" dirty="0">
                <a:latin typeface="D2Coding" panose="020B0609020101020101" pitchFamily="49" charset="-127"/>
                <a:ea typeface="D2Coding" panose="020B0609020101020101" pitchFamily="49" charset="-127"/>
              </a:rPr>
              <a:t>3. groups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endParaRPr lang="en-US" altLang="ko-KR" sz="1800" kern="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just"/>
            <a:r>
              <a:rPr lang="ko-KR" altLang="en-US" sz="1800" kern="0" dirty="0">
                <a:latin typeface="바탕" panose="02030600000101010101" pitchFamily="18" charset="-127"/>
              </a:rPr>
              <a:t>내가 속해 있는 그룹 확인</a:t>
            </a:r>
            <a:endParaRPr lang="en-US" altLang="ko-KR" sz="1800" kern="0" dirty="0">
              <a:latin typeface="바탕" panose="02030600000101010101" pitchFamily="18" charset="-127"/>
            </a:endParaRPr>
          </a:p>
          <a:p>
            <a:pPr algn="just"/>
            <a:r>
              <a:rPr lang="en-US" altLang="ko-KR" sz="1800" kern="0" dirty="0">
                <a:latin typeface="바탕" panose="02030600000101010101" pitchFamily="18" charset="-127"/>
              </a:rPr>
              <a:t>$ groups</a:t>
            </a:r>
          </a:p>
          <a:p>
            <a:pPr algn="just"/>
            <a:r>
              <a:rPr lang="en-US" altLang="ko-KR" sz="1800" kern="0" dirty="0" err="1">
                <a:latin typeface="바탕" panose="02030600000101010101" pitchFamily="18" charset="-127"/>
              </a:rPr>
              <a:t>rhee</a:t>
            </a:r>
            <a:endParaRPr lang="en-US" altLang="ko-KR" sz="1800" kern="0" dirty="0"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289326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apache2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설정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AllowOverride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cd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touch 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-c 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user1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etc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/.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htpasswd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파일은 아파치를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access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하기 위한 사용자 계정과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페스워드를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저장하고 있는 파일이다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htaccess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파일을 접근 제한하고자 하는 디렉터리에 만들어준다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하위 디렉터리도 영향을 받는다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9)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인증된 사용자가 권한을 부여 받았는지 확인하는 지시어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all granted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무조건 </a:t>
            </a: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엑세스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허용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Require all denied :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무조건 액세스 차단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10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 Options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FollowSymLinks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심볼릭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링크를 따라 이동 할 수 있게 하는 옵션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클라이언트가 요청한 파일이 링크 파일일 때 원본 파일을 선택해 줄 수 있도록 해 준다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75448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데몬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Service</a:t>
            </a:r>
            <a:r>
              <a:rPr lang="ko-KR" altLang="en-US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Program : Server )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Apache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웹 서버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 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테스트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vi </a:t>
            </a:r>
            <a:r>
              <a:rPr lang="en-US" altLang="ko-KR" sz="1800" kern="0">
                <a:solidFill>
                  <a:srgbClr val="000000"/>
                </a:solidFill>
                <a:latin typeface="바탕" panose="02030600000101010101" pitchFamily="18" charset="-127"/>
              </a:rPr>
              <a:t>test.php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&lt;?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php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phpinfo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();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?&gt;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819831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514350" indent="-514350" algn="l">
              <a:buAutoNum type="romanUcParenR"/>
            </a:pP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설치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 apt-get install firewall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 service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start 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또는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systemctl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start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II)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설정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1)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설정 파일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기본 설정은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usr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/lib/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에 위치하고 있으며 미리 설정된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zone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과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별 허용하는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서비스등은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이 폴더를 보면 확인할 수 있습니다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l"/>
            <a:b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시스템 개별 설정은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etc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 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에 위치하며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default 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등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의 동작은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etc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/</a:t>
            </a:r>
            <a:r>
              <a:rPr lang="en-US" altLang="ko-KR" sz="18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firewalld.conf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에서 지정할 수 있으며 예로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default zone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을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로 변경하려면 아래와 같이 설정하고 </a:t>
            </a: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firewalld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재시작하면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됩니다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.</a:t>
            </a:r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2)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ko-KR" altLang="en-US" sz="1800" kern="0" dirty="0" err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재구동</a:t>
            </a:r>
            <a:r>
              <a:rPr lang="ko-KR" altLang="en-US" sz="1800" kern="0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l"/>
            <a:r>
              <a:rPr lang="en-US" altLang="ko-KR" sz="1800" dirty="0"/>
              <a:t>#</a:t>
            </a:r>
            <a:r>
              <a:rPr lang="ko-KR" altLang="en-US" sz="1800" dirty="0"/>
              <a:t>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</a:t>
            </a:r>
            <a:endParaRPr lang="en-US" altLang="ko-KR" sz="1800" kern="0" dirty="0">
              <a:solidFill>
                <a:srgbClr val="000000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819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3)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전체 존 목록을 상세하게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--list-all-zones 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4)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기본 존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--get-default-zone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5)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활성화된 존 출력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–get-active-zone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6)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새로운 존 추가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--new-zone=ZONENAME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추가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--new-zone=webserver 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7)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b="1" dirty="0">
                <a:latin typeface="바탕" panose="02030600000101010101" pitchFamily="18" charset="-127"/>
                <a:ea typeface="바탕" panose="02030600000101010101" pitchFamily="18" charset="-127"/>
              </a:rPr>
              <a:t>존 삭제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delete-zone=ZONENAME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삭제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--delete-zone=webserver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84824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8)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서비스 목록</a:t>
            </a:r>
          </a:p>
          <a:p>
            <a:pPr algn="l"/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사전에 정의된 서비스의 목록은</a:t>
            </a:r>
            <a:r>
              <a:rPr lang="ko-KR" altLang="en-US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--get-services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확인 가능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--get-services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9)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permanent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로 등록된 서비스 목록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존에 영구적으로 등록된 서비스 목록 확인</a:t>
            </a: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--list-all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10)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서비스 추가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add-service=SERVICE_NAME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추가할 서비스 지정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--add-service=http 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--add-service=https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11)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서비스 삭제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remove-service=SERVICE_NAME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으로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삭제할 서비스 지정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dmz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--remove-service=http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8794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 fontScale="92500" lnSpcReduction="20000"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21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12)</a:t>
            </a:r>
            <a:r>
              <a:rPr lang="ko-KR" altLang="en-US" sz="2100" kern="0" dirty="0">
                <a:solidFill>
                  <a:srgbClr val="000000"/>
                </a:solidFill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추가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--add-port=&lt;</a:t>
            </a:r>
            <a:r>
              <a:rPr lang="en-US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&gt;[-&lt;</a:t>
            </a:r>
            <a:r>
              <a:rPr lang="en-US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&gt;]/&lt;protocol&gt;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사용하여 포트 추가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*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8080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추가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--add-port=8080/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ko-KR" altLang="en-US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-US" altLang="ko-KR" sz="2100" kern="0" dirty="0">
              <a:solidFill>
                <a:srgbClr val="000000"/>
              </a:solidFill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*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4000 ~ 4100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포트 오픈</a:t>
            </a: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--add-port=4000-4100/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en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b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13)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포트 삭제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remove-port=&lt;</a:t>
            </a:r>
            <a:r>
              <a:rPr lang="en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&gt;[-&lt;</a:t>
            </a:r>
            <a:r>
              <a:rPr lang="en" altLang="ko-KR" sz="2100" i="1" dirty="0" err="1">
                <a:latin typeface="바탕" panose="02030600000101010101" pitchFamily="18" charset="-127"/>
                <a:ea typeface="바탕" panose="02030600000101010101" pitchFamily="18" charset="-127"/>
              </a:rPr>
              <a:t>portid</a:t>
            </a:r>
            <a:r>
              <a:rPr lang="en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&gt;]/&lt;protocol&gt;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 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옵션 사용</a:t>
            </a: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irewall-cmd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--remove-port=8080/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b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en-US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14)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허용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추가</a:t>
            </a:r>
          </a:p>
          <a:p>
            <a:pPr algn="l"/>
            <a:r>
              <a:rPr lang="en-US" altLang="ko-KR" sz="2100" i="1" dirty="0">
                <a:latin typeface="바탕" panose="02030600000101010101" pitchFamily="18" charset="-127"/>
                <a:ea typeface="바탕" panose="02030600000101010101" pitchFamily="18" charset="-127"/>
              </a:rPr>
              <a:t>--add-source=&lt;source range&gt;/netmask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사용하여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IP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추가</a:t>
            </a:r>
          </a:p>
          <a:p>
            <a:pPr algn="l"/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예는 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192.168.1.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대역에서 </a:t>
            </a:r>
            <a:r>
              <a:rPr lang="en-US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ssh</a:t>
            </a:r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접근을 허용</a:t>
            </a: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--permanent --zone=public --add-source=192.168.1.0/24 --add-port=22/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endParaRPr lang="en" altLang="ko-KR" sz="21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21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21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2100" dirty="0">
                <a:latin typeface="바탕" panose="02030600000101010101" pitchFamily="18" charset="-127"/>
                <a:ea typeface="바탕" panose="02030600000101010101" pitchFamily="18" charset="-127"/>
              </a:rPr>
              <a:t> --reload</a:t>
            </a:r>
            <a:br>
              <a:rPr lang="ko-KR" altLang="en-US" dirty="0"/>
            </a:br>
            <a:endParaRPr lang="ko-KR" altLang="en-US" dirty="0"/>
          </a:p>
          <a:p>
            <a:pPr algn="l"/>
            <a:endParaRPr lang="ko-KR" altLang="en-US" dirty="0"/>
          </a:p>
          <a:p>
            <a:pPr algn="l"/>
            <a:endParaRPr lang="en" altLang="ko-KR" dirty="0"/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0162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15)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direct</a:t>
            </a:r>
          </a:p>
          <a:p>
            <a:pPr algn="l"/>
            <a:r>
              <a:rPr lang="en-US" altLang="ko-KR" sz="1800" i="1" dirty="0">
                <a:latin typeface="바탕" panose="02030600000101010101" pitchFamily="18" charset="-127"/>
                <a:ea typeface="바탕" panose="02030600000101010101" pitchFamily="18" charset="-127"/>
              </a:rPr>
              <a:t>--direct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 옵션을 사용하면 기존의 </a:t>
            </a:r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iptables 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명령처럼 직접 방화벽 내부에 접근해서 설정할 수 있음</a:t>
            </a: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 --direct --get-all-rules</a:t>
            </a:r>
          </a:p>
          <a:p>
            <a:pPr algn="l"/>
            <a:endParaRPr lang="en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ipv4 filter INPUT 0 -p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tcp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-m multiport --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dports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ssh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-m set --match-set fail2ban-sshd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src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-j REJECT --reject-with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icmp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-port-unreachable</a:t>
            </a:r>
            <a:b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</a:b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r>
              <a:rPr lang="en-US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#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firewall-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cmd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--direct --add-rule ipv4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nat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POSTROUTING 0 -o </a:t>
            </a:r>
            <a:r>
              <a:rPr lang="en" altLang="ko-KR" sz="1800" dirty="0" err="1">
                <a:latin typeface="바탕" panose="02030600000101010101" pitchFamily="18" charset="-127"/>
                <a:ea typeface="바탕" panose="02030600000101010101" pitchFamily="18" charset="-127"/>
              </a:rPr>
              <a:t>eth_ext</a:t>
            </a:r>
            <a:r>
              <a:rPr lang="en" altLang="ko-KR" sz="1800" dirty="0">
                <a:latin typeface="바탕" panose="02030600000101010101" pitchFamily="18" charset="-127"/>
                <a:ea typeface="바탕" panose="02030600000101010101" pitchFamily="18" charset="-127"/>
              </a:rPr>
              <a:t> -j MASQUERADE</a:t>
            </a: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algn="l"/>
            <a:endParaRPr lang="en" altLang="ko-KR" dirty="0"/>
          </a:p>
          <a:p>
            <a:pPr algn="l"/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33115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/>
              <a:t>III) </a:t>
            </a:r>
            <a:r>
              <a:rPr lang="ko-KR" altLang="en-US" sz="1800" dirty="0"/>
              <a:t>서비스 설정</a:t>
            </a:r>
          </a:p>
          <a:p>
            <a:pPr algn="l"/>
            <a:r>
              <a:rPr lang="en" altLang="ko-KR" sz="1800" dirty="0"/>
              <a:t>1) </a:t>
            </a:r>
            <a:r>
              <a:rPr lang="ko-KR" altLang="en-US" sz="1800" dirty="0"/>
              <a:t>웹 서버 방화벽 설정</a:t>
            </a:r>
          </a:p>
          <a:p>
            <a:pPr marL="514350" indent="-514350" algn="l">
              <a:buAutoNum type="romanLcParenR"/>
            </a:pPr>
            <a:r>
              <a:rPr lang="ko-KR" altLang="en-US" sz="1800" dirty="0"/>
              <a:t>새로운 </a:t>
            </a:r>
            <a:r>
              <a:rPr lang="en" altLang="ko-KR" sz="1800" dirty="0"/>
              <a:t>zone </a:t>
            </a:r>
            <a:r>
              <a:rPr lang="ko-KR" altLang="en-US" sz="1800" dirty="0"/>
              <a:t>생성</a:t>
            </a:r>
            <a:endParaRPr lang="en-US" altLang="ko-KR" sz="1800" dirty="0"/>
          </a:p>
          <a:p>
            <a:pPr algn="l"/>
            <a:r>
              <a:rPr lang="en" altLang="ko-KR" sz="1800" dirty="0"/>
              <a:t># 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--permanent --new-zone=webserver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dirty="0"/>
              <a:t>활성화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--set-default-zone=webserver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ko-KR" altLang="en-US" sz="1800" dirty="0"/>
              <a:t>방화벽에 포트 추가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 --zone=webserver --add-service=http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 --zone=webserver --add-service=https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–add-port=80/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tcp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--permanent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iv) </a:t>
            </a:r>
            <a:r>
              <a:rPr lang="en" altLang="ko-KR" sz="1800" dirty="0" err="1"/>
              <a:t>firewalld</a:t>
            </a:r>
            <a:r>
              <a:rPr lang="en" altLang="ko-KR" sz="1800" dirty="0"/>
              <a:t> </a:t>
            </a:r>
            <a:r>
              <a:rPr lang="ko-KR" altLang="en-US" sz="1800" dirty="0" err="1"/>
              <a:t>재시작</a:t>
            </a:r>
            <a:endParaRPr lang="en-US" altLang="ko-KR" sz="1800" dirty="0"/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</a:t>
            </a: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v) </a:t>
            </a:r>
            <a:r>
              <a:rPr lang="ko-KR" altLang="en-US" sz="1800" dirty="0"/>
              <a:t>정상 설정 여부 확인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# 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--list-services   --zone=webserver</a:t>
            </a:r>
          </a:p>
          <a:p>
            <a:pPr algn="l"/>
            <a:r>
              <a:rPr lang="en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http https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1094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342900" marR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firewall-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cmd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l"/>
            <a:r>
              <a:rPr lang="en-US" altLang="ko-KR" sz="1800" dirty="0"/>
              <a:t>III) </a:t>
            </a:r>
            <a:r>
              <a:rPr lang="ko-KR" altLang="en-US" sz="1800" dirty="0"/>
              <a:t>서비스 설정</a:t>
            </a:r>
          </a:p>
          <a:p>
            <a:pPr algn="l"/>
            <a:r>
              <a:rPr lang="en-US" altLang="ko-KR" sz="1800" dirty="0"/>
              <a:t>2) ftp</a:t>
            </a:r>
            <a:r>
              <a:rPr lang="ko-KR" altLang="en-US" sz="1800" dirty="0"/>
              <a:t> 서버 방화벽 설정</a:t>
            </a:r>
            <a:endParaRPr lang="en-US" altLang="ko-KR" sz="1800" dirty="0"/>
          </a:p>
          <a:p>
            <a:pPr algn="l"/>
            <a:r>
              <a:rPr lang="en-US" altLang="ko-KR" sz="1800" dirty="0"/>
              <a:t># 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--add-service=ftp --permanent</a:t>
            </a:r>
          </a:p>
          <a:p>
            <a:pPr algn="l"/>
            <a:r>
              <a:rPr lang="en-US" altLang="ko-KR" sz="1800" dirty="0"/>
              <a:t># 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--reload</a:t>
            </a:r>
          </a:p>
          <a:p>
            <a:pPr algn="l"/>
            <a:endParaRPr lang="en-US" altLang="ko-KR" sz="1800" dirty="0"/>
          </a:p>
          <a:p>
            <a:pPr algn="l"/>
            <a:r>
              <a:rPr lang="en-US" altLang="ko-KR" sz="1800" dirty="0"/>
              <a:t>3) telnet </a:t>
            </a:r>
            <a:r>
              <a:rPr lang="ko-KR" altLang="en-US" sz="1800" dirty="0"/>
              <a:t>설정</a:t>
            </a:r>
            <a:endParaRPr lang="en-US" altLang="ko-KR" sz="1800" dirty="0"/>
          </a:p>
          <a:p>
            <a:pPr algn="l"/>
            <a:r>
              <a:rPr lang="en-US" altLang="ko-KR" sz="1800" dirty="0"/>
              <a:t>#</a:t>
            </a:r>
            <a:r>
              <a:rPr lang="ko-KR" altLang="en-US" sz="1800" dirty="0"/>
              <a:t> </a:t>
            </a:r>
            <a:r>
              <a:rPr lang="en-US" altLang="ko-KR" sz="1800" dirty="0"/>
              <a:t>firewall-</a:t>
            </a:r>
            <a:r>
              <a:rPr lang="en-US" altLang="ko-KR" sz="1800" dirty="0" err="1"/>
              <a:t>cmd</a:t>
            </a:r>
            <a:r>
              <a:rPr lang="en-US" altLang="ko-KR" sz="1800" dirty="0"/>
              <a:t> --add-port=23/</a:t>
            </a:r>
            <a:r>
              <a:rPr lang="en-US" altLang="ko-KR" sz="1800" dirty="0" err="1"/>
              <a:t>tcp</a:t>
            </a:r>
            <a:endParaRPr lang="en-US" altLang="ko-KR" sz="1800" dirty="0"/>
          </a:p>
          <a:p>
            <a:pPr algn="l"/>
            <a:r>
              <a:rPr lang="en-US" altLang="ko-KR" sz="1800" dirty="0"/>
              <a:t># </a:t>
            </a:r>
            <a:r>
              <a:rPr lang="en" altLang="ko-KR" sz="1800" dirty="0"/>
              <a:t>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--permanent --add-service=telnet</a:t>
            </a:r>
          </a:p>
          <a:p>
            <a:pPr algn="l"/>
            <a:r>
              <a:rPr lang="en" altLang="ko-KR" sz="1800" dirty="0"/>
              <a:t># firewall-</a:t>
            </a:r>
            <a:r>
              <a:rPr lang="en" altLang="ko-KR" sz="1800" dirty="0" err="1"/>
              <a:t>cmd</a:t>
            </a:r>
            <a:r>
              <a:rPr lang="en" altLang="ko-KR" sz="1800" dirty="0"/>
              <a:t> --reload 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6525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E8EF4725-E701-B2F6-6D0F-CE6A9338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" y="109058"/>
            <a:ext cx="11215395" cy="6748942"/>
          </a:xfrm>
        </p:spPr>
        <p:txBody>
          <a:bodyPr>
            <a:normAutofit/>
          </a:bodyPr>
          <a:lstStyle/>
          <a:p>
            <a:pPr marL="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Linux_SYSTEM_Security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2.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en-US" altLang="ko-KR" sz="1800" dirty="0" err="1">
                <a:latin typeface="Gulim" panose="020B0600000101010101" pitchFamily="34" charset="-127"/>
                <a:ea typeface="Gulim" panose="020B0600000101010101" pitchFamily="34" charset="-127"/>
              </a:rPr>
              <a:t>linux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사용자의 경우 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우분투 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22.04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, </a:t>
            </a:r>
            <a:r>
              <a:rPr lang="ko-KR" altLang="en-US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복잡하지 않은 방화벽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 또는 </a:t>
            </a:r>
            <a:r>
              <a:rPr lang="en-US" altLang="ko-KR" sz="1800" b="1" dirty="0">
                <a:latin typeface="Gulim" panose="020B0600000101010101" pitchFamily="34" charset="-127"/>
                <a:ea typeface="Gulim" panose="020B0600000101010101" pitchFamily="34" charset="-127"/>
              </a:rPr>
              <a:t>UFW </a:t>
            </a: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기기의 네트워크 연결 및 웹 트래픽 관리에 활용</a:t>
            </a:r>
            <a:r>
              <a:rPr lang="en-US" altLang="ko-KR" sz="1800" dirty="0">
                <a:latin typeface="Gulim" panose="020B0600000101010101" pitchFamily="34" charset="-127"/>
                <a:ea typeface="Gulim" panose="020B0600000101010101" pitchFamily="34" charset="-127"/>
              </a:rPr>
              <a:t>.</a:t>
            </a:r>
          </a:p>
          <a:p>
            <a:pPr algn="just" fontAlgn="base">
              <a:lnSpc>
                <a:spcPct val="130000"/>
              </a:lnSpc>
              <a:spcBef>
                <a:spcPts val="0"/>
              </a:spcBef>
            </a:pPr>
            <a:r>
              <a:rPr lang="ko-KR" altLang="en-US" sz="1800" dirty="0">
                <a:latin typeface="Gulim" panose="020B0600000101010101" pitchFamily="34" charset="-127"/>
                <a:ea typeface="Gulim" panose="020B0600000101010101" pitchFamily="34" charset="-127"/>
              </a:rPr>
              <a:t>시스템의 모든 또는 특정 포트에서 들어오고 나가는 네트워크 트래픽에 대해 여러 규칙을 설정하여 트래픽을 제어하는 ​​데 사용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L="400050" marR="0" indent="-40005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AutoNum type="romanUcParenR"/>
            </a:pP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확인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시스템에서 상태를 확인한다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status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상태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: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비활성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설치 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(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설치가 안되어 있는 경우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)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apt install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–y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III) </a:t>
            </a: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활성화 하기 </a:t>
            </a:r>
            <a:endParaRPr lang="en-US" altLang="ko-KR" sz="1800" kern="0" dirty="0">
              <a:solidFill>
                <a:srgbClr val="000000"/>
              </a:solidFill>
              <a:latin typeface="바탕" panose="02030600000101010101" pitchFamily="18" charset="-127"/>
            </a:endParaRP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$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sudo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</a:t>
            </a:r>
            <a:r>
              <a:rPr lang="en-US" altLang="ko-KR" sz="1800" kern="0" dirty="0" err="1">
                <a:solidFill>
                  <a:srgbClr val="000000"/>
                </a:solidFill>
                <a:latin typeface="바탕" panose="02030600000101010101" pitchFamily="18" charset="-127"/>
              </a:rPr>
              <a:t>ufw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 enable</a:t>
            </a:r>
          </a:p>
          <a:p>
            <a:pPr marR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방어벽이 활성 상태이며 시스템이 시작할 때 사용됩니다</a:t>
            </a:r>
            <a:r>
              <a:rPr lang="en-US" altLang="ko-KR" sz="1800" kern="0" dirty="0">
                <a:solidFill>
                  <a:srgbClr val="000000"/>
                </a:solidFill>
                <a:latin typeface="바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932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10786</Words>
  <Application>Microsoft Macintosh PowerPoint</Application>
  <PresentationFormat>와이드스크린</PresentationFormat>
  <Paragraphs>2191</Paragraphs>
  <Slides>116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28" baseType="lpstr">
      <vt:lpstr>Gulim</vt:lpstr>
      <vt:lpstr>Gulim</vt:lpstr>
      <vt:lpstr>맑은 고딕</vt:lpstr>
      <vt:lpstr>바탕</vt:lpstr>
      <vt:lpstr>바탕</vt:lpstr>
      <vt:lpstr>AppleSDGothicNeo</vt:lpstr>
      <vt:lpstr>CookieRun</vt:lpstr>
      <vt:lpstr>D2Coding</vt:lpstr>
      <vt:lpstr>Noto Sans Light</vt:lpstr>
      <vt:lpstr>Spoqa Han Sans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Microsoft Office User</cp:lastModifiedBy>
  <cp:revision>110</cp:revision>
  <dcterms:created xsi:type="dcterms:W3CDTF">2023-06-11T23:31:31Z</dcterms:created>
  <dcterms:modified xsi:type="dcterms:W3CDTF">2023-06-30T07:05:01Z</dcterms:modified>
</cp:coreProperties>
</file>