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705"/>
  </p:normalViewPr>
  <p:slideViewPr>
    <p:cSldViewPr snapToGrid="0" snapToObjects="1">
      <p:cViewPr varScale="1">
        <p:scale>
          <a:sx n="108" d="100"/>
          <a:sy n="108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 smtClean="0"/>
              <a:t>마스터 부제목 스타일 편집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7305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969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5023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55356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0194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719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5080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11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6404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35526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 smtClean="0"/>
              <a:t>마스터 텍스트 스타일을 편집하려면 클릭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3882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 smtClean="0"/>
              <a:t>마스터 제목 스타일 편집</a:t>
            </a:r>
            <a:endParaRPr kumimoji="1"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082C2B-8E58-C64D-9E20-3D3B1FB971D2}" type="datetimeFigureOut">
              <a:rPr kumimoji="1" lang="ko-KR" altLang="en-US" smtClean="0"/>
              <a:t>2020. 9. 17.</a:t>
            </a:fld>
            <a:endParaRPr kumimoji="1"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289349-58B1-464E-8D75-2E5D6C41B86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440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2"/>
          <p:cNvSpPr>
            <a:spLocks noChangeArrowheads="1"/>
          </p:cNvSpPr>
          <p:nvPr/>
        </p:nvSpPr>
        <p:spPr bwMode="auto">
          <a:xfrm>
            <a:off x="1346201" y="220664"/>
            <a:ext cx="2290159" cy="39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0" latinLnBrk="0" hangingPunct="0"/>
            <a:r>
              <a:rPr kumimoji="0" lang="ko-KR" altLang="en-US" sz="2000">
                <a:latin typeface="HY울릉도M" charset="0"/>
                <a:ea typeface="HY울릉도M" charset="0"/>
              </a:rPr>
              <a:t>프로젝트 수행방안</a:t>
            </a:r>
          </a:p>
        </p:txBody>
      </p:sp>
      <p:sp>
        <p:nvSpPr>
          <p:cNvPr id="267267" name="Freeform 3"/>
          <p:cNvSpPr>
            <a:spLocks/>
          </p:cNvSpPr>
          <p:nvPr/>
        </p:nvSpPr>
        <p:spPr bwMode="auto">
          <a:xfrm>
            <a:off x="1744663" y="1239838"/>
            <a:ext cx="1600200" cy="10715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FFD699"/>
              </a:gs>
              <a:gs pos="50000">
                <a:srgbClr val="FFD699">
                  <a:gamma/>
                  <a:tint val="0"/>
                  <a:invGamma/>
                </a:srgbClr>
              </a:gs>
              <a:gs pos="100000">
                <a:srgbClr val="FFD699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D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68" name="Text Box 4"/>
          <p:cNvSpPr txBox="1">
            <a:spLocks noChangeArrowheads="1"/>
          </p:cNvSpPr>
          <p:nvPr/>
        </p:nvSpPr>
        <p:spPr bwMode="auto">
          <a:xfrm>
            <a:off x="1776413" y="1465263"/>
            <a:ext cx="1504950" cy="6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i="1">
                <a:latin typeface="HY울릉도M" charset="0"/>
                <a:ea typeface="HY울릉도M" charset="0"/>
              </a:rPr>
              <a:t>Phase 1</a:t>
            </a:r>
          </a:p>
          <a:p>
            <a:r>
              <a:rPr lang="ko-KR" altLang="en-US" sz="1200" i="1">
                <a:latin typeface="HY울릉도M" charset="0"/>
                <a:ea typeface="HY울릉도M" charset="0"/>
              </a:rPr>
              <a:t>구축 시스템 청사진 제시 </a:t>
            </a:r>
          </a:p>
        </p:txBody>
      </p:sp>
      <p:sp>
        <p:nvSpPr>
          <p:cNvPr id="267269" name="Freeform 5"/>
          <p:cNvSpPr>
            <a:spLocks/>
          </p:cNvSpPr>
          <p:nvPr/>
        </p:nvSpPr>
        <p:spPr bwMode="auto">
          <a:xfrm>
            <a:off x="3427413" y="1239838"/>
            <a:ext cx="1600200" cy="10715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FFD699"/>
              </a:gs>
              <a:gs pos="50000">
                <a:srgbClr val="FFD699">
                  <a:gamma/>
                  <a:tint val="0"/>
                  <a:invGamma/>
                </a:srgbClr>
              </a:gs>
              <a:gs pos="100000">
                <a:srgbClr val="FFD699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D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70" name="Text Box 6"/>
          <p:cNvSpPr txBox="1">
            <a:spLocks noChangeArrowheads="1"/>
          </p:cNvSpPr>
          <p:nvPr/>
        </p:nvSpPr>
        <p:spPr bwMode="auto">
          <a:xfrm>
            <a:off x="3446463" y="1509713"/>
            <a:ext cx="1331912" cy="45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i="1">
                <a:latin typeface="HY울릉도M" charset="0"/>
                <a:ea typeface="HY울릉도M" charset="0"/>
              </a:rPr>
              <a:t>Phase 2</a:t>
            </a:r>
          </a:p>
          <a:p>
            <a:r>
              <a:rPr lang="ko-KR" altLang="en-US" sz="1200" i="1">
                <a:latin typeface="HY울릉도M" charset="0"/>
                <a:ea typeface="HY울릉도M" charset="0"/>
              </a:rPr>
              <a:t>목표 업무 분석 </a:t>
            </a:r>
          </a:p>
        </p:txBody>
      </p:sp>
      <p:sp>
        <p:nvSpPr>
          <p:cNvPr id="267271" name="Freeform 7"/>
          <p:cNvSpPr>
            <a:spLocks/>
          </p:cNvSpPr>
          <p:nvPr/>
        </p:nvSpPr>
        <p:spPr bwMode="auto">
          <a:xfrm>
            <a:off x="5140326" y="1239838"/>
            <a:ext cx="1598613" cy="10715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FFD699"/>
              </a:gs>
              <a:gs pos="50000">
                <a:srgbClr val="FFD699">
                  <a:gamma/>
                  <a:tint val="0"/>
                  <a:invGamma/>
                </a:srgbClr>
              </a:gs>
              <a:gs pos="100000">
                <a:srgbClr val="FFD699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D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72" name="Text Box 8"/>
          <p:cNvSpPr txBox="1">
            <a:spLocks noChangeArrowheads="1"/>
          </p:cNvSpPr>
          <p:nvPr/>
        </p:nvSpPr>
        <p:spPr bwMode="auto">
          <a:xfrm>
            <a:off x="5159375" y="1503363"/>
            <a:ext cx="1435100" cy="45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i="1">
                <a:latin typeface="HY울릉도M" charset="0"/>
                <a:ea typeface="HY울릉도M" charset="0"/>
              </a:rPr>
              <a:t>Phase 3</a:t>
            </a:r>
          </a:p>
          <a:p>
            <a:r>
              <a:rPr lang="ko-KR" altLang="en-US" sz="1200" i="1">
                <a:latin typeface="HY울릉도M" charset="0"/>
                <a:ea typeface="HY울릉도M" charset="0"/>
              </a:rPr>
              <a:t>목표 업무 설계 </a:t>
            </a:r>
          </a:p>
        </p:txBody>
      </p:sp>
      <p:sp>
        <p:nvSpPr>
          <p:cNvPr id="267273" name="Freeform 9"/>
          <p:cNvSpPr>
            <a:spLocks/>
          </p:cNvSpPr>
          <p:nvPr/>
        </p:nvSpPr>
        <p:spPr bwMode="auto">
          <a:xfrm>
            <a:off x="6862763" y="1239838"/>
            <a:ext cx="1600200" cy="10715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FFD699"/>
              </a:gs>
              <a:gs pos="50000">
                <a:srgbClr val="FFD699">
                  <a:gamma/>
                  <a:tint val="0"/>
                  <a:invGamma/>
                </a:srgbClr>
              </a:gs>
              <a:gs pos="100000">
                <a:srgbClr val="FFD699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D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74" name="Text Box 10"/>
          <p:cNvSpPr txBox="1">
            <a:spLocks noChangeArrowheads="1"/>
          </p:cNvSpPr>
          <p:nvPr/>
        </p:nvSpPr>
        <p:spPr bwMode="auto">
          <a:xfrm>
            <a:off x="6881813" y="1541463"/>
            <a:ext cx="1384300" cy="45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i="1">
                <a:latin typeface="HY울릉도M" charset="0"/>
                <a:ea typeface="HY울릉도M" charset="0"/>
              </a:rPr>
              <a:t>phase 4</a:t>
            </a:r>
          </a:p>
          <a:p>
            <a:r>
              <a:rPr lang="ko-KR" altLang="en-US" sz="1200" i="1">
                <a:latin typeface="HY울릉도M" charset="0"/>
                <a:ea typeface="HY울릉도M" charset="0"/>
              </a:rPr>
              <a:t>목표 업무 개발 </a:t>
            </a:r>
          </a:p>
        </p:txBody>
      </p:sp>
      <p:sp>
        <p:nvSpPr>
          <p:cNvPr id="267275" name="Freeform 11"/>
          <p:cNvSpPr>
            <a:spLocks/>
          </p:cNvSpPr>
          <p:nvPr/>
        </p:nvSpPr>
        <p:spPr bwMode="auto">
          <a:xfrm>
            <a:off x="8602663" y="1239838"/>
            <a:ext cx="1604962" cy="10715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FFD699"/>
              </a:gs>
              <a:gs pos="50000">
                <a:srgbClr val="FFD699">
                  <a:gamma/>
                  <a:tint val="0"/>
                  <a:invGamma/>
                </a:srgbClr>
              </a:gs>
              <a:gs pos="100000">
                <a:srgbClr val="FFD699"/>
              </a:gs>
            </a:gsLst>
            <a:lin ang="5400000" scaled="1"/>
          </a:gradFill>
          <a:ln>
            <a:noFill/>
          </a:ln>
          <a:effectLst>
            <a:prstShdw prst="shdw17" dist="17961" dir="2700000">
              <a:srgbClr val="FFD699">
                <a:gamma/>
                <a:shade val="60000"/>
                <a:invGamma/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76" name="Text Box 12"/>
          <p:cNvSpPr txBox="1">
            <a:spLocks noChangeArrowheads="1"/>
          </p:cNvSpPr>
          <p:nvPr/>
        </p:nvSpPr>
        <p:spPr bwMode="auto">
          <a:xfrm>
            <a:off x="8623300" y="1516063"/>
            <a:ext cx="1333500" cy="456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en-US" altLang="ko-KR" sz="1200" i="1">
                <a:latin typeface="HY울릉도M" charset="0"/>
                <a:ea typeface="HY울릉도M" charset="0"/>
              </a:rPr>
              <a:t>Phase 5</a:t>
            </a:r>
          </a:p>
          <a:p>
            <a:r>
              <a:rPr lang="ko-KR" altLang="en-US" sz="1200" i="1">
                <a:latin typeface="HY울릉도M" charset="0"/>
                <a:ea typeface="HY울릉도M" charset="0"/>
              </a:rPr>
              <a:t>목표 업무 이행 </a:t>
            </a:r>
          </a:p>
        </p:txBody>
      </p:sp>
      <p:sp>
        <p:nvSpPr>
          <p:cNvPr id="267277" name="Rectangle 13"/>
          <p:cNvSpPr>
            <a:spLocks noChangeArrowheads="1"/>
          </p:cNvSpPr>
          <p:nvPr/>
        </p:nvSpPr>
        <p:spPr bwMode="auto">
          <a:xfrm>
            <a:off x="1762125" y="2357438"/>
            <a:ext cx="1447800" cy="26654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9E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DDDDD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 marL="101600" indent="-1016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현행 시스템 지원 기능 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 분석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시스템에 대한 요구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 사항  분석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시스템 요구 사항에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 대한 우선 순위 설정 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시스템 청사진 제시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개발 범위 확정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개발 범위에 대한 검토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및 확인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시스템의 기본요건 도출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우선 순위에 기반 하여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개발 순위 확정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개발계획의 상세화 </a:t>
            </a:r>
          </a:p>
        </p:txBody>
      </p:sp>
      <p:sp>
        <p:nvSpPr>
          <p:cNvPr id="267278" name="Rectangle 14"/>
          <p:cNvSpPr>
            <a:spLocks noChangeArrowheads="1"/>
          </p:cNvSpPr>
          <p:nvPr/>
        </p:nvSpPr>
        <p:spPr bwMode="auto">
          <a:xfrm>
            <a:off x="3454400" y="2370138"/>
            <a:ext cx="1447800" cy="26654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9E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DDDDD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 marL="101600" indent="-1016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목표기능 현상평가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목표기능 요구사항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 분석 및 정의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개발 환경구성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개발목표 업무기능의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상세요구사항 분석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및 정의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요구사항대비 현상의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Gap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분석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개발범위의 상세 합의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도출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목표기능 구성도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목표 데이타 분석서</a:t>
            </a:r>
          </a:p>
        </p:txBody>
      </p:sp>
      <p:sp>
        <p:nvSpPr>
          <p:cNvPr id="267279" name="Rectangle 15"/>
          <p:cNvSpPr>
            <a:spLocks noChangeArrowheads="1"/>
          </p:cNvSpPr>
          <p:nvPr/>
        </p:nvSpPr>
        <p:spPr bwMode="auto">
          <a:xfrm>
            <a:off x="5160963" y="2370138"/>
            <a:ext cx="1447800" cy="26654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9E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DDDDD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 marL="101600" indent="-1016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목표기능 모델링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목표기능 기능설계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분산설계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/ Spec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작성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개발목표업무에 대한 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기능모델링에서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Spec. </a:t>
            </a:r>
          </a:p>
          <a:p>
            <a:pPr latinLnBrk="0">
              <a:lnSpc>
                <a:spcPct val="115000"/>
              </a:lnSpc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 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작성을 위한 기술설계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프로세스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데이터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</a:p>
          <a:p>
            <a:pPr latinLnBrk="0">
              <a:lnSpc>
                <a:spcPct val="115000"/>
              </a:lnSpc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 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이벤트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분산을 기점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으로 기본설계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상세설계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 Spec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작성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Process Map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DFD,Event List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ERD,DB schema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분산 구성도</a:t>
            </a:r>
          </a:p>
        </p:txBody>
      </p:sp>
      <p:sp>
        <p:nvSpPr>
          <p:cNvPr id="267280" name="Rectangle 16"/>
          <p:cNvSpPr>
            <a:spLocks noChangeArrowheads="1"/>
          </p:cNvSpPr>
          <p:nvPr/>
        </p:nvSpPr>
        <p:spPr bwMode="auto">
          <a:xfrm>
            <a:off x="6880225" y="2370138"/>
            <a:ext cx="1447800" cy="26654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9E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DDDDD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 marL="101600" indent="-1016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A/P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코딩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단위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통합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인수 테스트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시스템 투닝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데이터전환 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매뉴얼작성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단위 테스트 병행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통합 테스트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시스템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테스트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성능 테스트  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튜닝 병행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,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인수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테스트 결과 확인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매뉴얼 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테스트 결과 보고서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인수 보고서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전환결과보고서</a:t>
            </a:r>
          </a:p>
        </p:txBody>
      </p:sp>
      <p:sp>
        <p:nvSpPr>
          <p:cNvPr id="267281" name="Rectangle 17"/>
          <p:cNvSpPr>
            <a:spLocks noChangeArrowheads="1"/>
          </p:cNvSpPr>
          <p:nvPr/>
        </p:nvSpPr>
        <p:spPr bwMode="auto">
          <a:xfrm>
            <a:off x="8669338" y="2370138"/>
            <a:ext cx="1447800" cy="2665412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E9E9FF"/>
              </a:gs>
            </a:gsLst>
            <a:path path="shape">
              <a:fillToRect l="50000" t="50000" r="50000" b="50000"/>
            </a:path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FF99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DDDDDD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0" tIns="46800" rIns="0" bIns="46800"/>
          <a:lstStyle>
            <a:lvl1pPr marL="101600" indent="-101600"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algn="l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운용자 교육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시범 운영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DRP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검토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운영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개발 완료된 시스템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교육 실시 및 시범 </a:t>
            </a:r>
          </a:p>
          <a:p>
            <a:pPr latinLnBrk="0">
              <a:lnSpc>
                <a:spcPct val="115000"/>
              </a:lnSpc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  운영 실시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실행에 따른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DRP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검토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 전사 확산 운영 실시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endParaRPr kumimoji="0" lang="ko-KR" altLang="en-US" sz="900">
              <a:latin typeface="HY울릉도M" charset="0"/>
              <a:ea typeface="HY울릉도M" charset="0"/>
            </a:endParaRP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시범 운영 결과 보고서 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교육 완료보고서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ko-KR" altLang="en-US" sz="900">
                <a:latin typeface="HY울릉도M" charset="0"/>
                <a:ea typeface="HY울릉도M" charset="0"/>
              </a:rPr>
              <a:t> 시스템 </a:t>
            </a:r>
            <a:r>
              <a:rPr kumimoji="0" lang="en-US" altLang="ko-KR" sz="900">
                <a:latin typeface="HY울릉도M" charset="0"/>
                <a:ea typeface="HY울릉도M" charset="0"/>
              </a:rPr>
              <a:t>Op.Log </a:t>
            </a:r>
          </a:p>
          <a:p>
            <a:pPr latinLnBrk="0">
              <a:lnSpc>
                <a:spcPct val="115000"/>
              </a:lnSpc>
              <a:buFontTx/>
              <a:buBlip>
                <a:blip r:embed="rId2"/>
              </a:buBlip>
            </a:pPr>
            <a:r>
              <a:rPr kumimoji="0" lang="en-US" altLang="ko-KR" sz="900">
                <a:latin typeface="HY울릉도M" charset="0"/>
                <a:ea typeface="HY울릉도M" charset="0"/>
              </a:rPr>
              <a:t> </a:t>
            </a:r>
            <a:r>
              <a:rPr kumimoji="0" lang="ko-KR" altLang="en-US" sz="900">
                <a:latin typeface="HY울릉도M" charset="0"/>
                <a:ea typeface="HY울릉도M" charset="0"/>
              </a:rPr>
              <a:t>완료 보고서</a:t>
            </a:r>
          </a:p>
        </p:txBody>
      </p:sp>
      <p:sp>
        <p:nvSpPr>
          <p:cNvPr id="267282" name="Freeform 18"/>
          <p:cNvSpPr>
            <a:spLocks/>
          </p:cNvSpPr>
          <p:nvPr/>
        </p:nvSpPr>
        <p:spPr bwMode="auto">
          <a:xfrm>
            <a:off x="1730375" y="5259388"/>
            <a:ext cx="1600200" cy="5254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D8CCC0"/>
              </a:gs>
              <a:gs pos="50000">
                <a:schemeClr val="bg1"/>
              </a:gs>
              <a:gs pos="100000">
                <a:srgbClr val="D8CCC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83" name="Text Box 19"/>
          <p:cNvSpPr txBox="1">
            <a:spLocks noChangeArrowheads="1"/>
          </p:cNvSpPr>
          <p:nvPr/>
        </p:nvSpPr>
        <p:spPr bwMode="auto">
          <a:xfrm>
            <a:off x="1736725" y="5402263"/>
            <a:ext cx="1504950" cy="6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i="1">
                <a:latin typeface="HY울릉도M" charset="0"/>
                <a:ea typeface="HY울릉도M" charset="0"/>
              </a:rPr>
              <a:t>품질 관리 계획 수립 </a:t>
            </a:r>
          </a:p>
        </p:txBody>
      </p:sp>
      <p:sp>
        <p:nvSpPr>
          <p:cNvPr id="267284" name="Freeform 20"/>
          <p:cNvSpPr>
            <a:spLocks/>
          </p:cNvSpPr>
          <p:nvPr/>
        </p:nvSpPr>
        <p:spPr bwMode="auto">
          <a:xfrm>
            <a:off x="3463925" y="5272088"/>
            <a:ext cx="6694488" cy="525462"/>
          </a:xfrm>
          <a:custGeom>
            <a:avLst/>
            <a:gdLst>
              <a:gd name="T0" fmla="*/ 0 w 4032"/>
              <a:gd name="T1" fmla="*/ 240 h 2880"/>
              <a:gd name="T2" fmla="*/ 0 w 4032"/>
              <a:gd name="T3" fmla="*/ 1104 h 2880"/>
              <a:gd name="T4" fmla="*/ 96 w 4032"/>
              <a:gd name="T5" fmla="*/ 1392 h 2880"/>
              <a:gd name="T6" fmla="*/ 0 w 4032"/>
              <a:gd name="T7" fmla="*/ 1680 h 2880"/>
              <a:gd name="T8" fmla="*/ 0 w 4032"/>
              <a:gd name="T9" fmla="*/ 2640 h 2880"/>
              <a:gd name="T10" fmla="*/ 3552 w 4032"/>
              <a:gd name="T11" fmla="*/ 2640 h 2880"/>
              <a:gd name="T12" fmla="*/ 3552 w 4032"/>
              <a:gd name="T13" fmla="*/ 2880 h 2880"/>
              <a:gd name="T14" fmla="*/ 4032 w 4032"/>
              <a:gd name="T15" fmla="*/ 1440 h 2880"/>
              <a:gd name="T16" fmla="*/ 3552 w 4032"/>
              <a:gd name="T17" fmla="*/ 0 h 2880"/>
              <a:gd name="T18" fmla="*/ 3552 w 4032"/>
              <a:gd name="T19" fmla="*/ 240 h 2880"/>
              <a:gd name="T20" fmla="*/ 0 w 4032"/>
              <a:gd name="T21" fmla="*/ 240 h 28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032" h="2880">
                <a:moveTo>
                  <a:pt x="0" y="240"/>
                </a:moveTo>
                <a:lnTo>
                  <a:pt x="0" y="1104"/>
                </a:lnTo>
                <a:lnTo>
                  <a:pt x="96" y="1392"/>
                </a:lnTo>
                <a:lnTo>
                  <a:pt x="0" y="1680"/>
                </a:lnTo>
                <a:lnTo>
                  <a:pt x="0" y="2640"/>
                </a:lnTo>
                <a:lnTo>
                  <a:pt x="3552" y="2640"/>
                </a:lnTo>
                <a:lnTo>
                  <a:pt x="3552" y="2880"/>
                </a:lnTo>
                <a:lnTo>
                  <a:pt x="4032" y="1440"/>
                </a:lnTo>
                <a:lnTo>
                  <a:pt x="3552" y="0"/>
                </a:lnTo>
                <a:lnTo>
                  <a:pt x="3552" y="240"/>
                </a:lnTo>
                <a:lnTo>
                  <a:pt x="0" y="240"/>
                </a:lnTo>
                <a:close/>
              </a:path>
            </a:pathLst>
          </a:custGeom>
          <a:gradFill rotWithShape="0">
            <a:gsLst>
              <a:gs pos="0">
                <a:srgbClr val="D8CCC0"/>
              </a:gs>
              <a:gs pos="50000">
                <a:schemeClr val="bg1"/>
              </a:gs>
              <a:gs pos="100000">
                <a:srgbClr val="D8CCC0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67285" name="Text Box 21"/>
          <p:cNvSpPr txBox="1">
            <a:spLocks noChangeArrowheads="1"/>
          </p:cNvSpPr>
          <p:nvPr/>
        </p:nvSpPr>
        <p:spPr bwMode="auto">
          <a:xfrm>
            <a:off x="3786188" y="5414963"/>
            <a:ext cx="6443662" cy="641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86255" tIns="43128" rIns="86255" bIns="43128">
            <a:spAutoFit/>
          </a:bodyPr>
          <a:lstStyle>
            <a:lvl1pPr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431800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8620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2938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1725613" algn="l" defTabSz="862013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1828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6400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0972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554413" defTabSz="862013" fontAlgn="base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r>
              <a:rPr lang="ko-KR" altLang="en-US" i="1">
                <a:latin typeface="HY울릉도M" charset="0"/>
                <a:ea typeface="HY울릉도M" charset="0"/>
              </a:rPr>
              <a:t>품질 보증 활동 </a:t>
            </a:r>
            <a:r>
              <a:rPr lang="ko-KR" altLang="en-US" i="1">
                <a:latin typeface="HY울릉도M" charset="0"/>
                <a:ea typeface="HY울릉도M" charset="0"/>
                <a:sym typeface="Wingdings" charset="2"/>
              </a:rPr>
              <a:t> 주기적인 품질 </a:t>
            </a:r>
            <a:r>
              <a:rPr lang="en-US" altLang="ko-KR" i="1">
                <a:latin typeface="HY울릉도M" charset="0"/>
                <a:ea typeface="HY울릉도M" charset="0"/>
                <a:sym typeface="Wingdings" charset="2"/>
              </a:rPr>
              <a:t>Review Meeting , </a:t>
            </a:r>
            <a:r>
              <a:rPr lang="ko-KR" altLang="en-US" i="1">
                <a:latin typeface="HY울릉도M" charset="0"/>
                <a:ea typeface="HY울릉도M" charset="0"/>
                <a:sym typeface="Wingdings" charset="2"/>
              </a:rPr>
              <a:t>변경 관리</a:t>
            </a:r>
            <a:r>
              <a:rPr lang="en-US" altLang="ko-KR" i="1">
                <a:latin typeface="HY울릉도M" charset="0"/>
                <a:ea typeface="HY울릉도M" charset="0"/>
                <a:sym typeface="Wingdings" charset="2"/>
              </a:rPr>
              <a:t>, </a:t>
            </a:r>
            <a:r>
              <a:rPr lang="ko-KR" altLang="en-US" i="1">
                <a:latin typeface="HY울릉도M" charset="0"/>
                <a:ea typeface="HY울릉도M" charset="0"/>
                <a:sym typeface="Wingdings" charset="2"/>
              </a:rPr>
              <a:t>표준 관리 등 </a:t>
            </a:r>
          </a:p>
        </p:txBody>
      </p:sp>
    </p:spTree>
    <p:extLst>
      <p:ext uri="{BB962C8B-B14F-4D97-AF65-F5344CB8AC3E}">
        <p14:creationId xmlns:p14="http://schemas.microsoft.com/office/powerpoint/2010/main" val="2066567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282</Words>
  <Application>Microsoft Macintosh PowerPoint</Application>
  <PresentationFormat>와이드스크린</PresentationFormat>
  <Paragraphs>91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HY울릉도M</vt:lpstr>
      <vt:lpstr>Arial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Microsoft Office 사용자</cp:lastModifiedBy>
  <cp:revision>1</cp:revision>
  <dcterms:created xsi:type="dcterms:W3CDTF">2020-09-17T00:46:07Z</dcterms:created>
  <dcterms:modified xsi:type="dcterms:W3CDTF">2020-09-17T00:47:11Z</dcterms:modified>
</cp:coreProperties>
</file>