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8"/>
  </p:notesMasterIdLst>
  <p:sldIdLst>
    <p:sldId id="256" r:id="rId2"/>
    <p:sldId id="329" r:id="rId3"/>
    <p:sldId id="273" r:id="rId4"/>
    <p:sldId id="304" r:id="rId5"/>
    <p:sldId id="337" r:id="rId6"/>
    <p:sldId id="308" r:id="rId7"/>
    <p:sldId id="322" r:id="rId8"/>
    <p:sldId id="323" r:id="rId9"/>
    <p:sldId id="324" r:id="rId10"/>
    <p:sldId id="325" r:id="rId11"/>
    <p:sldId id="326" r:id="rId12"/>
    <p:sldId id="347" r:id="rId13"/>
    <p:sldId id="348" r:id="rId14"/>
    <p:sldId id="328" r:id="rId15"/>
    <p:sldId id="309" r:id="rId16"/>
    <p:sldId id="327" r:id="rId17"/>
    <p:sldId id="310" r:id="rId18"/>
    <p:sldId id="333" r:id="rId19"/>
    <p:sldId id="334" r:id="rId20"/>
    <p:sldId id="335" r:id="rId21"/>
    <p:sldId id="318" r:id="rId22"/>
    <p:sldId id="306" r:id="rId23"/>
    <p:sldId id="313" r:id="rId24"/>
    <p:sldId id="314" r:id="rId25"/>
    <p:sldId id="315" r:id="rId26"/>
    <p:sldId id="316" r:id="rId27"/>
    <p:sldId id="317" r:id="rId28"/>
    <p:sldId id="320" r:id="rId29"/>
    <p:sldId id="330" r:id="rId30"/>
    <p:sldId id="331" r:id="rId31"/>
    <p:sldId id="332" r:id="rId32"/>
    <p:sldId id="336" r:id="rId33"/>
    <p:sldId id="340" r:id="rId34"/>
    <p:sldId id="342" r:id="rId35"/>
    <p:sldId id="343" r:id="rId36"/>
    <p:sldId id="344" r:id="rId37"/>
    <p:sldId id="339" r:id="rId38"/>
    <p:sldId id="321" r:id="rId39"/>
    <p:sldId id="341" r:id="rId40"/>
    <p:sldId id="345" r:id="rId41"/>
    <p:sldId id="346" r:id="rId42"/>
    <p:sldId id="312" r:id="rId43"/>
    <p:sldId id="303" r:id="rId44"/>
    <p:sldId id="305" r:id="rId45"/>
    <p:sldId id="319" r:id="rId46"/>
    <p:sldId id="33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-2754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3/1/2016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latin typeface="+mj-lt"/>
                  </a:rPr>
                  <a:t>Pomeranz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</a:t>
                </a:r>
                <a:r>
                  <a:rPr lang="en-US" sz="2000" dirty="0" smtClean="0">
                    <a:latin typeface="+mj-lt"/>
                  </a:rPr>
                  <a:t>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previous definitions of pairwise affinity have been symmetrically similar such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endParaRPr lang="en-US" dirty="0"/>
              </a:p>
              <a:p>
                <a:r>
                  <a:rPr lang="en-US" dirty="0" smtClean="0"/>
                  <a:t>One 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patches in their correct locations versus the total number of patches.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patch, calculate the fraction of the four neighbors that are correct.  The total accuracy is the average neighbor accuracy of all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patches 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patches,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patches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r="-667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err="1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patches</a:t>
            </a:r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pairwise 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patches</a:t>
            </a:r>
          </a:p>
          <a:p>
            <a:pPr lvl="1"/>
            <a:r>
              <a:rPr lang="en-US" sz="2300" dirty="0"/>
              <a:t>This </a:t>
            </a:r>
            <a:r>
              <a:rPr lang="en-US" sz="2300" dirty="0" smtClean="0"/>
              <a:t>specific type </a:t>
            </a:r>
            <a:r>
              <a:rPr lang="en-US" sz="2300" dirty="0"/>
              <a:t>of puzzle is known as </a:t>
            </a:r>
            <a:r>
              <a:rPr lang="en-US" sz="2300" dirty="0" smtClean="0"/>
              <a:t>“</a:t>
            </a:r>
            <a:r>
              <a:rPr lang="en-US" sz="2300" i="1" dirty="0" smtClean="0"/>
              <a:t>jig swap</a:t>
            </a:r>
            <a:r>
              <a:rPr lang="en-US" sz="2300" dirty="0" smtClean="0"/>
              <a:t>” </a:t>
            </a:r>
            <a:r>
              <a:rPr lang="en-US" sz="2300" dirty="0"/>
              <a:t>[7</a:t>
            </a:r>
            <a:r>
              <a:rPr lang="en-US" sz="2300" dirty="0" smtClean="0"/>
              <a:t>] or 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puzzles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/>
              <a:t>Allow/disallow patch </a:t>
            </a:r>
            <a:r>
              <a:rPr lang="en-US" sz="2300" dirty="0" smtClean="0"/>
              <a:t>rotation [19]</a:t>
            </a:r>
            <a:endParaRPr lang="en-US" sz="2300" dirty="0" smtClean="0"/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</a:t>
                </a:r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</a:t>
            </a:r>
            <a:r>
              <a:rPr lang="en-US" dirty="0" err="1" smtClean="0"/>
              <a:t>Pomeranz</a:t>
            </a:r>
            <a:r>
              <a:rPr lang="en-US" dirty="0" smtClean="0"/>
              <a:t>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patch or partially-placed set of patches, place the remaining patches.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patches 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patches or set of patches), continue applying the greedy choice until all patches 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Patch 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patches satisfy the primary criteria, select the patch with 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</a:t>
            </a:r>
            <a:r>
              <a:rPr lang="en-US" dirty="0" smtClean="0"/>
              <a:t>entire global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patches (center).  The goal is to organize the patches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Segmenter</a:t>
            </a:r>
            <a:r>
              <a:rPr lang="en-US" dirty="0" smtClean="0"/>
              <a:t>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</a:t>
            </a:r>
            <a:r>
              <a:rPr lang="en-US" dirty="0" smtClean="0"/>
              <a:t>(or “are believed to be”) assembled </a:t>
            </a:r>
            <a:r>
              <a:rPr lang="en-US" dirty="0" smtClean="0"/>
              <a:t>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</a:t>
            </a:r>
            <a:r>
              <a:rPr lang="en-US" dirty="0" smtClean="0"/>
              <a:t>Using </a:t>
            </a:r>
            <a:r>
              <a:rPr lang="en-US" dirty="0" smtClean="0"/>
              <a:t>random seeds and a segmentation predicate based on the “best buddies” metric, </a:t>
            </a:r>
            <a:r>
              <a:rPr lang="en-US" dirty="0" smtClean="0"/>
              <a:t>grow the segments via “region </a:t>
            </a:r>
            <a:r>
              <a:rPr lang="en-US" dirty="0" smtClean="0"/>
              <a:t>growing segmentation </a:t>
            </a:r>
            <a:r>
              <a:rPr lang="en-US" dirty="0" smtClean="0"/>
              <a:t>algorithm” </a:t>
            </a:r>
            <a:r>
              <a:rPr lang="en-US" dirty="0" smtClean="0"/>
              <a:t>described in [15].</a:t>
            </a:r>
          </a:p>
          <a:p>
            <a:endParaRPr lang="en-US" dirty="0"/>
          </a:p>
          <a:p>
            <a:r>
              <a:rPr lang="en-US" b="1" dirty="0" smtClean="0"/>
              <a:t>Accuracy of the </a:t>
            </a:r>
            <a:r>
              <a:rPr lang="en-US" b="1" dirty="0" err="1" smtClean="0"/>
              <a:t>Segmenter</a:t>
            </a:r>
            <a:r>
              <a:rPr lang="en-US" dirty="0" smtClean="0"/>
              <a:t>: 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Pomeranz’s</a:t>
            </a:r>
            <a:r>
              <a:rPr lang="en-US" sz="3200" dirty="0" smtClean="0"/>
              <a:t>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patch 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</a:t>
            </a:r>
            <a:r>
              <a:rPr lang="en-US" dirty="0" err="1" smtClean="0"/>
              <a:t>segmenter</a:t>
            </a:r>
            <a:r>
              <a:rPr lang="en-US" dirty="0" smtClean="0"/>
              <a:t>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Sholomon’s</a:t>
            </a:r>
            <a:r>
              <a:rPr lang="en-US" dirty="0" smtClean="0"/>
              <a:t> GA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(patches 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</a:t>
                </a:r>
                <a:r>
                  <a:rPr lang="en-US" dirty="0" err="1" smtClean="0"/>
                  <a:t>patchin</a:t>
                </a:r>
                <a:r>
                  <a:rPr lang="en-US" dirty="0" smtClean="0"/>
                  <a:t> 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</a:t>
            </a:r>
            <a:r>
              <a:rPr lang="en-US" dirty="0" err="1" smtClean="0"/>
              <a:t>patchs</a:t>
            </a:r>
            <a:r>
              <a:rPr lang="en-US" dirty="0" smtClean="0"/>
              <a:t> 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Sholomon</a:t>
            </a:r>
            <a:r>
              <a:rPr lang="en-US" b="1" dirty="0" smtClean="0"/>
              <a:t>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Sholomon’s</a:t>
            </a:r>
            <a:r>
              <a:rPr lang="en-US" sz="3200" dirty="0" smtClean="0"/>
              <a:t>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patch 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Patch Placement Algorithm: </a:t>
            </a:r>
            <a:r>
              <a:rPr lang="en-US" dirty="0" smtClean="0"/>
              <a:t>When deciding on the next patch 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err="1" smtClean="0"/>
              <a:t>Sholomon’s</a:t>
            </a:r>
            <a:r>
              <a:rPr lang="en-US" b="1" dirty="0" smtClean="0"/>
              <a:t>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Sholomon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</a:t>
            </a:r>
            <a:r>
              <a:rPr lang="en-US" sz="1400" dirty="0" err="1" smtClean="0"/>
              <a:t>Sholomon</a:t>
            </a:r>
            <a:r>
              <a:rPr lang="en-US" sz="1400" dirty="0" smtClean="0"/>
              <a:t>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</a:t>
            </a:r>
            <a:r>
              <a:rPr lang="en-US" sz="1400" dirty="0" err="1" smtClean="0"/>
              <a:t>Pomeranz</a:t>
            </a:r>
            <a:r>
              <a:rPr lang="en-US" sz="1400" dirty="0" smtClean="0"/>
              <a:t>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</a:t>
            </a:r>
            <a:r>
              <a:rPr lang="en-US" dirty="0" err="1" smtClean="0"/>
              <a:t>Sholomon</a:t>
            </a:r>
            <a:r>
              <a:rPr lang="en-US" dirty="0" smtClean="0"/>
              <a:t>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Paikin</a:t>
            </a:r>
            <a:r>
              <a:rPr lang="en-US" dirty="0" smtClean="0"/>
              <a:t> and Tal in [20].  </a:t>
            </a:r>
          </a:p>
          <a:p>
            <a:endParaRPr lang="en-US" dirty="0"/>
          </a:p>
          <a:p>
            <a:r>
              <a:rPr lang="en-US" dirty="0"/>
              <a:t>Inspired by </a:t>
            </a:r>
            <a:r>
              <a:rPr lang="en-US" dirty="0" err="1"/>
              <a:t>Pomeranz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round, 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 smtClean="0"/>
              <a:t>Paikan’s</a:t>
            </a:r>
            <a:r>
              <a:rPr lang="en-US" dirty="0" smtClean="0"/>
              <a:t> &amp; Tal’s jigsaw puzzle problem definition is the most difficult presented to date.  It is described below: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puzzle 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patches 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Patches 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puzzles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Patch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5365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Patch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Sholomon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Martin L.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“Jigsaw Puzzles, Edge Matching, and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Polyomino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Garfinkel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Marande</a:t>
                      </a:r>
                      <a:r>
                        <a:rPr lang="en-US" dirty="0" smtClean="0"/>
                        <a:t>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Nehab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 Burns, David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Vlachopoulos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Doumas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Szymon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Rusinkiewicz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Tim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Weyrich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2008. A system for high-volume acquisition and matching of fresco fragments: reassembling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Sholomon</a:t>
                      </a:r>
                      <a:r>
                        <a:rPr lang="en-US" sz="1800" dirty="0" smtClean="0"/>
                        <a:t>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Shemesh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 &amp; Ben-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N.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Adluru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L. J.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Latecki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Alajlan</a:t>
                      </a:r>
                      <a:r>
                        <a:rPr lang="en-US" dirty="0" smtClean="0"/>
                        <a:t>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Drewsen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Fujiki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K. Shoji, and J.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Miyamichi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Sholomon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O. David, and N. Netanyahu. Datasets of larger images and GA-based solver’s results on these and other sets. http://www.cs.biu.ac.il/∼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nathan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Fengjiao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[9] proposes a list of additional variants to the jigsaw puzzle problem including:</a:t>
            </a:r>
          </a:p>
          <a:p>
            <a:r>
              <a:rPr lang="en-US" dirty="0" smtClean="0"/>
              <a:t>Missing piece(s)</a:t>
            </a:r>
          </a:p>
          <a:p>
            <a:r>
              <a:rPr lang="en-US" dirty="0" smtClean="0"/>
              <a:t>Extra piece(s)</a:t>
            </a:r>
          </a:p>
          <a:p>
            <a:r>
              <a:rPr lang="en-US" dirty="0" smtClean="0"/>
              <a:t>Unknown piece orientation (type 2 puzzle)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patches.  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patch and its statistical properties [14]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</a:t>
                </a:r>
                <a:r>
                  <a:rPr lang="en-US" b="1" dirty="0" smtClean="0"/>
                  <a:t>of this Approach: </a:t>
                </a:r>
                <a:endParaRPr lang="en-US" b="1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</a:t>
                </a:r>
                <a:r>
                  <a:rPr lang="en-US" dirty="0" smtClean="0"/>
                  <a:t>penalizes boundary differences between patches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</a:t>
                </a:r>
                <a:r>
                  <a:rPr lang="en-US" dirty="0" smtClean="0"/>
                  <a:t>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patch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patch.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patch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patch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3108</TotalTime>
  <Words>4667</Words>
  <Application>Microsoft Office PowerPoint</Application>
  <PresentationFormat>On-screen Show (4:3)</PresentationFormat>
  <Paragraphs>486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Benefits of Asymmetric Dissimilarity</vt:lpstr>
      <vt:lpstr>Performance Metrics</vt:lpstr>
      <vt:lpstr>“Best Buddies”</vt:lpstr>
      <vt:lpstr>“Best Buddies” Estimation Metric</vt:lpstr>
      <vt:lpstr>Existing Square Jigsaw Puzzle Approaches</vt:lpstr>
      <vt:lpstr>Patch Transform</vt:lpstr>
      <vt:lpstr>Markov Random Field</vt:lpstr>
      <vt:lpstr>Maximizing the Patch Assignment Probability</vt:lpstr>
      <vt:lpstr>Loopy Belief Propagation Solver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Generalized Greedy Algorithm</vt:lpstr>
      <vt:lpstr>Overview of the Greedy Placement Phase</vt:lpstr>
      <vt:lpstr>Segmenter Phase</vt:lpstr>
      <vt:lpstr>Pomeranz’s Complete Algorithm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Measuring Solution Quality</vt:lpstr>
      <vt:lpstr>Algorithm Runtime Comparison</vt:lpstr>
      <vt:lpstr>Managing Missing Pieces and Multiple Puzzles</vt:lpstr>
      <vt:lpstr>Puzzle Problem Requirements</vt:lpstr>
      <vt:lpstr>Comparison of Patch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646</cp:revision>
  <dcterms:created xsi:type="dcterms:W3CDTF">2014-05-26T00:58:59Z</dcterms:created>
  <dcterms:modified xsi:type="dcterms:W3CDTF">2016-03-01T13:05:20Z</dcterms:modified>
</cp:coreProperties>
</file>