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7"/>
  </p:notesMasterIdLst>
  <p:sldIdLst>
    <p:sldId id="256" r:id="rId2"/>
    <p:sldId id="257" r:id="rId3"/>
    <p:sldId id="273" r:id="rId4"/>
    <p:sldId id="304" r:id="rId5"/>
    <p:sldId id="308" r:id="rId6"/>
    <p:sldId id="322" r:id="rId7"/>
    <p:sldId id="323" r:id="rId8"/>
    <p:sldId id="324" r:id="rId9"/>
    <p:sldId id="325" r:id="rId10"/>
    <p:sldId id="326" r:id="rId11"/>
    <p:sldId id="310" r:id="rId12"/>
    <p:sldId id="306" r:id="rId13"/>
    <p:sldId id="313" r:id="rId14"/>
    <p:sldId id="314" r:id="rId15"/>
    <p:sldId id="315" r:id="rId16"/>
    <p:sldId id="316" r:id="rId17"/>
    <p:sldId id="317" r:id="rId18"/>
    <p:sldId id="318" r:id="rId19"/>
    <p:sldId id="320" r:id="rId20"/>
    <p:sldId id="321" r:id="rId21"/>
    <p:sldId id="309" r:id="rId22"/>
    <p:sldId id="312" r:id="rId23"/>
    <p:sldId id="303" r:id="rId24"/>
    <p:sldId id="305" r:id="rId25"/>
    <p:sldId id="31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598" autoAdjust="0"/>
  </p:normalViewPr>
  <p:slideViewPr>
    <p:cSldViewPr snapToGrid="0">
      <p:cViewPr varScale="1">
        <p:scale>
          <a:sx n="113" d="100"/>
          <a:sy n="113" d="100"/>
        </p:scale>
        <p:origin x="-16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5AF7-CF9E-4685-9EE4-C3FAF5F01360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84118-97D8-461C-A88D-3D605694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5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3556"/>
            <a:ext cx="9144000" cy="692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F5368B1C-D0DB-49D4-B4B7-B897541CB705}" type="datetimeFigureOut">
              <a:rPr lang="en-US" smtClean="0"/>
              <a:pPr>
                <a:defRPr/>
              </a:pPr>
              <a:t>2/21/2016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02C2E-5E4B-434D-8FB6-5C47AE26E5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 rotWithShape="1">
          <a:blip r:embed="rId5" cstate="print"/>
          <a:srcRect b="87639"/>
          <a:stretch/>
        </p:blipFill>
        <p:spPr bwMode="auto">
          <a:xfrm>
            <a:off x="19050" y="0"/>
            <a:ext cx="91249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42602C2E-5E4B-434D-8FB6-5C47AE26E5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6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u="sng" dirty="0" smtClean="0"/>
              <a:t>Square Jigsaw Puzzle Solver Literature Review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b="1" dirty="0" smtClean="0">
                <a:solidFill>
                  <a:srgbClr val="000099"/>
                </a:solidFill>
              </a:rPr>
              <a:t>Prepared by: </a:t>
            </a:r>
            <a:r>
              <a:rPr lang="en-US" dirty="0" smtClean="0">
                <a:solidFill>
                  <a:schemeClr val="tx1"/>
                </a:solidFill>
              </a:rPr>
              <a:t>Zayd Hammoudeh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(zayd.hammoudeh@sjsu.edu)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Accuracy Comparison of the Compatibility Metrics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5195693"/>
                  </p:ext>
                </p:extLst>
              </p:nvPr>
            </p:nvGraphicFramePr>
            <p:xfrm>
              <a:off x="440267" y="4197879"/>
              <a:ext cx="8229600" cy="1587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Puzzle Size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Dissimilarity-Based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𝟏𝟎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432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78%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540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88%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805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86%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5195693"/>
                  </p:ext>
                </p:extLst>
              </p:nvPr>
            </p:nvGraphicFramePr>
            <p:xfrm>
              <a:off x="440267" y="4197879"/>
              <a:ext cx="8229600" cy="1587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475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Puzzle Size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Dissimilarity-Based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704" t="-1282" r="-100000" b="-25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432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78%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540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88%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805 Patches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86%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1867" y="982122"/>
                <a:ext cx="8102600" cy="2872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err="1" smtClean="0">
                    <a:latin typeface="+mj-lt"/>
                  </a:rPr>
                  <a:t>Pomeranz</a:t>
                </a:r>
                <a:r>
                  <a:rPr lang="en-US" sz="2000" dirty="0" smtClean="0">
                    <a:latin typeface="+mj-lt"/>
                  </a:rPr>
                  <a:t> in [10] compared the accuracy of the three compatibility metrics on 20 images in a test dataset.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Using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+mj-lt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+mj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+mj-lt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+mj-lt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+mj-lt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+mj-lt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+mj-lt"/>
                  </a:rPr>
                  <a:t> norm resulted in a 7% to 10% improvement in selecting the correct neighbor.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The impact of using the prediction-technique varied from no change up to a 3% improvement.</a:t>
                </a:r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67" y="982122"/>
                <a:ext cx="8102600" cy="2872902"/>
              </a:xfrm>
              <a:prstGeom prst="rect">
                <a:avLst/>
              </a:prstGeom>
              <a:blipFill rotWithShape="1">
                <a:blip r:embed="rId3"/>
                <a:stretch>
                  <a:fillRect l="-677" t="-637" r="-1430" b="-2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28349" y="5952118"/>
            <a:ext cx="4465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Comparison of Pairwise Similarity Metric Accuracy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64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Existing Square Jigsaw Puzzle Approaches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Resolution “Solution Image” [8]</a:t>
            </a:r>
          </a:p>
          <a:p>
            <a:r>
              <a:rPr lang="en-US" dirty="0" smtClean="0"/>
              <a:t>Dynamic Programming and the “Hungarian” Procedure [13]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Dense and Noisy</a:t>
            </a:r>
            <a:r>
              <a:rPr lang="en-US" dirty="0" smtClean="0"/>
              <a:t>” or “Sparse and Accurate” with Loopy Belief Propagation [7</a:t>
            </a:r>
            <a:r>
              <a:rPr lang="en-US" dirty="0" smtClean="0"/>
              <a:t>]</a:t>
            </a:r>
          </a:p>
          <a:p>
            <a:r>
              <a:rPr lang="en-US" dirty="0" smtClean="0"/>
              <a:t>Particle Filter-Based Solver [11]</a:t>
            </a:r>
          </a:p>
          <a:p>
            <a:r>
              <a:rPr lang="en-US" dirty="0" smtClean="0"/>
              <a:t>Greedy </a:t>
            </a:r>
            <a:r>
              <a:rPr lang="en-US" dirty="0" smtClean="0"/>
              <a:t>Algorithm [10]</a:t>
            </a:r>
          </a:p>
          <a:p>
            <a:r>
              <a:rPr lang="en-US" dirty="0" smtClean="0"/>
              <a:t>Genetic Algorithm [9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/>
              <a:t>Variations of the Problem</a:t>
            </a:r>
          </a:p>
          <a:p>
            <a:pPr lvl="1"/>
            <a:r>
              <a:rPr lang="en-US" dirty="0" smtClean="0"/>
              <a:t>Unknown orientation (i.e. rotation) and puzzle dimensions [12]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“Dense and Noisy” Estimation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Proposed by Cho et. al. in [7] in 2010.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1" dirty="0" smtClean="0"/>
                  <a:t>Overview: </a:t>
                </a:r>
                <a:r>
                  <a:rPr lang="en-US" dirty="0" smtClean="0"/>
                  <a:t>In Cho et. al.’s work in [8], they assumed access to a correct, low resolution version of the original image.</a:t>
                </a:r>
              </a:p>
              <a:p>
                <a:pPr lvl="1"/>
                <a:r>
                  <a:rPr lang="en-US" dirty="0" smtClean="0"/>
                  <a:t>In many real world applications, such a low resolution image is not available.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Solution:</a:t>
                </a:r>
                <a:r>
                  <a:rPr lang="en-US" dirty="0" smtClean="0"/>
                  <a:t> Estimate a low resolution image from a “bag of patches.”  The simplified procedure is:</a:t>
                </a:r>
              </a:p>
              <a:p>
                <a:pPr lvl="1"/>
                <a:r>
                  <a:rPr lang="en-US" dirty="0" smtClean="0"/>
                  <a:t>Creating a histogram of the bag of patches</a:t>
                </a:r>
              </a:p>
              <a:p>
                <a:pPr lvl="1"/>
                <a:r>
                  <a:rPr lang="en-US" dirty="0" smtClean="0"/>
                  <a:t>“Estimate” a low resolution version by comparing the histogram to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centroids with predefined low resolution images.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6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127002"/>
            <a:ext cx="7353300" cy="5508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“Dense and Noisy” Clustering </a:t>
            </a:r>
            <a:br>
              <a:rPr lang="en-US" sz="2400" dirty="0" smtClean="0"/>
            </a:br>
            <a:r>
              <a:rPr lang="en-US" sz="2400" dirty="0" smtClean="0"/>
              <a:t>and Histogram Generation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Training Set:</a:t>
                </a:r>
                <a:r>
                  <a:rPr lang="en-US" dirty="0" smtClean="0"/>
                  <a:t> 8.5M patches from 15,000 images.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>
                    <a:solidFill>
                      <a:srgbClr val="006600"/>
                    </a:solidFill>
                  </a:rPr>
                  <a:t>Patch Size: </a:t>
                </a:r>
                <a:r>
                  <a:rPr lang="en-US" dirty="0" smtClean="0"/>
                  <a:t>7px by 7px by 3 (LAB) for 147 total, original dimensions.  This dimensionality is reduced via PCA.</a:t>
                </a:r>
              </a:p>
              <a:p>
                <a:pPr marL="457200" lvl="1" indent="0">
                  <a:spcBef>
                    <a:spcPts val="1000"/>
                  </a:spcBef>
                  <a:buNone/>
                </a:pPr>
                <a:endParaRPr lang="en-US" dirty="0" smtClean="0"/>
              </a:p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Clustering the Patches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>
                    <a:solidFill>
                      <a:srgbClr val="006600"/>
                    </a:solidFill>
                  </a:rPr>
                  <a:t>Step #1: </a:t>
                </a:r>
                <a:r>
                  <a:rPr lang="en-US" dirty="0" smtClean="0"/>
                  <a:t>Cluster each image’s patches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(e.g. 20) centroids.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 smtClean="0">
                    <a:solidFill>
                      <a:srgbClr val="006600"/>
                    </a:solidFill>
                  </a:rPr>
                  <a:t>Step #2</a:t>
                </a:r>
                <a:r>
                  <a:rPr lang="en-US" dirty="0" smtClean="0"/>
                  <a:t>: Re-cluster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centroids from all images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(e.g. 200) centroids. </a:t>
                </a:r>
              </a:p>
              <a:p>
                <a:pPr>
                  <a:spcBef>
                    <a:spcPts val="1000"/>
                  </a:spcBef>
                </a:pPr>
                <a:endParaRPr lang="en-US" dirty="0" smtClean="0"/>
              </a:p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Creating the Histogram: </a:t>
                </a:r>
                <a:r>
                  <a:rPr lang="en-US" dirty="0" smtClean="0"/>
                  <a:t>For a given image, assign each patch to its closest centroid.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6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24" y="76200"/>
            <a:ext cx="7038975" cy="5508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“Dense and Noisy” – Generating the Low Res. Image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Theoretical Motivation: </a:t>
            </a:r>
            <a:r>
              <a:rPr lang="en-US" dirty="0" smtClean="0"/>
              <a:t>Different colors are more likely to be at different places in an image.</a:t>
            </a:r>
          </a:p>
          <a:p>
            <a:pPr lvl="1"/>
            <a:r>
              <a:rPr lang="en-US" i="1" dirty="0" smtClean="0">
                <a:solidFill>
                  <a:srgbClr val="006600"/>
                </a:solidFill>
              </a:rPr>
              <a:t>Example</a:t>
            </a:r>
            <a:r>
              <a:rPr lang="en-US" b="1" dirty="0" smtClean="0"/>
              <a:t>:</a:t>
            </a:r>
            <a:r>
              <a:rPr lang="en-US" dirty="0" smtClean="0"/>
              <a:t> Blue (sky) is more likely to be towards the top of the image while brown (soil) tends to be in the image foreground.</a:t>
            </a:r>
          </a:p>
          <a:p>
            <a:endParaRPr lang="en-US" dirty="0" smtClean="0"/>
          </a:p>
          <a:p>
            <a:r>
              <a:rPr lang="en-US" b="1" dirty="0" smtClean="0"/>
              <a:t>Mapping Bins to the Image</a:t>
            </a:r>
            <a:r>
              <a:rPr lang="en-US" dirty="0" smtClean="0"/>
              <a:t>: Use the training set to generate probability density maps for each histogram bin.</a:t>
            </a:r>
          </a:p>
          <a:p>
            <a:endParaRPr lang="en-US" dirty="0"/>
          </a:p>
          <a:p>
            <a:r>
              <a:rPr lang="en-US" b="1" dirty="0" smtClean="0"/>
              <a:t>Using the Histogram to Create the Low Resolution Image</a:t>
            </a:r>
            <a:r>
              <a:rPr lang="en-US" dirty="0" smtClean="0"/>
              <a:t>: Use a trained, linear regression function to map a bag of pieces histogram to the training images (i.e. use prior knowledge).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“Dense and Noisy”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Summary: </a:t>
                </a:r>
                <a:r>
                  <a:rPr lang="en-US" dirty="0" smtClean="0"/>
                  <a:t>Patch histogram can “coarsely predict” a low resolution of the original image.</a:t>
                </a:r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Possible Explanation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There is enough “structural regularity” in images that a bag of patches proves spatial information.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Patch Rank Map: </a:t>
                </a:r>
                <a:r>
                  <a:rPr lang="en-US" dirty="0" smtClean="0"/>
                  <a:t>For each pixel in the low resolution images, patches are ranked from least likely to most likely to reside in that location.</a:t>
                </a:r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Ideal Case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 set of patches that map to the low resolution will have the best rank (i.e. 1)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Worst Case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 matching set of patches will have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number of patches in the image.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593" b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76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“Dense and Noisy” End to End Example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"/>
          <a:stretch/>
        </p:blipFill>
        <p:spPr>
          <a:xfrm>
            <a:off x="1226820" y="989013"/>
            <a:ext cx="6309360" cy="5607821"/>
          </a:xfrm>
        </p:spPr>
      </p:pic>
      <p:sp>
        <p:nvSpPr>
          <p:cNvPr id="6" name="Rectangle 5"/>
          <p:cNvSpPr/>
          <p:nvPr/>
        </p:nvSpPr>
        <p:spPr bwMode="auto">
          <a:xfrm>
            <a:off x="1371600" y="1409700"/>
            <a:ext cx="6073140" cy="118872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5159" y="5091850"/>
            <a:ext cx="1618841" cy="911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 smtClean="0"/>
              <a:t>Worst Results</a:t>
            </a:r>
            <a:r>
              <a:rPr lang="en-US" sz="1600" dirty="0" smtClean="0"/>
              <a:t> </a:t>
            </a:r>
          </a:p>
          <a:p>
            <a:pPr algn="ctr">
              <a:lnSpc>
                <a:spcPct val="114000"/>
              </a:lnSpc>
            </a:pPr>
            <a:r>
              <a:rPr lang="en-US" sz="1600" dirty="0" smtClean="0"/>
              <a:t>Confused </a:t>
            </a:r>
          </a:p>
          <a:p>
            <a:pPr algn="ctr">
              <a:lnSpc>
                <a:spcPct val="114000"/>
              </a:lnSpc>
            </a:pPr>
            <a:r>
              <a:rPr lang="en-US" sz="1600" dirty="0" smtClean="0"/>
              <a:t>snow for sky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4953000"/>
            <a:ext cx="6073140" cy="118872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1082" y="1829268"/>
            <a:ext cx="1426994" cy="34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 smtClean="0"/>
              <a:t>Best Results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5805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“Sparse and Accurate”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Proposed by Cho et. al. in [7] </a:t>
                </a:r>
              </a:p>
              <a:p>
                <a:endParaRPr lang="en-US" b="1" dirty="0"/>
              </a:p>
              <a:p>
                <a:r>
                  <a:rPr lang="en-US" b="1" dirty="0" smtClean="0"/>
                  <a:t>Common Human Approach to Solving Puzzles</a:t>
                </a:r>
                <a:r>
                  <a:rPr lang="en-US" dirty="0" smtClean="0"/>
                  <a:t>: “Outside-in”</a:t>
                </a:r>
              </a:p>
              <a:p>
                <a:pPr lvl="1"/>
                <a:r>
                  <a:rPr lang="en-US" dirty="0" smtClean="0"/>
                  <a:t>Find the puzzle’s four corner pieces.</a:t>
                </a:r>
              </a:p>
              <a:p>
                <a:pPr lvl="1"/>
                <a:r>
                  <a:rPr lang="en-US" dirty="0" smtClean="0"/>
                  <a:t>Build from the corner pieces until all four sections converge.</a:t>
                </a:r>
              </a:p>
              <a:p>
                <a:endParaRPr lang="en-US" dirty="0"/>
              </a:p>
              <a:p>
                <a:r>
                  <a:rPr lang="en-US" dirty="0" smtClean="0"/>
                  <a:t>“Sparse and accurate” is based off the “outside-in” technique.</a:t>
                </a:r>
              </a:p>
              <a:p>
                <a:pPr lvl="1"/>
                <a:r>
                  <a:rPr lang="en-US" b="1" dirty="0" smtClean="0"/>
                  <a:t>Definition on an “Anchor Patch”</a:t>
                </a:r>
                <a:r>
                  <a:rPr lang="en-US" dirty="0" smtClean="0"/>
                  <a:t>: A puzzle patch that is placed in its correct location and orientation.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b="1" dirty="0" smtClean="0"/>
                  <a:t>Summary of the Approach:</a:t>
                </a:r>
                <a:r>
                  <a:rPr lang="en-US" dirty="0" smtClean="0"/>
                  <a:t> Place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anchor patches and then solve the puzzle.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Two most important criteria of anchor patches</a:t>
                </a:r>
              </a:p>
              <a:p>
                <a:pPr lvl="1"/>
                <a:r>
                  <a:rPr lang="en-US" dirty="0" smtClean="0"/>
                  <a:t>Quantity</a:t>
                </a:r>
              </a:p>
              <a:p>
                <a:pPr lvl="1"/>
                <a:r>
                  <a:rPr lang="en-US" dirty="0" smtClean="0"/>
                  <a:t>Spatial uniformity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0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Loopy Belief Propagation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Coupled with the “Dense and Noisy” and “Spare and Accurate” techniques by [7].</a:t>
            </a:r>
          </a:p>
          <a:p>
            <a:endParaRPr lang="en-US" dirty="0"/>
          </a:p>
          <a:p>
            <a:r>
              <a:rPr lang="en-US" dirty="0" smtClean="0"/>
              <a:t>Maximizes a probability function using loopy belief propagation.</a:t>
            </a:r>
          </a:p>
          <a:p>
            <a:endParaRPr lang="en-US" dirty="0"/>
          </a:p>
          <a:p>
            <a:r>
              <a:rPr lang="en-US" dirty="0" smtClean="0"/>
              <a:t>Susceptible to local maxima so three random restarts are performed.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Generalized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by </a:t>
            </a:r>
            <a:r>
              <a:rPr lang="en-US" dirty="0" err="1" smtClean="0"/>
              <a:t>Pomeranz</a:t>
            </a:r>
            <a:r>
              <a:rPr lang="en-US" dirty="0" smtClean="0"/>
              <a:t> in [10] in 2011.</a:t>
            </a:r>
          </a:p>
          <a:p>
            <a:endParaRPr lang="en-US" dirty="0"/>
          </a:p>
          <a:p>
            <a:r>
              <a:rPr lang="en-US" b="1" dirty="0" smtClean="0"/>
              <a:t>Goal: </a:t>
            </a:r>
            <a:r>
              <a:rPr lang="en-US" dirty="0" smtClean="0"/>
              <a:t>Provide a computational framework for handling square jigsaw puzzles in reasonable time that does not rely on any prior knowledge or human intervention.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“Jigsaw Puzzle Problem”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Problem Statement: </a:t>
            </a:r>
            <a:r>
              <a:rPr lang="en-US" dirty="0" smtClean="0"/>
              <a:t>Reconstruct an image from a set of image patches.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Problem Complexity: </a:t>
            </a:r>
            <a:r>
              <a:rPr lang="en-US" dirty="0" smtClean="0"/>
              <a:t>NP-Complete when pairwise affinity of pieces is unreliable [1]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Problem Formulation</a:t>
            </a:r>
            <a:r>
              <a:rPr lang="en-US" dirty="0" smtClean="0"/>
              <a:t>: Set of square, non-overlapping patches</a:t>
            </a:r>
          </a:p>
          <a:p>
            <a:pPr marL="67437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This type of puzzle is known as a “jig swap puzzle” [7]</a:t>
            </a:r>
          </a:p>
          <a:p>
            <a:pPr marL="67437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/>
              <a:t>Variation of the Problem</a:t>
            </a:r>
            <a:r>
              <a:rPr lang="en-US" dirty="0" smtClean="0"/>
              <a:t>: Allow/disallow patch rotation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A Key Difference with Standard Jigsaw Puzzle Solving: </a:t>
            </a:r>
            <a:r>
              <a:rPr lang="en-US" dirty="0" smtClean="0"/>
              <a:t>The source image you are trying to reconstruct is unknown.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Solution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9013"/>
            <a:ext cx="8353425" cy="51355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Problem Statement: </a:t>
            </a:r>
            <a:r>
              <a:rPr lang="en-US" dirty="0" smtClean="0"/>
              <a:t>There is no uniform technique for grading the final output of a square jigsaw puzzle solver.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Two Divergent Approaches:</a:t>
            </a:r>
          </a:p>
          <a:p>
            <a:pPr lvl="1">
              <a:lnSpc>
                <a:spcPct val="110000"/>
              </a:lnSpc>
            </a:pPr>
            <a:r>
              <a:rPr lang="en-US" b="1" dirty="0" smtClean="0"/>
              <a:t>Performance Metrics – </a:t>
            </a:r>
            <a:r>
              <a:rPr lang="en-US" dirty="0" smtClean="0"/>
              <a:t>Use the original image to grade solution quality.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Direct Comparison [7]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Cluster Comparison [7]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Neighbor Comparison [7]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b="1" dirty="0" smtClean="0"/>
              <a:t>Estimation Metrics </a:t>
            </a:r>
            <a:r>
              <a:rPr lang="en-US" dirty="0" smtClean="0"/>
              <a:t>– Evaluates the quality of a solution without any reference to the original image [10].  This may be useful for approaches like simulated annealing where quality is iteratively quantified and improved.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“Best Buddies” 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“Best Buddies” Metric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2"/>
                <a:ext cx="8229600" cy="522128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b="1" dirty="0" smtClean="0"/>
                  <a:t>Summary: </a:t>
                </a:r>
                <a:r>
                  <a:rPr lang="en-US" dirty="0"/>
                  <a:t>Two patches are </a:t>
                </a:r>
                <a:r>
                  <a:rPr lang="en-US" i="1" dirty="0"/>
                  <a:t>best buddies </a:t>
                </a:r>
                <a:r>
                  <a:rPr lang="en-US" dirty="0"/>
                  <a:t>if they are more similar to each other on their respective sides than they are two any other </a:t>
                </a:r>
                <a:r>
                  <a:rPr lang="en-US" dirty="0" smtClean="0"/>
                  <a:t>pieces [10].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5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/>
                  <a:t>Hence, two patches,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are said to be “best buddies” for </a:t>
                </a:r>
                <a:r>
                  <a:rPr lang="en-US" dirty="0"/>
                  <a:t>a spatial relationship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. if and only if, two conditions hold: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𝑃𝑎𝑡𝑐h𝑒𝑠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𝑃𝑎𝑡𝑐h𝑒𝑠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/>
                  <a:t>Where:</a:t>
                </a:r>
                <a:endParaRPr lang="en-US" b="0" i="1" dirty="0" smtClean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</a:rPr>
                      <m:t>𝐶</m:t>
                    </m:r>
                    <m:r>
                      <a:rPr lang="en-US" sz="25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 smtClean="0"/>
                  <a:t> – </a:t>
                </a:r>
                <a:r>
                  <a:rPr lang="en-US" sz="2500" dirty="0"/>
                  <a:t>Compatibility between </a:t>
                </a:r>
                <a:r>
                  <a:rPr lang="en-US" sz="2500" dirty="0" smtClean="0"/>
                  <a:t>patches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500" dirty="0" smtClean="0"/>
                  <a:t> on side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5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𝑃𝑎𝑡𝑐h𝑒𝑠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– Set of all patches in the puzzle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</a:t>
                </a:r>
                <a:r>
                  <a:rPr lang="en-US" dirty="0" smtClean="0"/>
                  <a:t> One of the four sides (e.g. top, bottom, left, right)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will be placed assuming no rotation.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this represents the complementary side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  For 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“left”,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would be “right”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2"/>
                <a:ext cx="8229600" cy="5221287"/>
              </a:xfrm>
              <a:blipFill rotWithShape="1">
                <a:blip r:embed="rId2"/>
                <a:stretch>
                  <a:fillRect l="-222" t="-233" r="-296" b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Patch Sizes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18940"/>
              </p:ext>
            </p:extLst>
          </p:nvPr>
        </p:nvGraphicFramePr>
        <p:xfrm>
          <a:off x="457200" y="989013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Cho et. al. (2010)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7px</a:t>
                      </a:r>
                      <a:r>
                        <a:rPr lang="en-US" baseline="0" dirty="0" smtClean="0"/>
                        <a:t> by 7px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7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02747"/>
              </p:ext>
            </p:extLst>
          </p:nvPr>
        </p:nvGraphicFramePr>
        <p:xfrm>
          <a:off x="587230" y="1006680"/>
          <a:ext cx="8204432" cy="5311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Erik D.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Demaine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and Martin L.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Demaine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“Jigsaw Puzzles, Edge Matching, and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Polyomino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Packing: Connections and Complexity”, Graphs and Combinatorics, volume 23 (Supplement), June 2007, pages 195–208.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922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[2]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Simson L.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Garfinkel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2010. Digital forensics research: The next 10 years.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Investigation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7 (August 2010), S64-S73. 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[3]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Liangjia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Zhu,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Zongtan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Zhou, and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Dewen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Hu. 2008. Globally Consistent Reconstruction of Ripped-Up Documents.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Trans. Pattern Anal. Mach. 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30, 1 (January 2008), 1-13.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[4]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 smtClean="0"/>
                        <a:t>Marande</a:t>
                      </a:r>
                      <a:r>
                        <a:rPr lang="en-US" dirty="0" smtClean="0"/>
                        <a:t>, W., </a:t>
                      </a:r>
                      <a:r>
                        <a:rPr lang="en-US" dirty="0" smtClean="0"/>
                        <a:t>and Burger</a:t>
                      </a:r>
                      <a:r>
                        <a:rPr lang="en-US" dirty="0" smtClean="0"/>
                        <a:t>, G. 2007. Mitochondrial DNA as a genomic jigsaw puzzle. </a:t>
                      </a:r>
                      <a:r>
                        <a:rPr lang="en-US" i="1" dirty="0" smtClean="0"/>
                        <a:t>Science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318-415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[5]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Benedict J. Brown, Corey Toler-Franklin, Diego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Nehab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Michael Burns, David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Dobkin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Andreas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Vlachopoulos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Christos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Doumas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Szymon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Rusinkiewicz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Tim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Weyrich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2008. A system for high-volume acquisition and matching of fresco fragments: reassembling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wall paintings. In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ACM SIGGRAPH 2008 papers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(SIGGRAPH '08).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1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36597"/>
              </p:ext>
            </p:extLst>
          </p:nvPr>
        </p:nvGraphicFramePr>
        <p:xfrm>
          <a:off x="587230" y="1006680"/>
          <a:ext cx="8204432" cy="545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[6]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Yu-Xiang Zhao, Mu-Chun Su,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Zhong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-Lie Chou, and Jonathan Lee. 2007. A puzzle solver and its application in speech descrambling. In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2007 annual Conference on International Conference on Computer Engineering and Applications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(CEA'07), 171-176.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[7]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Taeg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Sang,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Avidan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Shai and Freeman, William T. "A probabilistic image jigsaw puzzle solver."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2010.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[8]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Taeg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Sang,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Avidan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Shai and Freeman, William T.  "The Patch Transform and Its Applications to Image Editing,"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Recognition,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[9]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Sholomon</a:t>
                      </a:r>
                      <a:r>
                        <a:rPr lang="en-US" sz="1800" dirty="0" smtClean="0"/>
                        <a:t>, D.; David, O. E.; and Netanyahu, N. S. 2013. A genetic algorithm-based solver for very large jigsaw puzzles. In IEEE Conference on Computer Vision and Pattern Recognition, 1767–1774.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[10]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Pomeranz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D.;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Shemesh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M. &amp; Ben-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Shahar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“A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 automated greedy square jigsaw puzzle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solver,”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2011.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2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98978"/>
              </p:ext>
            </p:extLst>
          </p:nvPr>
        </p:nvGraphicFramePr>
        <p:xfrm>
          <a:off x="587230" y="1006680"/>
          <a:ext cx="8204432" cy="45344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Xingwei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Yang, N.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Adluru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L. J.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Latecki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2011. Particle filter with state permutations for solving image jigsaw puzzles. In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2011 IEEE Conference on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(CVPR '11). 2873-2880.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[12]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 Gallagher, "Jigsaw Puzzles with Pieces of Unknown Orientation," IEEE Conference on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Vision and Pattern Recognition 2012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[13]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N. </a:t>
                      </a:r>
                      <a:r>
                        <a:rPr lang="en-US" dirty="0" err="1" smtClean="0"/>
                        <a:t>Alajlan</a:t>
                      </a:r>
                      <a:r>
                        <a:rPr lang="en-US" dirty="0" smtClean="0"/>
                        <a:t>. Solving square jigsaw puzzles using dynamic programming and the Hungarian procedure. </a:t>
                      </a:r>
                      <a:r>
                        <a:rPr lang="en-US" i="1" dirty="0" smtClean="0"/>
                        <a:t>American Journal</a:t>
                      </a:r>
                      <a:r>
                        <a:rPr lang="en-US" i="1" baseline="0" dirty="0" smtClean="0"/>
                        <a:t> of</a:t>
                      </a:r>
                      <a:r>
                        <a:rPr lang="en-US" i="1" dirty="0" smtClean="0"/>
                        <a:t> Applied Sciences</a:t>
                      </a:r>
                      <a:r>
                        <a:rPr lang="en-US" dirty="0" smtClean="0"/>
                        <a:t>, 2009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[14]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Ture R. Nielsen, Peter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Drewsen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Klaus Hansen. 2008. Solving jigsaw puzzles using image features.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 Recognition Letters.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29, 14 (October 2008), 1924-1933.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Square Jigsaw Puzzle Example</a:t>
            </a:r>
          </a:p>
        </p:txBody>
      </p:sp>
      <p:sp>
        <p:nvSpPr>
          <p:cNvPr id="1638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 image (left) is divided into 81 (9x9) uniform, square patches (center).  The goal is to organize the patches to reconstruct the source image (right).</a:t>
            </a:r>
          </a:p>
          <a:p>
            <a:endParaRPr lang="en-US" dirty="0" smtClean="0"/>
          </a:p>
        </p:txBody>
      </p:sp>
      <p:pic>
        <p:nvPicPr>
          <p:cNvPr id="16387" name="Picture 5" descr="Jigsaw Puzzle Exampl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2390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Jigsaw Puzzle Solver Applicability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and existing applications of the jigsaw puzzle problem include:</a:t>
            </a:r>
          </a:p>
          <a:p>
            <a:pPr lvl="1"/>
            <a:r>
              <a:rPr lang="en-US" b="1" dirty="0" smtClean="0"/>
              <a:t>Computer Forensics</a:t>
            </a:r>
            <a:r>
              <a:rPr lang="en-US" dirty="0" smtClean="0"/>
              <a:t>: Reconstructing deleted JPEG, block-based images [2]</a:t>
            </a:r>
          </a:p>
          <a:p>
            <a:pPr lvl="1"/>
            <a:r>
              <a:rPr lang="en-US" b="1" dirty="0" smtClean="0"/>
              <a:t>Document Investigation</a:t>
            </a:r>
            <a:r>
              <a:rPr lang="en-US" dirty="0" smtClean="0"/>
              <a:t>: Reconstruct shredded documents [3]</a:t>
            </a:r>
          </a:p>
          <a:p>
            <a:pPr lvl="1"/>
            <a:r>
              <a:rPr lang="en-US" b="1" dirty="0" smtClean="0"/>
              <a:t>Bioinformatics</a:t>
            </a:r>
            <a:r>
              <a:rPr lang="en-US" dirty="0" smtClean="0"/>
              <a:t>: DNA/RNA modelling and reconstruction [4]</a:t>
            </a:r>
          </a:p>
          <a:p>
            <a:pPr lvl="1"/>
            <a:r>
              <a:rPr lang="en-US" b="1" dirty="0" smtClean="0"/>
              <a:t>Archeology</a:t>
            </a:r>
            <a:r>
              <a:rPr lang="en-US" dirty="0" smtClean="0"/>
              <a:t>: Reconstruction of damaged relics [5]</a:t>
            </a:r>
          </a:p>
          <a:p>
            <a:pPr lvl="1"/>
            <a:r>
              <a:rPr lang="en-US" b="1" dirty="0" smtClean="0"/>
              <a:t>Audio Processing</a:t>
            </a:r>
            <a:r>
              <a:rPr lang="en-US" dirty="0" smtClean="0"/>
              <a:t>: Voice descrambling [6]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1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Pairwise Affinity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9574" y="989013"/>
                <a:ext cx="8334375" cy="513556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b="1" dirty="0" smtClean="0"/>
                  <a:t>Definition: </a:t>
                </a:r>
                <a:r>
                  <a:rPr lang="en-US" dirty="0" smtClean="0"/>
                  <a:t>Quantifies the similarity/compatibility between two patches.  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Between two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there are 4 pairwise affinity values when rotation is not allowed and  16 when rotation is allowed.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Metrics of particular interest in the literature are divided into two categories.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Boundary/Edge Based: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 smtClean="0"/>
                  <a:t>Normalized and Unnormalized Dissimilarity-based Compatibility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 smtClean="0"/>
                  <a:t>Prediction-based Compatibility</a:t>
                </a:r>
              </a:p>
              <a:p>
                <a:pPr lvl="1">
                  <a:lnSpc>
                    <a:spcPct val="110000"/>
                  </a:lnSpc>
                </a:pPr>
                <a:endParaRPr lang="en-US" smtClean="0"/>
              </a:p>
              <a:p>
                <a:pPr lvl="1">
                  <a:lnSpc>
                    <a:spcPct val="110000"/>
                  </a:lnSpc>
                </a:pPr>
                <a:r>
                  <a:rPr lang="en-US" smtClean="0"/>
                  <a:t>Statistical </a:t>
                </a:r>
                <a:r>
                  <a:rPr lang="en-US" dirty="0" smtClean="0"/>
                  <a:t>based using the entire patch and its statistical properties [14]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4" y="989013"/>
                <a:ext cx="8334375" cy="5135562"/>
              </a:xfrm>
              <a:blipFill rotWithShape="1">
                <a:blip r:embed="rId2"/>
                <a:stretch>
                  <a:fillRect l="-805" t="-712" r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2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Dissimilarity-Based Compatibility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Proposed in Cho et. al. [7]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Uses the LAB (lightness, and a/b color opponent dimensions), which is three (3) dimensions.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Given two patches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that are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pixels by K pixels, then left-right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𝐿𝑅</m:t>
                    </m:r>
                  </m:oMath>
                </a14:m>
                <a:r>
                  <a:rPr lang="en-US" dirty="0" smtClean="0"/>
                  <a:t>) dissimilarity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to the right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is: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5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,1,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1200" dirty="0"/>
              </a:p>
              <a:p>
                <a:pPr marL="40005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is value for the pixel in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and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of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at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1" dirty="0" smtClean="0"/>
                  <a:t>Potential Disadvantage of this Approach: </a:t>
                </a:r>
                <a:r>
                  <a:rPr lang="en-US" dirty="0" smtClean="0"/>
                  <a:t>Severely penalizes boundary differences between patches which </a:t>
                </a:r>
                <a:r>
                  <a:rPr lang="en-US" i="1" dirty="0" smtClean="0"/>
                  <a:t>do</a:t>
                </a:r>
                <a:r>
                  <a:rPr lang="en-US" dirty="0" smtClean="0"/>
                  <a:t> occur in actual images [10].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2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𝒒</m:t>
                        </m:r>
                      </m:sup>
                    </m:sSup>
                  </m:oMath>
                </a14:m>
                <a:r>
                  <a:rPr lang="en-US" sz="2800" dirty="0" smtClean="0"/>
                  <a:t> Dissimilarity-Based Compatibility</a:t>
                </a:r>
                <a:endParaRPr lang="en-US" sz="28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Proposed by </a:t>
                </a:r>
                <a:r>
                  <a:rPr lang="en-US" dirty="0" err="1" smtClean="0"/>
                  <a:t>Pomeranz</a:t>
                </a:r>
                <a:r>
                  <a:rPr lang="en-US" dirty="0" smtClean="0"/>
                  <a:t> et. al. in [10].  </a:t>
                </a:r>
                <a:r>
                  <a:rPr lang="en-US" i="1" dirty="0" smtClean="0"/>
                  <a:t>Generalizes</a:t>
                </a:r>
                <a:r>
                  <a:rPr lang="en-US" dirty="0" smtClean="0"/>
                  <a:t> the dissimilarity metric from [7]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norm.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b="0" i="1" smtClean="0">
                                                      <a:latin typeface="Cambria Math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,1, 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000" dirty="0" smtClean="0"/>
                  <a:t>	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  <a:tabLst>
                    <a:tab pos="342900" algn="l"/>
                  </a:tabLst>
                </a:pPr>
                <a:r>
                  <a:rPr lang="en-US" dirty="0" smtClean="0"/>
                  <a:t>	Hence, [7]’s metric is essentially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norm.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has no effect on the patch pairwise classification accuracy, [10] observed it had an effect on their solver’s performance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19" b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Prediction-Based Compatibility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The dissimilarity based approach measured the difference between two pieces. 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Prediction based attempts to predict the boundary pixel value of the neighboring patch.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1" dirty="0" smtClean="0"/>
                  <a:t>First-Order Example</a:t>
                </a:r>
                <a:r>
                  <a:rPr lang="en-US" dirty="0" smtClean="0"/>
                  <a:t>: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Use the last two pixels of each patch to predict the neighboring piece’s value.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Gradient between two right edge pixels for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for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−1,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Gradient between </a:t>
                </a:r>
                <a:r>
                  <a:rPr lang="en-US" dirty="0"/>
                  <a:t>two </a:t>
                </a:r>
                <a:r>
                  <a:rPr lang="en-US" dirty="0" smtClean="0"/>
                  <a:t>left </a:t>
                </a:r>
                <a:r>
                  <a:rPr lang="en-US" dirty="0"/>
                  <a:t>edge pixels for patch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dimension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,1,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𝑙</m:t>
                      </m:r>
                      <m:r>
                        <a:rPr lang="en-US" i="1">
                          <a:latin typeface="Cambria Math"/>
                        </a:rPr>
                        <m:t>,2,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19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9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Prediction-Based Compatibility (Continued)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dirty="0" smtClean="0"/>
                  <a:t>The two pixel gradient can be combined with the dissimilarity-based compatibility as shown below for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right edge:</a:t>
                </a:r>
              </a:p>
              <a:p>
                <a:pPr>
                  <a:lnSpc>
                    <a:spcPct val="125000"/>
                  </a:lnSpc>
                </a:pPr>
                <a:endParaRPr lang="en-US" sz="1100" dirty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sz="1100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dirty="0" smtClean="0"/>
                  <a:t>	which is equivalent to: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,1,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5000"/>
                  </a:lnSpc>
                </a:pPr>
                <a:endParaRPr lang="en-US" sz="1100" dirty="0" smtClean="0"/>
              </a:p>
              <a:p>
                <a:pPr>
                  <a:lnSpc>
                    <a:spcPct val="125000"/>
                  </a:lnSpc>
                </a:pPr>
                <a:r>
                  <a:rPr lang="en-US" dirty="0" smtClean="0"/>
                  <a:t>If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 dissimilarity is used, the entire prediction based compatibility for the left-right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is:</a:t>
                </a:r>
              </a:p>
              <a:p>
                <a:pPr>
                  <a:lnSpc>
                    <a:spcPct val="125000"/>
                  </a:lnSpc>
                </a:pPr>
                <a:endParaRPr lang="en-US" sz="1100" dirty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𝐾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𝐾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−1,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,1,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,1,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,2,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5000"/>
                  </a:lnSpc>
                </a:pPr>
                <a:endParaRPr lang="en-US" sz="1300" dirty="0" smtClean="0"/>
              </a:p>
              <a:p>
                <a:pPr>
                  <a:lnSpc>
                    <a:spcPct val="125000"/>
                  </a:lnSpc>
                </a:pPr>
                <a:r>
                  <a:rPr lang="en-US" b="1" dirty="0" smtClean="0"/>
                  <a:t>Advantage of this Approach: </a:t>
                </a:r>
                <a:r>
                  <a:rPr lang="en-US" dirty="0" smtClean="0"/>
                  <a:t>Incorporates a predictor of the pairwise change which may help detect expected pixel pairwise differences.</a:t>
                </a:r>
                <a:endParaRPr lang="en-US" dirty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Pang and Hammoudeh - What's Cooking Project Presentation - Unhidden</Template>
  <TotalTime>2575</TotalTime>
  <Words>2442</Words>
  <Application>Microsoft Office PowerPoint</Application>
  <PresentationFormat>On-screen Show (4:3)</PresentationFormat>
  <Paragraphs>245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sjsu_powerpoint template 1</vt:lpstr>
      <vt:lpstr>Square Jigsaw Puzzle Solver Literature Review</vt:lpstr>
      <vt:lpstr>Problem Description</vt:lpstr>
      <vt:lpstr>Square Jigsaw Puzzle Example</vt:lpstr>
      <vt:lpstr>Jigsaw Puzzle Solver Applicability</vt:lpstr>
      <vt:lpstr>Pairwise Affinity</vt:lpstr>
      <vt:lpstr>Dissimilarity-Based Compatibility</vt:lpstr>
      <vt:lpstr>(L_p )^q Dissimilarity-Based Compatibility</vt:lpstr>
      <vt:lpstr>Prediction-Based Compatibility</vt:lpstr>
      <vt:lpstr>Prediction-Based Compatibility (Continued)</vt:lpstr>
      <vt:lpstr>Accuracy Comparison of the Compatibility Metrics </vt:lpstr>
      <vt:lpstr>Existing Square Jigsaw Puzzle Approaches</vt:lpstr>
      <vt:lpstr>“Dense and Noisy” Estimation</vt:lpstr>
      <vt:lpstr>“Dense and Noisy” Clustering  and Histogram Generation</vt:lpstr>
      <vt:lpstr>“Dense and Noisy” – Generating the Low Res. Image</vt:lpstr>
      <vt:lpstr>“Dense and Noisy” Results</vt:lpstr>
      <vt:lpstr>“Dense and Noisy” End to End Example</vt:lpstr>
      <vt:lpstr>“Sparse and Accurate”</vt:lpstr>
      <vt:lpstr>Loopy Belief Propagation Solver</vt:lpstr>
      <vt:lpstr>Generalized Greedy Algorithm</vt:lpstr>
      <vt:lpstr>Measuring Solution Quality</vt:lpstr>
      <vt:lpstr>“Best Buddies” Metric</vt:lpstr>
      <vt:lpstr>Patch Sizes</vt:lpstr>
      <vt:lpstr>List of References</vt:lpstr>
      <vt:lpstr>List of References (Continued)</vt:lpstr>
      <vt:lpstr>List of References (Continued)</vt:lpstr>
    </vt:vector>
  </TitlesOfParts>
  <Company>Drexel 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Probabilistic Image Jigsaw Puzzle Solver</dc:title>
  <dc:creator>Zayd</dc:creator>
  <cp:lastModifiedBy>Zayd</cp:lastModifiedBy>
  <cp:revision>436</cp:revision>
  <dcterms:created xsi:type="dcterms:W3CDTF">2014-05-26T00:58:59Z</dcterms:created>
  <dcterms:modified xsi:type="dcterms:W3CDTF">2016-02-22T07:08:53Z</dcterms:modified>
</cp:coreProperties>
</file>