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329" r:id="rId3"/>
    <p:sldId id="273" r:id="rId4"/>
    <p:sldId id="304" r:id="rId5"/>
    <p:sldId id="308" r:id="rId6"/>
    <p:sldId id="322" r:id="rId7"/>
    <p:sldId id="323" r:id="rId8"/>
    <p:sldId id="324" r:id="rId9"/>
    <p:sldId id="325" r:id="rId10"/>
    <p:sldId id="326" r:id="rId11"/>
    <p:sldId id="328" r:id="rId12"/>
    <p:sldId id="309" r:id="rId13"/>
    <p:sldId id="327" r:id="rId14"/>
    <p:sldId id="310" r:id="rId15"/>
    <p:sldId id="306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1" r:id="rId24"/>
    <p:sldId id="312" r:id="rId25"/>
    <p:sldId id="303" r:id="rId26"/>
    <p:sldId id="305" r:id="rId27"/>
    <p:sldId id="31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203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(zayd.hammoudeh@sjsu.edu)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latin typeface="+mj-lt"/>
                  </a:rPr>
                  <a:t>Pomeranz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+mj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+mj-lt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+mj-lt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+mj-lt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patches in their correct locations versus the total number of patches.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patch, calculate the fraction of the four neighbors that are correct.  The total accuracy is the average neighbor accuracy of all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patches 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patches,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patches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r="-667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Resolution “Solution Image” [8]</a:t>
            </a:r>
          </a:p>
          <a:p>
            <a:r>
              <a:rPr lang="en-US" dirty="0" smtClean="0"/>
              <a:t>Dynamic Programming and the “Hungarian” Procedure [13]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Dense and Noisy</a:t>
            </a:r>
            <a:r>
              <a:rPr lang="en-US" dirty="0" smtClean="0"/>
              <a:t>” or “Sparse and Accurate” with Loopy Belief Propagation [7</a:t>
            </a:r>
            <a:r>
              <a:rPr lang="en-US" dirty="0" smtClean="0"/>
              <a:t>]</a:t>
            </a:r>
          </a:p>
          <a:p>
            <a:r>
              <a:rPr lang="en-US" dirty="0" smtClean="0"/>
              <a:t>Particle Filter-Based Solver [11]</a:t>
            </a:r>
          </a:p>
          <a:p>
            <a:r>
              <a:rPr lang="en-US" dirty="0" smtClean="0"/>
              <a:t>Greedy </a:t>
            </a:r>
            <a:r>
              <a:rPr lang="en-US" dirty="0" smtClean="0"/>
              <a:t>Algorithm [10]</a:t>
            </a:r>
          </a:p>
          <a:p>
            <a:r>
              <a:rPr lang="en-US" dirty="0" smtClean="0"/>
              <a:t>Genetic Algorithm [9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Variations of the Problem</a:t>
            </a:r>
          </a:p>
          <a:p>
            <a:pPr lvl="1"/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et. al. in [7] in 2010.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Overview: </a:t>
                </a:r>
                <a:r>
                  <a:rPr lang="en-US" dirty="0" smtClean="0"/>
                  <a:t>In Cho et. al.’s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“Jigsaw </a:t>
            </a:r>
            <a:r>
              <a:rPr lang="en-US" dirty="0"/>
              <a:t>Puzzle Problem”</a:t>
            </a:r>
          </a:p>
          <a:p>
            <a:pPr lvl="1"/>
            <a:r>
              <a:rPr lang="en-US" b="1" dirty="0"/>
              <a:t>Problem Statement: </a:t>
            </a:r>
            <a:r>
              <a:rPr lang="en-US" dirty="0"/>
              <a:t>Reconstruct an image from a set of image </a:t>
            </a:r>
            <a:r>
              <a:rPr lang="en-US" dirty="0" smtClean="0"/>
              <a:t>patches</a:t>
            </a:r>
          </a:p>
          <a:p>
            <a:pPr lvl="1"/>
            <a:r>
              <a:rPr lang="en-US" b="1" dirty="0"/>
              <a:t>Problem Complexity: </a:t>
            </a:r>
            <a:r>
              <a:rPr lang="en-US" dirty="0"/>
              <a:t>NP-Complete when pairwise affinity of pieces is unreliable [1]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Problem Formulation</a:t>
            </a:r>
            <a:r>
              <a:rPr lang="en-US" dirty="0"/>
              <a:t>: Set of square, non-overlapping patches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specific type </a:t>
            </a:r>
            <a:r>
              <a:rPr lang="en-US" dirty="0"/>
              <a:t>of puzzle is known as a “jig swap puzzle” [7]</a:t>
            </a:r>
          </a:p>
          <a:p>
            <a:pPr lvl="1"/>
            <a:r>
              <a:rPr lang="en-US" i="1" dirty="0"/>
              <a:t>Variation of the Problem</a:t>
            </a:r>
            <a:r>
              <a:rPr lang="en-US" dirty="0"/>
              <a:t>: Allow/disallow patch </a:t>
            </a:r>
            <a:r>
              <a:rPr lang="en-US" dirty="0" smtClean="0"/>
              <a:t>rotation</a:t>
            </a:r>
          </a:p>
          <a:p>
            <a:pPr lvl="1"/>
            <a:endParaRPr lang="en-US" dirty="0"/>
          </a:p>
          <a:p>
            <a:r>
              <a:rPr lang="en-US" b="1" dirty="0"/>
              <a:t>A Key Difference with Standard Jigsaw Puzzle Solving: </a:t>
            </a:r>
            <a:r>
              <a:rPr lang="en-US" dirty="0"/>
              <a:t>The source image you are trying to reconstruct is unknown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Coupled with the “Dense and Noisy” and “Spare and Accurate” techniques by [7].</a:t>
            </a:r>
          </a:p>
          <a:p>
            <a:endParaRPr lang="en-US" dirty="0"/>
          </a:p>
          <a:p>
            <a:r>
              <a:rPr lang="en-US" dirty="0" smtClean="0"/>
              <a:t>Maximizes a probability function using loopy belief propagation.</a:t>
            </a:r>
          </a:p>
          <a:p>
            <a:endParaRPr lang="en-US" dirty="0"/>
          </a:p>
          <a:p>
            <a:r>
              <a:rPr lang="en-US" dirty="0" smtClean="0"/>
              <a:t>Susceptible to local maxima so three random restarts are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Pomeranz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endParaRPr lang="en-US" dirty="0"/>
          </a:p>
          <a:p>
            <a:r>
              <a:rPr lang="en-US" b="1" dirty="0" smtClean="0"/>
              <a:t>Goal: </a:t>
            </a:r>
            <a:r>
              <a:rPr lang="en-US" dirty="0" smtClean="0"/>
              <a:t>Provide a computational framework for handling square jigsaw puzzles in reasonable time that does not rely on any prior knowledge or human intervention.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8940"/>
              </p:ext>
            </p:extLst>
          </p:nvPr>
        </p:nvGraphicFramePr>
        <p:xfrm>
          <a:off x="457200" y="98901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 et. al. 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Martin L.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“Jigsaw Puzzles, Edge Matching, and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Polyomino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Garfinkel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Marande</a:t>
                      </a:r>
                      <a:r>
                        <a:rPr lang="en-US" dirty="0" smtClean="0"/>
                        <a:t>, W., </a:t>
                      </a:r>
                      <a:r>
                        <a:rPr lang="en-US" dirty="0" smtClean="0"/>
                        <a:t>and Burger</a:t>
                      </a:r>
                      <a:r>
                        <a:rPr lang="en-US" dirty="0" smtClean="0"/>
                        <a:t>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318-415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Nehab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 Burns, David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Vlachopoulos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Doumas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Szymon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Rusinkiewicz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Tim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Weyrich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2008. A system for high-volume acquisition and matching of fresco fragments: reassembling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Sholomon</a:t>
                      </a:r>
                      <a:r>
                        <a:rPr lang="en-US" sz="1800" dirty="0" smtClean="0"/>
                        <a:t>, D.; David, O. E.; and Netanyahu, </a:t>
                      </a:r>
                      <a:r>
                        <a:rPr lang="en-US" sz="1800" dirty="0" smtClean="0"/>
                        <a:t>“A </a:t>
                      </a:r>
                      <a:r>
                        <a:rPr lang="en-US" sz="1800" dirty="0" smtClean="0"/>
                        <a:t>genetic algorithm-based solver for very large jigsaw </a:t>
                      </a:r>
                      <a:r>
                        <a:rPr lang="en-US" sz="1800" dirty="0" smtClean="0"/>
                        <a:t>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</a:t>
                      </a:r>
                      <a:r>
                        <a:rPr lang="en-US" sz="1800" i="1" dirty="0" smtClean="0"/>
                        <a:t>Conference on Computer Vision and Pattern Recognition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2013.</a:t>
                      </a:r>
                      <a:endParaRPr lang="en-US" sz="18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Shemesh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 &amp; Ben-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“A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automated greedy square jigsaw puzzle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solver,”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98978"/>
              </p:ext>
            </p:extLst>
          </p:nvPr>
        </p:nvGraphicFramePr>
        <p:xfrm>
          <a:off x="587230" y="1006680"/>
          <a:ext cx="8204432" cy="4534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N.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Adluru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L. J.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Latecki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Alajlan</a:t>
                      </a:r>
                      <a:r>
                        <a:rPr lang="en-US" dirty="0" smtClean="0"/>
                        <a:t>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Drewsen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patches (center).  The goal is to organize the patches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patches.  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patch 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et. al. 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Potential Disadvantage of this Approach: </a:t>
                </a:r>
                <a:r>
                  <a:rPr lang="en-US" dirty="0" smtClean="0"/>
                  <a:t>Severely penalizes boundary differences between patches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et. al.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patch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patch.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patch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patch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2668</TotalTime>
  <Words>2614</Words>
  <Application>Microsoft Office PowerPoint</Application>
  <PresentationFormat>On-screen Show (4:3)</PresentationFormat>
  <Paragraphs>259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Performance Metrics</vt:lpstr>
      <vt:lpstr>“Best Buddies”</vt:lpstr>
      <vt:lpstr>“Best Buddies” Estimation Metric</vt:lpstr>
      <vt:lpstr>Existing Square Jigsaw Puzzle Approaches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Loopy Belief Propagation Solver</vt:lpstr>
      <vt:lpstr>Generalized Greedy Algorithm</vt:lpstr>
      <vt:lpstr>Measuring Solution Quality</vt:lpstr>
      <vt:lpstr>Patch Sizes</vt:lpstr>
      <vt:lpstr>List of References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463</cp:revision>
  <dcterms:created xsi:type="dcterms:W3CDTF">2014-05-26T00:58:59Z</dcterms:created>
  <dcterms:modified xsi:type="dcterms:W3CDTF">2016-02-22T08:42:09Z</dcterms:modified>
</cp:coreProperties>
</file>