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65"/>
  </p:notesMasterIdLst>
  <p:sldIdLst>
    <p:sldId id="256" r:id="rId2"/>
    <p:sldId id="329" r:id="rId3"/>
    <p:sldId id="273" r:id="rId4"/>
    <p:sldId id="304" r:id="rId5"/>
    <p:sldId id="337" r:id="rId6"/>
    <p:sldId id="308" r:id="rId7"/>
    <p:sldId id="322" r:id="rId8"/>
    <p:sldId id="323" r:id="rId9"/>
    <p:sldId id="324" r:id="rId10"/>
    <p:sldId id="325" r:id="rId11"/>
    <p:sldId id="326" r:id="rId12"/>
    <p:sldId id="347" r:id="rId13"/>
    <p:sldId id="351" r:id="rId14"/>
    <p:sldId id="352" r:id="rId15"/>
    <p:sldId id="348" r:id="rId16"/>
    <p:sldId id="328" r:id="rId17"/>
    <p:sldId id="309" r:id="rId18"/>
    <p:sldId id="327" r:id="rId19"/>
    <p:sldId id="310" r:id="rId20"/>
    <p:sldId id="359" r:id="rId21"/>
    <p:sldId id="333" r:id="rId22"/>
    <p:sldId id="334" r:id="rId23"/>
    <p:sldId id="335" r:id="rId24"/>
    <p:sldId id="318" r:id="rId25"/>
    <p:sldId id="360" r:id="rId26"/>
    <p:sldId id="306" r:id="rId27"/>
    <p:sldId id="313" r:id="rId28"/>
    <p:sldId id="314" r:id="rId29"/>
    <p:sldId id="315" r:id="rId30"/>
    <p:sldId id="316" r:id="rId31"/>
    <p:sldId id="317" r:id="rId32"/>
    <p:sldId id="358" r:id="rId33"/>
    <p:sldId id="320" r:id="rId34"/>
    <p:sldId id="330" r:id="rId35"/>
    <p:sldId id="331" r:id="rId36"/>
    <p:sldId id="332" r:id="rId37"/>
    <p:sldId id="357" r:id="rId38"/>
    <p:sldId id="336" r:id="rId39"/>
    <p:sldId id="340" r:id="rId40"/>
    <p:sldId id="342" r:id="rId41"/>
    <p:sldId id="343" r:id="rId42"/>
    <p:sldId id="344" r:id="rId43"/>
    <p:sldId id="339" r:id="rId44"/>
    <p:sldId id="321" r:id="rId45"/>
    <p:sldId id="341" r:id="rId46"/>
    <p:sldId id="365" r:id="rId47"/>
    <p:sldId id="366" r:id="rId48"/>
    <p:sldId id="356" r:id="rId49"/>
    <p:sldId id="345" r:id="rId50"/>
    <p:sldId id="346" r:id="rId51"/>
    <p:sldId id="349" r:id="rId52"/>
    <p:sldId id="353" r:id="rId53"/>
    <p:sldId id="354" r:id="rId54"/>
    <p:sldId id="355" r:id="rId55"/>
    <p:sldId id="361" r:id="rId56"/>
    <p:sldId id="362" r:id="rId57"/>
    <p:sldId id="363" r:id="rId58"/>
    <p:sldId id="364" r:id="rId59"/>
    <p:sldId id="312" r:id="rId60"/>
    <p:sldId id="303" r:id="rId61"/>
    <p:sldId id="305" r:id="rId62"/>
    <p:sldId id="319" r:id="rId63"/>
    <p:sldId id="338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598" autoAdjust="0"/>
  </p:normalViewPr>
  <p:slideViewPr>
    <p:cSldViewPr snapToGrid="0">
      <p:cViewPr>
        <p:scale>
          <a:sx n="66" d="100"/>
          <a:sy n="66" d="100"/>
        </p:scale>
        <p:origin x="-3024" y="-11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5AF7-CF9E-4685-9EE4-C3FAF5F01360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84118-97D8-461C-A88D-3D60569421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5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3556"/>
            <a:ext cx="9144000" cy="692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F5368B1C-D0DB-49D4-B4B7-B897541CB705}" type="datetimeFigureOut">
              <a:rPr lang="en-US" smtClean="0"/>
              <a:pPr>
                <a:defRPr/>
              </a:pPr>
              <a:t>3/6/2016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 rotWithShape="1">
          <a:blip r:embed="rId5" cstate="print"/>
          <a:srcRect b="87639"/>
          <a:stretch/>
        </p:blipFill>
        <p:spPr bwMode="auto">
          <a:xfrm>
            <a:off x="19050" y="0"/>
            <a:ext cx="9124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ayd.hammoudeh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u="sng" dirty="0" smtClean="0"/>
              <a:t>Square Jigsaw Puzzle Solver Literature Review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b="1" dirty="0" smtClean="0">
                <a:solidFill>
                  <a:srgbClr val="000099"/>
                </a:solidFill>
              </a:rPr>
              <a:t>Prepared by: </a:t>
            </a:r>
            <a:r>
              <a:rPr lang="en-US" dirty="0" smtClean="0">
                <a:solidFill>
                  <a:schemeClr val="tx1"/>
                </a:solidFill>
              </a:rPr>
              <a:t>Zayd Hammoudeh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zayd.hammoudeh@sjsu.edu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Prediction-Based Compatibility (Continued)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The two pixel gradient can be combined with the dissimilarity-based compatibility as shown below for </a:t>
                </a:r>
                <a:r>
                  <a:rPr lang="en-US" dirty="0" smtClean="0"/>
                  <a:t>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right edge: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sz="1100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dirty="0" smtClean="0"/>
                  <a:t>	which is equivalent to: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1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If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dissimilarity is used, the entire prediction based compatibility for the left-right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−1,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,1,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,2,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3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b="1" dirty="0" smtClean="0"/>
                  <a:t>Advantage of this Approach: </a:t>
                </a:r>
                <a:r>
                  <a:rPr lang="en-US" dirty="0" smtClean="0"/>
                  <a:t>Incorporates a predictor of the pairwise change which may help detect expected pixel pairwise differences.</a:t>
                </a:r>
                <a:endParaRPr lang="en-US" dirty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Accuracy Comparison of the Compatibility Metrics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57495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𝟏𝟎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57495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475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704" t="-1282" r="-100000" b="-25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Pomeranz </a:t>
                </a:r>
                <a:r>
                  <a:rPr lang="en-US" sz="2000" i="1" dirty="0" smtClean="0">
                    <a:latin typeface="+mj-lt"/>
                  </a:rPr>
                  <a:t>et. al.</a:t>
                </a:r>
                <a:r>
                  <a:rPr lang="en-US" sz="2000" dirty="0" smtClean="0">
                    <a:latin typeface="+mj-lt"/>
                  </a:rPr>
                  <a:t> in [10] compared the accuracy of the three compatibility metrics on 20 images in a test dataset.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Using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+mj-lt"/>
                  </a:rPr>
                  <a:t> norm resulted in a 7% to 10% improvement in selecting the correct neighbor.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The impact of using the prediction-technique varied from no change up to a 3% improvement.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blipFill rotWithShape="1">
                <a:blip r:embed="rId3"/>
                <a:stretch>
                  <a:fillRect l="-677" t="-637" r="-1430" b="-2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28349" y="5952118"/>
            <a:ext cx="4465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Comparison of Pairwise Similarity Metric Accuracy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64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Asymmetric Dissimilarity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Proposed by Paikan and Tal [20].  A two step process.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 smtClean="0"/>
                  <a:t>previous definitions of pairwise affinity have been symmetrically similar such that: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𝑙𝑒𝑓𝑡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[20] proposes using an asymmetric dissimilarity such that equality in the above equation does not hold.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Step #1</a:t>
                </a:r>
                <a:r>
                  <a:rPr lang="en-US" dirty="0" smtClean="0"/>
                  <a:t>: One </a:t>
                </a:r>
                <a:r>
                  <a:rPr lang="en-US" dirty="0" smtClean="0"/>
                  <a:t>sided,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version of Pomeranz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prediction based distance as shown below: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2∗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,1,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74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Asymmetric Dissimilarity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Proposed by Paikan and Tal [20].  A two step process.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The </a:t>
                </a:r>
                <a:r>
                  <a:rPr lang="en-US" dirty="0" smtClean="0"/>
                  <a:t>previous definitions of pairwise affinity have been symmetrically similar such that: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𝑙𝑒𝑓𝑡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[20] proposes using an asymmetric dissimilarity such that equality in the above equation does not hold.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 smtClean="0"/>
                  <a:t>Step #1</a:t>
                </a:r>
                <a:r>
                  <a:rPr lang="en-US" dirty="0" smtClean="0"/>
                  <a:t>: One </a:t>
                </a:r>
                <a:r>
                  <a:rPr lang="en-US" dirty="0" smtClean="0"/>
                  <a:t>sided,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version of Pomeranz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prediction based distance as shown below: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2∗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,1,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356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69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Confident</a:t>
            </a:r>
            <a:r>
              <a:rPr lang="en-US" dirty="0" smtClean="0"/>
              <a:t> Asymmetric Dissimilarity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989012"/>
                <a:ext cx="8505825" cy="5507037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In smooth areas, every piece has a small dissimilarity to every other piece in the region.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9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Hence, having a small dissimilarity by itself does not tell the fully story.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9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b="1" dirty="0" smtClean="0"/>
                  <a:t>Modified Approach: </a:t>
                </a:r>
                <a:r>
                  <a:rPr lang="en-US" dirty="0" smtClean="0"/>
                  <a:t>If a piece’s dissimilarity to its </a:t>
                </a:r>
                <a:r>
                  <a:rPr lang="en-US" i="1" dirty="0" smtClean="0"/>
                  <a:t>closest</a:t>
                </a:r>
                <a:r>
                  <a:rPr lang="en-US" dirty="0" smtClean="0"/>
                  <a:t> neighbor is far less than the distance to second closest neighbor, then we have higher confidence they are actually neighbors.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3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𝑠𝑒𝑐𝑜𝑛𝑑𝐷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3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– Spatial relationship (e.g. left, right, top bottom) between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 - Asymmetric dissimilarity between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𝑠𝑒𝑐𝑜𝑛𝑑𝐷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Second best similarity between 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all other pieces with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600" b="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b="1" dirty="0" smtClean="0"/>
                  <a:t>Goal: </a:t>
                </a:r>
                <a:r>
                  <a:rPr lang="en-US" dirty="0" smtClean="0"/>
                  <a:t>Maximize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89012"/>
                <a:ext cx="8505825" cy="5507037"/>
              </a:xfrm>
              <a:blipFill rotWithShape="1">
                <a:blip r:embed="rId2"/>
                <a:stretch>
                  <a:fillRect l="-287" t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6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Asymmetric Dissimilarity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times faster due to the elimination of the exponent (80% of runtime is in distance calculations)</a:t>
            </a:r>
          </a:p>
          <a:p>
            <a:pPr lvl="1"/>
            <a:r>
              <a:rPr lang="en-US" dirty="0" smtClean="0"/>
              <a:t>Additional speedup can be gained if when the asymmetric dissimilarity is sufficiently large (i.e. no chance of a pairing), the calculation is stopped and the distance set to infinity.</a:t>
            </a:r>
          </a:p>
          <a:p>
            <a:endParaRPr lang="en-US" dirty="0"/>
          </a:p>
          <a:p>
            <a:r>
              <a:rPr lang="en-US" dirty="0" smtClean="0"/>
              <a:t>Number of correct “best buddies” increased</a:t>
            </a:r>
          </a:p>
          <a:p>
            <a:endParaRPr lang="en-US" dirty="0"/>
          </a:p>
          <a:p>
            <a:r>
              <a:rPr lang="en-US" dirty="0" smtClean="0"/>
              <a:t>Number of incorrect decreased</a:t>
            </a:r>
          </a:p>
          <a:p>
            <a:endParaRPr lang="en-US" dirty="0"/>
          </a:p>
          <a:p>
            <a:r>
              <a:rPr lang="en-US" dirty="0" smtClean="0"/>
              <a:t>Using the benchmark in [17], the number of correctly solved puzzles increased from 25 to 37.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0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b="1" dirty="0" smtClean="0"/>
              <a:t>Summary: </a:t>
            </a:r>
            <a:r>
              <a:rPr lang="en-US" dirty="0" smtClean="0"/>
              <a:t>Evaluate the performance of a jigsaw puzzle solver against the original (correct) image.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Cho </a:t>
            </a:r>
            <a:r>
              <a:rPr lang="en-US" i="1" dirty="0" smtClean="0"/>
              <a:t>et. al. </a:t>
            </a:r>
            <a:r>
              <a:rPr lang="en-US" dirty="0" smtClean="0"/>
              <a:t>proposed three performance metrics: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Direct Comparison Method:</a:t>
            </a:r>
            <a:r>
              <a:rPr lang="en-US" dirty="0" smtClean="0"/>
              <a:t> Most naïve approach.  The ratio of the  number of </a:t>
            </a:r>
            <a:r>
              <a:rPr lang="en-US" dirty="0" smtClean="0"/>
              <a:t>pieces </a:t>
            </a:r>
            <a:r>
              <a:rPr lang="en-US" dirty="0" smtClean="0"/>
              <a:t>in their correct locations versus the total number of </a:t>
            </a:r>
            <a:r>
              <a:rPr lang="en-US" dirty="0" smtClean="0"/>
              <a:t>pieces.</a:t>
            </a:r>
            <a:endParaRPr lang="en-US" dirty="0" smtClean="0"/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/>
              <a:t>Disadvantage: </a:t>
            </a:r>
            <a:r>
              <a:rPr lang="en-US" dirty="0" smtClean="0"/>
              <a:t>Susceptible to shifts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>
                <a:solidFill>
                  <a:srgbClr val="006600"/>
                </a:solidFill>
              </a:rPr>
              <a:t>Neighbor </a:t>
            </a:r>
            <a:r>
              <a:rPr lang="en-US" i="1" dirty="0" smtClean="0">
                <a:solidFill>
                  <a:srgbClr val="006600"/>
                </a:solidFill>
              </a:rPr>
              <a:t>Comparison Method:</a:t>
            </a:r>
            <a:r>
              <a:rPr lang="en-US" dirty="0" smtClean="0"/>
              <a:t> For each </a:t>
            </a:r>
            <a:r>
              <a:rPr lang="en-US" dirty="0" smtClean="0"/>
              <a:t>piece, </a:t>
            </a:r>
            <a:r>
              <a:rPr lang="en-US" dirty="0" smtClean="0"/>
              <a:t>calculate the fraction of the four neighbors that are correct.  The total accuracy is the average neighbor accuracy of all </a:t>
            </a:r>
            <a:r>
              <a:rPr lang="en-US" dirty="0" smtClean="0"/>
              <a:t>pieces.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b="1" dirty="0" smtClean="0"/>
                  <a:t>Definition: </a:t>
                </a:r>
                <a:r>
                  <a:rPr lang="en-US" dirty="0"/>
                  <a:t>Two </a:t>
                </a:r>
                <a:r>
                  <a:rPr lang="en-US" dirty="0" smtClean="0"/>
                  <a:t>pieces </a:t>
                </a:r>
                <a:r>
                  <a:rPr lang="en-US" dirty="0"/>
                  <a:t>are </a:t>
                </a:r>
                <a:r>
                  <a:rPr lang="en-US" i="1" dirty="0"/>
                  <a:t>best buddies </a:t>
                </a:r>
                <a:r>
                  <a:rPr lang="en-US" dirty="0"/>
                  <a:t>if they are more similar to each other on their respective sides than they are two any other </a:t>
                </a:r>
                <a:r>
                  <a:rPr lang="en-US" dirty="0" smtClean="0"/>
                  <a:t>pieces [10].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Hence, two </a:t>
                </a:r>
                <a:r>
                  <a:rPr lang="en-US" dirty="0" smtClean="0"/>
                  <a:t>pieces,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are said to be “best buddies” for </a:t>
                </a:r>
                <a:r>
                  <a:rPr lang="en-US" dirty="0"/>
                  <a:t>a spatial relationship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. if and only if, two conditions hold: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Where: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𝐶</m:t>
                    </m:r>
                    <m:r>
                      <a:rPr lang="en-US" sz="25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– </a:t>
                </a:r>
                <a:r>
                  <a:rPr lang="en-US" sz="2500" dirty="0"/>
                  <a:t>Compatibility between </a:t>
                </a:r>
                <a:r>
                  <a:rPr lang="en-US" sz="2500" dirty="0" smtClean="0"/>
                  <a:t>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00" dirty="0" smtClean="0"/>
                  <a:t> on 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5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𝑃𝑎𝑡𝑐h𝑒𝑠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– Set of all </a:t>
                </a:r>
                <a:r>
                  <a:rPr lang="en-US" dirty="0" smtClean="0"/>
                  <a:t>pieces </a:t>
                </a:r>
                <a:r>
                  <a:rPr lang="en-US" dirty="0" smtClean="0"/>
                  <a:t>in the puzzle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</a:t>
                </a:r>
                <a:r>
                  <a:rPr lang="en-US" dirty="0" smtClean="0"/>
                  <a:t> One of the four sides (e.g. top, bottom, left, right)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will be placed assuming no rotation.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this represents the complementary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 For 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“left”,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would be “right”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  <a:blipFill rotWithShape="1">
                <a:blip r:embed="rId2"/>
                <a:stretch>
                  <a:fillRect l="-222" t="-233" b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 Estimation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7088"/>
            <a:ext cx="8229600" cy="305422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b="1" dirty="0" smtClean="0"/>
              <a:t>Definition: </a:t>
            </a:r>
            <a:r>
              <a:rPr lang="en-US" sz="1800" dirty="0" smtClean="0"/>
              <a:t>Ratio of the number of neighbors who are said to be “best buddies” to the total number of neighbors [10].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 smtClean="0"/>
              <a:t>Correlation between the “Best Buddies” Estimation Metric and Cho </a:t>
            </a:r>
            <a:r>
              <a:rPr lang="en-US" sz="1800" i="1" dirty="0" smtClean="0"/>
              <a:t>et. al.</a:t>
            </a:r>
            <a:r>
              <a:rPr lang="en-US" sz="1800" dirty="0" smtClean="0"/>
              <a:t>’s two performance </a:t>
            </a:r>
            <a:r>
              <a:rPr lang="en-US" sz="1800" dirty="0"/>
              <a:t>m</a:t>
            </a:r>
            <a:r>
              <a:rPr lang="en-US" sz="1800" dirty="0" smtClean="0"/>
              <a:t>etrics: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Direct Comparison Metric</a:t>
            </a:r>
            <a:r>
              <a:rPr lang="en-US" sz="1600" dirty="0" smtClean="0"/>
              <a:t>: Little to no correlation</a:t>
            </a:r>
            <a:r>
              <a:rPr lang="en-US" sz="1600" dirty="0"/>
              <a:t> </a:t>
            </a:r>
            <a:r>
              <a:rPr lang="en-US" sz="1600" dirty="0" smtClean="0"/>
              <a:t>since direct comparison method is not based on pairwise accuracy.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Neighbor Comparison Metric</a:t>
            </a:r>
            <a:r>
              <a:rPr lang="en-US" sz="1600" dirty="0" smtClean="0"/>
              <a:t>: Stronger correlation  Graph below is for 20 images tested 10 times each (for 200 total points)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3" y="3767009"/>
            <a:ext cx="3024188" cy="2400427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07507" y="6254829"/>
            <a:ext cx="3390900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Scatterplot of “Best Buddy” Metric versus Neighbor Comparison Metric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05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Existing Square Jigsaw Puzzle Approaches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989013"/>
            <a:ext cx="8639175" cy="51355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Dynamic Programming and the “Hungarian” Procedure [13]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Patch Transform using a Low Resolution “Solution </a:t>
            </a:r>
            <a:r>
              <a:rPr lang="en-US" dirty="0"/>
              <a:t>Image” [8</a:t>
            </a:r>
            <a:r>
              <a:rPr lang="en-US" dirty="0" smtClean="0"/>
              <a:t>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“Dense and Noisy” or “Sparse and Accurate” with Loopy Belief Propagation [7]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Particle Filter-Based Solver [11]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Greedy Algorithm [10]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Genetic Algorithm [9]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endParaRPr lang="en-US" sz="500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b="1" dirty="0" smtClean="0"/>
              <a:t>Variations of the Problem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Unknown orientation (i.e. rotation) and puzzle dimensions [12]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“Jigsaw </a:t>
            </a:r>
            <a:r>
              <a:rPr lang="en-US" sz="2300" dirty="0"/>
              <a:t>Puzzle Problem”</a:t>
            </a:r>
          </a:p>
          <a:p>
            <a:pPr lvl="1"/>
            <a:r>
              <a:rPr lang="en-US" sz="2300" b="1" dirty="0"/>
              <a:t>Problem Statement: </a:t>
            </a:r>
            <a:r>
              <a:rPr lang="en-US" sz="2300" dirty="0"/>
              <a:t>Reconstruct an image from a set of image </a:t>
            </a:r>
            <a:r>
              <a:rPr lang="en-US" sz="2300" dirty="0" smtClean="0"/>
              <a:t>pieces</a:t>
            </a:r>
            <a:endParaRPr lang="en-US" sz="2300" dirty="0" smtClean="0"/>
          </a:p>
          <a:p>
            <a:pPr lvl="1"/>
            <a:r>
              <a:rPr lang="en-US" sz="2300" b="1" dirty="0"/>
              <a:t>Problem Complexity: </a:t>
            </a:r>
            <a:r>
              <a:rPr lang="en-US" sz="2300" dirty="0" smtClean="0"/>
              <a:t>NP-Complete </a:t>
            </a:r>
            <a:r>
              <a:rPr lang="en-US" sz="2300" dirty="0"/>
              <a:t>(via the set partition problem)</a:t>
            </a:r>
            <a:r>
              <a:rPr lang="en-US" sz="2300" dirty="0" smtClean="0"/>
              <a:t> </a:t>
            </a:r>
            <a:r>
              <a:rPr lang="en-US" sz="2300" dirty="0"/>
              <a:t>when pairwise affinity of pieces is unreliable [1</a:t>
            </a:r>
            <a:r>
              <a:rPr lang="en-US" sz="2300" dirty="0" smtClean="0"/>
              <a:t>]</a:t>
            </a:r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sz="2300" b="1" dirty="0" smtClean="0"/>
              <a:t>Problem </a:t>
            </a:r>
            <a:r>
              <a:rPr lang="en-US" sz="2300" b="1" dirty="0"/>
              <a:t>Formulation</a:t>
            </a:r>
            <a:r>
              <a:rPr lang="en-US" sz="2300" dirty="0"/>
              <a:t>: Set of square, non-overlapping </a:t>
            </a:r>
            <a:r>
              <a:rPr lang="en-US" sz="2300" dirty="0" smtClean="0"/>
              <a:t>pieces</a:t>
            </a:r>
            <a:endParaRPr lang="en-US" sz="2300" dirty="0"/>
          </a:p>
          <a:p>
            <a:pPr lvl="1"/>
            <a:r>
              <a:rPr lang="en-US" sz="2300" dirty="0"/>
              <a:t>This </a:t>
            </a:r>
            <a:r>
              <a:rPr lang="en-US" sz="2300" dirty="0" smtClean="0"/>
              <a:t>specific type </a:t>
            </a:r>
            <a:r>
              <a:rPr lang="en-US" sz="2300" dirty="0"/>
              <a:t>of puzzle is known as </a:t>
            </a:r>
            <a:r>
              <a:rPr lang="en-US" sz="2300" dirty="0" smtClean="0"/>
              <a:t>“</a:t>
            </a:r>
            <a:r>
              <a:rPr lang="en-US" sz="2300" i="1" dirty="0" smtClean="0"/>
              <a:t>jig swap</a:t>
            </a:r>
            <a:r>
              <a:rPr lang="en-US" sz="2300" dirty="0" smtClean="0"/>
              <a:t>” </a:t>
            </a:r>
            <a:r>
              <a:rPr lang="en-US" sz="2300" dirty="0"/>
              <a:t>[7</a:t>
            </a:r>
            <a:r>
              <a:rPr lang="en-US" sz="2300" dirty="0" smtClean="0"/>
              <a:t>] or “</a:t>
            </a:r>
            <a:r>
              <a:rPr lang="en-US" sz="2300" i="1" dirty="0" smtClean="0"/>
              <a:t>Type 1</a:t>
            </a:r>
            <a:r>
              <a:rPr lang="en-US" sz="2300" dirty="0" smtClean="0"/>
              <a:t>” puzzles [19]</a:t>
            </a:r>
            <a:endParaRPr lang="en-US" sz="2300" dirty="0"/>
          </a:p>
          <a:p>
            <a:pPr lvl="1"/>
            <a:r>
              <a:rPr lang="en-US" sz="2300" i="1" dirty="0" smtClean="0"/>
              <a:t>Type 2 Puzzles</a:t>
            </a:r>
            <a:r>
              <a:rPr lang="en-US" sz="2300" dirty="0" smtClean="0"/>
              <a:t>: </a:t>
            </a:r>
            <a:r>
              <a:rPr lang="en-US" sz="2300" dirty="0"/>
              <a:t>Allow/disallow </a:t>
            </a:r>
            <a:r>
              <a:rPr lang="en-US" sz="2300" dirty="0" smtClean="0"/>
              <a:t>piece </a:t>
            </a:r>
            <a:r>
              <a:rPr lang="en-US" sz="2300" dirty="0" smtClean="0"/>
              <a:t>rotation [19]</a:t>
            </a:r>
          </a:p>
          <a:p>
            <a:pPr lvl="1"/>
            <a:endParaRPr lang="en-US" sz="2300" dirty="0"/>
          </a:p>
          <a:p>
            <a:r>
              <a:rPr lang="en-US" sz="2300" b="1" dirty="0"/>
              <a:t>A Key Difference with Standard Jigsaw Puzzle Solving: </a:t>
            </a:r>
            <a:r>
              <a:rPr lang="en-US" sz="2300" dirty="0"/>
              <a:t>The source image you are trying to reconstruct is unknown</a:t>
            </a:r>
            <a:r>
              <a:rPr lang="en-US" sz="2300" dirty="0" smtClean="0"/>
              <a:t>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09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Cho </a:t>
            </a:r>
            <a:r>
              <a:rPr lang="en-US" sz="3200" i="1" dirty="0" smtClean="0"/>
              <a:t>et. al.</a:t>
            </a:r>
            <a:r>
              <a:rPr lang="en-US" sz="3200" dirty="0" smtClean="0"/>
              <a:t> – The Patch Transform and its Application to Image Editing (2008)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585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Patch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Introduced by Cho </a:t>
            </a:r>
            <a:r>
              <a:rPr lang="en-US" i="1" dirty="0" smtClean="0"/>
              <a:t>et. al. </a:t>
            </a:r>
            <a:r>
              <a:rPr lang="en-US" dirty="0" smtClean="0"/>
              <a:t>in [8]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Overview of the Patch Transform</a:t>
            </a:r>
            <a:r>
              <a:rPr lang="en-US" dirty="0" smtClean="0"/>
              <a:t>: Segment a source image into a set of non-overlapping “patches” and rearrange these patches  and reorganize the image in the “patch” domain.</a:t>
            </a:r>
          </a:p>
          <a:p>
            <a:pPr lvl="1">
              <a:lnSpc>
                <a:spcPct val="130000"/>
              </a:lnSpc>
            </a:pPr>
            <a:r>
              <a:rPr lang="en-US" i="1" dirty="0" smtClean="0"/>
              <a:t>Intended Usage</a:t>
            </a:r>
            <a:r>
              <a:rPr lang="en-US" dirty="0" smtClean="0"/>
              <a:t>: Image editing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“Inverse” Patch Transform</a:t>
            </a:r>
            <a:r>
              <a:rPr lang="en-US" dirty="0" smtClean="0"/>
              <a:t>: Reconstruct an image from a set of patches.  This requires two components: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 patch compatibility function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 algorithm that places all patches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dirty="0" smtClean="0"/>
              <a:t>Uses a provided low resolution image as part of the patch placement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Markov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3"/>
                <a:ext cx="8366760" cy="513556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Use a Markov Random Field (MRF) to enforce three rules: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Adjacent pieces should fit plausibly together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A patch should “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never</a:t>
                </a:r>
                <a:r>
                  <a:rPr lang="en-US" dirty="0" smtClean="0"/>
                  <a:t>” (or in the loosened case “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seldomly</a:t>
                </a:r>
                <a:r>
                  <a:rPr lang="en-US" dirty="0" smtClean="0"/>
                  <a:t>”) be reused.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User constraints (e.g. board size) on patch placement.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Consider each possible patch location as a node in the MRF.  The key notation definitions: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dirty="0" smtClean="0"/>
                  <a:t>Undetermined state for the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in the MRF.</a:t>
                </a:r>
                <a:endParaRPr lang="en-US" b="0" i="1" dirty="0" smtClean="0">
                  <a:latin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Compatibility between patches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at adjacent MRF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b="0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–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determined patch indices,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– Low resolution version of the original image.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3"/>
                <a:ext cx="8366760" cy="5135562"/>
              </a:xfrm>
              <a:blipFill rotWithShape="1">
                <a:blip r:embed="rId2"/>
                <a:stretch>
                  <a:fillRect l="-801" t="-712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5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Maximizing the Patch Assignment Probability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40000"/>
                  </a:lnSpc>
                  <a:buNone/>
                </a:pPr>
                <a:r>
                  <a:rPr lang="en-US" dirty="0" smtClean="0"/>
                  <a:t>For a given patch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the probability of that assignment is defined as: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sz="5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sz="1300" dirty="0"/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 smtClean="0"/>
                  <a:t>node in the MRF/board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smtClean="0"/>
                  <a:t>Number of nodes in the MRF/board.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: User constraints (e.g. board size)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: Patch to patch compatibility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𝜁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en-US" dirty="0" smtClean="0"/>
                  <a:t>: Markov blanket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smtClean="0"/>
                  <a:t>Exclusion term that discourages patches being used more than once.</a:t>
                </a:r>
                <a:endParaRPr lang="en-US" i="1" dirty="0" smtClean="0">
                  <a:latin typeface="Cambria Math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 : Normalization term to ensure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∫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𝑑𝑋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9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Loopy Belief Propagation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Maximizes the preceding probability function using loopy belief propagation.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Susceptible to local maxima so random restarts may be performed.</a:t>
            </a:r>
          </a:p>
          <a:p>
            <a:endParaRPr lang="en-US" dirty="0"/>
          </a:p>
          <a:p>
            <a:r>
              <a:rPr lang="en-US" b="1" dirty="0" smtClean="0"/>
              <a:t>Question:</a:t>
            </a:r>
            <a:r>
              <a:rPr lang="en-US" dirty="0" smtClean="0"/>
              <a:t> What if I do not have access to a low resolution version of the original image?  Can I make one or use a substitute?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Cho </a:t>
            </a:r>
            <a:r>
              <a:rPr lang="en-US" sz="3200" i="1" dirty="0" smtClean="0"/>
              <a:t>et. al.</a:t>
            </a:r>
            <a:r>
              <a:rPr lang="en-US" sz="3200" dirty="0" smtClean="0"/>
              <a:t> – A Probabilistic </a:t>
            </a:r>
            <a:br>
              <a:rPr lang="en-US" sz="3200" dirty="0" smtClean="0"/>
            </a:br>
            <a:r>
              <a:rPr lang="en-US" sz="3200" dirty="0" smtClean="0"/>
              <a:t>Jigsaw Puzzle Solver (2010)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5869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“Dense and Noisy” Estimation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in 2010.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Review: </a:t>
                </a:r>
                <a:r>
                  <a:rPr lang="en-US" dirty="0" smtClean="0"/>
                  <a:t>In Cho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work in [8], they assumed access to a correct, low resolution version of the original image.</a:t>
                </a:r>
              </a:p>
              <a:p>
                <a:pPr lvl="1"/>
                <a:r>
                  <a:rPr lang="en-US" dirty="0" smtClean="0"/>
                  <a:t>In many real world applications, such a low resolution image is not available.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Solution:</a:t>
                </a:r>
                <a:r>
                  <a:rPr lang="en-US" dirty="0" smtClean="0"/>
                  <a:t> Estimate a low resolution image from a “bag of patches.”  The simplified procedure is:</a:t>
                </a:r>
              </a:p>
              <a:p>
                <a:pPr lvl="1"/>
                <a:r>
                  <a:rPr lang="en-US" dirty="0" smtClean="0"/>
                  <a:t>Creating a histogram of the bag of patches</a:t>
                </a:r>
              </a:p>
              <a:p>
                <a:pPr lvl="1"/>
                <a:r>
                  <a:rPr lang="en-US" dirty="0" smtClean="0"/>
                  <a:t>“Estimate” a low resolution version by comparing the histogram to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centroids with predefined low resolution images.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27002"/>
            <a:ext cx="7353300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Clustering </a:t>
            </a:r>
            <a:br>
              <a:rPr lang="en-US" sz="2400" dirty="0" smtClean="0"/>
            </a:br>
            <a:r>
              <a:rPr lang="en-US" sz="2400" dirty="0" smtClean="0"/>
              <a:t>and Histogram Generation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Training Set:</a:t>
                </a:r>
                <a:r>
                  <a:rPr lang="en-US" dirty="0" smtClean="0"/>
                  <a:t> 8.5M patches from 15,000 images.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Patch Size: </a:t>
                </a:r>
                <a:r>
                  <a:rPr lang="en-US" dirty="0" smtClean="0"/>
                  <a:t>7px by 7px by 3 (LAB) for 147 total, original dimensions.  This dimensionality is reduced via PCA.</a:t>
                </a:r>
              </a:p>
              <a:p>
                <a:pPr marL="457200" lvl="1" indent="0">
                  <a:spcBef>
                    <a:spcPts val="1000"/>
                  </a:spcBef>
                  <a:buNone/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Clustering the Patches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Step #1: </a:t>
                </a:r>
                <a:r>
                  <a:rPr lang="en-US" dirty="0" smtClean="0"/>
                  <a:t>Cluster each image’s patches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(e.g. 20) centroids.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 smtClean="0">
                    <a:solidFill>
                      <a:srgbClr val="006600"/>
                    </a:solidFill>
                  </a:rPr>
                  <a:t>Step #2</a:t>
                </a:r>
                <a:r>
                  <a:rPr lang="en-US" dirty="0" smtClean="0"/>
                  <a:t>: Re-cluster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centroids from all images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(e.g. 200) centroids. </a:t>
                </a:r>
              </a:p>
              <a:p>
                <a:pPr>
                  <a:spcBef>
                    <a:spcPts val="1000"/>
                  </a:spcBef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Creating the Histogram: </a:t>
                </a:r>
                <a:r>
                  <a:rPr lang="en-US" dirty="0" smtClean="0"/>
                  <a:t>For a given image, assign each patch to its closest centroid.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6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24" y="76200"/>
            <a:ext cx="7038975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– Generating the Low Res. Image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Theoretical Motivation: </a:t>
            </a:r>
            <a:r>
              <a:rPr lang="en-US" dirty="0" smtClean="0"/>
              <a:t>Different colors are more likely to be at different places in an image.</a:t>
            </a:r>
          </a:p>
          <a:p>
            <a:pPr lvl="1"/>
            <a:r>
              <a:rPr lang="en-US" i="1" dirty="0" smtClean="0">
                <a:solidFill>
                  <a:srgbClr val="006600"/>
                </a:solidFill>
              </a:rPr>
              <a:t>Example</a:t>
            </a:r>
            <a:r>
              <a:rPr lang="en-US" b="1" dirty="0" smtClean="0"/>
              <a:t>:</a:t>
            </a:r>
            <a:r>
              <a:rPr lang="en-US" dirty="0" smtClean="0"/>
              <a:t> Blue (sky) is more likely to be towards the top of the image while brown (soil) tends to be in the image foreground.</a:t>
            </a:r>
          </a:p>
          <a:p>
            <a:endParaRPr lang="en-US" dirty="0" smtClean="0"/>
          </a:p>
          <a:p>
            <a:r>
              <a:rPr lang="en-US" b="1" dirty="0" smtClean="0"/>
              <a:t>Mapping Bins to the Image</a:t>
            </a:r>
            <a:r>
              <a:rPr lang="en-US" dirty="0" smtClean="0"/>
              <a:t>: Use the training set to generate probability density maps for each histogram bin.</a:t>
            </a:r>
          </a:p>
          <a:p>
            <a:endParaRPr lang="en-US" dirty="0"/>
          </a:p>
          <a:p>
            <a:r>
              <a:rPr lang="en-US" b="1" dirty="0" smtClean="0"/>
              <a:t>Using the Histogram to Create the Low Resolution Image</a:t>
            </a:r>
            <a:r>
              <a:rPr lang="en-US" dirty="0" smtClean="0"/>
              <a:t>: Use a trained, linear regression function to map a bag of pieces histogram to the training images (i.e. use prior knowledge).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“Dense and Noisy”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Summary: </a:t>
                </a:r>
                <a:r>
                  <a:rPr lang="en-US" dirty="0" smtClean="0"/>
                  <a:t>Patch histogram can “coarsely predict” a low resolution of the original image.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Possible Explanation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There is enough “structural regularity” in images that a bag of patches proves spatial information.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Patch Rank Map: </a:t>
                </a:r>
                <a:r>
                  <a:rPr lang="en-US" dirty="0" smtClean="0"/>
                  <a:t>For each pixel in the low resolution images, patches are ranked from least likely to most likely to reside in that location.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Ideal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set of patches that map to the low resolution will have the best rank (i.e. 1)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Worst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matching set of patches will have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number of patches in the image.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593" b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Square Jigsaw Puzzle Example</a:t>
            </a:r>
          </a:p>
        </p:txBody>
      </p:sp>
      <p:sp>
        <p:nvSpPr>
          <p:cNvPr id="1638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image (left) is divided into 81 (9x9) uniform, square </a:t>
            </a:r>
            <a:r>
              <a:rPr lang="en-US" dirty="0" smtClean="0"/>
              <a:t>pieces </a:t>
            </a:r>
            <a:r>
              <a:rPr lang="en-US" dirty="0" smtClean="0"/>
              <a:t>(center).  The goal is to organize the </a:t>
            </a:r>
            <a:r>
              <a:rPr lang="en-US" dirty="0" smtClean="0"/>
              <a:t>pieces </a:t>
            </a:r>
            <a:r>
              <a:rPr lang="en-US" dirty="0" smtClean="0"/>
              <a:t>to reconstruct the source image (right).</a:t>
            </a:r>
          </a:p>
          <a:p>
            <a:endParaRPr lang="en-US" dirty="0" smtClean="0"/>
          </a:p>
        </p:txBody>
      </p:sp>
      <p:pic>
        <p:nvPicPr>
          <p:cNvPr id="16387" name="Picture 5" descr="Jigsaw Puzzle Exampl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2390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“Dense and Noisy” End to End Example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"/>
          <a:stretch/>
        </p:blipFill>
        <p:spPr>
          <a:xfrm>
            <a:off x="1226820" y="989013"/>
            <a:ext cx="6309360" cy="5607821"/>
          </a:xfrm>
        </p:spPr>
      </p:pic>
      <p:sp>
        <p:nvSpPr>
          <p:cNvPr id="6" name="Rectangle 5"/>
          <p:cNvSpPr/>
          <p:nvPr/>
        </p:nvSpPr>
        <p:spPr bwMode="auto">
          <a:xfrm>
            <a:off x="1371600" y="14097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5159" y="5091850"/>
            <a:ext cx="1618841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Worst Results</a:t>
            </a:r>
            <a:r>
              <a:rPr lang="en-US" sz="1600" dirty="0" smtClean="0"/>
              <a:t>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Confused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snow for sky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49530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1082" y="1829268"/>
            <a:ext cx="1426994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Best Results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580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“Sparse and Accurate”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</a:t>
                </a:r>
              </a:p>
              <a:p>
                <a:pPr>
                  <a:lnSpc>
                    <a:spcPct val="130000"/>
                  </a:lnSpc>
                </a:pPr>
                <a:endParaRPr lang="en-US" b="1" dirty="0"/>
              </a:p>
              <a:p>
                <a:pPr>
                  <a:lnSpc>
                    <a:spcPct val="130000"/>
                  </a:lnSpc>
                </a:pPr>
                <a:r>
                  <a:rPr lang="en-US" b="1" dirty="0" smtClean="0"/>
                  <a:t>Common Human Approach to Solving Puzzles</a:t>
                </a:r>
                <a:r>
                  <a:rPr lang="en-US" dirty="0" smtClean="0"/>
                  <a:t>: “Outside-in”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Find the puzzle’s four corner pieces.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Build from the corner pieces until all four sections converge.</a:t>
                </a:r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“Sparse and accurate” is based off the “outside-in” technique.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Definition on an “Anchor Patch”</a:t>
                </a:r>
                <a:r>
                  <a:rPr lang="en-US" dirty="0" smtClean="0"/>
                  <a:t>: A puzzle patch that is placed in its correct location and orientation.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Summary of the Approach:</a:t>
                </a:r>
                <a:r>
                  <a:rPr lang="en-US" dirty="0" smtClean="0"/>
                  <a:t> Place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anchor patches and then solve the puzzle.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dirty="0" smtClean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Two most important criteria of anchor patches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Quantity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Uniform Spatial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  <a:blipFill rotWithShape="1">
                <a:blip r:embed="rId2"/>
                <a:stretch>
                  <a:fillRect l="-519" t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0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Pomeranz </a:t>
            </a:r>
            <a:r>
              <a:rPr lang="en-US" sz="3200" i="1" dirty="0" smtClean="0"/>
              <a:t>et. al.</a:t>
            </a:r>
            <a:r>
              <a:rPr lang="en-US" sz="3200" dirty="0" smtClean="0"/>
              <a:t> – A Fully Automated Greedy Square Jigsaw Puzzle Solver (2011)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3162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Proposed by Pomeranz </a:t>
            </a:r>
            <a:r>
              <a:rPr lang="en-US" i="1" dirty="0" smtClean="0"/>
              <a:t>et. al.</a:t>
            </a:r>
            <a:r>
              <a:rPr lang="en-US" dirty="0" smtClean="0"/>
              <a:t> in [10] in 2011.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5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200" b="1" dirty="0" smtClean="0"/>
              <a:t>Goal: </a:t>
            </a:r>
            <a:r>
              <a:rPr lang="en-US" sz="2200" dirty="0" smtClean="0"/>
              <a:t>Provide a computational framework for handling square jigsaw puzzles in reasonable time that does not rely on any prior knowledge or human intervention.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5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Solver divides the puzzle reconstruction into three subproblems: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>
                <a:solidFill>
                  <a:srgbClr val="006600"/>
                </a:solidFill>
              </a:rPr>
              <a:t>Placement</a:t>
            </a:r>
            <a:r>
              <a:rPr lang="en-US" dirty="0" smtClean="0"/>
              <a:t>: Given a single </a:t>
            </a:r>
            <a:r>
              <a:rPr lang="en-US" dirty="0" smtClean="0"/>
              <a:t>piece </a:t>
            </a:r>
            <a:r>
              <a:rPr lang="en-US" dirty="0" smtClean="0"/>
              <a:t>or partially-placed set of </a:t>
            </a:r>
            <a:r>
              <a:rPr lang="en-US" dirty="0" smtClean="0"/>
              <a:t>pieces, </a:t>
            </a:r>
            <a:r>
              <a:rPr lang="en-US" dirty="0" smtClean="0"/>
              <a:t>place the remaining </a:t>
            </a:r>
            <a:r>
              <a:rPr lang="en-US" dirty="0" smtClean="0"/>
              <a:t>pieces.</a:t>
            </a:r>
            <a:endParaRPr lang="en-US" dirty="0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sz="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>
                <a:solidFill>
                  <a:srgbClr val="006600"/>
                </a:solidFill>
              </a:rPr>
              <a:t>Segmentation</a:t>
            </a:r>
            <a:r>
              <a:rPr lang="en-US" dirty="0" smtClean="0"/>
              <a:t>: Given a fully-placed board, segment the board into subcomponents that are </a:t>
            </a:r>
            <a:r>
              <a:rPr lang="en-US" i="1" dirty="0" smtClean="0"/>
              <a:t>believed</a:t>
            </a:r>
            <a:r>
              <a:rPr lang="en-US" dirty="0" smtClean="0"/>
              <a:t> to be placed correctly.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sz="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Shifting</a:t>
            </a:r>
            <a:r>
              <a:rPr lang="en-US" dirty="0" smtClean="0"/>
              <a:t>: Given a set of trusted segments, relocate entire segments and individual </a:t>
            </a:r>
            <a:r>
              <a:rPr lang="en-US" dirty="0" smtClean="0"/>
              <a:t>pieces </a:t>
            </a:r>
            <a:r>
              <a:rPr lang="en-US" dirty="0" smtClean="0"/>
              <a:t>to improve solution quality.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Overview of the Greedy Placement Phase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Given a partially assembled board (either a single </a:t>
            </a:r>
            <a:r>
              <a:rPr lang="en-US" dirty="0" smtClean="0"/>
              <a:t>pieces </a:t>
            </a:r>
            <a:r>
              <a:rPr lang="en-US" dirty="0" smtClean="0"/>
              <a:t>or set of </a:t>
            </a:r>
            <a:r>
              <a:rPr lang="en-US" dirty="0" smtClean="0"/>
              <a:t>pieces), </a:t>
            </a:r>
            <a:r>
              <a:rPr lang="en-US" dirty="0" smtClean="0"/>
              <a:t>continue applying the greedy choice until all </a:t>
            </a:r>
            <a:r>
              <a:rPr lang="en-US" dirty="0" smtClean="0"/>
              <a:t>pieces </a:t>
            </a:r>
            <a:r>
              <a:rPr lang="en-US" dirty="0" smtClean="0"/>
              <a:t>are placed.</a:t>
            </a:r>
          </a:p>
          <a:p>
            <a:pPr marL="457200" lvl="1" indent="0">
              <a:lnSpc>
                <a:spcPct val="140000"/>
              </a:lnSpc>
              <a:spcBef>
                <a:spcPts val="600"/>
              </a:spcBef>
              <a:buNone/>
            </a:pPr>
            <a:endParaRPr lang="en-US" sz="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Overview of the Greedy Choice</a:t>
            </a:r>
            <a:r>
              <a:rPr lang="en-US" dirty="0" smtClean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Board dimensions are known in advance and fixed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z="5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Board locations with a higher number of occupied neighbors are preferred as the choice of the next piece is more informed.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z="500" dirty="0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Piece </a:t>
            </a:r>
            <a:r>
              <a:rPr lang="en-US" dirty="0" smtClean="0"/>
              <a:t>selection criteria: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Primary Criteria</a:t>
            </a:r>
            <a:r>
              <a:rPr lang="en-US" dirty="0" smtClean="0"/>
              <a:t>: Prefer a “best buddy” first.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Secondary Criteria</a:t>
            </a:r>
            <a:r>
              <a:rPr lang="en-US" dirty="0" smtClean="0"/>
              <a:t>: If no or multiple </a:t>
            </a:r>
            <a:r>
              <a:rPr lang="en-US" dirty="0" smtClean="0"/>
              <a:t>pieces </a:t>
            </a:r>
            <a:r>
              <a:rPr lang="en-US" dirty="0" smtClean="0"/>
              <a:t>satisfy the primary criteria, select the </a:t>
            </a:r>
            <a:r>
              <a:rPr lang="en-US" dirty="0" smtClean="0"/>
              <a:t>piece with </a:t>
            </a:r>
            <a:r>
              <a:rPr lang="en-US" dirty="0" smtClean="0"/>
              <a:t>the highest compatibility score.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Question: </a:t>
            </a:r>
            <a:r>
              <a:rPr lang="en-US" dirty="0" smtClean="0"/>
              <a:t>Why is a placer not enough?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Answer: </a:t>
            </a:r>
            <a:r>
              <a:rPr lang="en-US" dirty="0" smtClean="0"/>
              <a:t>It works solely on local information.  To get the best results, we must also look at the entire global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Segmenter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 of “Segments”</a:t>
            </a:r>
            <a:r>
              <a:rPr lang="en-US" dirty="0" smtClean="0"/>
              <a:t>: Areas of the puzzle that are (or “are believed to be”) assembled correctly.</a:t>
            </a:r>
          </a:p>
          <a:p>
            <a:endParaRPr lang="en-US" dirty="0"/>
          </a:p>
          <a:p>
            <a:r>
              <a:rPr lang="en-US" b="1" dirty="0" smtClean="0"/>
              <a:t>Procedure</a:t>
            </a:r>
            <a:r>
              <a:rPr lang="en-US" dirty="0" smtClean="0"/>
              <a:t>: Using random seeds and a segmentation predicate based on the “best buddies” metric, grow the segments via “region growing segmentation algorithm” described in [15].</a:t>
            </a:r>
          </a:p>
          <a:p>
            <a:endParaRPr lang="en-US" dirty="0"/>
          </a:p>
          <a:p>
            <a:r>
              <a:rPr lang="en-US" b="1" dirty="0" smtClean="0"/>
              <a:t>Accuracy of the Segmenter</a:t>
            </a:r>
            <a:r>
              <a:rPr lang="en-US" dirty="0" smtClean="0"/>
              <a:t>: 99.7%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Pomeranz’s Complete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 smtClean="0">
                <a:solidFill>
                  <a:srgbClr val="006600"/>
                </a:solidFill>
              </a:rPr>
              <a:t>Step #1</a:t>
            </a:r>
            <a:r>
              <a:rPr lang="en-US" dirty="0" smtClean="0"/>
              <a:t>: Select a single puzzle </a:t>
            </a:r>
            <a:r>
              <a:rPr lang="en-US" dirty="0" smtClean="0"/>
              <a:t>piece </a:t>
            </a:r>
            <a:r>
              <a:rPr lang="en-US" dirty="0" smtClean="0"/>
              <a:t>as the seed to placement phase.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#2</a:t>
            </a:r>
            <a:r>
              <a:rPr lang="en-US" dirty="0" smtClean="0"/>
              <a:t>: Perform the placement phase around the seed.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#3</a:t>
            </a:r>
            <a:r>
              <a:rPr lang="en-US" dirty="0" smtClean="0"/>
              <a:t>: Use the segmenter to partition the board.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#4</a:t>
            </a:r>
            <a:r>
              <a:rPr lang="en-US" dirty="0" smtClean="0"/>
              <a:t>: Calculate the “best buddies” ratio.  If you are at a local maximum, stop.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#5</a:t>
            </a:r>
            <a:r>
              <a:rPr lang="en-US" dirty="0" smtClean="0"/>
              <a:t>: Select the largest segment from step #3 and use it as the seed of the placement phase.  Return to step #2.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Performing this step is similar to shifting the largest segment.</a:t>
            </a:r>
          </a:p>
        </p:txBody>
      </p:sp>
    </p:spTree>
    <p:extLst>
      <p:ext uri="{BB962C8B-B14F-4D97-AF65-F5344CB8AC3E}">
        <p14:creationId xmlns:p14="http://schemas.microsoft.com/office/powerpoint/2010/main" val="29720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2800" dirty="0" smtClean="0"/>
              <a:t>Sholomon </a:t>
            </a:r>
            <a:r>
              <a:rPr lang="en-US" sz="2800" i="1" dirty="0" smtClean="0"/>
              <a:t>et. al.</a:t>
            </a:r>
            <a:r>
              <a:rPr lang="en-US" sz="2800" dirty="0" smtClean="0"/>
              <a:t> – A Genetic Algorithm-Based Solved for Very Large Jigsaw Puzzles (2013)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8835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Genetic Algorithm (GA)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Sholomon </a:t>
            </a:r>
            <a:r>
              <a:rPr lang="en-US" i="1" dirty="0" smtClean="0"/>
              <a:t>et. al. </a:t>
            </a:r>
            <a:r>
              <a:rPr lang="en-US" dirty="0" smtClean="0"/>
              <a:t>in 2013 [9].</a:t>
            </a:r>
          </a:p>
          <a:p>
            <a:pPr lvl="1"/>
            <a:r>
              <a:rPr lang="en-US" dirty="0" smtClean="0"/>
              <a:t>A genetic algorithm puzzle solver was first proposed in [16] in 2002.</a:t>
            </a:r>
          </a:p>
          <a:p>
            <a:endParaRPr lang="en-US" dirty="0"/>
          </a:p>
          <a:p>
            <a:r>
              <a:rPr lang="en-US" b="1" dirty="0" smtClean="0"/>
              <a:t>Genetic Algorithm Review</a:t>
            </a:r>
          </a:p>
          <a:p>
            <a:pPr lvl="1"/>
            <a:r>
              <a:rPr lang="en-US" dirty="0" smtClean="0"/>
              <a:t>Based off the biological theory of natural selection.</a:t>
            </a:r>
          </a:p>
          <a:p>
            <a:pPr lvl="1"/>
            <a:r>
              <a:rPr lang="en-US" dirty="0" smtClean="0"/>
              <a:t>Divided into a series of stages</a:t>
            </a:r>
          </a:p>
          <a:p>
            <a:pPr lvl="2"/>
            <a:r>
              <a:rPr lang="en-US" dirty="0" smtClean="0"/>
              <a:t>Random generation of initial population</a:t>
            </a:r>
          </a:p>
          <a:p>
            <a:pPr lvl="2"/>
            <a:r>
              <a:rPr lang="en-US" dirty="0" smtClean="0"/>
              <a:t>Successor selection</a:t>
            </a:r>
          </a:p>
          <a:p>
            <a:pPr lvl="2"/>
            <a:r>
              <a:rPr lang="en-US" dirty="0" smtClean="0"/>
              <a:t>Reproduction</a:t>
            </a:r>
          </a:p>
          <a:p>
            <a:pPr lvl="2"/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Requires a “fitness function” that measures solution quality.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Sholomon’s GA 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Puzzle Type: </a:t>
                </a:r>
                <a:r>
                  <a:rPr lang="en-US" dirty="0" smtClean="0"/>
                  <a:t>1 </a:t>
                </a:r>
                <a:r>
                  <a:rPr lang="en-US" dirty="0" smtClean="0"/>
                  <a:t>(pieces </a:t>
                </a:r>
                <a:r>
                  <a:rPr lang="en-US" dirty="0" smtClean="0"/>
                  <a:t>have known orientation)</a:t>
                </a:r>
                <a:endParaRPr lang="en-US" b="1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Chromosome (Solution) Representation: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matrix where each cell represents one </a:t>
                </a:r>
                <a:r>
                  <a:rPr lang="en-US" dirty="0" smtClean="0"/>
                  <a:t>patch in </a:t>
                </a:r>
                <a:r>
                  <a:rPr lang="en-US" dirty="0" smtClean="0"/>
                  <a:t>the puzzle.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Population Size: </a:t>
                </a:r>
                <a:r>
                  <a:rPr lang="en-US" dirty="0" smtClean="0"/>
                  <a:t>1,000</a:t>
                </a:r>
                <a:endParaRPr lang="en-US" b="1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Number of Generations: </a:t>
                </a:r>
                <a:r>
                  <a:rPr lang="en-US" dirty="0" smtClean="0"/>
                  <a:t>100</a:t>
                </a:r>
                <a:endParaRPr lang="en-US" b="1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Number of Restarts: </a:t>
                </a:r>
                <a:r>
                  <a:rPr lang="en-US" dirty="0" smtClean="0"/>
                  <a:t>10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Successor Selection Algorithm:</a:t>
                </a:r>
                <a:r>
                  <a:rPr lang="en-US" dirty="0" smtClean="0"/>
                  <a:t> Roulette Wheel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i="1" dirty="0" smtClean="0"/>
                  <a:t>Elitism</a:t>
                </a:r>
                <a:r>
                  <a:rPr lang="en-US" b="1" dirty="0" smtClean="0"/>
                  <a:t>:</a:t>
                </a:r>
                <a:r>
                  <a:rPr lang="en-US" b="1" i="1" dirty="0" smtClean="0"/>
                  <a:t> </a:t>
                </a:r>
                <a:r>
                  <a:rPr lang="en-US" dirty="0" smtClean="0"/>
                  <a:t>Always pass </a:t>
                </a:r>
                <a:r>
                  <a:rPr lang="en-US" i="1" dirty="0" smtClean="0"/>
                  <a:t>four</a:t>
                </a:r>
                <a:r>
                  <a:rPr lang="en-US" dirty="0" smtClean="0"/>
                  <a:t> best solutions to the next generation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Culling: </a:t>
                </a:r>
                <a:r>
                  <a:rPr lang="en-US" dirty="0" smtClean="0"/>
                  <a:t>None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Mutation Rate:</a:t>
                </a:r>
                <a:r>
                  <a:rPr lang="en-US" dirty="0" smtClean="0"/>
                  <a:t> 5%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Fitness Function:</a:t>
                </a:r>
                <a:r>
                  <a:rPr lang="en-US" dirty="0" smtClean="0"/>
                  <a:t> Sum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of all pieces in the puzzle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Color Space: </a:t>
                </a:r>
                <a:r>
                  <a:rPr lang="en-US" dirty="0" smtClean="0"/>
                  <a:t>LAB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237" b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3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Jigsaw Puzzle Solver Applicability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and existing applications of the jigsaw puzzle problem include:</a:t>
            </a:r>
          </a:p>
          <a:p>
            <a:pPr lvl="1"/>
            <a:r>
              <a:rPr lang="en-US" b="1" dirty="0" smtClean="0"/>
              <a:t>Computer Forensics</a:t>
            </a:r>
            <a:r>
              <a:rPr lang="en-US" dirty="0" smtClean="0"/>
              <a:t>: Reconstructing deleted JPEG, block-based images [2]</a:t>
            </a:r>
          </a:p>
          <a:p>
            <a:pPr lvl="1"/>
            <a:r>
              <a:rPr lang="en-US" b="1" dirty="0" smtClean="0"/>
              <a:t>Document Investigation</a:t>
            </a:r>
            <a:r>
              <a:rPr lang="en-US" dirty="0" smtClean="0"/>
              <a:t>: Reconstruct shredded documents [3]</a:t>
            </a:r>
          </a:p>
          <a:p>
            <a:pPr lvl="1"/>
            <a:r>
              <a:rPr lang="en-US" b="1" dirty="0" smtClean="0"/>
              <a:t>Bioinformatics</a:t>
            </a:r>
            <a:r>
              <a:rPr lang="en-US" dirty="0" smtClean="0"/>
              <a:t>: DNA/RNA modelling and reconstruction [4]</a:t>
            </a:r>
          </a:p>
          <a:p>
            <a:pPr lvl="1"/>
            <a:r>
              <a:rPr lang="en-US" b="1" dirty="0" smtClean="0"/>
              <a:t>Archeology</a:t>
            </a:r>
            <a:r>
              <a:rPr lang="en-US" dirty="0" smtClean="0"/>
              <a:t>: Reconstruction of damaged relics [5]</a:t>
            </a:r>
          </a:p>
          <a:p>
            <a:pPr lvl="1"/>
            <a:r>
              <a:rPr lang="en-US" b="1" dirty="0" smtClean="0"/>
              <a:t>Audio Processing</a:t>
            </a:r>
            <a:r>
              <a:rPr lang="en-US" dirty="0" smtClean="0"/>
              <a:t>: Voice descrambling [6]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1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 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two “</a:t>
            </a:r>
            <a:r>
              <a:rPr lang="en-US" i="1" dirty="0" smtClean="0"/>
              <a:t>highly fit</a:t>
            </a:r>
            <a:r>
              <a:rPr lang="en-US" dirty="0" smtClean="0"/>
              <a:t>” parents and returns one child.</a:t>
            </a:r>
          </a:p>
          <a:p>
            <a:pPr lvl="1"/>
            <a:r>
              <a:rPr lang="en-US" dirty="0" smtClean="0"/>
              <a:t>Non-trivial as the crossover must ensure there are no duplicate/missing </a:t>
            </a:r>
            <a:r>
              <a:rPr lang="en-US" dirty="0" smtClean="0"/>
              <a:t>pieces </a:t>
            </a:r>
            <a:r>
              <a:rPr lang="en-US" dirty="0" smtClean="0"/>
              <a:t>in the solution.</a:t>
            </a:r>
          </a:p>
          <a:p>
            <a:endParaRPr lang="en-US" dirty="0" smtClean="0"/>
          </a:p>
          <a:p>
            <a:r>
              <a:rPr lang="en-US" dirty="0" smtClean="0"/>
              <a:t>Correctly assembled segments may be at incorrect absolute locations.  Hence, the crossover must allow for “</a:t>
            </a:r>
            <a:r>
              <a:rPr lang="en-US" i="1" dirty="0" smtClean="0"/>
              <a:t>position independence</a:t>
            </a:r>
            <a:r>
              <a:rPr lang="en-US" dirty="0" smtClean="0"/>
              <a:t>”, which is the ability to shift segments.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Sholomon </a:t>
            </a:r>
            <a:r>
              <a:rPr lang="en-US" b="1" i="1" dirty="0" smtClean="0"/>
              <a:t>et. al.</a:t>
            </a:r>
            <a:r>
              <a:rPr lang="en-US" b="1" dirty="0" smtClean="0"/>
              <a:t>’s Approach: </a:t>
            </a:r>
            <a:r>
              <a:rPr lang="en-US" dirty="0" smtClean="0"/>
              <a:t>Kernel-growing.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Sholomon’s Kernel Growing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989012"/>
            <a:ext cx="8627534" cy="53355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Start with a single puzzle </a:t>
            </a:r>
            <a:r>
              <a:rPr lang="en-US" dirty="0" smtClean="0"/>
              <a:t>piece </a:t>
            </a:r>
            <a:r>
              <a:rPr lang="en-US" dirty="0" smtClean="0"/>
              <a:t>that is “floating” in the board such that the puzzle can grow in any direction.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Boundary size (i.e. length by width) is fixed and known.</a:t>
            </a:r>
          </a:p>
          <a:p>
            <a:pPr>
              <a:lnSpc>
                <a:spcPct val="130000"/>
              </a:lnSpc>
            </a:pPr>
            <a:endParaRPr lang="en-US" sz="1500" dirty="0" smtClean="0"/>
          </a:p>
          <a:p>
            <a:pPr>
              <a:lnSpc>
                <a:spcPct val="130000"/>
              </a:lnSpc>
            </a:pPr>
            <a:r>
              <a:rPr lang="en-US" b="1" dirty="0" smtClean="0"/>
              <a:t>Piece </a:t>
            </a:r>
            <a:r>
              <a:rPr lang="en-US" b="1" dirty="0" smtClean="0"/>
              <a:t>Placement Algorithm: </a:t>
            </a:r>
            <a:r>
              <a:rPr lang="en-US" dirty="0" smtClean="0"/>
              <a:t>When deciding on the next </a:t>
            </a:r>
            <a:r>
              <a:rPr lang="en-US" dirty="0" smtClean="0"/>
              <a:t>piece </a:t>
            </a:r>
            <a:r>
              <a:rPr lang="en-US" dirty="0" smtClean="0"/>
              <a:t>to place, the algorithm iterates through up to three phases.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#1</a:t>
            </a:r>
            <a:r>
              <a:rPr lang="en-US" dirty="0" smtClean="0"/>
              <a:t>: In an available boundary location, place the piece where both parents agree on the neighbor.</a:t>
            </a:r>
          </a:p>
          <a:p>
            <a:pPr lvl="1">
              <a:lnSpc>
                <a:spcPct val="130000"/>
              </a:lnSpc>
            </a:pPr>
            <a:endParaRPr lang="en-US" sz="900" dirty="0" smtClean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</a:t>
            </a:r>
            <a:r>
              <a:rPr lang="en-US" i="1" dirty="0">
                <a:solidFill>
                  <a:srgbClr val="006600"/>
                </a:solidFill>
              </a:rPr>
              <a:t>#2</a:t>
            </a:r>
            <a:r>
              <a:rPr lang="en-US" dirty="0" smtClean="0"/>
              <a:t>: Place a “best buddy” that </a:t>
            </a:r>
            <a:r>
              <a:rPr lang="en-US" i="1" dirty="0" smtClean="0"/>
              <a:t>exists in one of the parents</a:t>
            </a:r>
            <a:r>
              <a:rPr lang="en-US" dirty="0" smtClean="0"/>
              <a:t>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</a:t>
            </a:r>
            <a:r>
              <a:rPr lang="en-US" i="1" dirty="0">
                <a:solidFill>
                  <a:srgbClr val="006600"/>
                </a:solidFill>
              </a:rPr>
              <a:t>#3</a:t>
            </a:r>
            <a:r>
              <a:rPr lang="en-US" dirty="0" smtClean="0"/>
              <a:t>: Select a location randomly and pick the piece with the best pairwise affinity.</a:t>
            </a:r>
            <a:endParaRPr lang="en-US" dirty="0"/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If in any phase there is a tie, the tie is broken randomly.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After a piece is placed, the placement algorithm returns to phase #1 for the next piece.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Once a piece is placed, it can never be reused.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7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Growing with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Mutations in genetic algorithms are used to improve the quality of the final solution via increased population diversity.</a:t>
            </a:r>
          </a:p>
          <a:p>
            <a:endParaRPr lang="en-US" dirty="0"/>
          </a:p>
          <a:p>
            <a:r>
              <a:rPr lang="en-US" b="1" dirty="0" smtClean="0"/>
              <a:t>Sholomon’s Mutation Strategy: </a:t>
            </a:r>
            <a:r>
              <a:rPr lang="en-US" dirty="0" smtClean="0"/>
              <a:t>During the first and third phase of placement, place a piece at random with some low probability (e.g. 5%)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39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Possible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Sholomon </a:t>
            </a:r>
            <a:r>
              <a:rPr lang="en-US" i="1" dirty="0" smtClean="0"/>
              <a:t>et. al. </a:t>
            </a:r>
            <a:r>
              <a:rPr lang="en-US" dirty="0" smtClean="0"/>
              <a:t>provide three large puzzle datasets as well as their results for comparative benchmarking [17].</a:t>
            </a:r>
          </a:p>
          <a:p>
            <a:pPr lvl="1"/>
            <a:r>
              <a:rPr lang="en-US" i="1" dirty="0" smtClean="0"/>
              <a:t>Dataset Puzzle Sizes</a:t>
            </a:r>
            <a:r>
              <a:rPr lang="en-US" dirty="0" smtClean="0"/>
              <a:t>: 5,015, 10,375, and 22,834</a:t>
            </a:r>
          </a:p>
          <a:p>
            <a:endParaRPr lang="en-US" dirty="0"/>
          </a:p>
          <a:p>
            <a:r>
              <a:rPr lang="en-US" dirty="0" smtClean="0"/>
              <a:t>Unfortunately the website seems to no longer exist.  I will separately send an email to the authors about why the removed the content.</a:t>
            </a:r>
          </a:p>
          <a:p>
            <a:endParaRPr lang="en-US" dirty="0"/>
          </a:p>
          <a:p>
            <a:r>
              <a:rPr lang="en-US" dirty="0" smtClean="0"/>
              <a:t>Used as a benchmark in [20].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Solution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353425" cy="51355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Problem Statement: </a:t>
            </a:r>
            <a:r>
              <a:rPr lang="en-US" dirty="0" smtClean="0"/>
              <a:t>There is no uniform technique for grading the final output of a square jigsaw puzzle solver.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Two Divergent Approaches:</a:t>
            </a:r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Performance Metrics:</a:t>
            </a:r>
            <a:r>
              <a:rPr lang="en-US" b="1" dirty="0" smtClean="0"/>
              <a:t> </a:t>
            </a:r>
            <a:r>
              <a:rPr lang="en-US" dirty="0" smtClean="0"/>
              <a:t>Use the original image to grade solution quality.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Direct Comparison [7]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Neighbor Comparison [7]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Estimation Metrics: </a:t>
            </a:r>
            <a:r>
              <a:rPr lang="en-US" dirty="0" smtClean="0"/>
              <a:t>Evaluates the quality of a solution without reference to the original image [10].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“Best Buddies”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Runtime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79507"/>
              </p:ext>
            </p:extLst>
          </p:nvPr>
        </p:nvGraphicFramePr>
        <p:xfrm>
          <a:off x="1566332" y="1869581"/>
          <a:ext cx="55626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/>
                <a:gridCol w="2065867"/>
                <a:gridCol w="1820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Sholomon </a:t>
                      </a:r>
                      <a:r>
                        <a:rPr lang="en-US" i="1" dirty="0" smtClean="0"/>
                        <a:t>et. al.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Pomeranz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et. al.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116.2s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17.60min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30.24min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61.06min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3.21hr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22,834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13.19hr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4131" y="5349520"/>
            <a:ext cx="508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Comparison of the Algorithm Execution Time </a:t>
            </a:r>
          </a:p>
          <a:p>
            <a:pPr algn="ctr"/>
            <a:r>
              <a:rPr lang="en-US" sz="1400" dirty="0" smtClean="0"/>
              <a:t>for Sholomon </a:t>
            </a:r>
            <a:r>
              <a:rPr lang="en-US" sz="1400" i="1" dirty="0" smtClean="0"/>
              <a:t>et. al. </a:t>
            </a:r>
            <a:r>
              <a:rPr lang="en-US" sz="1400" dirty="0" smtClean="0"/>
              <a:t>and Pomeranz </a:t>
            </a:r>
            <a:r>
              <a:rPr lang="en-US" sz="1400" i="1" dirty="0" smtClean="0"/>
              <a:t>et. al.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24936" y="1058334"/>
            <a:ext cx="813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improve execution time, Sholomon </a:t>
            </a:r>
            <a:r>
              <a:rPr lang="en-US" i="1" dirty="0" smtClean="0"/>
              <a:t>et. al. </a:t>
            </a:r>
            <a:r>
              <a:rPr lang="en-US" dirty="0" smtClean="0"/>
              <a:t>precompute and store all pairwise dissimilarity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Son </a:t>
            </a:r>
            <a:r>
              <a:rPr lang="en-US" i="1" dirty="0" smtClean="0"/>
              <a:t>et. al. </a:t>
            </a:r>
            <a:r>
              <a:rPr lang="en-US" dirty="0" smtClean="0"/>
              <a:t>– Solving Square Jigsaw Puzzles with Loop Constraints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78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Solution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353425" cy="51355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Problem Statement: </a:t>
            </a:r>
            <a:r>
              <a:rPr lang="en-US" dirty="0" smtClean="0"/>
              <a:t>There is no uniform technique for grading the final output of a square jigsaw puzzle solver.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Two Divergent Approaches:</a:t>
            </a:r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Performance Metrics:</a:t>
            </a:r>
            <a:r>
              <a:rPr lang="en-US" b="1" dirty="0" smtClean="0"/>
              <a:t> </a:t>
            </a:r>
            <a:r>
              <a:rPr lang="en-US" dirty="0" smtClean="0"/>
              <a:t>Use the original image to grade solution quality.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Direct Comparison [7]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Neighbor Comparison [7]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Estimation Metrics: </a:t>
            </a:r>
            <a:r>
              <a:rPr lang="en-US" dirty="0" smtClean="0"/>
              <a:t>Evaluates the quality of a solution without reference to the original image [10].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“Best Buddies”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Paikan and Tal – Solving Multiple Square Jigsaw Puzzles with Missing Pieces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91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Managing Missing Pieces and Multiple Puzzles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by Paikin and Tal in [20].  </a:t>
            </a:r>
          </a:p>
          <a:p>
            <a:endParaRPr lang="en-US" dirty="0"/>
          </a:p>
          <a:p>
            <a:r>
              <a:rPr lang="en-US" dirty="0"/>
              <a:t>Inspired by Pomeranz </a:t>
            </a:r>
            <a:r>
              <a:rPr lang="en-US" i="1" dirty="0"/>
              <a:t>et. al</a:t>
            </a:r>
            <a:r>
              <a:rPr lang="en-US" i="1" dirty="0" smtClean="0"/>
              <a:t>.</a:t>
            </a:r>
            <a:r>
              <a:rPr lang="en-US" dirty="0" smtClean="0"/>
              <a:t>’s greedy algorithm</a:t>
            </a:r>
            <a:r>
              <a:rPr lang="en-US" i="1" dirty="0" smtClean="0"/>
              <a:t> </a:t>
            </a:r>
            <a:r>
              <a:rPr lang="en-US" dirty="0" smtClean="0"/>
              <a:t>[</a:t>
            </a:r>
            <a:r>
              <a:rPr lang="en-US" dirty="0"/>
              <a:t>10</a:t>
            </a:r>
            <a:r>
              <a:rPr lang="en-US" dirty="0" smtClean="0"/>
              <a:t>] with </a:t>
            </a:r>
            <a:r>
              <a:rPr lang="en-US" b="1" dirty="0" smtClean="0"/>
              <a:t>three additional requirements</a:t>
            </a:r>
            <a:r>
              <a:rPr lang="en-US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en-US" i="1" dirty="0">
                <a:solidFill>
                  <a:srgbClr val="006600"/>
                </a:solidFill>
              </a:rPr>
              <a:t>New Requirement #1</a:t>
            </a:r>
            <a:r>
              <a:rPr lang="en-US" dirty="0" smtClean="0"/>
              <a:t>: A modified compatibility function</a:t>
            </a:r>
          </a:p>
          <a:p>
            <a:pPr lvl="1">
              <a:spcBef>
                <a:spcPts val="1800"/>
              </a:spcBef>
            </a:pPr>
            <a:r>
              <a:rPr lang="en-US" i="1" dirty="0">
                <a:solidFill>
                  <a:srgbClr val="006600"/>
                </a:solidFill>
              </a:rPr>
              <a:t>New Requirement #2</a:t>
            </a:r>
            <a:r>
              <a:rPr lang="en-US" dirty="0" smtClean="0"/>
              <a:t>: Superior initial seed selection.</a:t>
            </a:r>
          </a:p>
          <a:p>
            <a:pPr lvl="1">
              <a:spcBef>
                <a:spcPts val="18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New </a:t>
            </a:r>
            <a:r>
              <a:rPr lang="en-US" i="1" dirty="0">
                <a:solidFill>
                  <a:srgbClr val="006600"/>
                </a:solidFill>
              </a:rPr>
              <a:t>Requirement </a:t>
            </a:r>
            <a:r>
              <a:rPr lang="en-US" i="1" dirty="0" smtClean="0">
                <a:solidFill>
                  <a:srgbClr val="006600"/>
                </a:solidFill>
              </a:rPr>
              <a:t>#3</a:t>
            </a:r>
            <a:r>
              <a:rPr lang="en-US" dirty="0" smtClean="0"/>
              <a:t>: Rather than making the “best”/ “closest matching” selection at each round, make the selection with the lowest chance of erring regardless of location.</a:t>
            </a:r>
          </a:p>
          <a:p>
            <a:pPr lvl="2"/>
            <a:r>
              <a:rPr lang="en-US" dirty="0" smtClean="0"/>
              <a:t>This makes their algorithm deterministic eliminating the need for restarts.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b="1" dirty="0" smtClean="0"/>
              <a:t>Accuracy:</a:t>
            </a:r>
            <a:r>
              <a:rPr lang="en-US" dirty="0" smtClean="0"/>
              <a:t> 97.7% on dataset in [17]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2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Variants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[9] proposes a list of additional variants to the jigsaw puzzle problem including:</a:t>
            </a:r>
          </a:p>
          <a:p>
            <a:r>
              <a:rPr lang="en-US" dirty="0" smtClean="0"/>
              <a:t>Missing piece(s)</a:t>
            </a:r>
          </a:p>
          <a:p>
            <a:r>
              <a:rPr lang="en-US" dirty="0" smtClean="0"/>
              <a:t>Extra piece(s)</a:t>
            </a:r>
          </a:p>
          <a:p>
            <a:r>
              <a:rPr lang="en-US" dirty="0" smtClean="0"/>
              <a:t>Unknown piece orientation (type 2 puzzle)</a:t>
            </a:r>
          </a:p>
          <a:p>
            <a:r>
              <a:rPr lang="en-US" dirty="0" smtClean="0"/>
              <a:t>Three dimensional puzzles</a:t>
            </a:r>
          </a:p>
          <a:p>
            <a:r>
              <a:rPr lang="en-US" dirty="0" smtClean="0"/>
              <a:t>Unknown puzzle dimension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Puzzle Problem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Paikan’s &amp; Tal’s jigsaw puzzle problem definition is the most difficult presented to date.  It is described below: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Size of the </a:t>
            </a:r>
            <a:r>
              <a:rPr lang="en-US" dirty="0" smtClean="0"/>
              <a:t>puzzle(s) </a:t>
            </a:r>
            <a:r>
              <a:rPr lang="en-US" dirty="0" smtClean="0"/>
              <a:t>is unknown and may be different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Orientation of the </a:t>
            </a:r>
            <a:r>
              <a:rPr lang="en-US" dirty="0" smtClean="0"/>
              <a:t>pieces </a:t>
            </a:r>
            <a:r>
              <a:rPr lang="en-US" dirty="0" smtClean="0"/>
              <a:t>is unknown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Pieces </a:t>
            </a:r>
            <a:r>
              <a:rPr lang="en-US" dirty="0" smtClean="0"/>
              <a:t>may missing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Input may contain pieces from multiple </a:t>
            </a:r>
            <a:r>
              <a:rPr lang="en-US" dirty="0" smtClean="0"/>
              <a:t>puzzles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/>
              <a:t>Only Input to the Algorithm</a:t>
            </a:r>
            <a:r>
              <a:rPr lang="en-US" dirty="0" smtClean="0"/>
              <a:t>: Number of puzzles to be solved.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80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Overview of Paikan and Tal’s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Pomeranz et. al., Paikan and Tal use a greedy strategy.  </a:t>
            </a:r>
          </a:p>
          <a:p>
            <a:endParaRPr lang="en-US" dirty="0"/>
          </a:p>
          <a:p>
            <a:r>
              <a:rPr lang="en-US" dirty="0" smtClean="0"/>
              <a:t>With greedy algorithms, early, suboptimal decisions can lead to major divergences in future decisions.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To mitigate such poor decisions, Paikan and Tal’s algorithm focuses on delaying potentially poor decisions.</a:t>
            </a:r>
          </a:p>
          <a:p>
            <a:endParaRPr lang="en-US" dirty="0"/>
          </a:p>
          <a:p>
            <a:r>
              <a:rPr lang="en-US" b="1" dirty="0" smtClean="0"/>
              <a:t>Phase #1: </a:t>
            </a:r>
            <a:r>
              <a:rPr lang="en-US" dirty="0" smtClean="0"/>
              <a:t>Calculate and store all piece to piece the </a:t>
            </a:r>
            <a:r>
              <a:rPr lang="en-US" i="1" dirty="0" smtClean="0"/>
              <a:t>confident asymmetric dissimilarity values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67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#2 – Initial Piece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Previous work by [9] and [10] selected a random piece as the seed for the their algorithm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This leads to the need to run their algorithm multiple times.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700" dirty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Paikan and Tal select the </a:t>
            </a:r>
            <a:r>
              <a:rPr lang="en-US" i="1" dirty="0" smtClean="0"/>
              <a:t>most</a:t>
            </a:r>
            <a:r>
              <a:rPr lang="en-US" dirty="0"/>
              <a:t> </a:t>
            </a:r>
            <a:r>
              <a:rPr lang="en-US" i="1" dirty="0" smtClean="0"/>
              <a:t>distinctive</a:t>
            </a:r>
            <a:r>
              <a:rPr lang="en-US" dirty="0" smtClean="0"/>
              <a:t> </a:t>
            </a:r>
            <a:r>
              <a:rPr lang="en-US" i="1" dirty="0" smtClean="0"/>
              <a:t>piece</a:t>
            </a:r>
            <a:r>
              <a:rPr lang="en-US" dirty="0" smtClean="0"/>
              <a:t> in the </a:t>
            </a:r>
            <a:r>
              <a:rPr lang="en-US" i="1" dirty="0" smtClean="0"/>
              <a:t>most distinctive region</a:t>
            </a:r>
            <a:r>
              <a:rPr lang="en-US" dirty="0" smtClean="0"/>
              <a:t> as their algorithm’s initial seed.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700" dirty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 dirty="0" smtClean="0"/>
              <a:t>Picking the Most Distinctive Piece: </a:t>
            </a:r>
            <a:r>
              <a:rPr lang="en-US" dirty="0" smtClean="0"/>
              <a:t>Select as the initial seed the piece that has four best buddies as its neighbors and whose neighbors also have four best buddies.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This approach address both the need for a distinctive piece in a distinctive region.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b="1" dirty="0" smtClean="0"/>
              <a:t>Note: </a:t>
            </a:r>
            <a:r>
              <a:rPr lang="en-US" dirty="0" smtClean="0"/>
              <a:t>Best buddies is defined based off the confident asymmetric dissimilarity unlike how it is defined in Pomeranz </a:t>
            </a:r>
            <a:r>
              <a:rPr lang="en-US" i="1" dirty="0" smtClean="0"/>
              <a:t>et. al. </a:t>
            </a:r>
            <a:r>
              <a:rPr lang="en-US" dirty="0" smtClean="0"/>
              <a:t>[10].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99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#2 – Mutual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If multiple pieces satisfy the “most distinctive” piece criteria, then select the piece with the “strongest” best buddies in all four directions.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9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b="1" dirty="0" smtClean="0"/>
                  <a:t>Paikan and Tal’s approach:</a:t>
                </a:r>
                <a:r>
                  <a:rPr lang="en-US" dirty="0" smtClean="0"/>
                  <a:t> Maximize the mutual compatibility with all four neighbors.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9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9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900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en-US" sz="29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9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900" i="1">
                              <a:latin typeface="Cambria Math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en-US" sz="29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9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9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900" b="0" i="1" smtClean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9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9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9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29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9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900" b="0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9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– Mutual compatibility between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spatial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en-US" i="1" dirty="0" smtClean="0"/>
                  <a:t>Confident </a:t>
                </a:r>
                <a:r>
                  <a:rPr lang="en-US" dirty="0" smtClean="0"/>
                  <a:t>dissimilarity between </a:t>
                </a:r>
                <a:r>
                  <a:rPr lang="en-US" dirty="0"/>
                  <a:t>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spatial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Complementary spatial relationship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  Example.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right,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left.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356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41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#3: Placement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8" y="989013"/>
            <a:ext cx="8686800" cy="513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</a:rPr>
              <a:t> there are unplaced pieces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the pool is not empty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 Extract the best candidate from the pool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Recalculate the compatibility function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Find the best neighbors (not best buddies)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Place the above best piece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Add the best buddies of the piece to the pool</a:t>
            </a:r>
          </a:p>
        </p:txBody>
      </p:sp>
    </p:spTree>
    <p:extLst>
      <p:ext uri="{BB962C8B-B14F-4D97-AF65-F5344CB8AC3E}">
        <p14:creationId xmlns:p14="http://schemas.microsoft.com/office/powerpoint/2010/main" val="1033475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#3: Placement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pool is not empty, then the “best candidate” is defined as the one with the highest mutual compatibility.</a:t>
            </a:r>
          </a:p>
          <a:p>
            <a:pPr lvl="1"/>
            <a:r>
              <a:rPr lang="en-US" dirty="0" smtClean="0"/>
              <a:t>Unlike best buddies which used asymmetric dissimilarity, the greedy placed uses mutual compatibility.</a:t>
            </a:r>
          </a:p>
          <a:p>
            <a:pPr lvl="1"/>
            <a:endParaRPr lang="en-US" dirty="0"/>
          </a:p>
          <a:p>
            <a:r>
              <a:rPr lang="en-US" dirty="0" smtClean="0"/>
              <a:t>If the pool is empty, the mutual compatibility values are recalculated using only the unplaced pieces </a:t>
            </a:r>
            <a:r>
              <a:rPr lang="en-US" i="1" dirty="0" smtClean="0"/>
              <a:t>and the border pieces in the puzzle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The piece with the highest mutual compatibility is then placed onto the board</a:t>
            </a:r>
          </a:p>
          <a:p>
            <a:pPr lvl="1"/>
            <a:r>
              <a:rPr lang="en-US" dirty="0" smtClean="0"/>
              <a:t>The newly placed piece’s best buddies (if any) are placed into the pool.</a:t>
            </a:r>
          </a:p>
        </p:txBody>
      </p:sp>
    </p:spTree>
    <p:extLst>
      <p:ext uri="{BB962C8B-B14F-4D97-AF65-F5344CB8AC3E}">
        <p14:creationId xmlns:p14="http://schemas.microsoft.com/office/powerpoint/2010/main" val="23422602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#3: Handling Multiple Puzzles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Other than the pieces themselves, the only input into Paikin and Tal’s algorithm is the number of puzzles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If the “bag of pieces” is from multiple boards, only one small change is required to their algorithm.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sz="1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 smtClean="0"/>
              <a:t>Modified Approach: </a:t>
            </a:r>
            <a:r>
              <a:rPr lang="en-US" dirty="0" smtClean="0"/>
              <a:t>When the mutual compatibility </a:t>
            </a:r>
            <a:r>
              <a:rPr lang="en-US" i="1" dirty="0" smtClean="0"/>
              <a:t>between placed and unplaced pieces</a:t>
            </a:r>
            <a:r>
              <a:rPr lang="en-US" dirty="0" smtClean="0"/>
              <a:t> drops below a specified threshold (e.g. 0.5), the candidate pool is cleared, and a new puzzle is started.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seed of the new puzzle uses the same approach that was used for the first puzzle.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New puzzles can be created up to the specified value.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Placement goes on simultaneously across all puzzles.</a:t>
            </a:r>
          </a:p>
        </p:txBody>
      </p:sp>
    </p:spTree>
    <p:extLst>
      <p:ext uri="{BB962C8B-B14F-4D97-AF65-F5344CB8AC3E}">
        <p14:creationId xmlns:p14="http://schemas.microsoft.com/office/powerpoint/2010/main" val="38010361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#3: Handling Missing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Unlike previous attempts at the problem, Paikan and Tal never specifically try to fill a particular slot in the puzzle.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Rather Paikan and Tal always try to fill the slot in which they have the most confidence.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This allows their algorithm to handle missing puzzle pieces.</a:t>
            </a:r>
          </a:p>
        </p:txBody>
      </p:sp>
    </p:spTree>
    <p:extLst>
      <p:ext uri="{BB962C8B-B14F-4D97-AF65-F5344CB8AC3E}">
        <p14:creationId xmlns:p14="http://schemas.microsoft.com/office/powerpoint/2010/main" val="40030869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rmAutofit/>
          </a:bodyPr>
          <a:lstStyle/>
          <a:p>
            <a:r>
              <a:rPr lang="en-US" dirty="0" smtClean="0"/>
              <a:t>Puzzle Piece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507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</a:t>
            </a:r>
            <a:r>
              <a:rPr lang="en-US" dirty="0" smtClean="0"/>
              <a:t>Piece </a:t>
            </a:r>
            <a:r>
              <a:rPr lang="en-US" dirty="0" smtClean="0"/>
              <a:t>Sizes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356262"/>
              </p:ext>
            </p:extLst>
          </p:nvPr>
        </p:nvGraphicFramePr>
        <p:xfrm>
          <a:off x="1955800" y="1099079"/>
          <a:ext cx="50630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188"/>
                <a:gridCol w="1935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Piece </a:t>
                      </a:r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Cho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dirty="0" smtClean="0"/>
                        <a:t>(2010)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7px</a:t>
                      </a:r>
                      <a:r>
                        <a:rPr lang="en-US" baseline="0" dirty="0" smtClean="0"/>
                        <a:t> by 7px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Pomeranz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i="0" dirty="0" smtClean="0"/>
                        <a:t>(2010)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28px by</a:t>
                      </a:r>
                      <a:r>
                        <a:rPr lang="en-US" baseline="0" dirty="0" smtClean="0"/>
                        <a:t> 28px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Sholomon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i="0" dirty="0" smtClean="0"/>
                        <a:t>(2013)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28px by</a:t>
                      </a:r>
                      <a:r>
                        <a:rPr lang="en-US" baseline="0" dirty="0" smtClean="0"/>
                        <a:t> 28px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Wu (SJSU Thesis) [20]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25px by 25px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7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Pairwise Affinity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b="1" dirty="0" smtClean="0"/>
                  <a:t>Definition: </a:t>
                </a:r>
                <a:r>
                  <a:rPr lang="en-US" dirty="0" smtClean="0"/>
                  <a:t>Quantifies the similarity/compatibility between two </a:t>
                </a:r>
                <a:r>
                  <a:rPr lang="en-US" dirty="0" smtClean="0"/>
                  <a:t>pieces.  </a:t>
                </a: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Between two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there are 4 pairwise affinity values when rotation is not allowed and  16 when rotation is allowed.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Metrics of particular interest in the literature are divided into two categories.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Boundary/Edge Based: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Normalized and Unnormalized Dissimilarity-based Compatibility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Prediction-based Compatibility</a:t>
                </a:r>
              </a:p>
              <a:p>
                <a:pPr lvl="1">
                  <a:lnSpc>
                    <a:spcPct val="110000"/>
                  </a:lnSpc>
                </a:pPr>
                <a:endParaRPr lang="en-US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Statistical based using the entire </a:t>
                </a:r>
                <a:r>
                  <a:rPr lang="en-US" dirty="0" smtClean="0"/>
                  <a:t>piece </a:t>
                </a:r>
                <a:r>
                  <a:rPr lang="en-US" dirty="0" smtClean="0"/>
                  <a:t>and its statistical properties [14]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  <a:blipFill rotWithShape="1">
                <a:blip r:embed="rId2"/>
                <a:stretch>
                  <a:fillRect l="-805" t="-712" r="-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02747"/>
              </p:ext>
            </p:extLst>
          </p:nvPr>
        </p:nvGraphicFramePr>
        <p:xfrm>
          <a:off x="587230" y="1006680"/>
          <a:ext cx="8204432" cy="5311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Erik D. Demaine and Martin L. Demaine, “Jigsaw Puzzles, Edge Matching, and Polyomino Packing: Connections and Complexity”, Graphs and Combinatorics, volume 23 (Supplement), June 2007, pages 195–208.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922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Simson L. Garfinkel. 2010. Digital forensics research: The next 10 years.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Investigation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7 (August 2010), S64-S73. 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[3]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Liangjia Zhu, Zongtan Zhou, and Dewen Hu. 2008. Globally Consistent Reconstruction of Ripped-Up Documents.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Trans. Pattern Anal. Mach. Intell.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30, 1 (January 2008), 1-13.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Marande, W., and Burger, G. 2007. Mitochondrial DNA as a genomic jigsaw puzzle. </a:t>
                      </a:r>
                      <a:r>
                        <a:rPr lang="en-US" i="1" dirty="0" smtClean="0"/>
                        <a:t>Science</a:t>
                      </a:r>
                      <a:r>
                        <a:rPr lang="en-US" dirty="0" smtClean="0"/>
                        <a:t> 318-415.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Benedict J. Brown, Corey Toler-Franklin, Diego Nehab, Michael Burns, David Dobkin, Andreas Vlachopoulos, Christos Doumas, Szymon Rusinkiewicz, and Tim Weyrich. 2008. A system for high-volume acquisition and matching of fresco fragments: reassembling Theran wall paintings. In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 SIGGRAPH 2008 papers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(SIGGRAPH '08).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93244"/>
              </p:ext>
            </p:extLst>
          </p:nvPr>
        </p:nvGraphicFramePr>
        <p:xfrm>
          <a:off x="587230" y="1006680"/>
          <a:ext cx="8204432" cy="545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Yu-Xiang Zhao, Mu-Chun Su, Zhong-Lie Chou, and Jonathan Lee. 2007. A puzzle solver and its application in speech descrambling.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2007 annual Conference on International Conference on Computer Engineering and Applications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(CEA'07), 171-176.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Taeg Sang, Avidan, Shai and Freeman, William T. "A probabilistic image jigsaw puzzle solver."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2010.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Taeg Sang, Avidan, Shai and Freeman, William T.  "The Patch Transform and Its Applications to Image Editing,"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Sholomon, D.; David, O. E.; and Netanyahu, “A genetic algorithm-based solver for very large jigsaw puzzles”.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</a:t>
                      </a:r>
                      <a:r>
                        <a:rPr lang="en-US" sz="1800" i="1" dirty="0" smtClean="0"/>
                        <a:t>IEEE Conference on Computer Vision and Pattern Recognition</a:t>
                      </a:r>
                      <a:r>
                        <a:rPr lang="en-US" sz="1800" dirty="0" smtClean="0"/>
                        <a:t>, 2013.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Pomeranz, D.; Shemesh, M. &amp; Ben-Shahar, O “A fully automated greedy square jigsaw puzzle solver,”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2011.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2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91473"/>
              </p:ext>
            </p:extLst>
          </p:nvPr>
        </p:nvGraphicFramePr>
        <p:xfrm>
          <a:off x="587230" y="1006680"/>
          <a:ext cx="8204432" cy="463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Xingwei Yang, N. Adluru, and L. J. Latecki. 2011. Particle filter with state permutations for solving image jigsaw puzzles.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2011 IEEE Conference on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(CVPR '11). 2873-2880.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 Gallagher, "Jigsaw Puzzles with Pieces of Unknown Orientation," IEEE Conference on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Vision and Pattern Recognition 2012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[13]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N. Alajlan. Solving square jigsaw puzzles using dynamic programming and the Hungarian procedure. </a:t>
                      </a:r>
                      <a:r>
                        <a:rPr lang="en-US" i="1" dirty="0" smtClean="0"/>
                        <a:t>American Journal</a:t>
                      </a:r>
                      <a:r>
                        <a:rPr lang="en-US" i="1" baseline="0" dirty="0" smtClean="0"/>
                        <a:t> of</a:t>
                      </a:r>
                      <a:r>
                        <a:rPr lang="en-US" i="1" dirty="0" smtClean="0"/>
                        <a:t> Applied Sciences</a:t>
                      </a:r>
                      <a:r>
                        <a:rPr lang="en-US" dirty="0" smtClean="0"/>
                        <a:t>, 2009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Ture R. Nielsen, Peter Drewsen, and Klaus Hansen. 2008. Solving jigsaw puzzles using image features.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 Recognition Letters.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29, 14 (October 2008), 1924-1933.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Ioannis Pitas. 2000.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Image Processing Algorithms and Applications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(1st ed.). John Wiley &amp; Sons, Inc., New York, NY, USA.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45122"/>
              </p:ext>
            </p:extLst>
          </p:nvPr>
        </p:nvGraphicFramePr>
        <p:xfrm>
          <a:off x="587230" y="1006680"/>
          <a:ext cx="8204432" cy="435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F. Toyama, Y. Fujiki, K. Shoji, and J. Miyamichi. Assembly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puzzles using a genetic algorithm. In IEEE Int. Conf. on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Recognition, volume 4, pages 389–392, 2002.</a:t>
                      </a: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 Sholomon, O. David, and N. Netanyahu. Datasets of larger images and GA-based solver’s results on these and other sets. http://www.cs.biu.ac.il/∼nathan/Jigsaw.</a:t>
                      </a: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Wu, Fengjiao, "Using Probabilistic Graphical Models to Solve NP-complete Puzzle Problems" (2015).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Master's Projects.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Paper 389.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Kilho Son, James Hays, David B. Cooper. Solving Square Jigsaw Puzzles with Loop Constraints. ECCV (6) 2014: 32-46. 2013.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Genady Paikin, Ayellet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Solving multiple square jigsaw puzzles with missing pieces.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CVPR 2015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4832-4839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9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Dissimilarity-Based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in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[7]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Uses the LAB (lightness, and a/b color opponent dimensions), which is three (3) dimensions.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Given two </a:t>
                </a:r>
                <a:r>
                  <a:rPr lang="en-US" dirty="0" smtClean="0"/>
                  <a:t>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that are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pixels by K pixels, then left-right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𝐿𝑅</m:t>
                    </m:r>
                  </m:oMath>
                </a14:m>
                <a:r>
                  <a:rPr lang="en-US" dirty="0" smtClean="0"/>
                  <a:t>) dissimilarity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is: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,1,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1200" dirty="0"/>
              </a:p>
              <a:p>
                <a:pPr marL="40005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is value for the pixel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and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of </a:t>
                </a:r>
                <a:r>
                  <a:rPr lang="en-US" dirty="0" smtClean="0"/>
                  <a:t>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at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Disadvantage of this Approach: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Severely penalizes boundary differences between </a:t>
                </a:r>
                <a:r>
                  <a:rPr lang="en-US" dirty="0" smtClean="0"/>
                  <a:t>pieces </a:t>
                </a:r>
                <a:r>
                  <a:rPr lang="en-US" dirty="0" smtClean="0"/>
                  <a:t>which </a:t>
                </a:r>
                <a:r>
                  <a:rPr lang="en-US" i="1" dirty="0" smtClean="0"/>
                  <a:t>do</a:t>
                </a:r>
                <a:r>
                  <a:rPr lang="en-US" dirty="0" smtClean="0"/>
                  <a:t> occur in actual images [10].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It is common that actual image does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the minimum dissimilarity.  Hence, this “</a:t>
                </a:r>
                <a:r>
                  <a:rPr lang="en-US" i="1" dirty="0" smtClean="0"/>
                  <a:t>better than perfect score</a:t>
                </a:r>
                <a:r>
                  <a:rPr lang="en-US" dirty="0" smtClean="0"/>
                  <a:t>” where the solved solution has a lower score than the original is a type of overfitting </a:t>
                </a:r>
                <a:r>
                  <a:rPr lang="en-US" dirty="0"/>
                  <a:t> [9]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23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2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𝒒</m:t>
                        </m:r>
                      </m:sup>
                    </m:sSup>
                  </m:oMath>
                </a14:m>
                <a:r>
                  <a:rPr lang="en-US" sz="2800" dirty="0" smtClean="0"/>
                  <a:t> Dissimilarity-Based Compatibility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by Pomeranz </a:t>
                </a:r>
                <a:r>
                  <a:rPr lang="en-US" i="1" dirty="0" smtClean="0"/>
                  <a:t>et. al</a:t>
                </a:r>
                <a:r>
                  <a:rPr lang="en-US" dirty="0" smtClean="0"/>
                  <a:t>. in [10].  </a:t>
                </a:r>
                <a:r>
                  <a:rPr lang="en-US" i="1" dirty="0" smtClean="0"/>
                  <a:t>Generalizes</a:t>
                </a:r>
                <a:r>
                  <a:rPr lang="en-US" dirty="0" smtClean="0"/>
                  <a:t> the dissimilarity metric from [7]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norm.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4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,1, 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000" dirty="0" smtClean="0"/>
                  <a:t>	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  <a:tabLst>
                    <a:tab pos="342900" algn="l"/>
                  </a:tabLst>
                </a:pPr>
                <a:r>
                  <a:rPr lang="en-US" dirty="0" smtClean="0"/>
                  <a:t>	Hence, [7]’s metric is essentially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norm.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has no effect on the </a:t>
                </a:r>
                <a:r>
                  <a:rPr lang="en-US" dirty="0" smtClean="0"/>
                  <a:t>piece </a:t>
                </a:r>
                <a:r>
                  <a:rPr lang="en-US" dirty="0" smtClean="0"/>
                  <a:t>pairwise classification accuracy, [10] observed it had an effect on their solver’s performance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Prediction-Based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The dissimilarity based approach measured the difference between two pieces. 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Prediction based attempts to predict the boundary pixel value of the neighboring </a:t>
                </a:r>
                <a:r>
                  <a:rPr lang="en-US" dirty="0" smtClean="0"/>
                  <a:t>piece.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First-Order Example</a:t>
                </a:r>
                <a:r>
                  <a:rPr lang="en-US" dirty="0" smtClean="0"/>
                  <a:t>: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 the last two pixels of each </a:t>
                </a:r>
                <a:r>
                  <a:rPr lang="en-US" dirty="0" smtClean="0"/>
                  <a:t>piece </a:t>
                </a:r>
                <a:r>
                  <a:rPr lang="en-US" dirty="0" smtClean="0"/>
                  <a:t>to predict the neighboring piece’s value.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two right edge pixels for </a:t>
                </a:r>
                <a:r>
                  <a:rPr lang="en-US" dirty="0" smtClean="0"/>
                  <a:t>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for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</a:t>
                </a:r>
                <a:r>
                  <a:rPr lang="en-US" dirty="0"/>
                  <a:t>two </a:t>
                </a:r>
                <a:r>
                  <a:rPr lang="en-US" dirty="0" smtClean="0"/>
                  <a:t>left </a:t>
                </a:r>
                <a:r>
                  <a:rPr lang="en-US" dirty="0"/>
                  <a:t>edge pixels for </a:t>
                </a:r>
                <a:r>
                  <a:rPr lang="en-US" dirty="0" smtClean="0"/>
                  <a:t>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𝑙</m:t>
                      </m:r>
                      <m:r>
                        <a:rPr lang="en-US" i="1">
                          <a:latin typeface="Cambria Math"/>
                        </a:rPr>
                        <m:t>,2,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9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3280</TotalTime>
  <Words>5989</Words>
  <Application>Microsoft Office PowerPoint</Application>
  <PresentationFormat>On-screen Show (4:3)</PresentationFormat>
  <Paragraphs>597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sjsu_powerpoint template 1</vt:lpstr>
      <vt:lpstr>Square Jigsaw Puzzle Solver Literature Review</vt:lpstr>
      <vt:lpstr>Introduction</vt:lpstr>
      <vt:lpstr>Square Jigsaw Puzzle Example</vt:lpstr>
      <vt:lpstr>Jigsaw Puzzle Solver Applicability</vt:lpstr>
      <vt:lpstr>Additional Variants of Problem</vt:lpstr>
      <vt:lpstr>Pairwise Affinity</vt:lpstr>
      <vt:lpstr>Dissimilarity-Based Compatibility</vt:lpstr>
      <vt:lpstr>(L_p )^q Dissimilarity-Based Compatibility</vt:lpstr>
      <vt:lpstr>Prediction-Based Compatibility</vt:lpstr>
      <vt:lpstr>Prediction-Based Compatibility (Continued)</vt:lpstr>
      <vt:lpstr>Accuracy Comparison of the Compatibility Metrics </vt:lpstr>
      <vt:lpstr>Asymmetric Dissimilarity</vt:lpstr>
      <vt:lpstr>Asymmetric Dissimilarity</vt:lpstr>
      <vt:lpstr>Confident Asymmetric Dissimilarity</vt:lpstr>
      <vt:lpstr>Benefits of Asymmetric Dissimilarity</vt:lpstr>
      <vt:lpstr>Performance Metrics</vt:lpstr>
      <vt:lpstr>“Best Buddies”</vt:lpstr>
      <vt:lpstr>“Best Buddies” Estimation Metric</vt:lpstr>
      <vt:lpstr>Existing Square Jigsaw Puzzle Approaches</vt:lpstr>
      <vt:lpstr>Cho et. al. – The Patch Transform and its Application to Image Editing (2008)</vt:lpstr>
      <vt:lpstr>Patch Transform</vt:lpstr>
      <vt:lpstr>Markov Random Field</vt:lpstr>
      <vt:lpstr>Maximizing the Patch Assignment Probability</vt:lpstr>
      <vt:lpstr>Loopy Belief Propagation Solver</vt:lpstr>
      <vt:lpstr>Cho et. al. – A Probabilistic  Jigsaw Puzzle Solver (2010)</vt:lpstr>
      <vt:lpstr>“Dense and Noisy” Estimation</vt:lpstr>
      <vt:lpstr>“Dense and Noisy” Clustering  and Histogram Generation</vt:lpstr>
      <vt:lpstr>“Dense and Noisy” – Generating the Low Res. Image</vt:lpstr>
      <vt:lpstr>“Dense and Noisy” Results</vt:lpstr>
      <vt:lpstr>“Dense and Noisy” End to End Example</vt:lpstr>
      <vt:lpstr>“Sparse and Accurate”</vt:lpstr>
      <vt:lpstr>Pomeranz et. al. – A Fully Automated Greedy Square Jigsaw Puzzle Solver (2011)</vt:lpstr>
      <vt:lpstr>Generalized Greedy Algorithm</vt:lpstr>
      <vt:lpstr>Overview of the Greedy Placement Phase</vt:lpstr>
      <vt:lpstr>Segmenter Phase</vt:lpstr>
      <vt:lpstr>Pomeranz’s Complete Algorithm</vt:lpstr>
      <vt:lpstr>Sholomon et. al. – A Genetic Algorithm-Based Solved for Very Large Jigsaw Puzzles (2013)</vt:lpstr>
      <vt:lpstr>Genetic Algorithm (GA) Solver</vt:lpstr>
      <vt:lpstr>Sholomon’s GA Implementation</vt:lpstr>
      <vt:lpstr>GA Crossover</vt:lpstr>
      <vt:lpstr>Sholomon’s Kernel Growing Algorithm</vt:lpstr>
      <vt:lpstr>Kernel Growing with Mutation</vt:lpstr>
      <vt:lpstr>A Possible Benchmark</vt:lpstr>
      <vt:lpstr>Measuring Solution Quality</vt:lpstr>
      <vt:lpstr>Algorithm Runtime Comparison</vt:lpstr>
      <vt:lpstr>Son et. al. – Solving Square Jigsaw Puzzles with Loop Constraints (2014)</vt:lpstr>
      <vt:lpstr>Measuring Solution Quality</vt:lpstr>
      <vt:lpstr>Paikan and Tal – Solving Multiple Square Jigsaw Puzzles with Missing Pieces</vt:lpstr>
      <vt:lpstr>Managing Missing Pieces and Multiple Puzzles</vt:lpstr>
      <vt:lpstr>Puzzle Problem Requirements</vt:lpstr>
      <vt:lpstr>Overview of Paikan and Tal’s Algorithm</vt:lpstr>
      <vt:lpstr>Phase #2 – Initial Piece Selection</vt:lpstr>
      <vt:lpstr>Phase #2 – Mutual Compatibility</vt:lpstr>
      <vt:lpstr>Phase #3: Placement Algorithm</vt:lpstr>
      <vt:lpstr>Phase #3: Placement Overview</vt:lpstr>
      <vt:lpstr>Phase #3: Handling Multiple Puzzles</vt:lpstr>
      <vt:lpstr>Phase #3: Handling Missing Pieces</vt:lpstr>
      <vt:lpstr>Puzzle Piece Size</vt:lpstr>
      <vt:lpstr>Comparison of Piece Sizes</vt:lpstr>
      <vt:lpstr>List of References</vt:lpstr>
      <vt:lpstr>List of References (Continued)</vt:lpstr>
      <vt:lpstr>List of References (Continued)</vt:lpstr>
      <vt:lpstr>List of References (Continued)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Probabilistic Image Jigsaw Puzzle Solver</dc:title>
  <dc:creator>Zayd</dc:creator>
  <cp:lastModifiedBy>Zayd</cp:lastModifiedBy>
  <cp:revision>717</cp:revision>
  <dcterms:created xsi:type="dcterms:W3CDTF">2014-05-26T00:58:59Z</dcterms:created>
  <dcterms:modified xsi:type="dcterms:W3CDTF">2016-03-07T04:24:26Z</dcterms:modified>
</cp:coreProperties>
</file>