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2"/>
  </p:notesMasterIdLst>
  <p:sldIdLst>
    <p:sldId id="256" r:id="rId2"/>
    <p:sldId id="329" r:id="rId3"/>
    <p:sldId id="273" r:id="rId4"/>
    <p:sldId id="304" r:id="rId5"/>
    <p:sldId id="337" r:id="rId6"/>
    <p:sldId id="375" r:id="rId7"/>
    <p:sldId id="308" r:id="rId8"/>
    <p:sldId id="322" r:id="rId9"/>
    <p:sldId id="323" r:id="rId10"/>
    <p:sldId id="324" r:id="rId11"/>
    <p:sldId id="325" r:id="rId12"/>
    <p:sldId id="326" r:id="rId13"/>
    <p:sldId id="347" r:id="rId14"/>
    <p:sldId id="348" r:id="rId15"/>
    <p:sldId id="352" r:id="rId16"/>
    <p:sldId id="374" r:id="rId17"/>
    <p:sldId id="321" r:id="rId18"/>
    <p:sldId id="328" r:id="rId19"/>
    <p:sldId id="309" r:id="rId20"/>
    <p:sldId id="327" r:id="rId21"/>
    <p:sldId id="310" r:id="rId22"/>
    <p:sldId id="359" r:id="rId23"/>
    <p:sldId id="333" r:id="rId24"/>
    <p:sldId id="334" r:id="rId25"/>
    <p:sldId id="335" r:id="rId26"/>
    <p:sldId id="318" r:id="rId27"/>
    <p:sldId id="360" r:id="rId28"/>
    <p:sldId id="306" r:id="rId29"/>
    <p:sldId id="313" r:id="rId30"/>
    <p:sldId id="314" r:id="rId31"/>
    <p:sldId id="315" r:id="rId32"/>
    <p:sldId id="316" r:id="rId33"/>
    <p:sldId id="317" r:id="rId34"/>
    <p:sldId id="358" r:id="rId35"/>
    <p:sldId id="320" r:id="rId36"/>
    <p:sldId id="330" r:id="rId37"/>
    <p:sldId id="331" r:id="rId38"/>
    <p:sldId id="332" r:id="rId39"/>
    <p:sldId id="357" r:id="rId40"/>
    <p:sldId id="336" r:id="rId41"/>
    <p:sldId id="340" r:id="rId42"/>
    <p:sldId id="342" r:id="rId43"/>
    <p:sldId id="343" r:id="rId44"/>
    <p:sldId id="344" r:id="rId45"/>
    <p:sldId id="339" r:id="rId46"/>
    <p:sldId id="341" r:id="rId47"/>
    <p:sldId id="365" r:id="rId48"/>
    <p:sldId id="367" r:id="rId49"/>
    <p:sldId id="368" r:id="rId50"/>
    <p:sldId id="370" r:id="rId51"/>
    <p:sldId id="371" r:id="rId52"/>
    <p:sldId id="369" r:id="rId53"/>
    <p:sldId id="372" r:id="rId54"/>
    <p:sldId id="373" r:id="rId55"/>
    <p:sldId id="356" r:id="rId56"/>
    <p:sldId id="345" r:id="rId57"/>
    <p:sldId id="346" r:id="rId58"/>
    <p:sldId id="349" r:id="rId59"/>
    <p:sldId id="353" r:id="rId60"/>
    <p:sldId id="354" r:id="rId61"/>
    <p:sldId id="355" r:id="rId62"/>
    <p:sldId id="361" r:id="rId63"/>
    <p:sldId id="362" r:id="rId64"/>
    <p:sldId id="363" r:id="rId65"/>
    <p:sldId id="364" r:id="rId66"/>
    <p:sldId id="312" r:id="rId67"/>
    <p:sldId id="303" r:id="rId68"/>
    <p:sldId id="305" r:id="rId69"/>
    <p:sldId id="319" r:id="rId70"/>
    <p:sldId id="33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piece.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piece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  <a:tabLst>
                    <a:tab pos="347663" algn="l"/>
                  </a:tabLst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</a:t>
                </a:r>
                <a:r>
                  <a:rPr lang="en-US" dirty="0" smtClean="0"/>
                  <a:t>better estimate pairwise affinity.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Pomeranz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Paikan and Tal [20</a:t>
                </a:r>
                <a:r>
                  <a:rPr lang="en-US" dirty="0" smtClean="0"/>
                  <a:t>] and consists of a two parts.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</a:t>
                </a:r>
                <a:r>
                  <a:rPr lang="en-US" dirty="0" err="1" smtClean="0"/>
                  <a:t>hold.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Part #1: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Paikan</a:t>
                </a:r>
                <a:r>
                  <a:rPr lang="en-US" dirty="0" smtClean="0"/>
                  <a:t> and Tal use </a:t>
                </a:r>
                <a:r>
                  <a:rPr lang="en-US" dirty="0" smtClean="0"/>
                  <a:t>a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  <a:blipFill rotWithShape="1">
                <a:blip r:embed="rId2"/>
                <a:stretch>
                  <a:fillRect l="-815" t="-44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Confident</a:t>
            </a:r>
            <a:r>
              <a:rPr lang="en-US" dirty="0" smtClean="0"/>
              <a:t> </a:t>
            </a:r>
            <a:r>
              <a:rPr lang="en-US" dirty="0" smtClean="0"/>
              <a:t>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In smooth areas, every piece has a small dissimilarity to every other piece in the region</a:t>
                </a:r>
                <a:r>
                  <a:rPr lang="en-US" dirty="0" smtClean="0"/>
                  <a:t>.</a:t>
                </a:r>
                <a:endParaRPr lang="en-US" sz="300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Hence, having a small dissimilarity by itself does not tell the </a:t>
                </a:r>
                <a:r>
                  <a:rPr lang="en-US" dirty="0" smtClean="0"/>
                  <a:t>full </a:t>
                </a:r>
                <a:r>
                  <a:rPr lang="en-US" dirty="0" smtClean="0"/>
                  <a:t>story.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3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Part </a:t>
                </a:r>
                <a:r>
                  <a:rPr lang="en-US" b="1" dirty="0" smtClean="0"/>
                  <a:t>#2: </a:t>
                </a:r>
                <a:r>
                  <a:rPr lang="en-US" dirty="0" smtClean="0"/>
                  <a:t>If a piece’s dissimilarity to its </a:t>
                </a:r>
                <a:r>
                  <a:rPr lang="en-US" i="1" dirty="0" smtClean="0"/>
                  <a:t>closest</a:t>
                </a:r>
                <a:r>
                  <a:rPr lang="en-US" dirty="0" smtClean="0"/>
                  <a:t> neighbor is far less than the distance to second closest neighbor, then we </a:t>
                </a:r>
                <a:r>
                  <a:rPr lang="en-US" dirty="0" smtClean="0"/>
                  <a:t>can have </a:t>
                </a:r>
                <a:r>
                  <a:rPr lang="en-US" dirty="0" smtClean="0"/>
                  <a:t>higher confidence they are actually neighbors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err="1" smtClean="0"/>
                  <a:t>Paikan</a:t>
                </a:r>
                <a:r>
                  <a:rPr lang="en-US" dirty="0" smtClean="0"/>
                  <a:t> and Tal use that as the basis for their confident compatibility measure.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𝑠𝑒𝑐𝑜𝑛𝑑𝐷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– Spatial relationship (e.g. left, right, top bottom)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- Asymmetric dissimilarity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𝑠𝑒𝑐𝑜𝑛𝑑𝐷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Second best similarity between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all other pieces with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600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Goal: </a:t>
                </a:r>
                <a:r>
                  <a:rPr lang="en-US" dirty="0" smtClean="0"/>
                  <a:t>Maximize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  <a:blipFill rotWithShape="1">
                <a:blip r:embed="rId2"/>
                <a:stretch>
                  <a:fillRect l="-287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Quantifying Solution Quality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</a:t>
            </a:r>
            <a:r>
              <a:rPr lang="en-US" dirty="0" smtClean="0"/>
              <a:t>metrics, but only two are generally relevant. They are: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pieces in their correct locations versus the total number of pieces.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piece, calculate the fraction of </a:t>
            </a:r>
            <a:r>
              <a:rPr lang="en-US" dirty="0" smtClean="0"/>
              <a:t>its four </a:t>
            </a:r>
            <a:r>
              <a:rPr lang="en-US" dirty="0" smtClean="0"/>
              <a:t>neighbors that are correct.  The total accuracy is the average neighbor accuracy of all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</a:t>
                </a:r>
                <a:r>
                  <a:rPr lang="en-US" dirty="0" smtClean="0"/>
                  <a:t>pieces </a:t>
                </a:r>
                <a:r>
                  <a:rPr lang="en-US" dirty="0"/>
                  <a:t>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pieces,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– Spatial relationship (</a:t>
                </a:r>
                <a:r>
                  <a:rPr lang="en-US" dirty="0" smtClean="0"/>
                  <a:t>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“left”, then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pieces</a:t>
            </a:r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</a:t>
            </a:r>
            <a:r>
              <a:rPr lang="en-US" sz="2300" dirty="0" smtClean="0"/>
              <a:t>the pairwise </a:t>
            </a:r>
            <a:r>
              <a:rPr lang="en-US" sz="2300" dirty="0"/>
              <a:t>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</a:t>
            </a:r>
            <a:r>
              <a:rPr lang="en-US" sz="2300" dirty="0" smtClean="0"/>
              <a:t>pieces</a:t>
            </a:r>
            <a:endParaRPr lang="en-US" sz="2300" dirty="0"/>
          </a:p>
          <a:p>
            <a:pPr lvl="1"/>
            <a:r>
              <a:rPr lang="en-US" sz="2300" dirty="0" smtClean="0"/>
              <a:t>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(also know as “jig swap”) Puzzle: Has fixed, known orientation of pieces</a:t>
            </a:r>
            <a:r>
              <a:rPr lang="en-US" sz="2300" dirty="0" smtClean="0"/>
              <a:t> </a:t>
            </a:r>
            <a:r>
              <a:rPr lang="en-US" sz="2300" dirty="0" smtClean="0"/>
              <a:t>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 smtClean="0"/>
              <a:t>Correct rotation of pieces is unknown </a:t>
            </a:r>
            <a:r>
              <a:rPr lang="en-US" sz="2300" dirty="0" smtClean="0"/>
              <a:t>[19]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</a:t>
            </a:r>
            <a:r>
              <a:rPr lang="en-US" sz="1800" dirty="0" smtClean="0"/>
              <a:t>best-buddy neighbors </a:t>
            </a:r>
            <a:r>
              <a:rPr lang="en-US" sz="1800" dirty="0" smtClean="0"/>
              <a:t>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</a:t>
            </a:r>
            <a:r>
              <a:rPr lang="en-US" sz="2800" dirty="0" smtClean="0"/>
              <a:t>Jigsaw Puzzle Solver </a:t>
            </a:r>
            <a:r>
              <a:rPr lang="en-US" sz="2800" dirty="0" smtClean="0"/>
              <a:t>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Loop Constraint Solver [19]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The Patch Transform and its Application to Image Editing (2008)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</a:t>
            </a:r>
            <a:r>
              <a:rPr lang="en-US" dirty="0" smtClean="0"/>
              <a:t>and </a:t>
            </a:r>
            <a:r>
              <a:rPr lang="en-US" dirty="0" smtClean="0"/>
              <a:t>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Segue Question</a:t>
            </a:r>
            <a:r>
              <a:rPr lang="en-US" b="1" dirty="0" smtClean="0"/>
              <a:t>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Probabilistic </a:t>
            </a:r>
            <a:br>
              <a:rPr lang="en-US" sz="3200" dirty="0" smtClean="0"/>
            </a:br>
            <a:r>
              <a:rPr lang="en-US" sz="3200" dirty="0" smtClean="0"/>
              <a:t>Jigsaw Puzzle Solver (2010)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</a:t>
                </a:r>
                <a:r>
                  <a:rPr lang="en-US" dirty="0" smtClean="0"/>
                  <a:t>Re-cluster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pieces (center).  The goal is to organize the pieces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Use </a:t>
            </a:r>
            <a:r>
              <a:rPr lang="en-US" b="1" dirty="0" smtClean="0"/>
              <a:t>the Histogram to Create the Low Resolution Image</a:t>
            </a:r>
            <a:r>
              <a:rPr lang="en-US" dirty="0" smtClean="0"/>
              <a:t>: Use a trained, linear regression function to map </a:t>
            </a:r>
            <a:r>
              <a:rPr lang="en-US" dirty="0" smtClean="0"/>
              <a:t>the “bag </a:t>
            </a:r>
            <a:r>
              <a:rPr lang="en-US" dirty="0" smtClean="0"/>
              <a:t>of </a:t>
            </a:r>
            <a:r>
              <a:rPr lang="en-US" dirty="0" smtClean="0"/>
              <a:t>patches” </a:t>
            </a:r>
            <a:r>
              <a:rPr lang="en-US" dirty="0" smtClean="0"/>
              <a:t>histogram to the training images (i.e. use prior knowledge).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</a:t>
                </a:r>
                <a:r>
                  <a:rPr lang="en-US" dirty="0" smtClean="0"/>
                  <a:t>provides </a:t>
                </a:r>
                <a:r>
                  <a:rPr lang="en-US" dirty="0" smtClean="0"/>
                  <a:t>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</a:t>
                </a:r>
                <a:r>
                  <a:rPr lang="en-US" dirty="0" smtClean="0"/>
                  <a:t>image).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</a:t>
                </a:r>
                <a:r>
                  <a:rPr lang="en-US" dirty="0" smtClean="0"/>
                  <a:t>Distribution of the Anchors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Pomeranz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Fully Automated Greedy Square Jigsaw Puzzle Solver (2011)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Pomeranz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subproblems: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piece or partially-placed set of pieces, place the remaining pieces.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</a:t>
            </a:r>
            <a:r>
              <a:rPr lang="en-US" i="1" dirty="0" smtClean="0"/>
              <a:t>trusted </a:t>
            </a:r>
            <a:r>
              <a:rPr lang="en-US" dirty="0" smtClean="0"/>
              <a:t>subcomponents </a:t>
            </a:r>
            <a:r>
              <a:rPr lang="en-US" dirty="0" smtClean="0"/>
              <a:t>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trusted</a:t>
            </a:r>
            <a:r>
              <a:rPr lang="en-US" dirty="0" smtClean="0"/>
              <a:t> segments, relocate entire segments and individual pieces 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</a:t>
            </a:r>
            <a:r>
              <a:rPr lang="en-US" dirty="0" smtClean="0"/>
              <a:t>piece </a:t>
            </a:r>
            <a:r>
              <a:rPr lang="en-US" dirty="0" smtClean="0"/>
              <a:t>or set of pieces), continue applying the greedy choice until all pieces 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Piece 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pieces satisfy the primary criteria, select the piece with 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A greedy placer works </a:t>
            </a:r>
            <a:r>
              <a:rPr lang="en-US" dirty="0" smtClean="0"/>
              <a:t>solely on local information.  To get the best results, we must also look at the entire global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Segmenter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(or “are believed to be”)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Using random seeds and a segmentation predicate based on the “best buddies” metric, grow the segments via “region growing segmentation algorithm”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Segmenter</a:t>
            </a:r>
            <a:r>
              <a:rPr lang="en-US" dirty="0" smtClean="0"/>
              <a:t>: 99.7%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Pomeranz’s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piece 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segmenter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Sholomon </a:t>
            </a:r>
            <a:r>
              <a:rPr lang="en-US" sz="2800" i="1" dirty="0" smtClean="0"/>
              <a:t>et. al.</a:t>
            </a:r>
            <a:r>
              <a:rPr lang="en-US" sz="2800" dirty="0" smtClean="0"/>
              <a:t> – A Genetic Algorithm-Based Solved for Very Large Jigsaw Puzzles (2013)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Sholomon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GAs are d</a:t>
            </a:r>
            <a:r>
              <a:rPr lang="en-US" dirty="0" smtClean="0"/>
              <a:t>ivided </a:t>
            </a:r>
            <a:r>
              <a:rPr lang="en-US" dirty="0" smtClean="0"/>
              <a:t>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Sholomon’s GA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(pieces 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patch in 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</a:t>
                </a:r>
                <a:r>
                  <a:rPr lang="en-US" dirty="0" smtClean="0"/>
                  <a:t>pass the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dissimilarity of </a:t>
                </a:r>
                <a:r>
                  <a:rPr lang="en-US" dirty="0" smtClean="0"/>
                  <a:t>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pieces 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Sholomon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Sholomon’s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piece 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Piece Placement Algorithm: </a:t>
            </a:r>
            <a:r>
              <a:rPr lang="en-US" dirty="0" smtClean="0"/>
              <a:t>When deciding on the next piece 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smtClean="0"/>
              <a:t>Sholomon’s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Sholomon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Sholomon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Pomeranz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Sholomon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Son </a:t>
            </a:r>
            <a:r>
              <a:rPr lang="en-US" i="1" dirty="0" smtClean="0"/>
              <a:t>et. al. </a:t>
            </a:r>
            <a:r>
              <a:rPr lang="en-US" dirty="0" smtClean="0"/>
              <a:t>– Solving Square Jigsaw Puzzles with Loop Constraints (2014)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8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Solving Jigsaw Puzzles with Loop Constraints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Proposed by Son </a:t>
            </a:r>
            <a:r>
              <a:rPr lang="en-US" i="1" dirty="0" smtClean="0"/>
              <a:t>et. al.</a:t>
            </a:r>
            <a:r>
              <a:rPr lang="en-US" dirty="0" smtClean="0"/>
              <a:t> in [19].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Best buddies can be viewed as a loop of two pieces that agree on one boundary.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Son </a:t>
            </a:r>
            <a:r>
              <a:rPr lang="en-US" i="1" dirty="0" smtClean="0"/>
              <a:t>et. al.</a:t>
            </a:r>
            <a:r>
              <a:rPr lang="en-US" dirty="0" smtClean="0"/>
              <a:t> propose using a larger loop of 4 pieces (2x2) that agree on four boundaries.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Other work on the puzzle problem has either ignored or explicitly avoided cycles [12].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By using cycles, you are able to achieve a type of outlier rejection.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Notation: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– Small loop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pieces.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– Maximum size of  a small loop.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term “small loop” is used to emphasize that the algorithm focuses on the shortest possible cycle at each stage.    </a:t>
                </a:r>
                <a:r>
                  <a:rPr lang="en-US" b="1" dirty="0" smtClean="0"/>
                  <a:t>Benefits of shorter loops include</a:t>
                </a:r>
                <a:r>
                  <a:rPr lang="en-US" dirty="0" smtClean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are less likely to be made of entirely correct pairwise matches.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The number (i.e. permutations) of different cycles increases exponentially with the length of the cycle.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can be constructed by assembling multiple smaller loops.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Smaller loops are merged to form larger loops.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Example: </a:t>
                </a:r>
                <a:r>
                  <a:rPr lang="en-US" dirty="0" smtClean="0"/>
                  <a:t>Four 2x2 loops are merged to form one 3x3 loop.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  <a:blipFill rotWithShape="1">
                <a:blip r:embed="rId2"/>
                <a:stretch>
                  <a:fillRect l="-815" t="-65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possible variants to the jigsaw puzzle problem include:</a:t>
            </a:r>
            <a:endParaRPr lang="en-US" dirty="0" smtClean="0"/>
          </a:p>
          <a:p>
            <a:r>
              <a:rPr lang="en-US" dirty="0" smtClean="0"/>
              <a:t>Missing </a:t>
            </a:r>
            <a:r>
              <a:rPr lang="en-US" dirty="0" smtClean="0"/>
              <a:t>pieces</a:t>
            </a:r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smtClean="0"/>
              <a:t>pieces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 smtClean="0"/>
              <a:t>dimensional puzzles</a:t>
            </a:r>
          </a:p>
          <a:p>
            <a:r>
              <a:rPr lang="en-US" dirty="0" smtClean="0"/>
              <a:t>Unknown puzzle </a:t>
            </a:r>
            <a:r>
              <a:rPr lang="en-US" dirty="0" smtClean="0"/>
              <a:t>dimension</a:t>
            </a:r>
          </a:p>
          <a:p>
            <a:r>
              <a:rPr lang="en-US" dirty="0" smtClean="0"/>
              <a:t>Multiple puzzles mixed into a single set of pieces.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Pieces and 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piece in the puzzle is represented by a complex number.</a:t>
                </a:r>
              </a:p>
              <a:p>
                <a:endParaRPr lang="en-US" sz="1000" dirty="0" smtClean="0"/>
              </a:p>
              <a:p>
                <a:pPr lvl="1"/>
                <a:r>
                  <a:rPr lang="en-US" b="1" dirty="0" smtClean="0"/>
                  <a:t>Real Component</a:t>
                </a:r>
                <a:r>
                  <a:rPr lang="en-US" dirty="0" smtClean="0"/>
                  <a:t>: A unique piece ID between 1 and the total number of pieces in the board.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b="1" dirty="0" smtClean="0"/>
                  <a:t>Imaginary Component: </a:t>
                </a:r>
                <a:r>
                  <a:rPr lang="en-US" dirty="0" smtClean="0"/>
                  <a:t>A whole number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 1, 2, 3}</m:t>
                    </m:r>
                  </m:oMath>
                </a14:m>
                <a:r>
                  <a:rPr lang="en-US" dirty="0" smtClean="0"/>
                  <a:t> with the number representing the number of counter clockwise piece rotations.</a:t>
                </a:r>
              </a:p>
              <a:p>
                <a:pPr lvl="2"/>
                <a:r>
                  <a:rPr lang="en-US" dirty="0" smtClean="0"/>
                  <a:t>For type 1 puzzles, there is no imaginary component.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(e.g. small loops, even the entire puzzle) are represented as complex value </a:t>
                </a:r>
                <a:r>
                  <a:rPr lang="en-US" dirty="0" err="1" smtClean="0"/>
                  <a:t>matricies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0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Relationships between the Complex Matrices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complex-valued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do not share at least two of the same ID pieces in complementary locations, they are considered </a:t>
                </a:r>
                <a:r>
                  <a:rPr lang="en-US" i="1" dirty="0">
                    <a:solidFill>
                      <a:srgbClr val="006600"/>
                    </a:solidFill>
                  </a:rPr>
                  <a:t>unrelated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||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that share at least two of the same ID pieces, they can be considered 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geometrically 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Types of geometric conflicts that make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i="1" dirty="0">
                    <a:solidFill>
                      <a:srgbClr val="006600"/>
                    </a:solidFill>
                  </a:rPr>
                  <a:t>geometrically inconsistent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 are: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Overlap with different complex numbers (i.e. ID or rotation)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Existing of the same ID (real) in a non-shared region.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1200"/>
                  </a:spcBef>
                  <a:buFont typeface="Arial" charset="0"/>
                  <a:buChar char="•"/>
                </a:pPr>
                <a:endParaRPr lang="en-US" sz="500" dirty="0">
                  <a:ea typeface="+mn-ea"/>
                  <a:cs typeface="+mn-cs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are geometrically consistent, they can be </a:t>
                </a:r>
                <a:r>
                  <a:rPr lang="en-US" i="1" dirty="0">
                    <a:solidFill>
                      <a:srgbClr val="006600"/>
                    </a:solidFill>
                  </a:rPr>
                  <a:t>merged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3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Piece-wise Computations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for a given pair of pieces the distance is above some threshold, the two pieces are consider not pair worthy and ignored with respect to each other.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Each piece will have a maximum number (e.g. 10) of pair worthy neighbors.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Pairwise compatibility is stored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16 matrix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is the number of pieces and 16 represents the number of possible rotations for each piece in a Type-2 puzzle.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then pieces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compatible with configuration (rotation and side)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556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03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Larger Small 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Larger “small loops” are build iteratively.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(i.e. two piece by two piece) loops are formed.  </a:t>
                </a:r>
              </a:p>
              <a:p>
                <a:pPr lvl="1"/>
                <a:r>
                  <a:rPr lang="en-US" dirty="0" smtClean="0"/>
                  <a:t>Consistency between all loops is them check.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next iteration, four consistent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loops can be merged to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loops.  </a:t>
                </a:r>
              </a:p>
              <a:p>
                <a:endParaRPr lang="en-US" dirty="0"/>
              </a:p>
              <a:p>
                <a:r>
                  <a:rPr lang="en-US" dirty="0" smtClean="0"/>
                  <a:t>Hence, the algorithm constructs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loops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loops.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process continues until no higher order loops can be built and some highest order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) is found.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6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41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Managing Structure-Wise Computations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represents all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dimension structures</a:t>
                </a:r>
              </a:p>
              <a:p>
                <a:pPr lvl="1"/>
                <a:r>
                  <a:rPr lang="en-US" dirty="0" smtClean="0"/>
                  <a:t>Similar to what was done for piece-wise compatibility, structure-wise compatibility is stored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16 matrix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number of structures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that are consistent and overlap on more than two pieces are merged.  </a:t>
                </a:r>
              </a:p>
              <a:p>
                <a:pPr lvl="1"/>
                <a:r>
                  <a:rPr lang="en-US" dirty="0" smtClean="0"/>
                  <a:t>If two structures both align at a given location, the one with the superior pairwise matching is </a:t>
                </a:r>
                <a:r>
                  <a:rPr lang="en-US" dirty="0" err="1" smtClean="0"/>
                  <a:t>prefered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3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4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Paikan and Tal – Solving Multiple Square Jigsaw Puzzles with Missing </a:t>
            </a:r>
            <a:r>
              <a:rPr lang="en-US" dirty="0" smtClean="0"/>
              <a:t>Pieces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1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Paikin and Tal in [20].  </a:t>
            </a:r>
          </a:p>
          <a:p>
            <a:endParaRPr lang="en-US" dirty="0"/>
          </a:p>
          <a:p>
            <a:r>
              <a:rPr lang="en-US" dirty="0"/>
              <a:t>Inspired by Pomeranz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</a:t>
            </a:r>
            <a:r>
              <a:rPr lang="en-US" dirty="0" smtClean="0"/>
              <a:t>iteration, </a:t>
            </a:r>
            <a:r>
              <a:rPr lang="en-US" dirty="0" smtClean="0"/>
              <a:t>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Paikan’s &amp; Tal’s jigsaw puzzle problem definition </a:t>
            </a:r>
            <a:r>
              <a:rPr lang="en-US" dirty="0" smtClean="0"/>
              <a:t>(</a:t>
            </a:r>
            <a:r>
              <a:rPr lang="en-US" dirty="0" smtClean="0"/>
              <a:t>as enumerated below) </a:t>
            </a:r>
            <a:r>
              <a:rPr lang="en-US" dirty="0" smtClean="0"/>
              <a:t>is </a:t>
            </a:r>
            <a:r>
              <a:rPr lang="en-US" dirty="0" smtClean="0"/>
              <a:t>the most difficult presented to date.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puzzle(s) 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pieces 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Pieces 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puzzles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Only Input to the Algorithm</a:t>
            </a:r>
            <a:r>
              <a:rPr lang="en-US" dirty="0" smtClean="0"/>
              <a:t>: Number of puzzles to be solved.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Overview of Paikan and Tal’s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Pomeranz </a:t>
            </a:r>
            <a:r>
              <a:rPr lang="en-US" i="1" dirty="0" smtClean="0"/>
              <a:t>et. al.</a:t>
            </a:r>
            <a:r>
              <a:rPr lang="en-US" dirty="0" smtClean="0"/>
              <a:t>, Paikan and Tal use a greedy strategy.  </a:t>
            </a:r>
          </a:p>
          <a:p>
            <a:endParaRPr lang="en-US" dirty="0"/>
          </a:p>
          <a:p>
            <a:r>
              <a:rPr lang="en-US" dirty="0" smtClean="0"/>
              <a:t>With greedy algorithms, </a:t>
            </a:r>
            <a:r>
              <a:rPr lang="en-US" dirty="0" smtClean="0"/>
              <a:t>early </a:t>
            </a:r>
            <a:r>
              <a:rPr lang="en-US" dirty="0" smtClean="0"/>
              <a:t>suboptimal decisions can lead to major divergences in </a:t>
            </a:r>
            <a:r>
              <a:rPr lang="en-US" dirty="0" smtClean="0"/>
              <a:t>the future. 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reduce the likelihood such </a:t>
            </a:r>
            <a:r>
              <a:rPr lang="en-US" dirty="0" smtClean="0"/>
              <a:t>poor decisions, Paikan and Tal’s algorithm focuses on delaying potentially poor decisions.</a:t>
            </a:r>
          </a:p>
          <a:p>
            <a:endParaRPr lang="en-US" dirty="0"/>
          </a:p>
          <a:p>
            <a:r>
              <a:rPr lang="en-US" b="1" dirty="0" smtClean="0"/>
              <a:t>Phase #1: </a:t>
            </a:r>
            <a:r>
              <a:rPr lang="en-US" dirty="0" smtClean="0"/>
              <a:t>Calculate and store all piece to piece the </a:t>
            </a:r>
            <a:r>
              <a:rPr lang="en-US" i="1" dirty="0" smtClean="0"/>
              <a:t>confident </a:t>
            </a:r>
            <a:r>
              <a:rPr lang="en-US" dirty="0" smtClean="0"/>
              <a:t>compatibility values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7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Initial Piece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Previous work by [9] and [10] selected a random piece as the seed for </a:t>
            </a:r>
            <a:r>
              <a:rPr lang="en-US" dirty="0" smtClean="0"/>
              <a:t>their placer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This </a:t>
            </a:r>
            <a:r>
              <a:rPr lang="en-US" dirty="0" smtClean="0"/>
              <a:t>spawns </a:t>
            </a:r>
            <a:r>
              <a:rPr lang="en-US" dirty="0" smtClean="0"/>
              <a:t>the </a:t>
            </a:r>
            <a:r>
              <a:rPr lang="en-US" dirty="0" smtClean="0"/>
              <a:t>need to run their </a:t>
            </a:r>
            <a:r>
              <a:rPr lang="en-US" dirty="0" smtClean="0"/>
              <a:t>algorithms </a:t>
            </a:r>
            <a:r>
              <a:rPr lang="en-US" dirty="0" smtClean="0"/>
              <a:t>multiple </a:t>
            </a:r>
            <a:r>
              <a:rPr lang="en-US" dirty="0" smtClean="0"/>
              <a:t>times to get better results.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Paikan and Tal select the </a:t>
            </a:r>
            <a:r>
              <a:rPr lang="en-US" i="1" dirty="0" smtClean="0"/>
              <a:t>most</a:t>
            </a:r>
            <a:r>
              <a:rPr lang="en-US" dirty="0"/>
              <a:t> </a:t>
            </a:r>
            <a:r>
              <a:rPr lang="en-US" i="1" dirty="0" smtClean="0"/>
              <a:t>distinctive</a:t>
            </a:r>
            <a:r>
              <a:rPr lang="en-US" dirty="0" smtClean="0"/>
              <a:t> </a:t>
            </a:r>
            <a:r>
              <a:rPr lang="en-US" i="1" dirty="0" smtClean="0"/>
              <a:t>piece</a:t>
            </a:r>
            <a:r>
              <a:rPr lang="en-US" dirty="0" smtClean="0"/>
              <a:t> in the </a:t>
            </a:r>
            <a:r>
              <a:rPr lang="en-US" i="1" dirty="0" smtClean="0"/>
              <a:t>most distinctive region</a:t>
            </a:r>
            <a:r>
              <a:rPr lang="en-US" dirty="0" smtClean="0"/>
              <a:t> as their algorithm’s initial seed.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Picking the Most Distinctive Piece: </a:t>
            </a:r>
            <a:r>
              <a:rPr lang="en-US" dirty="0" smtClean="0"/>
              <a:t>Select as the initial seed the piece that has four best buddies as its neighbors and whose neighbors also have four best buddies.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This approach helps ensure both the piece and region are distinctive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Note: </a:t>
            </a:r>
            <a:r>
              <a:rPr lang="en-US" dirty="0" smtClean="0"/>
              <a:t>Best buddies is defined based off the confident </a:t>
            </a:r>
            <a:r>
              <a:rPr lang="en-US" dirty="0" smtClean="0"/>
              <a:t>compatibility unlike </a:t>
            </a:r>
            <a:r>
              <a:rPr lang="en-US" dirty="0" smtClean="0"/>
              <a:t>how it is defined in Pomeranz </a:t>
            </a:r>
            <a:r>
              <a:rPr lang="en-US" i="1" dirty="0" smtClean="0"/>
              <a:t>et. al. </a:t>
            </a:r>
            <a:r>
              <a:rPr lang="en-US" dirty="0" smtClean="0"/>
              <a:t>[10].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Quantifying Piece to Piece Similarity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6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Mutual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dirty="0" smtClean="0"/>
                  <a:t>If multiple pieces satisfy the “most distinctive” piece criteria, then select the piece with the “strongest” best buddies in all four directions.</a:t>
                </a: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b="1" dirty="0" smtClean="0"/>
                  <a:t>Paikan and Tal’s approach:</a:t>
                </a:r>
                <a:r>
                  <a:rPr lang="en-US" dirty="0" smtClean="0"/>
                  <a:t> Maximize the mutual compatibility with all four neighbors.</a:t>
                </a: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900" b="0" dirty="0" smtClean="0"/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buNone/>
                </a:pPr>
                <a:endParaRPr lang="en-US" sz="900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Mutual</a:t>
                </a:r>
                <a:r>
                  <a:rPr lang="en-US" dirty="0" smtClean="0"/>
                  <a:t> compatibility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Confident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dissimilarity between </a:t>
                </a:r>
                <a:r>
                  <a:rPr lang="en-US" dirty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Complementary spatial relationship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 smtClean="0"/>
                  <a:t> 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“r</a:t>
                </a:r>
                <a:r>
                  <a:rPr lang="en-US" dirty="0" smtClean="0"/>
                  <a:t>ight”,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“left”.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1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</a:t>
            </a:r>
            <a:r>
              <a:rPr lang="en-US" dirty="0" smtClean="0"/>
              <a:t>Basic Placement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8" y="989013"/>
            <a:ext cx="8686800" cy="529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there are unplaced pieces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the pool is not empty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Extract the best candidate from the pool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Recalculate the compatibility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Find the best neighbors (not best buddies)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Place the above best </a:t>
            </a:r>
            <a:r>
              <a:rPr lang="en-US" dirty="0" smtClean="0">
                <a:latin typeface="Consolas" panose="020B0609020204030204" pitchFamily="49" charset="0"/>
              </a:rPr>
              <a:t>piece.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685800" indent="-685800">
              <a:buNone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Add the best buddies of the </a:t>
            </a:r>
            <a:r>
              <a:rPr lang="en-US" dirty="0" smtClean="0">
                <a:latin typeface="Consolas" panose="020B0609020204030204" pitchFamily="49" charset="0"/>
              </a:rPr>
              <a:t>placed piece </a:t>
            </a:r>
            <a:r>
              <a:rPr lang="en-US" dirty="0" smtClean="0">
                <a:latin typeface="Consolas" panose="020B0609020204030204" pitchFamily="49" charset="0"/>
              </a:rPr>
              <a:t>to the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</a:t>
            </a:r>
            <a:r>
              <a:rPr lang="en-US" dirty="0" smtClean="0"/>
              <a:t>placement pool </a:t>
            </a:r>
            <a:r>
              <a:rPr lang="en-US" dirty="0" smtClean="0"/>
              <a:t>is not empty, then the “best candidate” is defined as the one </a:t>
            </a:r>
            <a:r>
              <a:rPr lang="en-US" dirty="0" smtClean="0"/>
              <a:t>in the pool with </a:t>
            </a:r>
            <a:r>
              <a:rPr lang="en-US" dirty="0" smtClean="0"/>
              <a:t>the highest mutual compatibility.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best buddies which used asymmetric dissimilarity, the greedy </a:t>
            </a:r>
            <a:r>
              <a:rPr lang="en-US" dirty="0" smtClean="0"/>
              <a:t>placer </a:t>
            </a:r>
            <a:r>
              <a:rPr lang="en-US" dirty="0" smtClean="0"/>
              <a:t>uses mutual compatibility.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sz="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pool is empty, the mutual compatibility values are recalculated using only the unplaced pieces </a:t>
            </a:r>
            <a:r>
              <a:rPr lang="en-US" i="1" dirty="0" smtClean="0"/>
              <a:t>and the border pieces in the puzzle</a:t>
            </a:r>
            <a:r>
              <a:rPr lang="en-US" dirty="0" smtClean="0"/>
              <a:t>. 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piece with the highest mutual compatibility is then placed onto the board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newly placed piece’s best buddies (if any) are placed into the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0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Multiple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Other than the pieces themselves, the only input into Paikin and Tal’s algorithm is the number of puzzles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1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Modified </a:t>
            </a:r>
            <a:r>
              <a:rPr lang="en-US" b="1" dirty="0" smtClean="0"/>
              <a:t>Approach for Multiple Boards: </a:t>
            </a:r>
            <a:r>
              <a:rPr lang="en-US" dirty="0" smtClean="0"/>
              <a:t>When the mutual compatibility </a:t>
            </a:r>
            <a:r>
              <a:rPr lang="en-US" i="1" dirty="0" smtClean="0"/>
              <a:t>between placed and unplaced pieces</a:t>
            </a:r>
            <a:r>
              <a:rPr lang="en-US" dirty="0" smtClean="0"/>
              <a:t> drops below a specified threshold (e.g. 0.5), </a:t>
            </a:r>
            <a:r>
              <a:rPr lang="en-US" dirty="0" smtClean="0"/>
              <a:t>the candidate pool is cleared, and a </a:t>
            </a:r>
            <a:r>
              <a:rPr lang="en-US" dirty="0" smtClean="0"/>
              <a:t>new puzzle is started.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seed of the new puzzle uses the same approach that was used for the first puzzle.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New puzzles can be created up to the specified </a:t>
            </a:r>
            <a:r>
              <a:rPr lang="en-US" dirty="0" smtClean="0"/>
              <a:t>input number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Placement goes on simultaneously across all puzzles.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previous attempts at the problem, Paikan and Tal never specifically try to fill a particular slot in the puzzle.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Rather Paikan and Tal always try to fill the slot in which they have the most confidence.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This allows their algorithm to handle missing puzzle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86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/>
          </a:bodyPr>
          <a:lstStyle/>
          <a:p>
            <a:r>
              <a:rPr lang="en-US" dirty="0" smtClean="0"/>
              <a:t>Puzzle Piece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0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Piece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6262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Piece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Demaine and Martin L. Demaine, “Jigsaw Puzzles, Edge Matching, and Polyomino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Garfinkel.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 Zhu, Zongtan Zhou, and Dewen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Intell.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Marande,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Nehab, Michael Burns, David Dobkin, Andreas Vlachopoulos, Christos Doumas, Szymon Rusinkiewicz, and Tim Weyrich. 2008. A system for high-volume acquisition and matching of fresco fragments: reassembling Theran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Zhong-Lie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Sholomon,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Pomeranz, D.; Shemesh, M. &amp; Ben-Shahar,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 Yang, N. Adluru, and L. J. Latecki.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Alajlan.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Drewsen,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pieces. 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err="1" smtClean="0"/>
                  <a:t>Mahalanobis</a:t>
                </a:r>
                <a:r>
                  <a:rPr lang="en-US" dirty="0" smtClean="0"/>
                  <a:t> Gradient Distance [12]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Prediction-based </a:t>
                </a:r>
                <a:r>
                  <a:rPr lang="en-US" dirty="0" smtClean="0"/>
                  <a:t>Compatibility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Statistical based using the entire piece 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585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Fujiki, K. Shoji, and J. Miyamichi.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Sholomon, O. David, and N. Netanyahu. Datasets of larger images and GA-based solver’s results on these and other sets. http://www.cs.biu.ac.il/∼nathan/Jigsaw.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Fengjiao,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 Paikin, 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</a:t>
                </a:r>
                <a:r>
                  <a:rPr lang="en-US" dirty="0" smtClean="0"/>
                  <a:t>lightness </a:t>
                </a:r>
                <a:r>
                  <a:rPr lang="en-US" dirty="0" smtClean="0"/>
                  <a:t>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</a:t>
                </a:r>
                <a:r>
                  <a:rPr lang="en-US" dirty="0" smtClean="0"/>
                  <a:t>then the </a:t>
                </a:r>
                <a:r>
                  <a:rPr lang="en-US" dirty="0" smtClean="0"/>
                  <a:t>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of this Approach: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penalizes boundary differences between pieces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Pomeranz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piece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6662</Words>
  <Application>Microsoft Office PowerPoint</Application>
  <PresentationFormat>On-screen Show (4:3)</PresentationFormat>
  <Paragraphs>713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Quantifying Piece to Piece Similarity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Benefits of Asymmetric Dissimilarity</vt:lpstr>
      <vt:lpstr>Confident Compatibility</vt:lpstr>
      <vt:lpstr>Quantifying Solution Quality</vt:lpstr>
      <vt:lpstr>Measuring Solution Quality</vt:lpstr>
      <vt:lpstr>Performance Metrics</vt:lpstr>
      <vt:lpstr>“Best Buddies”</vt:lpstr>
      <vt:lpstr>“Best Buddies” Estimation Metric</vt:lpstr>
      <vt:lpstr>Existing Jigsaw Puzzle Solver Approaches</vt:lpstr>
      <vt:lpstr>Cho et. al. – The Patch Transform and its Application to Image Editing (2008)</vt:lpstr>
      <vt:lpstr>Patch Transform</vt:lpstr>
      <vt:lpstr>Markov Random Field</vt:lpstr>
      <vt:lpstr>Maximizing the Patch Assignment Probability</vt:lpstr>
      <vt:lpstr>Loopy Belief Propagation Solver</vt:lpstr>
      <vt:lpstr>Cho et. al. – A Probabilistic  Jigsaw Puzzle Solver (2010)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Pomeranz et. al. – A Fully Automated Greedy Square Jigsaw Puzzle Solver (2011)</vt:lpstr>
      <vt:lpstr>Generalized Greedy Algorithm</vt:lpstr>
      <vt:lpstr>Overview of the Greedy Placement Phase</vt:lpstr>
      <vt:lpstr>Segmenter Phase</vt:lpstr>
      <vt:lpstr>Pomeranz’s Complete Algorithm</vt:lpstr>
      <vt:lpstr>Sholomon et. al. – A Genetic Algorithm-Based Solved for Very Large Jigsaw Puzzles (2013)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Algorithm Runtime Comparison</vt:lpstr>
      <vt:lpstr>Son et. al. – Solving Square Jigsaw Puzzles with Loop Constraints (2014)</vt:lpstr>
      <vt:lpstr>Solving Jigsaw Puzzles with Loop Constraints</vt:lpstr>
      <vt:lpstr>Small Loops</vt:lpstr>
      <vt:lpstr>Representing Pieces and Puzzles</vt:lpstr>
      <vt:lpstr>Relationships between the Complex Matrices</vt:lpstr>
      <vt:lpstr>Managing Piece-wise Computations</vt:lpstr>
      <vt:lpstr>Creating Larger Small Loops</vt:lpstr>
      <vt:lpstr>Managing Structure-Wise Computations</vt:lpstr>
      <vt:lpstr>Paikan and Tal – Solving Multiple Square Jigsaw Puzzles with Missing Pieces (2015)</vt:lpstr>
      <vt:lpstr>Managing Missing Pieces and Multiple Puzzles</vt:lpstr>
      <vt:lpstr>Puzzle Problem Requirements</vt:lpstr>
      <vt:lpstr>Overview of Paikan and Tal’s Algorithm</vt:lpstr>
      <vt:lpstr>Phase #2 – Initial Piece Selection</vt:lpstr>
      <vt:lpstr>Phase #2 – Mutual Compatibility</vt:lpstr>
      <vt:lpstr>Phase #3: Basic Placement Algorithm</vt:lpstr>
      <vt:lpstr>Phase #3: Placement Overview</vt:lpstr>
      <vt:lpstr>Phase #3: Handling Multiple Puzzles</vt:lpstr>
      <vt:lpstr>Phase #3: Handling Missing Pieces</vt:lpstr>
      <vt:lpstr>Puzzle Piece Size</vt:lpstr>
      <vt:lpstr>Comparison of Piece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836</cp:revision>
  <dcterms:created xsi:type="dcterms:W3CDTF">2014-05-26T00:58:59Z</dcterms:created>
  <dcterms:modified xsi:type="dcterms:W3CDTF">2016-03-07T08:00:11Z</dcterms:modified>
</cp:coreProperties>
</file>