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42"/>
  </p:notesMasterIdLst>
  <p:handoutMasterIdLst>
    <p:handoutMasterId r:id="rId43"/>
  </p:handoutMasterIdLst>
  <p:sldIdLst>
    <p:sldId id="899" r:id="rId2"/>
    <p:sldId id="762" r:id="rId3"/>
    <p:sldId id="945" r:id="rId4"/>
    <p:sldId id="970" r:id="rId5"/>
    <p:sldId id="934" r:id="rId6"/>
    <p:sldId id="933" r:id="rId7"/>
    <p:sldId id="958" r:id="rId8"/>
    <p:sldId id="937" r:id="rId9"/>
    <p:sldId id="971" r:id="rId10"/>
    <p:sldId id="972" r:id="rId11"/>
    <p:sldId id="974" r:id="rId12"/>
    <p:sldId id="975" r:id="rId13"/>
    <p:sldId id="973" r:id="rId14"/>
    <p:sldId id="976" r:id="rId15"/>
    <p:sldId id="977" r:id="rId16"/>
    <p:sldId id="978" r:id="rId17"/>
    <p:sldId id="960" r:id="rId18"/>
    <p:sldId id="939" r:id="rId19"/>
    <p:sldId id="980" r:id="rId20"/>
    <p:sldId id="981" r:id="rId21"/>
    <p:sldId id="982" r:id="rId22"/>
    <p:sldId id="983" r:id="rId23"/>
    <p:sldId id="969" r:id="rId24"/>
    <p:sldId id="963" r:id="rId25"/>
    <p:sldId id="979" r:id="rId26"/>
    <p:sldId id="941" r:id="rId27"/>
    <p:sldId id="946" r:id="rId28"/>
    <p:sldId id="947" r:id="rId29"/>
    <p:sldId id="954" r:id="rId30"/>
    <p:sldId id="943" r:id="rId31"/>
    <p:sldId id="957" r:id="rId32"/>
    <p:sldId id="951" r:id="rId33"/>
    <p:sldId id="949" r:id="rId34"/>
    <p:sldId id="950" r:id="rId35"/>
    <p:sldId id="948" r:id="rId36"/>
    <p:sldId id="952" r:id="rId37"/>
    <p:sldId id="953" r:id="rId38"/>
    <p:sldId id="959" r:id="rId39"/>
    <p:sldId id="956" r:id="rId40"/>
    <p:sldId id="942" r:id="rId41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9pPr>
  </p:defaultTextStyle>
  <p:extLst>
    <p:ext uri="{521415D9-36F7-43E2-AB2F-B90AF26B5E84}">
      <p14:sectionLst xmlns:p14="http://schemas.microsoft.com/office/powerpoint/2010/main">
        <p14:section name="Mainstream" id="{039A2441-C26D-4DE8-BE20-A4C403C7E543}">
          <p14:sldIdLst>
            <p14:sldId id="899"/>
            <p14:sldId id="762"/>
            <p14:sldId id="945"/>
            <p14:sldId id="970"/>
            <p14:sldId id="934"/>
            <p14:sldId id="933"/>
            <p14:sldId id="958"/>
            <p14:sldId id="937"/>
            <p14:sldId id="971"/>
            <p14:sldId id="972"/>
            <p14:sldId id="974"/>
            <p14:sldId id="975"/>
            <p14:sldId id="973"/>
            <p14:sldId id="976"/>
            <p14:sldId id="977"/>
            <p14:sldId id="978"/>
            <p14:sldId id="960"/>
            <p14:sldId id="939"/>
            <p14:sldId id="980"/>
            <p14:sldId id="981"/>
            <p14:sldId id="982"/>
            <p14:sldId id="983"/>
            <p14:sldId id="969"/>
            <p14:sldId id="963"/>
            <p14:sldId id="979"/>
            <p14:sldId id="941"/>
            <p14:sldId id="946"/>
            <p14:sldId id="947"/>
            <p14:sldId id="954"/>
            <p14:sldId id="943"/>
            <p14:sldId id="957"/>
            <p14:sldId id="951"/>
            <p14:sldId id="949"/>
            <p14:sldId id="950"/>
            <p14:sldId id="948"/>
            <p14:sldId id="952"/>
            <p14:sldId id="953"/>
            <p14:sldId id="959"/>
            <p14:sldId id="956"/>
            <p14:sldId id="942"/>
          </p14:sldIdLst>
        </p14:section>
        <p14:section name="Appendix" id="{9A616C74-FD0A-4804-91F2-959BFCB76E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66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0"/>
    <a:srgbClr val="FF9966"/>
    <a:srgbClr val="FF9900"/>
    <a:srgbClr val="808080"/>
    <a:srgbClr val="B2B2B2"/>
    <a:srgbClr val="808000"/>
    <a:srgbClr val="A4050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 autoAdjust="0"/>
    <p:restoredTop sz="92318" autoAdjust="0"/>
  </p:normalViewPr>
  <p:slideViewPr>
    <p:cSldViewPr>
      <p:cViewPr varScale="1">
        <p:scale>
          <a:sx n="111" d="100"/>
          <a:sy n="111" d="100"/>
        </p:scale>
        <p:origin x="20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494" y="-126"/>
      </p:cViewPr>
      <p:guideLst>
        <p:guide orient="horz" pos="3059"/>
        <p:guide pos="2166"/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801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801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fld id="{177BBD40-30E0-40B2-813B-5CE2467B2B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37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801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2961" y="3229607"/>
            <a:ext cx="7280718" cy="305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 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- 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801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6" tIns="45937" rIns="91876" bIns="45937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/>
            </a:lvl1pPr>
          </a:lstStyle>
          <a:p>
            <a:pPr>
              <a:defRPr/>
            </a:pPr>
            <a:fld id="{8AA8097D-12ED-4210-A5ED-8D3094B475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6131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Ø"/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75484-8895-42C7-8115-77298A30E96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55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A8097D-12ED-4210-A5ED-8D3094B4759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14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A8097D-12ED-4210-A5ED-8D3094B4759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19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A8097D-12ED-4210-A5ED-8D3094B4759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19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0"/>
            <a:ext cx="3733800" cy="304800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atinLnBrk="0"/>
            <a:endParaRPr kumimoji="0" lang="en-US" altLang="ko-KR" sz="16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5410200" cy="304800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atinLnBrk="0"/>
            <a:r>
              <a:rPr kumimoji="0" lang="en-US" altLang="ko-KR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Lucida Sans" pitchFamily="34" charset="0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0" hangingPunct="1">
              <a:defRPr/>
            </a:pPr>
            <a:r>
              <a:rPr kumimoji="0" lang="en-US" altLang="ko-KR" sz="3600">
                <a:solidFill>
                  <a:srgbClr val="FBFCFF"/>
                </a:solidFill>
                <a:latin typeface="Calibri" pitchFamily="34" charset="0"/>
              </a:rPr>
              <a:t>Introduction to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304800"/>
            <a:ext cx="9144000" cy="2514600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atinLnBrk="0"/>
            <a:r>
              <a:rPr kumimoji="0" lang="en-US" altLang="ko-KR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pic>
        <p:nvPicPr>
          <p:cNvPr id="8" name="Picture 22" descr="postech ui_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524625"/>
            <a:ext cx="15303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0" y="2819400"/>
            <a:ext cx="9144000" cy="1066800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atinLnBrk="0"/>
            <a:endParaRPr kumimoji="0" lang="en-US" altLang="ko-KR" sz="16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" name="Rectangle 11"/>
          <p:cNvSpPr/>
          <p:nvPr userDrawn="1"/>
        </p:nvSpPr>
        <p:spPr bwMode="invGray">
          <a:xfrm>
            <a:off x="0" y="1143000"/>
            <a:ext cx="1371600" cy="795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11" name="Rectangle 12"/>
          <p:cNvSpPr/>
          <p:nvPr userDrawn="1"/>
        </p:nvSpPr>
        <p:spPr bwMode="invGray">
          <a:xfrm>
            <a:off x="1066800" y="1143000"/>
            <a:ext cx="80772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5105400" cy="1524000"/>
          </a:xfrm>
        </p:spPr>
        <p:txBody>
          <a:bodyPr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 bwMode="white">
          <a:xfrm>
            <a:off x="1219200" y="1219200"/>
            <a:ext cx="7620000" cy="1219200"/>
          </a:xfrm>
        </p:spPr>
        <p:txBody>
          <a:bodyPr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921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CB3D-23F1-43FA-8EDF-7B5FB9B711BD}" type="datetime1">
              <a:rPr lang="ko-KR" altLang="en-US"/>
              <a:pPr>
                <a:defRPr/>
              </a:pPr>
              <a:t>2018. 9. 16.</a:t>
            </a:fld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7AB10-7677-4EB0-969B-7E95BB8D0C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90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433C-E125-4631-A95D-2665935136A6}" type="datetime1">
              <a:rPr lang="ko-KR" altLang="en-US"/>
              <a:pPr>
                <a:defRPr/>
              </a:pPr>
              <a:t>2018. 9. 16.</a:t>
            </a:fld>
            <a:endParaRPr lang="ko-KR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CB258-7776-4141-B9CF-34EAE82733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83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03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4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4911-7271-4B57-AEAE-D0C7D60F0B32}" type="datetime1">
              <a:rPr lang="ko-KR" altLang="en-US"/>
              <a:pPr>
                <a:defRPr/>
              </a:pPr>
              <a:t>2018. 9. 16.</a:t>
            </a:fld>
            <a:endParaRPr lang="ko-KR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4F31C-B3E3-429F-BA16-E46A23D98E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50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772400" cy="236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36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D88BA-701A-4B6B-9897-FB49506E4810}" type="datetime1">
              <a:rPr lang="ko-KR" altLang="en-US"/>
              <a:pPr>
                <a:defRPr/>
              </a:pPr>
              <a:t>2018. 9. 16.</a:t>
            </a:fld>
            <a:endParaRPr lang="ko-KR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6D653-0B65-47BE-8721-0E2E97FFF4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92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AC394-B36C-41F1-9D34-18A3385D49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D826D04-EFB0-4449-B684-B43652CAC7A4}" type="datetime1">
              <a:rPr lang="ko-KR" altLang="en-US"/>
              <a:pPr>
                <a:defRPr/>
              </a:pPr>
              <a:t>2018. 9. 16.</a:t>
            </a:fld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Calibri" pitchFamily="34" charset="0"/>
              </a:defRPr>
            </a:lvl1pPr>
          </a:lstStyle>
          <a:p>
            <a:pPr>
              <a:defRPr/>
            </a:pPr>
            <a:fld id="{82BD80EF-AF3B-47EE-8F72-22C4734A8C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304800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atinLnBrk="0"/>
            <a:endParaRPr kumimoji="0" lang="en-US" altLang="ko-KR" sz="16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304800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atinLnBrk="0"/>
            <a:r>
              <a:rPr kumimoji="0" lang="en-US" altLang="ko-KR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304800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latinLnBrk="0"/>
            <a:r>
              <a:rPr kumimoji="0" lang="en-US" altLang="ko-KR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POSTECH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2" r:id="rId2"/>
    <p:sldLayoutId id="2147484073" r:id="rId3"/>
    <p:sldLayoutId id="2147484074" r:id="rId4"/>
    <p:sldLayoutId id="2147484076" r:id="rId5"/>
    <p:sldLayoutId id="2147484078" r:id="rId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heafield.com/code/kenlm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heafield.com/code/kenlm.tar.gz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u/kenlm/archive/master.zi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1.icsi.berkeley.edu/Speech/docs/HTKBook3.2/node213_mn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kheafield.com/papers/avenue/kenlm.pdf" TargetMode="External"/><Relationship Id="rId2" Type="http://schemas.openxmlformats.org/officeDocument/2006/relationships/hyperlink" Target="https://kheafield.com/code/kenl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kheafield.com/papers/edinburgh/estimate_paper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66800" y="1219200"/>
            <a:ext cx="8077200" cy="1219200"/>
          </a:xfrm>
        </p:spPr>
        <p:txBody>
          <a:bodyPr>
            <a:normAutofit/>
          </a:bodyPr>
          <a:lstStyle/>
          <a:p>
            <a:r>
              <a:rPr lang="en-US" altLang="ko-KR" sz="3600" spc="-150" dirty="0">
                <a:ea typeface="맑은 고딕" panose="020B0503020000020004" pitchFamily="50" charset="-127"/>
                <a:cs typeface="함초롬바탕" panose="02030504000101010101" pitchFamily="18" charset="-127"/>
              </a:rPr>
              <a:t>Language Modeling</a:t>
            </a:r>
            <a:endParaRPr lang="ko-KR" altLang="en-US" sz="3600" spc="-150" dirty="0">
              <a:ea typeface="맑은 고딕" panose="020B0503020000020004" pitchFamily="50" charset="-127"/>
              <a:cs typeface="함초롬바탕" panose="0203050400010101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67246" y="4191000"/>
            <a:ext cx="7809509" cy="220980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함초롬바탕" panose="02030504000101010101" pitchFamily="18" charset="-127"/>
              </a:rPr>
              <a:t>2018.09.21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함초롬바탕" panose="02030504000101010101" pitchFamily="18" charset="-127"/>
              </a:rPr>
              <a:t>Knowledge and Language Engineering Lab.,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함초롬바탕" panose="02030504000101010101" pitchFamily="18" charset="-127"/>
              </a:rPr>
              <a:t>Pohang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62182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Scoring a Sentence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Unigram language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(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𝑙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시퀀스를 고려하지 않고 단어의 집합을 상정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순서가 바뀌어도 확률이 변하지 않음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학습방법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: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단어 빈도를 전체 단어 수로 나누어준다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1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2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10</a:t>
            </a:fld>
            <a:endParaRPr lang="en-US" alt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019AA5-DCBF-714C-8D31-F6E14643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38759"/>
              </p:ext>
            </p:extLst>
          </p:nvPr>
        </p:nvGraphicFramePr>
        <p:xfrm>
          <a:off x="1447800" y="3807492"/>
          <a:ext cx="6172200" cy="2926080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3028800985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89624507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단어 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w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확률 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P</a:t>
                      </a:r>
                      <a:r>
                        <a:rPr lang="en-US" b="0" i="0" u="none" strike="noStrike" dirty="0">
                          <a:effectLst/>
                          <a:latin typeface="STIXGeneral-Regular" pitchFamily="2" charset="2"/>
                        </a:rPr>
                        <a:t>(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|</a:t>
                      </a:r>
                      <a:r>
                        <a:rPr lang="el-GR" b="0" i="0" u="none" strike="noStrike" dirty="0">
                          <a:effectLst/>
                          <a:latin typeface="STIXGeneral-Regular" pitchFamily="2" charset="2"/>
                        </a:rPr>
                        <a:t>θ</a:t>
                      </a:r>
                      <a:r>
                        <a:rPr lang="en-US" altLang="ko-KR" b="0" i="0" u="none" strike="noStrike" baseline="-25000" dirty="0">
                          <a:effectLst/>
                          <a:latin typeface="STIXGeneral-Regular" pitchFamily="2" charset="2"/>
                        </a:rPr>
                        <a:t>1</a:t>
                      </a:r>
                      <a:r>
                        <a:rPr lang="el-GR" b="0" i="0" u="none" strike="noStrike" dirty="0">
                          <a:effectLst/>
                        </a:rPr>
                        <a:t>)</a:t>
                      </a:r>
                      <a:endParaRPr lang="el-G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3486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5678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mining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10435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association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0.01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223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clustering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75969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85207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food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0.00001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34608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98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Scoring a Sentence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Unigram language model</a:t>
            </a:r>
          </a:p>
          <a:p>
            <a:pPr lvl="1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11</a:t>
            </a:fld>
            <a:endParaRPr lang="en-US" alt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019AA5-DCBF-714C-8D31-F6E14643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60925"/>
              </p:ext>
            </p:extLst>
          </p:nvPr>
        </p:nvGraphicFramePr>
        <p:xfrm>
          <a:off x="685800" y="1998656"/>
          <a:ext cx="3886200" cy="292608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302880098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896245072"/>
                    </a:ext>
                  </a:extLst>
                </a:gridCol>
              </a:tblGrid>
              <a:tr h="34889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단어 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w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확률 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P</a:t>
                      </a:r>
                      <a:r>
                        <a:rPr lang="en-US" b="0" i="0" u="none" strike="noStrike" dirty="0">
                          <a:effectLst/>
                          <a:latin typeface="STIXGeneral-Regular" pitchFamily="2" charset="2"/>
                        </a:rPr>
                        <a:t>(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|</a:t>
                      </a:r>
                      <a:r>
                        <a:rPr lang="el-GR" b="0" i="0" u="none" strike="noStrike" dirty="0">
                          <a:effectLst/>
                          <a:latin typeface="STIXGeneral-Regular" pitchFamily="2" charset="2"/>
                        </a:rPr>
                        <a:t>θ</a:t>
                      </a:r>
                      <a:r>
                        <a:rPr lang="en-US" altLang="ko-KR" b="0" i="0" u="none" strike="noStrike" baseline="-25000" dirty="0">
                          <a:effectLst/>
                          <a:latin typeface="STIXGeneral-Regular" pitchFamily="2" charset="2"/>
                        </a:rPr>
                        <a:t>1</a:t>
                      </a:r>
                      <a:r>
                        <a:rPr lang="el-GR" b="0" i="0" u="none" strike="noStrike" dirty="0">
                          <a:effectLst/>
                        </a:rPr>
                        <a:t>)</a:t>
                      </a:r>
                      <a:endParaRPr lang="el-G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34866"/>
                  </a:ext>
                </a:extLst>
              </a:tr>
              <a:tr h="3488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56782"/>
                  </a:ext>
                </a:extLst>
              </a:tr>
              <a:tr h="3488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mining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10435"/>
                  </a:ext>
                </a:extLst>
              </a:tr>
              <a:tr h="3488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association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0.01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22300"/>
                  </a:ext>
                </a:extLst>
              </a:tr>
              <a:tr h="3488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clustering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75969"/>
                  </a:ext>
                </a:extLst>
              </a:tr>
              <a:tr h="34889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85207"/>
                  </a:ext>
                </a:extLst>
              </a:tr>
              <a:tr h="3488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food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0.00001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34608"/>
                  </a:ext>
                </a:extLst>
              </a:tr>
              <a:tr h="3488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179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0CF986-2041-514E-8B6E-A6F91AEDE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43458"/>
              </p:ext>
            </p:extLst>
          </p:nvPr>
        </p:nvGraphicFramePr>
        <p:xfrm>
          <a:off x="4679066" y="2001550"/>
          <a:ext cx="3900668" cy="2926080"/>
        </p:xfrm>
        <a:graphic>
          <a:graphicData uri="http://schemas.openxmlformats.org/drawingml/2006/table">
            <a:tbl>
              <a:tblPr/>
              <a:tblGrid>
                <a:gridCol w="1950334">
                  <a:extLst>
                    <a:ext uri="{9D8B030D-6E8A-4147-A177-3AD203B41FA5}">
                      <a16:colId xmlns:a16="http://schemas.microsoft.com/office/drawing/2014/main" val="2844760663"/>
                    </a:ext>
                  </a:extLst>
                </a:gridCol>
                <a:gridCol w="1950334">
                  <a:extLst>
                    <a:ext uri="{9D8B030D-6E8A-4147-A177-3AD203B41FA5}">
                      <a16:colId xmlns:a16="http://schemas.microsoft.com/office/drawing/2014/main" val="2175733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단어 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w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확률 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P</a:t>
                      </a:r>
                      <a:r>
                        <a:rPr lang="en-US" b="0" i="0" u="none" strike="noStrike" dirty="0">
                          <a:effectLst/>
                          <a:latin typeface="STIXGeneral-Regular" pitchFamily="2" charset="2"/>
                        </a:rPr>
                        <a:t>(</a:t>
                      </a:r>
                      <a:r>
                        <a:rPr lang="en-US" b="0" i="0" u="none" strike="noStrike" dirty="0">
                          <a:effectLst/>
                          <a:latin typeface="STIXGeneral-Italic" pitchFamily="2" charset="2"/>
                        </a:rPr>
                        <a:t>w</a:t>
                      </a:r>
                      <a:r>
                        <a:rPr lang="en-US" altLang="ko-KR" b="0" i="0" u="none" strike="noStrike" dirty="0">
                          <a:effectLst/>
                          <a:latin typeface="STIXGeneral-Italic" pitchFamily="2" charset="2"/>
                        </a:rPr>
                        <a:t>|</a:t>
                      </a:r>
                      <a:r>
                        <a:rPr lang="el-GR" b="0" i="0" u="none" strike="noStrike" dirty="0">
                          <a:effectLst/>
                          <a:latin typeface="STIXGeneral-Regular" pitchFamily="2" charset="2"/>
                        </a:rPr>
                        <a:t>θ</a:t>
                      </a:r>
                      <a:r>
                        <a:rPr lang="el-GR" b="0" i="0" u="none" strike="noStrike" baseline="-25000" dirty="0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l-GR" b="0" i="0" u="none" strike="noStrike" dirty="0">
                          <a:effectLst/>
                        </a:rPr>
                        <a:t>)</a:t>
                      </a:r>
                      <a:endParaRPr lang="el-G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75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food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78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nutrition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healthy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0.05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88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diet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9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02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0.00001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6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6834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4213D99-4B55-7B48-A8F7-71A0BBB667FB}"/>
                  </a:ext>
                </a:extLst>
              </p:cNvPr>
              <p:cNvSpPr/>
              <p:nvPr/>
            </p:nvSpPr>
            <p:spPr>
              <a:xfrm>
                <a:off x="152400" y="4971447"/>
                <a:ext cx="8839200" cy="1183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 dirty="0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err="1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𝑡𝑒𝑥𝑡</m:t>
                      </m:r>
                      <m:r>
                        <a:rPr lang="ko-KR" altLang="en-US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err="1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𝑚𝑖𝑛𝑖𝑛𝑔</m:t>
                      </m:r>
                      <m:r>
                        <a:rPr lang="ko-KR" altLang="en-US" b="0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err="1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𝑐𝑙𝑢𝑠𝑡𝑒𝑟𝑖𝑛𝑔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𝑡𝑒𝑥𝑡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𝑚𝑖𝑛𝑖𝑛𝑔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err="1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𝑐𝑙𝑢𝑠𝑡𝑟𝑖𝑛𝑔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)=0.2×0.1×0.02=0.0004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4213D99-4B55-7B48-A8F7-71A0BBB66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71447"/>
                <a:ext cx="8839200" cy="1183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C601FA0-4E28-5D43-93CF-DF7FB78E7D16}"/>
                  </a:ext>
                </a:extLst>
              </p:cNvPr>
              <p:cNvSpPr/>
              <p:nvPr/>
            </p:nvSpPr>
            <p:spPr>
              <a:xfrm>
                <a:off x="2057400" y="6053435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 dirty="0" smtClean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3131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altLang="ko-KR" i="1" dirty="0">
                          <a:solidFill>
                            <a:srgbClr val="3131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C601FA0-4E28-5D43-93CF-DF7FB78E7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053435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16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Scoring a Sentence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610600" cy="5029200"/>
              </a:xfrm>
            </p:spPr>
            <p:txBody>
              <a:bodyPr/>
              <a:lstStyle/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Unigram language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(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𝑙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시퀀스를 고려하지 않고 단어의 집합을 상정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순서가 바뀌어도 확률이 변하지 않음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𝐼𝑠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𝑡h𝑒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𝑡𝑎𝑏𝑙𝑒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𝑜𝑛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𝑐𝑢𝑝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𝑡h𝑒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𝑇h𝑒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𝑐𝑢𝑝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𝑖𝑠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𝑜𝑛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𝑡h𝑒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𝑡𝑎𝑏𝑙𝑒</m:t>
                        </m:r>
                      </m:e>
                    </m:d>
                  </m:oMath>
                </a14:m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2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이전의 단어가 다음 단어에 영향을 미치지 않음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2"/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Chain Rule</a:t>
                </a:r>
                <a:endParaRPr lang="en-US" altLang="ko-KR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</a:rPr>
                      <m:t>…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−1,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2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610600" cy="5029200"/>
              </a:xfrm>
              <a:blipFill>
                <a:blip r:embed="rId2"/>
                <a:stretch>
                  <a:fillRect l="-1327" t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26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Scoring a Sentence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Autoregressive sequence modelling</a:t>
                </a: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현재 단어의 확률 분포는 기존의 단어에 영향을 받는다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i="1">
                        <a:latin typeface="Cambria Math"/>
                      </a:rPr>
                      <m:t>…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600" i="1">
                            <a:latin typeface="Cambria Math"/>
                          </a:rPr>
                          <m:t>−1,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1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Ex) 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 저녁으로 포항 </a:t>
                </a:r>
                <a:r>
                  <a:rPr lang="ko-KR" altLang="en-US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물회를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먹어야겠다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이라는 단어가 문장의 시작으로 가장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reasonable.</a:t>
                </a:r>
              </a:p>
              <a:p>
                <a:pPr lvl="2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저녁으로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라는 단어가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다음에 높은 확률로 존재할 수 있음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포항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이라는 단어가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‘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 저녁으로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이후에 존재해도 자연스러움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‘</a:t>
                </a:r>
                <a:r>
                  <a:rPr lang="ko-KR" altLang="en-US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물회를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이라는 단어가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‘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 저녁으로 포항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이후에 음식과 특산물을 얘기함으로써 가장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likely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하게 보여짐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먹어야겠다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라는 단어가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‘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 저녁으로 포항 </a:t>
                </a:r>
                <a:r>
                  <a:rPr lang="ko-KR" altLang="en-US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물회를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이후에 오는 것이 확률 상으로 가장 좋음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‘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 저녁으로 포항 </a:t>
                </a:r>
                <a:r>
                  <a:rPr lang="ko-KR" altLang="en-US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물회를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먹어야겠다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.’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는 문장이 완성 되었으므로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modelling 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종료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2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59" r="-154" b="-6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083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Scoring a Sentence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Autoregressive sequence modelling</a:t>
                </a: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현재 단어의 확률 분포는 기존의 단어에 영향을 받는다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i="1">
                        <a:latin typeface="Cambria Math"/>
                      </a:rPr>
                      <m:t>…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600" i="1">
                            <a:latin typeface="Cambria Math"/>
                          </a:rPr>
                          <m:t>−1,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1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 저녁으로 포항 </a:t>
                </a:r>
                <a:r>
                  <a:rPr lang="ko-KR" altLang="en-US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물회를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먹어야겠다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오늘 저녁으로 포항 </a:t>
                </a:r>
                <a:r>
                  <a:rPr lang="ko-KR" altLang="en-US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물회를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자야겠다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전자가 후자보다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more likely (=higher probability)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하다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2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치명적인 단점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: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실용적이지 못하다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pPr lvl="2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Exponential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하게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parameter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의 수가 증가한다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94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Scoring a Sentence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686800" cy="5029200"/>
              </a:xfrm>
            </p:spPr>
            <p:txBody>
              <a:bodyPr/>
              <a:lstStyle/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K</a:t>
                </a:r>
                <a:r>
                  <a:rPr lang="en-US" altLang="ko-KR" baseline="30000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th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order Markov assumption</a:t>
                </a:r>
              </a:p>
              <a:p>
                <a:pPr lvl="1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k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개의 요소만 고려하는 방법 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주어진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에서 이전에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k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개의 단어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들 기준으로 한 조건부 확률을 통하여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scoring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800" i="1">
                        <a:latin typeface="Cambria Math"/>
                      </a:rPr>
                      <m:t>…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−1,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n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개의 단어만 보는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n-gram model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을 사용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sz="20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686800" cy="5029200"/>
              </a:xfrm>
              <a:blipFill>
                <a:blip r:embed="rId2"/>
                <a:stretch>
                  <a:fillRect l="-1316" t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75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(n-1)</a:t>
                </a:r>
                <a:r>
                  <a:rPr lang="en-US" altLang="ko-KR" baseline="30000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th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order Markov approximation 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활용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0-gram LM : uniform model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=1/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</a:t>
                </a:r>
              </a:p>
              <a:p>
                <a:pPr lvl="1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1-gram LM : unigram model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2-gram LM : bigram model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3-gram LM : trigram model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많은 단어를 보면 문장의 정확성은 높아진다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  <a:p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그러나 단어 하나를 더 볼 수록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parameter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는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exponential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하게 증가한다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4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66499"/>
            <a:ext cx="8229600" cy="17918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8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N-gram </a:t>
                </a:r>
                <a:r>
                  <a:rPr lang="ko-KR" altLang="en-US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확률 계산</a:t>
                </a:r>
                <a:endParaRPr lang="en-US" altLang="ko-KR" dirty="0">
                  <a:solidFill>
                    <a:prstClr val="black"/>
                  </a:solidFill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−1,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-&gt;</a:t>
                </a:r>
              </a:p>
              <a:p>
                <a:pPr lvl="1"/>
                <a:r>
                  <a:rPr lang="ko-KR" altLang="en-US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조건부 확률의 정리에 따라</a:t>
                </a:r>
                <a:endParaRPr lang="en-US" altLang="ko-KR" dirty="0">
                  <a:solidFill>
                    <a:prstClr val="black"/>
                  </a:solidFill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solidFill>
                    <a:prstClr val="black"/>
                  </a:solidFill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solidFill>
                    <a:prstClr val="black"/>
                  </a:solidFill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solidFill>
                    <a:prstClr val="black"/>
                  </a:solidFill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solidFill>
                    <a:prstClr val="black"/>
                  </a:solidFill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marL="457200" lvl="1" indent="0" algn="r">
                  <a:buNone/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V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는 모든 가능한 단어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(=Vocabulary)</a:t>
                </a:r>
              </a:p>
              <a:p>
                <a:pPr lvl="1"/>
                <a:r>
                  <a:rPr lang="ko-KR" altLang="en-US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어떤 방식으로 예측할 것인가</a:t>
                </a:r>
                <a:r>
                  <a:rPr lang="en-US" altLang="ko-KR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?</a:t>
                </a:r>
              </a:p>
              <a:p>
                <a:pPr lvl="2"/>
                <a:r>
                  <a:rPr lang="en-US" altLang="ko-KR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Maximum Likelihood Estimation (MLE)</a:t>
                </a:r>
              </a:p>
              <a:p>
                <a:pPr lvl="3"/>
                <a:r>
                  <a:rPr lang="en-US" altLang="ko-KR" dirty="0">
                    <a:solidFill>
                      <a:prstClr val="black"/>
                    </a:solidFill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Data collection a lot and Estimation</a:t>
                </a:r>
              </a:p>
              <a:p>
                <a:pPr lvl="1"/>
                <a:endParaRPr lang="en-US" altLang="ko-KR" dirty="0">
                  <a:solidFill>
                    <a:prstClr val="black"/>
                  </a:solidFill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dirty="0">
                  <a:solidFill>
                    <a:prstClr val="black"/>
                  </a:solidFill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59" r="-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18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F26F0-AF07-404C-B689-45738057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981200"/>
            <a:ext cx="3742262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48AC2-0088-A94F-92BE-3F9AAA50D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62" y="2834490"/>
            <a:ext cx="7772400" cy="16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N-gram 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확률 계산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Maximum Likelihood Estimation (MLE)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Data collection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 lot and Estimation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Data : 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우리가 수집할 수 있는 모든 문서 및 문장 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3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E.g., Wiki, News, Tweets, …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Estimation</a:t>
            </a:r>
          </a:p>
          <a:p>
            <a:pPr marL="1828800" lvl="3" indent="-457200">
              <a:buFont typeface="+mj-lt"/>
              <a:buAutoNum type="arabicParenR"/>
            </a:pP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 나타나는 주어진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n-gram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의 수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828800" lvl="3" indent="-45720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828800" lvl="3" indent="-457200">
              <a:buFont typeface="+mj-lt"/>
              <a:buAutoNum type="arabicParenR"/>
            </a:pP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 나타나는 가능한 모든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n-gram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형태의 수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639648-5DE6-7048-9C89-2536CA09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91000"/>
            <a:ext cx="3282950" cy="3976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AB4138-CEB9-2743-8548-346E9A7B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4935014"/>
            <a:ext cx="3276857" cy="4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5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이론 강의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What is a Language Model?</a:t>
            </a: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Scoring a Sentence</a:t>
            </a: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n-gram Language Model</a:t>
            </a:r>
          </a:p>
          <a:p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실습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KenLM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CB258-7776-4141-B9CF-34EAE827337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2552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N-gram 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확률 계산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Maximum Likelihood Estimation (MLE)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포항 </a:t>
            </a:r>
            <a:r>
              <a:rPr lang="ko-KR" altLang="en-US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물회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가 얼마나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likely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한가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?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문서 내에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포항 </a:t>
            </a:r>
            <a:r>
              <a:rPr lang="ko-KR" altLang="en-US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물회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가 출현하는 빈도 수를 전부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count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문서 내에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포항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?’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 만들어지는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bigram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 전부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count’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 중에서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포항 </a:t>
            </a:r>
            <a:r>
              <a:rPr lang="ko-KR" altLang="en-US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물회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는 얼마나 자주 등장하는가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78B96E-4389-1149-8EC3-F078ED56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2200"/>
            <a:ext cx="6858000" cy="682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C5E4CC-0E70-DE4E-9C47-9AABF7CC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045125"/>
            <a:ext cx="388620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6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N-gram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의 문제점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에서 없는 분포가 발생하는 경우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Ex) P(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숨겨진 맛집 포항 청마루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p(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숨겨진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x p(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맛집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|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숨겨진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x p(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포항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|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맛집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x </a:t>
            </a:r>
            <a:r>
              <a:rPr lang="en-US" altLang="ko-KR" u="sng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p(</a:t>
            </a:r>
            <a:r>
              <a:rPr lang="ko-KR" altLang="en-US" u="sng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청마루</a:t>
            </a:r>
            <a:r>
              <a:rPr lang="en-US" altLang="ko-KR" u="sng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|</a:t>
            </a:r>
            <a:r>
              <a:rPr lang="ko-KR" altLang="en-US" u="sng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포항</a:t>
            </a:r>
            <a:r>
              <a:rPr lang="en-US" altLang="ko-KR" u="sng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0</a:t>
            </a:r>
          </a:p>
          <a:p>
            <a:pPr marL="857250" lvl="2" indent="0">
              <a:buNone/>
            </a:pP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                                     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0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단어 간의 거리가 멀어져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capture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가 안되는 경우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Ex) 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출출한 밤 </a:t>
            </a:r>
            <a:r>
              <a:rPr lang="ko-KR" altLang="en-US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야식을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먹을까 생각하여 이 곳 저 곳을 </a:t>
            </a:r>
            <a:r>
              <a:rPr lang="ko-KR" altLang="en-US" dirty="0">
                <a:solidFill>
                  <a:srgbClr val="C0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거닐다 집에 돌아와서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먹었다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</a:p>
          <a:p>
            <a:pPr marL="1314450" lvl="2" indent="-457200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4-gram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에선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야식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과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먹었다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의 연관성을 찾을 수 없다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</a:p>
          <a:p>
            <a:pPr marL="1314450" lvl="2" indent="-457200"/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 늘림으로써 해결 할 수 있지만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 늘리면 </a:t>
            </a:r>
            <a:r>
              <a:rPr lang="ko-KR" altLang="en-US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계산량이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늘어나므로 경우에 따라 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trade-off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해야하는 부분이다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</a:p>
          <a:p>
            <a:pPr marL="1314450" lvl="2" indent="-457200"/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938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해결 방법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에서 없는 분포가 발생하는 경우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Smoothing : 0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 발생되는 것을 막기 위해 작은 상수를 더함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>
              <a:buFont typeface="+mj-ea"/>
              <a:buAutoNum type="circleNumDbPlain"/>
            </a:pP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>
              <a:buFont typeface="+mj-ea"/>
              <a:buAutoNum type="circleNumDbPlain"/>
            </a:pP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>
              <a:buFont typeface="+mj-ea"/>
              <a:buAutoNum type="circleNumDbPlain"/>
            </a:pPr>
            <a:r>
              <a:rPr lang="en-US" altLang="ko-KR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Backoff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: window 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크기를 일시적으로 늘림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>
              <a:buFont typeface="+mj-ea"/>
              <a:buAutoNum type="circleNumDbPlain"/>
            </a:pP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>
              <a:buFont typeface="+mj-ea"/>
              <a:buAutoNum type="circleNumDbPlain"/>
            </a:pP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>
              <a:buFont typeface="+mj-ea"/>
              <a:buAutoNum type="circleNumDbPlain"/>
            </a:pP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314450" lvl="2" indent="-457200">
              <a:buFont typeface="+mj-ea"/>
              <a:buAutoNum type="circleNumDbPlain"/>
            </a:pP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200150" lvl="2" indent="-342900"/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보편적으로 </a:t>
            </a:r>
            <a:r>
              <a:rPr lang="en-US" altLang="ko-KR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Kneser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-Ney soothing/</a:t>
            </a:r>
            <a:r>
              <a:rPr lang="en-US" altLang="ko-KR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backoff</a:t>
            </a:r>
            <a:r>
              <a:rPr lang="ko-KR" altLang="en-US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많이 차용</a:t>
            </a:r>
            <a:endParaRPr lang="en-US" altLang="ko-KR" dirty="0">
              <a:solidFill>
                <a:prstClr val="black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1200150" lvl="2" indent="-342900"/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그냥 </a:t>
            </a:r>
            <a:r>
              <a:rPr lang="en-US" altLang="ko-KR" dirty="0" err="1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KenLM</a:t>
            </a:r>
            <a:r>
              <a:rPr lang="ko-KR" altLang="en-US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쓰면 됩니다</a:t>
            </a:r>
            <a:r>
              <a:rPr lang="en-US" altLang="ko-KR" dirty="0">
                <a:solidFill>
                  <a:prstClr val="black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E5EBE-9B79-F64F-8479-9CBBFB67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3200"/>
            <a:ext cx="7924800" cy="755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07235A-A1D0-B248-8997-9A371473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27" y="3873241"/>
            <a:ext cx="7696200" cy="9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687" y="1447800"/>
            <a:ext cx="6658625" cy="5029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648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n-gram Language Model – Google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373" y="1524000"/>
            <a:ext cx="4365254" cy="5029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584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023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KenLM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 Model Toolkit</a:t>
            </a:r>
            <a:b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  <a:hlinkClick r:id="rId2"/>
              </a:rPr>
              <a:t>https://kheafield.com/code/kenlm/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Made by Kenneth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Heafield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Ivan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Pouzyrevsky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Jonathan H. Clark, and Philipp Koehn</a:t>
            </a:r>
          </a:p>
          <a:p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Used in Moses,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cdec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Joshua, Jane, and Phrasal</a:t>
            </a:r>
            <a:endParaRPr lang="ko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6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KenLM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Cmake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설치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sudo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apt install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cmake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Dependency</a:t>
            </a:r>
          </a:p>
          <a:p>
            <a:pPr lvl="1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sudo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apt-get install build-essential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libboost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-all-dev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cmake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zlib1g-dev libbz2-dev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liblzma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-dev</a:t>
            </a:r>
            <a:endParaRPr lang="ko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44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KenLM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Run the command line by line</a:t>
            </a:r>
          </a:p>
          <a:p>
            <a:pPr lvl="1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wget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-O -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  <a:hlinkClick r:id="rId2"/>
              </a:rPr>
              <a:t>https://kheafield.com/code/kenlm.tar.gz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|tar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xz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mkdir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kenlm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/build</a:t>
            </a: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cd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kenlm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/build</a:t>
            </a:r>
          </a:p>
          <a:p>
            <a:pPr lvl="1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cmake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..</a:t>
            </a: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make -j2</a:t>
            </a:r>
            <a:endParaRPr lang="ko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183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KenLM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Install Python API</a:t>
            </a:r>
          </a:p>
          <a:p>
            <a:pPr lvl="1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sudo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pip install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  <a:hlinkClick r:id="rId2"/>
              </a:rPr>
              <a:t>https://github.com/kpu/kenlm/archive/master.zip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After installation, run the Python interpreter and type</a:t>
            </a:r>
            <a:endParaRPr lang="ko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219200" y="4114800"/>
            <a:ext cx="6772275" cy="762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rtlCol="0" anchor="ctr"/>
          <a:lstStyle/>
          <a:p>
            <a:pPr marL="540000" lvl="1" indent="-540000"/>
            <a:r>
              <a:rPr lang="pt-BR" altLang="ko-KR" sz="2000" dirty="0"/>
              <a:t>&gt;&gt;&gt; import kenlm</a:t>
            </a:r>
          </a:p>
          <a:p>
            <a:pPr marL="540000" lvl="1" indent="-540000"/>
            <a:r>
              <a:rPr lang="pt-BR" altLang="ko-KR" sz="2000" dirty="0">
                <a:solidFill>
                  <a:schemeClr val="bg1"/>
                </a:solidFill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8780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강의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3330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1.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anguage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생성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2.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Binary file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변환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3. 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불러오기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4.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 활용하여 문장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scoring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5.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주어진 문장에서 다음 단어 예측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6.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문장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7026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사전 준비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 model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 생성하기 위해 데이터를 통해서 학습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Toy corpus: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소나기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황순원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)/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한국어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334 sentences, 4360 words (922 unique words)</a:t>
            </a: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Morphologically segmented</a:t>
            </a: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Text File: sonagi.txt</a:t>
            </a: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Word List File: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sonagi.voc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337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1.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 model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생성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bin/lmplz -o </a:t>
            </a:r>
            <a:r>
              <a:rPr lang="pt-BR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[n] 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&lt; </a:t>
            </a:r>
            <a:r>
              <a:rPr lang="pt-BR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[Text_File] 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&gt; </a:t>
            </a:r>
            <a:r>
              <a:rPr lang="pt-BR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[Model_File]</a:t>
            </a: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[n] : n-gram model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에서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지정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Text_File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] : training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 사용할 파일명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Model_File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] : training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후 생성된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 model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 저장할 파일명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ex) bin/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lmplz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-o 3 &lt; sonagi.txt &gt;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sonagi.arpa</a:t>
            </a:r>
            <a:endParaRPr lang="ko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38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2.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Binary file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변환 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bin/build_binary </a:t>
            </a:r>
            <a:r>
              <a:rPr lang="pt-BR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[ARPA_Model] [Binary_Model]</a:t>
            </a: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ARPA_Model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] : Step 1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에서 생성된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 model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파일명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[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Binary_Model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] : Binary language model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의 파일명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ex) bin/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build_binary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sonagi.arpa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sonagi.bin</a:t>
            </a:r>
            <a:endParaRPr lang="ko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38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3.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 model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불러오기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ython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interpreter (or use 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Jupyter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에서 다음 명령어 입력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$language_model: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2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에서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훈련한 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의 위치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ex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 model = kenlm.Model('sonagi.bin')</a:t>
            </a:r>
            <a:b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		model = kenlm.Model('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sonagi.arpa</a:t>
            </a:r>
            <a:r>
              <a:rPr lang="ko-KR" altLang="pt-B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＇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</a:p>
          <a:p>
            <a:pPr lvl="2"/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두 모델 다 활용 가능합니다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b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(Binary 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더 빠릅니다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219200" y="2438400"/>
            <a:ext cx="6772275" cy="762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rtlCol="0" anchor="ctr"/>
          <a:lstStyle/>
          <a:p>
            <a:pPr marL="540000" lvl="1" indent="-540000"/>
            <a:r>
              <a:rPr lang="pt-BR" altLang="ko-KR" sz="2000" dirty="0"/>
              <a:t>&gt;&gt;&gt; import kenlm</a:t>
            </a:r>
          </a:p>
          <a:p>
            <a:pPr marL="540000" lvl="1" indent="-540000"/>
            <a:r>
              <a:rPr lang="pt-BR" altLang="ko-KR" sz="2000" dirty="0">
                <a:solidFill>
                  <a:schemeClr val="bg1"/>
                </a:solidFill>
              </a:rPr>
              <a:t>&gt;&gt;&gt; model = kenlm.Model('</a:t>
            </a:r>
            <a:r>
              <a:rPr lang="pt-BR" altLang="ko-KR" sz="2000" dirty="0">
                <a:solidFill>
                  <a:srgbClr val="FFC000"/>
                </a:solidFill>
              </a:rPr>
              <a:t>$language_model</a:t>
            </a:r>
            <a:r>
              <a:rPr lang="pt-BR" altLang="ko-KR" sz="2000" dirty="0">
                <a:solidFill>
                  <a:schemeClr val="bg1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82382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4.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 활용하여 문장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scoring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model.score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() function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이용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$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word_sequence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: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문장이나 단어들의 시퀀스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bos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: Begin Of Sentence</a:t>
            </a:r>
            <a:b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	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문장의 시작점이 존재할 때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True</a:t>
            </a:r>
          </a:p>
          <a:p>
            <a:pPr lvl="2"/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eos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: End Of Sentence</a:t>
            </a:r>
            <a:b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	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문장의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종결점이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존재할 때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True</a:t>
            </a: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ex)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model.score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('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도라지꽃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이 피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었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.',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bos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=True, </a:t>
            </a:r>
            <a:r>
              <a:rPr lang="en-US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eos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=True)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219200" y="2438400"/>
            <a:ext cx="6772275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rtlCol="0" anchor="ctr"/>
          <a:lstStyle/>
          <a:p>
            <a:pPr marL="540000" lvl="1" indent="-540000"/>
            <a:r>
              <a:rPr lang="pt-BR" altLang="ko-KR" sz="2000" dirty="0"/>
              <a:t>&gt;&gt;&gt; model.score('</a:t>
            </a:r>
            <a:r>
              <a:rPr lang="pt-BR" altLang="ko-KR" sz="2000" dirty="0">
                <a:solidFill>
                  <a:srgbClr val="FFC000"/>
                </a:solidFill>
              </a:rPr>
              <a:t>$word_sequence</a:t>
            </a:r>
            <a:r>
              <a:rPr lang="pt-BR" altLang="ko-KR" sz="2000" dirty="0"/>
              <a:t>', bos=True, eos=True)</a:t>
            </a:r>
          </a:p>
        </p:txBody>
      </p:sp>
    </p:spTree>
    <p:extLst>
      <p:ext uri="{BB962C8B-B14F-4D97-AF65-F5344CB8AC3E}">
        <p14:creationId xmlns:p14="http://schemas.microsoft.com/office/powerpoint/2010/main" val="3183092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5.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주어진 문장에서 다음 단어 예측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V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ocabulary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list (</a:t>
            </a:r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sonagi.voc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활용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For given sequence ('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소년 은 소녀 를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')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Score the sequence with bos=True, eos=False</a:t>
            </a:r>
          </a:p>
          <a:p>
            <a:pPr lvl="2"/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Score the sequence with bos=True, eos=True for termination</a:t>
            </a:r>
          </a:p>
          <a:p>
            <a:pPr lvl="2"/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For each word in vocabualry,</a:t>
            </a:r>
            <a:b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make new sequence by attaching the word, and score it</a:t>
            </a: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Compare all scores and select the best one</a:t>
            </a: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Repeat the step until termination</a:t>
            </a: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endParaRPr lang="ko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382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 6. 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문장 생성</a:t>
            </a:r>
          </a:p>
          <a:p>
            <a:pPr lvl="1"/>
            <a:r>
              <a:rPr lang="pt-BR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Step</a:t>
            </a: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5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와 유사</a:t>
            </a:r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Start from a given word, or an empty sequence</a:t>
            </a:r>
            <a:b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pt-BR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with bos=True, eos=False</a:t>
            </a:r>
          </a:p>
          <a:p>
            <a:pPr lvl="1"/>
            <a:endParaRPr lang="pt-BR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Word</a:t>
            </a:r>
          </a:p>
          <a:p>
            <a:pPr lvl="2"/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소년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소녀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꽃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조약돌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개울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...</a:t>
            </a:r>
            <a:endParaRPr lang="ko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38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Appendix: ARPA LM Format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http://www1.icsi.berkeley.edu/Speech/docs/HTKBook3.2/node213_mn.html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38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2438400"/>
            <a:ext cx="35337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09637" y="3314700"/>
            <a:ext cx="633413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33600" y="3305175"/>
            <a:ext cx="633413" cy="762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endCxn id="5" idx="0"/>
          </p:cNvCxnSpPr>
          <p:nvPr/>
        </p:nvCxnSpPr>
        <p:spPr>
          <a:xfrm rot="10800000" flipV="1">
            <a:off x="1226344" y="2743200"/>
            <a:ext cx="3726656" cy="5715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21" idx="1"/>
            <a:endCxn id="7" idx="2"/>
          </p:cNvCxnSpPr>
          <p:nvPr/>
        </p:nvCxnSpPr>
        <p:spPr>
          <a:xfrm rot="10800000">
            <a:off x="2450307" y="4067175"/>
            <a:ext cx="2507456" cy="27622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53000" y="2362200"/>
            <a:ext cx="1828800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Probability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(stored as log10)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57763" y="3962401"/>
            <a:ext cx="1900237" cy="762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back-off weight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(stored as log10)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90675" y="3314701"/>
            <a:ext cx="390525" cy="76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30" idx="1"/>
            <a:endCxn id="26" idx="2"/>
          </p:cNvCxnSpPr>
          <p:nvPr/>
        </p:nvCxnSpPr>
        <p:spPr>
          <a:xfrm rot="10800000">
            <a:off x="1785939" y="4076701"/>
            <a:ext cx="3171825" cy="1171576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957763" y="4867277"/>
            <a:ext cx="1900237" cy="76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n-gram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58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66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What is a Language Model?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어떤 문장이 더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자연스러운가요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Is the table on cup the</a:t>
            </a:r>
            <a:r>
              <a:rPr lang="ko-KR" altLang="en-US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The cup is on the table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소녀 는 꽃 을 보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았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b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ko-KR" altLang="en-US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소녀 는 꽃 이 보 </a:t>
            </a:r>
            <a:r>
              <a:rPr lang="ko-KR" altLang="en-US" dirty="0" err="1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았</a:t>
            </a:r>
            <a:r>
              <a:rPr lang="ko-KR" altLang="en-US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소년 이 소녀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를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보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았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b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ko-KR" altLang="en-US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소녀 를 소년 이 보 </a:t>
            </a:r>
            <a:r>
              <a:rPr lang="ko-KR" altLang="en-US" dirty="0" err="1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았</a:t>
            </a:r>
            <a:r>
              <a:rPr lang="ko-KR" altLang="en-US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solidFill>
                  <a:srgbClr val="FF000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</a:p>
          <a:p>
            <a:pPr lvl="1"/>
            <a:endParaRPr lang="en-US" altLang="ko-KR" dirty="0">
              <a:solidFill>
                <a:srgbClr val="FF0000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컴퓨터를 통해 문법적으로 문장의 정확도를 판단하는 기술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-&gt;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Language Model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0939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[Website]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  <a:hlinkClick r:id="rId2"/>
              </a:rPr>
              <a:t>https://kheafield.com/code/kenlm/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[Paper]</a:t>
            </a:r>
          </a:p>
          <a:p>
            <a:r>
              <a:rPr lang="en-US" altLang="ko-KR" dirty="0" err="1"/>
              <a:t>KenLM</a:t>
            </a:r>
            <a:r>
              <a:rPr lang="en-US" altLang="ko-KR" dirty="0"/>
              <a:t>: Faster and Smaller Language Model Queries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https://kheafield.com/papers/avenue/kenlm.pdf</a:t>
            </a:r>
            <a:endParaRPr lang="en-US" altLang="ko-KR" dirty="0"/>
          </a:p>
          <a:p>
            <a:r>
              <a:rPr lang="en-US" altLang="ko-KR" dirty="0"/>
              <a:t>Scalable Modified </a:t>
            </a:r>
            <a:r>
              <a:rPr lang="en-US" altLang="ko-KR" dirty="0" err="1"/>
              <a:t>Kneser</a:t>
            </a:r>
            <a:r>
              <a:rPr lang="en-US" altLang="ko-KR" dirty="0"/>
              <a:t>-Ney Language Model Estimation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https://kheafield.com/papers/edinburgh/estimate_paper.pdf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15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What is a Language Model?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문장의 확률적 분포를 통해서 문법에 맞는 문장 인식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p(Is the table on cup the) </a:t>
            </a:r>
            <a:b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&lt; p(The cup is on the table)</a:t>
            </a: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p(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소녀 는 꽃 을 보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았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.) </a:t>
            </a:r>
            <a:b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&gt; p(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소녀 는 꽃 이 보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았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.)</a:t>
            </a: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p(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소년 이 소녀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를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보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았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.) </a:t>
            </a:r>
            <a:b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&gt; p(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소녀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를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소년 이 보 </a:t>
            </a:r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았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다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12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What is a Language Model?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입력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: 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문장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출력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: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해당 문장의 확률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분포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Language model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은 단어 시퀀스의 확률 분포를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capture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(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Apple SD Gothic Neo Light" panose="02000300000000000000" pitchFamily="2" charset="-127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</a:b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259" r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94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a Language Model?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적용점</a:t>
            </a:r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Machine Translation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기계 번역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Speech Recognition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</a:t>
            </a:r>
            <a:r>
              <a: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음성 인식</a:t>
            </a:r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2"/>
            <a:endParaRPr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Hand-writing Recognition, Information Retrieval, etc.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7</a:t>
            </a:fld>
            <a:endParaRPr lang="en-US" altLang="ko-KR"/>
          </a:p>
        </p:txBody>
      </p:sp>
      <p:grpSp>
        <p:nvGrpSpPr>
          <p:cNvPr id="46" name="그룹 45"/>
          <p:cNvGrpSpPr/>
          <p:nvPr/>
        </p:nvGrpSpPr>
        <p:grpSpPr>
          <a:xfrm>
            <a:off x="1447800" y="2438400"/>
            <a:ext cx="6362700" cy="1176754"/>
            <a:chOff x="1447800" y="2514600"/>
            <a:chExt cx="6362700" cy="1176754"/>
          </a:xfrm>
        </p:grpSpPr>
        <p:sp>
          <p:nvSpPr>
            <p:cNvPr id="27" name="직사각형 26"/>
            <p:cNvSpPr/>
            <p:nvPr/>
          </p:nvSpPr>
          <p:spPr>
            <a:xfrm>
              <a:off x="1447800" y="2667000"/>
              <a:ext cx="28956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나는 어제 고양이를 보았다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67300" y="2514600"/>
              <a:ext cx="27432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I yesterday a cat saw</a:t>
              </a:r>
              <a:endParaRPr lang="ko-KR" altLang="en-US" sz="1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67300" y="2971800"/>
              <a:ext cx="27432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I saw a cat yesterday</a:t>
              </a:r>
              <a:endParaRPr lang="ko-KR" altLang="en-US" sz="1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  <p:cxnSp>
          <p:nvCxnSpPr>
            <p:cNvPr id="30" name="직선 화살표 연결선 29"/>
            <p:cNvCxnSpPr>
              <a:stCxn id="27" idx="3"/>
              <a:endCxn id="29" idx="1"/>
            </p:cNvCxnSpPr>
            <p:nvPr/>
          </p:nvCxnSpPr>
          <p:spPr>
            <a:xfrm>
              <a:off x="4343400" y="2857500"/>
              <a:ext cx="7239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7" idx="3"/>
              <a:endCxn id="28" idx="1"/>
            </p:cNvCxnSpPr>
            <p:nvPr/>
          </p:nvCxnSpPr>
          <p:spPr>
            <a:xfrm flipV="1">
              <a:off x="4343400" y="2705100"/>
              <a:ext cx="723900" cy="1524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095541" y="3352800"/>
              <a:ext cx="1600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Source Sentence</a:t>
              </a:r>
              <a:endParaRPr lang="ko-KR" altLang="en-US" sz="1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54069" y="3352800"/>
              <a:ext cx="1569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Target Sentence</a:t>
              </a:r>
              <a:endParaRPr lang="ko-KR" altLang="en-US" sz="1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552688" y="4419600"/>
            <a:ext cx="6243539" cy="1205330"/>
            <a:chOff x="1376461" y="5076824"/>
            <a:chExt cx="6243539" cy="1205330"/>
          </a:xfrm>
        </p:grpSpPr>
        <p:pic>
          <p:nvPicPr>
            <p:cNvPr id="1026" name="Picture 2" descr="http://sami.fel.cvut.cz/project_obr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461" y="5076824"/>
              <a:ext cx="1466850" cy="866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화살표 연결선 6"/>
            <p:cNvCxnSpPr>
              <a:stCxn id="1026" idx="3"/>
              <a:endCxn id="8" idx="1"/>
            </p:cNvCxnSpPr>
            <p:nvPr/>
          </p:nvCxnSpPr>
          <p:spPr>
            <a:xfrm>
              <a:off x="2843311" y="5510212"/>
              <a:ext cx="5094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352800" y="5319712"/>
              <a:ext cx="18288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rʌn</a:t>
              </a:r>
              <a:r>
                <a: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 </a:t>
              </a:r>
              <a:r>
                <a:rPr lang="en-US" altLang="ko-KR" dirty="0" err="1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tu</a:t>
              </a:r>
              <a:r>
                <a: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ː </a:t>
              </a:r>
              <a:r>
                <a:rPr lang="en-US" altLang="ko-KR" dirty="0" err="1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ju</a:t>
              </a:r>
              <a:r>
                <a: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ː</a:t>
              </a:r>
              <a:endPara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91200" y="5076824"/>
              <a:ext cx="18288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run to you</a:t>
              </a:r>
              <a:endPara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91200" y="5562600"/>
              <a:ext cx="18288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run two you</a:t>
              </a:r>
              <a:endParaRPr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  <p:cxnSp>
          <p:nvCxnSpPr>
            <p:cNvPr id="15" name="직선 화살표 연결선 14"/>
            <p:cNvCxnSpPr>
              <a:stCxn id="8" idx="3"/>
              <a:endCxn id="14" idx="1"/>
            </p:cNvCxnSpPr>
            <p:nvPr/>
          </p:nvCxnSpPr>
          <p:spPr>
            <a:xfrm>
              <a:off x="5181600" y="5510212"/>
              <a:ext cx="609600" cy="24288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3"/>
              <a:endCxn id="13" idx="1"/>
            </p:cNvCxnSpPr>
            <p:nvPr/>
          </p:nvCxnSpPr>
          <p:spPr>
            <a:xfrm flipV="1">
              <a:off x="5181600" y="5267324"/>
              <a:ext cx="609600" cy="242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438067" y="5943600"/>
              <a:ext cx="13436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Speech Signal</a:t>
              </a:r>
              <a:endParaRPr lang="ko-KR" altLang="en-US" sz="1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67755" y="5943600"/>
              <a:ext cx="1798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Phonetic Sequence</a:t>
              </a:r>
              <a:endParaRPr lang="ko-KR" altLang="en-US" sz="1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12756" y="5943600"/>
              <a:ext cx="1585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rPr>
                <a:t>Recognized Text</a:t>
              </a:r>
              <a:endParaRPr lang="ko-KR" altLang="en-US" sz="1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26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a Language Model?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문장은 단어의 시퀀스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단어 시퀀스의 확률을 통해서 문장 전체의 확률 부여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𝑇𝑜𝑑𝑎𝑦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𝑖𝑠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𝐹𝑟𝑖𝑑𝑎𝑦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=0.001</m:t>
                    </m:r>
                  </m:oMath>
                </a14:m>
                <a:endParaRPr lang="en-US" altLang="ko-KR" b="0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𝑇𝑜𝑑𝑎𝑦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𝐹𝑟𝑖𝑑𝑎𝑦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𝑖𝑠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0000000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001</m:t>
                    </m:r>
                  </m:oMath>
                </a14:m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76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a Language Model?</a:t>
            </a:r>
            <a:endParaRPr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왜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Language Model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을 쓰는가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?</a:t>
                </a:r>
              </a:p>
              <a:p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𝑇𝑜𝑑𝑎𝑦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𝑖𝑠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𝐹𝑟𝑖𝑑𝑎𝑦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=0.001</m:t>
                    </m:r>
                  </m:oMath>
                </a14:m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𝑇𝑜𝑑𝑎𝑦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𝐹𝑟𝑖𝑑𝑎𝑦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Apple SD Gothic Neo Light" panose="02000300000000000000" pitchFamily="2" charset="-127"/>
                          </a:rPr>
                          <m:t>𝑖𝑠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=0.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0000000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Apple SD Gothic Neo Light" panose="02000300000000000000" pitchFamily="2" charset="-127"/>
                      </a:rPr>
                      <m:t>001</m:t>
                    </m:r>
                  </m:oMath>
                </a14:m>
                <a:endParaRPr lang="en-US" altLang="ko-KR" i="1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1)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의 확률이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2)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의 확률보다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10</a:t>
                </a:r>
                <a:r>
                  <a:rPr lang="en-US" altLang="ko-KR" baseline="30000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7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배 크다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.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(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정량화 가능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)</a:t>
                </a:r>
              </a:p>
              <a:p>
                <a:pPr lvl="1"/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  <a:p>
                <a:pPr lvl="1"/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Ex) John feel .. happy(?) habit(?)</a:t>
                </a:r>
              </a:p>
              <a:p>
                <a:pPr lvl="1"/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자연언어로는 소리로 비슷하게 들리지만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Language model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은 확률이 높은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‘happy’</a:t>
                </a:r>
                <a:r>
                  <a:rPr lang="ko-KR" altLang="en-US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를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선택 </a:t>
                </a:r>
                <a:r>
                  <a:rPr lang="en-US" altLang="ko-KR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-&gt;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</a:t>
                </a:r>
                <a:r>
                  <a:rPr lang="ko-KR" altLang="en-US" dirty="0" err="1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챗</a:t>
                </a:r>
                <a:r>
                  <a:rPr lang="ko-KR" altLang="en-US" dirty="0">
                    <a:latin typeface="Apple SD Gothic Neo Light" panose="02000300000000000000" pitchFamily="2" charset="-127"/>
                    <a:ea typeface="Apple SD Gothic Neo Light" panose="02000300000000000000" pitchFamily="2" charset="-127"/>
                  </a:rPr>
                  <a:t> 봇 등에서 응답 생성에 도움</a:t>
                </a:r>
                <a:endParaRPr lang="en-US" altLang="ko-KR" dirty="0">
                  <a:latin typeface="Apple SD Gothic Neo Light" panose="02000300000000000000" pitchFamily="2" charset="-127"/>
                  <a:ea typeface="Apple SD Gothic Neo Light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59" r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394-B36C-41F1-9D34-18A3385D4907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6095022"/>
      </p:ext>
    </p:extLst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81568</TotalTime>
  <Words>1649</Words>
  <Application>Microsoft Macintosh PowerPoint</Application>
  <PresentationFormat>화면 슬라이드 쇼(4:3)</PresentationFormat>
  <Paragraphs>404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6" baseType="lpstr">
      <vt:lpstr>맑은 고딕</vt:lpstr>
      <vt:lpstr>함초롬바탕</vt:lpstr>
      <vt:lpstr>Apple SD Gothic Neo</vt:lpstr>
      <vt:lpstr>Apple SD Gothic Neo Light</vt:lpstr>
      <vt:lpstr>Apple SD Gothic Neo Medium</vt:lpstr>
      <vt:lpstr>Arial Unicode MS</vt:lpstr>
      <vt:lpstr>ＭＳ Ｐゴシック</vt:lpstr>
      <vt:lpstr>Arial</vt:lpstr>
      <vt:lpstr>Calibri</vt:lpstr>
      <vt:lpstr>Cambria Math</vt:lpstr>
      <vt:lpstr>Lucida Sans</vt:lpstr>
      <vt:lpstr>STIXGeneral-Italic</vt:lpstr>
      <vt:lpstr>STIXGeneral-Regular</vt:lpstr>
      <vt:lpstr>Tahoma</vt:lpstr>
      <vt:lpstr>Wingdings</vt:lpstr>
      <vt:lpstr>IIR-slides</vt:lpstr>
      <vt:lpstr>Language Modeling</vt:lpstr>
      <vt:lpstr>목차</vt:lpstr>
      <vt:lpstr>이론 강의</vt:lpstr>
      <vt:lpstr>What is a Language Model?</vt:lpstr>
      <vt:lpstr>What is a Language Model?</vt:lpstr>
      <vt:lpstr>What is a Language Model?</vt:lpstr>
      <vt:lpstr>What is a Language Model?</vt:lpstr>
      <vt:lpstr>What is a Language Model?</vt:lpstr>
      <vt:lpstr>What is a Language Model?</vt:lpstr>
      <vt:lpstr>Scoring a Sentence</vt:lpstr>
      <vt:lpstr>Scoring a Sentence</vt:lpstr>
      <vt:lpstr>Scoring a Sentence</vt:lpstr>
      <vt:lpstr>Scoring a Sentence</vt:lpstr>
      <vt:lpstr>Scoring a Sentence</vt:lpstr>
      <vt:lpstr>Scoring a Sentence</vt:lpstr>
      <vt:lpstr>n-gram Language Model</vt:lpstr>
      <vt:lpstr>n-gram Language Model</vt:lpstr>
      <vt:lpstr>n-gram Language Model</vt:lpstr>
      <vt:lpstr>n-gram Language Model</vt:lpstr>
      <vt:lpstr>n-gram Language Model</vt:lpstr>
      <vt:lpstr>n-gram Language Model</vt:lpstr>
      <vt:lpstr>n-gram Language Model</vt:lpstr>
      <vt:lpstr>n-gram Language Model</vt:lpstr>
      <vt:lpstr>n-gram Language Model – Google</vt:lpstr>
      <vt:lpstr>실습</vt:lpstr>
      <vt:lpstr>KenLM</vt:lpstr>
      <vt:lpstr>KenLM 설치</vt:lpstr>
      <vt:lpstr>KenLM 설치</vt:lpstr>
      <vt:lpstr>KenLM 설치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Appendix: ARPA LM Format</vt:lpstr>
      <vt:lpstr>Q &amp; A</vt:lpstr>
      <vt:lpstr>Reference</vt:lpstr>
    </vt:vector>
  </TitlesOfParts>
  <Manager/>
  <Company>Stanford University</Company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Christopher Manning</dc:creator>
  <cp:keywords/>
  <dc:description/>
  <cp:lastModifiedBy>Microsoft Office User</cp:lastModifiedBy>
  <cp:revision>3914</cp:revision>
  <cp:lastPrinted>2017-05-12T03:34:51Z</cp:lastPrinted>
  <dcterms:created xsi:type="dcterms:W3CDTF">2009-09-24T07:33:46Z</dcterms:created>
  <dcterms:modified xsi:type="dcterms:W3CDTF">2018-09-17T07:03:34Z</dcterms:modified>
  <cp:category/>
</cp:coreProperties>
</file>