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9"/>
  </p:notesMasterIdLst>
  <p:sldIdLst>
    <p:sldId id="257" r:id="rId2"/>
    <p:sldId id="260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9" r:id="rId18"/>
  </p:sldIdLst>
  <p:sldSz cx="12192000" cy="6858000"/>
  <p:notesSz cx="6858000" cy="9144000"/>
  <p:embeddedFontLst>
    <p:embeddedFont>
      <p:font typeface="Segoe UI Black" pitchFamily="34" charset="0"/>
      <p:bold r:id="rId20"/>
      <p:boldItalic r:id="rId21"/>
    </p:embeddedFont>
    <p:embeddedFont>
      <p:font typeface="맑은 고딕" pitchFamily="50" charset="-127"/>
      <p:regular r:id="rId22"/>
      <p:bold r:id="rId23"/>
    </p:embeddedFont>
    <p:embeddedFont>
      <p:font typeface="함초롬돋움" pitchFamily="18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0" d="100"/>
          <a:sy n="70" d="100"/>
        </p:scale>
        <p:origin x="-62" y="-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7775" y="2370080"/>
            <a:ext cx="7045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코딩연습프로그</a:t>
            </a:r>
            <a:r>
              <a:rPr lang="ko-KR" altLang="en-US" sz="7200" spc="-300" dirty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램</a:t>
            </a:r>
            <a:endParaRPr lang="ko-KR" altLang="en-US" sz="7200" spc="-30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1538984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20160290  </a:t>
            </a:r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박순욱</a:t>
            </a:r>
            <a:endParaRPr lang="en-US" altLang="ko-KR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en-US" altLang="ko-KR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20160318  </a:t>
            </a:r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임규형</a:t>
            </a:r>
            <a:endParaRPr lang="en-US" altLang="ko-KR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en-US" altLang="ko-KR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20160334  </a:t>
            </a:r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지유경</a:t>
            </a:r>
            <a:endParaRPr lang="en-US" altLang="ko-KR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en-US" altLang="ko-KR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20160344  </a:t>
            </a:r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홍지연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073" y="428109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803" y="989148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시작 화면</a:t>
            </a:r>
            <a:endParaRPr lang="ko-KR" altLang="en-US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68271" y="1682074"/>
            <a:ext cx="6480000" cy="4320000"/>
            <a:chOff x="2856000" y="1269000"/>
            <a:chExt cx="6480000" cy="4320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F32A3C0D-914F-4C2B-9303-6F57161F1C21}"/>
                </a:ext>
              </a:extLst>
            </p:cNvPr>
            <p:cNvSpPr/>
            <p:nvPr/>
          </p:nvSpPr>
          <p:spPr>
            <a:xfrm>
              <a:off x="2856000" y="1269000"/>
              <a:ext cx="6480000" cy="43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1FBD8B8-B5CD-4C77-A502-F22B8E51E61A}"/>
                </a:ext>
              </a:extLst>
            </p:cNvPr>
            <p:cNvSpPr txBox="1"/>
            <p:nvPr/>
          </p:nvSpPr>
          <p:spPr>
            <a:xfrm>
              <a:off x="3299239" y="2244060"/>
              <a:ext cx="5593519" cy="23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>
                      <a:lumMod val="95000"/>
                    </a:schemeClr>
                  </a:solidFill>
                </a:rPr>
                <a:t>While(1)</a:t>
              </a:r>
            </a:p>
            <a:p>
              <a:pPr algn="ctr"/>
              <a:r>
                <a:rPr lang="en-US" altLang="ko-KR" sz="6000" dirty="0">
                  <a:solidFill>
                    <a:schemeClr val="bg1">
                      <a:lumMod val="95000"/>
                    </a:schemeClr>
                  </a:solidFill>
                </a:rPr>
                <a:t>{programming;}</a:t>
              </a:r>
              <a:endParaRPr lang="ko-KR" altLang="en-US" sz="6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C72DFAB4-8025-4FFE-AC6B-0EED24DED01E}"/>
                </a:ext>
              </a:extLst>
            </p:cNvPr>
            <p:cNvGrpSpPr/>
            <p:nvPr/>
          </p:nvGrpSpPr>
          <p:grpSpPr>
            <a:xfrm>
              <a:off x="4503360" y="3213000"/>
              <a:ext cx="3037163" cy="432000"/>
              <a:chOff x="4503360" y="3213000"/>
              <a:chExt cx="3037163" cy="432000"/>
            </a:xfrm>
            <a:noFill/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F3DAC865-0628-411B-B6AB-DB48181D463D}"/>
                  </a:ext>
                </a:extLst>
              </p:cNvPr>
              <p:cNvSpPr/>
              <p:nvPr/>
            </p:nvSpPr>
            <p:spPr>
              <a:xfrm>
                <a:off x="5380523" y="3213000"/>
                <a:ext cx="2160000" cy="432000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33619B82-020C-4354-9146-45C131C3B6D5}"/>
                  </a:ext>
                </a:extLst>
              </p:cNvPr>
              <p:cNvSpPr txBox="1"/>
              <p:nvPr/>
            </p:nvSpPr>
            <p:spPr>
              <a:xfrm>
                <a:off x="4503360" y="3244334"/>
                <a:ext cx="87716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아이디</a:t>
                </a:r>
                <a:endParaRPr lang="en-US" altLang="ko-KR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4878C0C4-670C-483C-8139-37A43875793E}"/>
                </a:ext>
              </a:extLst>
            </p:cNvPr>
            <p:cNvGrpSpPr/>
            <p:nvPr/>
          </p:nvGrpSpPr>
          <p:grpSpPr>
            <a:xfrm>
              <a:off x="4272527" y="3842074"/>
              <a:ext cx="3267996" cy="432000"/>
              <a:chOff x="4272527" y="3875539"/>
              <a:chExt cx="3267996" cy="432000"/>
            </a:xfrm>
            <a:no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A0BE0B50-A34F-4A61-AE76-7A0491998F09}"/>
                  </a:ext>
                </a:extLst>
              </p:cNvPr>
              <p:cNvSpPr/>
              <p:nvPr/>
            </p:nvSpPr>
            <p:spPr>
              <a:xfrm>
                <a:off x="5380523" y="3875539"/>
                <a:ext cx="2160000" cy="432000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C6695998-6B1A-42DD-A2C8-013F01FD05F7}"/>
                  </a:ext>
                </a:extLst>
              </p:cNvPr>
              <p:cNvSpPr txBox="1"/>
              <p:nvPr/>
            </p:nvSpPr>
            <p:spPr>
              <a:xfrm>
                <a:off x="4272527" y="3906873"/>
                <a:ext cx="110799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비밀번호</a:t>
                </a:r>
                <a:endParaRPr lang="en-US" altLang="ko-KR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68FC264D-76A3-4268-A1B4-9A0DE59BAB4E}"/>
                </a:ext>
              </a:extLst>
            </p:cNvPr>
            <p:cNvGrpSpPr/>
            <p:nvPr/>
          </p:nvGrpSpPr>
          <p:grpSpPr>
            <a:xfrm>
              <a:off x="4661550" y="4471148"/>
              <a:ext cx="2868899" cy="673769"/>
              <a:chOff x="4826525" y="4437245"/>
              <a:chExt cx="2552519" cy="673769"/>
            </a:xfrm>
          </p:grpSpPr>
          <p:sp>
            <p:nvSpPr>
              <p:cNvPr id="27" name="사각형: 둥근 모서리 10">
                <a:extLst>
                  <a:ext uri="{FF2B5EF4-FFF2-40B4-BE49-F238E27FC236}">
                    <a16:creationId xmlns:a16="http://schemas.microsoft.com/office/drawing/2014/main" xmlns="" id="{A07E2C5E-E4D0-4645-A901-0DC4ACBC3B34}"/>
                  </a:ext>
                </a:extLst>
              </p:cNvPr>
              <p:cNvSpPr/>
              <p:nvPr/>
            </p:nvSpPr>
            <p:spPr>
              <a:xfrm>
                <a:off x="4826525" y="4437246"/>
                <a:ext cx="1107996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28" name="사각형: 둥근 모서리 11">
                <a:extLst>
                  <a:ext uri="{FF2B5EF4-FFF2-40B4-BE49-F238E27FC236}">
                    <a16:creationId xmlns:a16="http://schemas.microsoft.com/office/drawing/2014/main" xmlns="" id="{64D115CA-7251-473E-B22D-7B282BC9A497}"/>
                  </a:ext>
                </a:extLst>
              </p:cNvPr>
              <p:cNvSpPr/>
              <p:nvPr/>
            </p:nvSpPr>
            <p:spPr>
              <a:xfrm>
                <a:off x="6271048" y="4437245"/>
                <a:ext cx="1107996" cy="67376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8B4579D-B712-48F2-AD8A-58CE25F48A8B}"/>
                </a:ext>
              </a:extLst>
            </p:cNvPr>
            <p:cNvSpPr txBox="1"/>
            <p:nvPr/>
          </p:nvSpPr>
          <p:spPr>
            <a:xfrm>
              <a:off x="4208271" y="1810391"/>
              <a:ext cx="377545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/>
                <a:t>타자연습 </a:t>
              </a:r>
              <a:r>
                <a:rPr lang="en-US" altLang="ko-KR" sz="3600" dirty="0"/>
                <a:t>for </a:t>
              </a:r>
              <a:r>
                <a:rPr lang="en-US" altLang="ko-KR" sz="3600" dirty="0" err="1"/>
                <a:t>SoS</a:t>
              </a:r>
              <a:endParaRPr lang="en-US" altLang="ko-KR" sz="3600" dirty="0"/>
            </a:p>
            <a:p>
              <a:pPr algn="ctr"/>
              <a:r>
                <a:rPr lang="en-US" altLang="ko-KR" sz="1600" dirty="0"/>
                <a:t>Typing Training for School of Software</a:t>
              </a:r>
              <a:endParaRPr lang="ko-KR" altLang="en-US" sz="16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06178" y="1710856"/>
            <a:ext cx="39905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아이디와 비밀번호를 </a:t>
            </a:r>
            <a:r>
              <a:rPr kumimoji="1" lang="ko-KR" altLang="en-US" sz="20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입력할 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회원가입을 할 수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kumimoji="1" lang="ko-KR" altLang="en-US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073" y="428109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803" y="989148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Segoe UI Black" pitchFamily="34" charset="0"/>
                <a:ea typeface="함초롬돋움" pitchFamily="18" charset="-127"/>
                <a:cs typeface="Segoe UI Black" pitchFamily="34" charset="0"/>
              </a:rPr>
              <a:t>메인 화면</a:t>
            </a:r>
            <a:endParaRPr lang="ko-KR" altLang="en-US" dirty="0">
              <a:solidFill>
                <a:schemeClr val="accent1"/>
              </a:solidFill>
              <a:latin typeface="Segoe UI Black" pitchFamily="34" charset="0"/>
              <a:ea typeface="함초롬돋움" pitchFamily="18" charset="-127"/>
              <a:cs typeface="Segoe UI Black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44758" y="1670855"/>
            <a:ext cx="6480000" cy="4320000"/>
            <a:chOff x="2856000" y="1269000"/>
            <a:chExt cx="6480000" cy="4320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F32A3C0D-914F-4C2B-9303-6F57161F1C21}"/>
                </a:ext>
              </a:extLst>
            </p:cNvPr>
            <p:cNvSpPr/>
            <p:nvPr/>
          </p:nvSpPr>
          <p:spPr>
            <a:xfrm>
              <a:off x="2856000" y="1269000"/>
              <a:ext cx="6480000" cy="43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1FBD8B8-B5CD-4C77-A502-F22B8E51E61A}"/>
                </a:ext>
              </a:extLst>
            </p:cNvPr>
            <p:cNvSpPr txBox="1"/>
            <p:nvPr/>
          </p:nvSpPr>
          <p:spPr>
            <a:xfrm>
              <a:off x="3299239" y="2244060"/>
              <a:ext cx="5593519" cy="23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>
                      <a:lumMod val="95000"/>
                    </a:schemeClr>
                  </a:solidFill>
                </a:rPr>
                <a:t>While(1)</a:t>
              </a:r>
            </a:p>
            <a:p>
              <a:pPr algn="ctr"/>
              <a:r>
                <a:rPr lang="en-US" altLang="ko-KR" sz="6000" dirty="0">
                  <a:solidFill>
                    <a:schemeClr val="bg1">
                      <a:lumMod val="95000"/>
                    </a:schemeClr>
                  </a:solidFill>
                </a:rPr>
                <a:t>{programming;}</a:t>
              </a:r>
              <a:endParaRPr lang="ko-KR" altLang="en-US" sz="6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68B4579D-B712-48F2-AD8A-58CE25F48A8B}"/>
                </a:ext>
              </a:extLst>
            </p:cNvPr>
            <p:cNvSpPr txBox="1"/>
            <p:nvPr/>
          </p:nvSpPr>
          <p:spPr>
            <a:xfrm>
              <a:off x="6762860" y="1338753"/>
              <a:ext cx="25731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타자연습 </a:t>
              </a:r>
              <a:r>
                <a:rPr lang="en-US" altLang="ko-KR" sz="2400" dirty="0"/>
                <a:t>for </a:t>
              </a:r>
              <a:r>
                <a:rPr lang="en-US" altLang="ko-KR" sz="2400" dirty="0" err="1"/>
                <a:t>SoS</a:t>
              </a:r>
              <a:endParaRPr lang="en-US" altLang="ko-KR" sz="2400" dirty="0"/>
            </a:p>
            <a:p>
              <a:pPr algn="ctr"/>
              <a:r>
                <a:rPr lang="en-US" altLang="ko-KR" sz="1050" dirty="0"/>
                <a:t>Typing Training for School of Software</a:t>
              </a:r>
              <a:endParaRPr lang="ko-KR" altLang="en-US" sz="1050" dirty="0"/>
            </a:p>
          </p:txBody>
        </p:sp>
        <p:sp>
          <p:nvSpPr>
            <p:cNvPr id="49" name="사각형: 모서리가 접힌 도형 15">
              <a:extLst>
                <a:ext uri="{FF2B5EF4-FFF2-40B4-BE49-F238E27FC236}">
                  <a16:creationId xmlns:a16="http://schemas.microsoft.com/office/drawing/2014/main" xmlns="" id="{00BCB63F-7162-4D3F-B0F1-2E5C411B2E0F}"/>
                </a:ext>
              </a:extLst>
            </p:cNvPr>
            <p:cNvSpPr/>
            <p:nvPr/>
          </p:nvSpPr>
          <p:spPr>
            <a:xfrm>
              <a:off x="3299239" y="2244060"/>
              <a:ext cx="1771049" cy="540388"/>
            </a:xfrm>
            <a:prstGeom prst="foldedCorne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/>
                <a:t>짧은 코드 연습</a:t>
              </a:r>
            </a:p>
          </p:txBody>
        </p:sp>
        <p:sp>
          <p:nvSpPr>
            <p:cNvPr id="50" name="사각형: 모서리가 접힌 도형 16">
              <a:extLst>
                <a:ext uri="{FF2B5EF4-FFF2-40B4-BE49-F238E27FC236}">
                  <a16:creationId xmlns:a16="http://schemas.microsoft.com/office/drawing/2014/main" xmlns="" id="{D3FC5BF2-561A-487E-A113-B1E973F5BC5F}"/>
                </a:ext>
              </a:extLst>
            </p:cNvPr>
            <p:cNvSpPr/>
            <p:nvPr/>
          </p:nvSpPr>
          <p:spPr>
            <a:xfrm>
              <a:off x="3299236" y="2925422"/>
              <a:ext cx="1771049" cy="540388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/>
                <a:t>긴 코드 연습</a:t>
              </a:r>
            </a:p>
          </p:txBody>
        </p:sp>
        <p:sp>
          <p:nvSpPr>
            <p:cNvPr id="51" name="사각형: 모서리가 접힌 도형 17">
              <a:extLst>
                <a:ext uri="{FF2B5EF4-FFF2-40B4-BE49-F238E27FC236}">
                  <a16:creationId xmlns:a16="http://schemas.microsoft.com/office/drawing/2014/main" xmlns="" id="{964A5F49-33E3-4264-9BBE-A6A18CE9AE5F}"/>
                </a:ext>
              </a:extLst>
            </p:cNvPr>
            <p:cNvSpPr/>
            <p:nvPr/>
          </p:nvSpPr>
          <p:spPr>
            <a:xfrm>
              <a:off x="3299235" y="3610535"/>
              <a:ext cx="1771049" cy="540388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/>
                <a:t>게임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2" name="사각형: 모서리가 접힌 도형 18">
              <a:extLst>
                <a:ext uri="{FF2B5EF4-FFF2-40B4-BE49-F238E27FC236}">
                  <a16:creationId xmlns:a16="http://schemas.microsoft.com/office/drawing/2014/main" xmlns="" id="{3346AD40-D891-4EF0-AA40-E4EEF45CF60D}"/>
                </a:ext>
              </a:extLst>
            </p:cNvPr>
            <p:cNvSpPr/>
            <p:nvPr/>
          </p:nvSpPr>
          <p:spPr>
            <a:xfrm>
              <a:off x="3299234" y="4291897"/>
              <a:ext cx="1771049" cy="540388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/>
                <a:t>게임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1392C672-C6C1-457F-8E8D-048DEC8E3EB1}"/>
                </a:ext>
              </a:extLst>
            </p:cNvPr>
            <p:cNvSpPr/>
            <p:nvPr/>
          </p:nvSpPr>
          <p:spPr>
            <a:xfrm>
              <a:off x="7594333" y="2244060"/>
              <a:ext cx="1298425" cy="15867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현 53">
              <a:extLst>
                <a:ext uri="{FF2B5EF4-FFF2-40B4-BE49-F238E27FC236}">
                  <a16:creationId xmlns:a16="http://schemas.microsoft.com/office/drawing/2014/main" xmlns="" id="{E412281F-DA5D-4438-83E0-CD6A73937B14}"/>
                </a:ext>
              </a:extLst>
            </p:cNvPr>
            <p:cNvSpPr/>
            <p:nvPr/>
          </p:nvSpPr>
          <p:spPr>
            <a:xfrm rot="6750815">
              <a:off x="7685280" y="3052269"/>
              <a:ext cx="1116530" cy="1116530"/>
            </a:xfrm>
            <a:prstGeom prst="chord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0E786FAB-AEE2-4EA9-9789-5CBA21412C1F}"/>
                </a:ext>
              </a:extLst>
            </p:cNvPr>
            <p:cNvSpPr/>
            <p:nvPr/>
          </p:nvSpPr>
          <p:spPr>
            <a:xfrm>
              <a:off x="7883091" y="2418688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D10ADF4-D354-40FC-87D2-636AEF6EB7C7}"/>
                </a:ext>
              </a:extLst>
            </p:cNvPr>
            <p:cNvSpPr txBox="1"/>
            <p:nvPr/>
          </p:nvSpPr>
          <p:spPr>
            <a:xfrm>
              <a:off x="7804963" y="38872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조장님</a:t>
              </a:r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B2D3AACA-CC26-4874-9239-4FB805421375}"/>
                </a:ext>
              </a:extLst>
            </p:cNvPr>
            <p:cNvSpPr/>
            <p:nvPr/>
          </p:nvSpPr>
          <p:spPr>
            <a:xfrm>
              <a:off x="8290583" y="4572463"/>
              <a:ext cx="783085" cy="783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설정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9EEA8C0B-56BD-4F67-9DF7-7E8F525DA414}"/>
                </a:ext>
              </a:extLst>
            </p:cNvPr>
            <p:cNvSpPr/>
            <p:nvPr/>
          </p:nvSpPr>
          <p:spPr>
            <a:xfrm>
              <a:off x="7266345" y="4572462"/>
              <a:ext cx="783085" cy="78308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통계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B03156F6-4D83-4C10-8DB7-711B29403052}"/>
                </a:ext>
              </a:extLst>
            </p:cNvPr>
            <p:cNvSpPr txBox="1"/>
            <p:nvPr/>
          </p:nvSpPr>
          <p:spPr>
            <a:xfrm>
              <a:off x="7501090" y="4185120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선택언어 </a:t>
              </a:r>
              <a:r>
                <a:rPr lang="en-US" altLang="ko-KR" sz="1400" dirty="0"/>
                <a:t>: C++</a:t>
              </a:r>
              <a:endParaRPr lang="ko-KR" altLang="en-US" sz="14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2402E61F-6EAA-448B-803D-C9B3EB271828}"/>
                </a:ext>
              </a:extLst>
            </p:cNvPr>
            <p:cNvSpPr/>
            <p:nvPr/>
          </p:nvSpPr>
          <p:spPr>
            <a:xfrm>
              <a:off x="5265019" y="2244060"/>
              <a:ext cx="1760173" cy="2588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&lt;</a:t>
              </a:r>
              <a:r>
                <a:rPr lang="ko-KR" altLang="en-US" sz="1600" dirty="0">
                  <a:solidFill>
                    <a:schemeClr val="tx1"/>
                  </a:solidFill>
                </a:rPr>
                <a:t>긴 코드 연습</a:t>
              </a:r>
              <a:r>
                <a:rPr lang="en-US" altLang="ko-KR" sz="1600" dirty="0">
                  <a:solidFill>
                    <a:schemeClr val="tx1"/>
                  </a:solidFill>
                </a:rPr>
                <a:t>&gt;</a:t>
              </a:r>
            </a:p>
            <a:p>
              <a:pPr algn="just"/>
              <a:r>
                <a:rPr lang="ko-KR" altLang="en-US" sz="1200" dirty="0">
                  <a:solidFill>
                    <a:schemeClr val="tx1"/>
                  </a:solidFill>
                </a:rPr>
                <a:t>입력하는 빠르기에 따라 현재 타수와 최고 타수가 실시간으로 나타납니다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algn="just"/>
              <a:r>
                <a:rPr lang="ko-KR" altLang="en-US" sz="1200" dirty="0">
                  <a:solidFill>
                    <a:schemeClr val="tx1"/>
                  </a:solidFill>
                </a:rPr>
                <a:t>처음에는 속도보다 정확하게 코드를 입력할 수 있도록 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906178" y="1710856"/>
            <a:ext cx="39905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kumimoji="1" lang="ko-KR" altLang="en-US" sz="20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긴 코드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짧은 코드 연습이나 게임을 할 수 </a:t>
            </a:r>
            <a:r>
              <a:rPr kumimoji="1" lang="ko-KR" altLang="en-US" sz="20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있도록 연결해주는 메인 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화면</a:t>
            </a:r>
            <a:endParaRPr kumimoji="1" lang="en-US" altLang="ko-KR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 latinLnBrk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버튼에 마우스를 올리면 해당 설명의 창이 나온다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endParaRPr kumimoji="1" lang="ko-KR" altLang="en-US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36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073" y="428109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803" y="989148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긴 코드 연습</a:t>
            </a:r>
            <a:endParaRPr lang="ko-KR" altLang="en-US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919379B-7D41-40AF-B465-A3AA0567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594767"/>
            <a:ext cx="7283833" cy="41038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62867" y="1594767"/>
            <a:ext cx="6480000" cy="4320000"/>
            <a:chOff x="2856000" y="1269000"/>
            <a:chExt cx="6480000" cy="432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32A3C0D-914F-4C2B-9303-6F57161F1C21}"/>
                </a:ext>
              </a:extLst>
            </p:cNvPr>
            <p:cNvSpPr/>
            <p:nvPr/>
          </p:nvSpPr>
          <p:spPr>
            <a:xfrm>
              <a:off x="2856000" y="1269000"/>
              <a:ext cx="6480000" cy="43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942EDDD-6C8C-4792-AE1A-5D677FA829CE}"/>
                </a:ext>
              </a:extLst>
            </p:cNvPr>
            <p:cNvSpPr/>
            <p:nvPr/>
          </p:nvSpPr>
          <p:spPr>
            <a:xfrm>
              <a:off x="3193409" y="1937857"/>
              <a:ext cx="5805182" cy="3380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3DAC865-0628-411B-B6AB-DB48181D463D}"/>
                </a:ext>
              </a:extLst>
            </p:cNvPr>
            <p:cNvSpPr/>
            <p:nvPr/>
          </p:nvSpPr>
          <p:spPr>
            <a:xfrm>
              <a:off x="3574586" y="2573408"/>
              <a:ext cx="50241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#include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&lt;</a:t>
              </a:r>
              <a:r>
                <a:rPr lang="en-US" altLang="ko-KR" dirty="0" err="1">
                  <a:solidFill>
                    <a:schemeClr val="tx1"/>
                  </a:solidFill>
                </a:rPr>
                <a:t>stdio</a:t>
              </a:r>
              <a:r>
                <a:rPr lang="en-US" altLang="ko-KR" dirty="0">
                  <a:solidFill>
                    <a:schemeClr val="tx1"/>
                  </a:solidFill>
                </a:rPr>
                <a:t>….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3619B82-020C-4354-9146-45C131C3B6D5}"/>
                </a:ext>
              </a:extLst>
            </p:cNvPr>
            <p:cNvSpPr txBox="1"/>
            <p:nvPr/>
          </p:nvSpPr>
          <p:spPr>
            <a:xfrm>
              <a:off x="3574586" y="2168285"/>
              <a:ext cx="2173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#include</a:t>
              </a:r>
              <a:r>
                <a:rPr lang="ko-KR" altLang="en-US" dirty="0"/>
                <a:t> </a:t>
              </a:r>
              <a:r>
                <a:rPr lang="en-US" altLang="ko-KR" dirty="0"/>
                <a:t>&lt;</a:t>
              </a:r>
              <a:r>
                <a:rPr lang="en-US" altLang="ko-KR" dirty="0" err="1"/>
                <a:t>stdio.h</a:t>
              </a:r>
              <a:r>
                <a:rPr lang="en-US" altLang="ko-KR" dirty="0"/>
                <a:t>&gt;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6695998-6B1A-42DD-A2C8-013F01FD05F7}"/>
                </a:ext>
              </a:extLst>
            </p:cNvPr>
            <p:cNvSpPr txBox="1"/>
            <p:nvPr/>
          </p:nvSpPr>
          <p:spPr>
            <a:xfrm>
              <a:off x="3574586" y="3009907"/>
              <a:ext cx="1792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int</a:t>
              </a:r>
              <a:r>
                <a:rPr lang="en-US" altLang="ko-KR" dirty="0"/>
                <a:t> main(void) {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5F25655-8591-4D24-B4A2-4CEAE291BBBA}"/>
                </a:ext>
              </a:extLst>
            </p:cNvPr>
            <p:cNvSpPr txBox="1"/>
            <p:nvPr/>
          </p:nvSpPr>
          <p:spPr>
            <a:xfrm>
              <a:off x="3034850" y="1465433"/>
              <a:ext cx="5522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정확도</a:t>
              </a:r>
              <a:r>
                <a:rPr lang="en-US" altLang="ko-KR" sz="1600" dirty="0"/>
                <a:t>               </a:t>
              </a:r>
              <a:r>
                <a:rPr lang="ko-KR" altLang="en-US" sz="1600" dirty="0" err="1"/>
                <a:t>현재타수</a:t>
              </a:r>
              <a:r>
                <a:rPr lang="en-US" altLang="ko-KR" sz="1600" dirty="0"/>
                <a:t>               </a:t>
              </a:r>
              <a:r>
                <a:rPr lang="ko-KR" altLang="en-US" sz="1600" dirty="0" err="1"/>
                <a:t>현재쪽수</a:t>
              </a:r>
              <a:r>
                <a:rPr lang="ko-KR" altLang="en-US" sz="1600" dirty="0"/>
                <a:t>   </a:t>
              </a:r>
              <a:r>
                <a:rPr lang="en-US" altLang="ko-KR" sz="1600" dirty="0"/>
                <a:t>1/20</a:t>
              </a:r>
              <a:r>
                <a:rPr lang="ko-KR" altLang="en-US" sz="1600" dirty="0"/>
                <a:t>쪽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509C82E6-8C35-4AD6-868C-38E37D2884B6}"/>
                </a:ext>
              </a:extLst>
            </p:cNvPr>
            <p:cNvSpPr/>
            <p:nvPr/>
          </p:nvSpPr>
          <p:spPr>
            <a:xfrm>
              <a:off x="3858854" y="1528660"/>
              <a:ext cx="827346" cy="212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96%</a:t>
              </a:r>
              <a:endParaRPr lang="ko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A90980A-B7DE-4C22-A282-BF95E0BC108F}"/>
                </a:ext>
              </a:extLst>
            </p:cNvPr>
            <p:cNvSpPr/>
            <p:nvPr/>
          </p:nvSpPr>
          <p:spPr>
            <a:xfrm>
              <a:off x="5769597" y="1539211"/>
              <a:ext cx="827346" cy="212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256</a:t>
              </a:r>
              <a:endParaRPr lang="ko-KR" altLang="en-US" sz="1400" dirty="0"/>
            </a:p>
          </p:txBody>
        </p:sp>
        <p:sp>
          <p:nvSpPr>
            <p:cNvPr id="27" name="화살표: 톱니 모양의 오른쪽 19">
              <a:extLst>
                <a:ext uri="{FF2B5EF4-FFF2-40B4-BE49-F238E27FC236}">
                  <a16:creationId xmlns:a16="http://schemas.microsoft.com/office/drawing/2014/main" xmlns="" id="{6A9B1213-A233-4B2D-B304-6A39D93FE70B}"/>
                </a:ext>
              </a:extLst>
            </p:cNvPr>
            <p:cNvSpPr/>
            <p:nvPr/>
          </p:nvSpPr>
          <p:spPr>
            <a:xfrm rot="10800000">
              <a:off x="8736365" y="1465433"/>
              <a:ext cx="372968" cy="338555"/>
            </a:xfrm>
            <a:prstGeom prst="notch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E6D8A6F-BEFD-4E57-8706-DFF526B1CB38}"/>
                </a:ext>
              </a:extLst>
            </p:cNvPr>
            <p:cNvSpPr txBox="1"/>
            <p:nvPr/>
          </p:nvSpPr>
          <p:spPr>
            <a:xfrm>
              <a:off x="3574586" y="3761432"/>
              <a:ext cx="207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int</a:t>
              </a:r>
              <a:r>
                <a:rPr lang="en-US" altLang="ko-KR" dirty="0"/>
                <a:t> </a:t>
              </a:r>
              <a:r>
                <a:rPr lang="en-US" altLang="ko-KR" dirty="0" err="1"/>
                <a:t>num</a:t>
              </a:r>
              <a:r>
                <a:rPr lang="en-US" altLang="ko-KR" dirty="0"/>
                <a:t>, sum = 0;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0E3B3CB-DDE9-42D7-A8E8-3499FBA32DCE}"/>
                </a:ext>
              </a:extLst>
            </p:cNvPr>
            <p:cNvSpPr txBox="1"/>
            <p:nvPr/>
          </p:nvSpPr>
          <p:spPr>
            <a:xfrm>
              <a:off x="5978019" y="4237589"/>
              <a:ext cx="2359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90857" y="1676400"/>
            <a:ext cx="34027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팝업창으로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파일을 선택하거나 원하는 파일을 불러올 수 있음</a:t>
            </a:r>
            <a:endParaRPr kumimoji="1" lang="en-US" altLang="ko-KR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정확도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현재타수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쪽수가 나타난다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kumimoji="1" lang="ko-KR" altLang="en-US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073" y="428109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803" y="989148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짧은 코드 연습</a:t>
            </a:r>
            <a:endParaRPr lang="ko-KR" altLang="en-US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9803" y="1740760"/>
            <a:ext cx="6480000" cy="4320000"/>
            <a:chOff x="2856000" y="1269000"/>
            <a:chExt cx="6480000" cy="4320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32A3C0D-914F-4C2B-9303-6F57161F1C21}"/>
                </a:ext>
              </a:extLst>
            </p:cNvPr>
            <p:cNvSpPr/>
            <p:nvPr/>
          </p:nvSpPr>
          <p:spPr>
            <a:xfrm>
              <a:off x="2856000" y="1269000"/>
              <a:ext cx="6480000" cy="43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942EDDD-6C8C-4792-AE1A-5D677FA829CE}"/>
                </a:ext>
              </a:extLst>
            </p:cNvPr>
            <p:cNvSpPr/>
            <p:nvPr/>
          </p:nvSpPr>
          <p:spPr>
            <a:xfrm>
              <a:off x="3193409" y="1937857"/>
              <a:ext cx="5805182" cy="3380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F3DAC865-0628-411B-B6AB-DB48181D463D}"/>
                </a:ext>
              </a:extLst>
            </p:cNvPr>
            <p:cNvSpPr/>
            <p:nvPr/>
          </p:nvSpPr>
          <p:spPr>
            <a:xfrm>
              <a:off x="3574586" y="2573408"/>
              <a:ext cx="280669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printf</a:t>
              </a:r>
              <a:r>
                <a:rPr lang="en-US" altLang="ko-KR" dirty="0">
                  <a:solidFill>
                    <a:schemeClr val="tx1"/>
                  </a:solidFill>
                </a:rPr>
                <a:t>(“…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3619B82-020C-4354-9146-45C131C3B6D5}"/>
                </a:ext>
              </a:extLst>
            </p:cNvPr>
            <p:cNvSpPr txBox="1"/>
            <p:nvPr/>
          </p:nvSpPr>
          <p:spPr>
            <a:xfrm>
              <a:off x="3574586" y="2168285"/>
              <a:ext cx="243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printf</a:t>
              </a:r>
              <a:r>
                <a:rPr lang="en-US" altLang="ko-KR" dirty="0"/>
                <a:t>(“Hello World!”);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6695998-6B1A-42DD-A2C8-013F01FD05F7}"/>
                </a:ext>
              </a:extLst>
            </p:cNvPr>
            <p:cNvSpPr txBox="1"/>
            <p:nvPr/>
          </p:nvSpPr>
          <p:spPr>
            <a:xfrm>
              <a:off x="3574586" y="3009907"/>
              <a:ext cx="2200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scanf</a:t>
              </a:r>
              <a:r>
                <a:rPr lang="en-US" altLang="ko-KR" dirty="0"/>
                <a:t>(“%d”, &amp;</a:t>
              </a:r>
              <a:r>
                <a:rPr lang="en-US" altLang="ko-KR" dirty="0" err="1"/>
                <a:t>num</a:t>
              </a:r>
              <a:r>
                <a:rPr lang="en-US" altLang="ko-KR" dirty="0"/>
                <a:t>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5F25655-8591-4D24-B4A2-4CEAE291BBBA}"/>
                </a:ext>
              </a:extLst>
            </p:cNvPr>
            <p:cNvSpPr txBox="1"/>
            <p:nvPr/>
          </p:nvSpPr>
          <p:spPr>
            <a:xfrm>
              <a:off x="3077648" y="1465433"/>
              <a:ext cx="4605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정확도</a:t>
              </a:r>
              <a:r>
                <a:rPr lang="en-US" altLang="ko-KR" sz="1600" dirty="0"/>
                <a:t>               </a:t>
              </a:r>
              <a:r>
                <a:rPr lang="ko-KR" altLang="en-US" sz="1600" dirty="0" err="1"/>
                <a:t>현재타수</a:t>
              </a:r>
              <a:r>
                <a:rPr lang="en-US" altLang="ko-KR" sz="1600" dirty="0"/>
                <a:t>               </a:t>
              </a:r>
              <a:r>
                <a:rPr lang="ko-KR" altLang="en-US" sz="1600" dirty="0" err="1"/>
                <a:t>최고타수</a:t>
              </a:r>
              <a:endParaRPr lang="ko-KR" altLang="en-US" sz="16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509C82E6-8C35-4AD6-868C-38E37D2884B6}"/>
                </a:ext>
              </a:extLst>
            </p:cNvPr>
            <p:cNvSpPr/>
            <p:nvPr/>
          </p:nvSpPr>
          <p:spPr>
            <a:xfrm>
              <a:off x="3858854" y="1528660"/>
              <a:ext cx="827346" cy="212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96%</a:t>
              </a:r>
              <a:endParaRPr lang="ko-KR" altLang="en-US" sz="14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5A90980A-B7DE-4C22-A282-BF95E0BC108F}"/>
                </a:ext>
              </a:extLst>
            </p:cNvPr>
            <p:cNvSpPr/>
            <p:nvPr/>
          </p:nvSpPr>
          <p:spPr>
            <a:xfrm>
              <a:off x="5769597" y="1539211"/>
              <a:ext cx="827346" cy="212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256</a:t>
              </a:r>
              <a:endParaRPr lang="ko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D6CD0F8-1B04-4137-81AE-B7B600A01978}"/>
                </a:ext>
              </a:extLst>
            </p:cNvPr>
            <p:cNvSpPr/>
            <p:nvPr/>
          </p:nvSpPr>
          <p:spPr>
            <a:xfrm>
              <a:off x="7682352" y="1528660"/>
              <a:ext cx="827346" cy="212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512</a:t>
              </a:r>
              <a:endParaRPr lang="ko-KR" altLang="en-US" sz="1400" dirty="0"/>
            </a:p>
          </p:txBody>
        </p:sp>
        <p:sp>
          <p:nvSpPr>
            <p:cNvPr id="27" name="화살표: 톱니 모양의 오른쪽 19">
              <a:extLst>
                <a:ext uri="{FF2B5EF4-FFF2-40B4-BE49-F238E27FC236}">
                  <a16:creationId xmlns:a16="http://schemas.microsoft.com/office/drawing/2014/main" xmlns="" id="{6A9B1213-A233-4B2D-B304-6A39D93FE70B}"/>
                </a:ext>
              </a:extLst>
            </p:cNvPr>
            <p:cNvSpPr/>
            <p:nvPr/>
          </p:nvSpPr>
          <p:spPr>
            <a:xfrm rot="10800000">
              <a:off x="8736365" y="1465433"/>
              <a:ext cx="372968" cy="338555"/>
            </a:xfrm>
            <a:prstGeom prst="notch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E6D8A6F-BEFD-4E57-8706-DFF526B1CB38}"/>
                </a:ext>
              </a:extLst>
            </p:cNvPr>
            <p:cNvSpPr txBox="1"/>
            <p:nvPr/>
          </p:nvSpPr>
          <p:spPr>
            <a:xfrm>
              <a:off x="3574586" y="3761432"/>
              <a:ext cx="2457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for(</a:t>
              </a:r>
              <a:r>
                <a:rPr lang="en-US" altLang="ko-KR" dirty="0" err="1"/>
                <a:t>int</a:t>
              </a:r>
              <a:r>
                <a:rPr lang="en-US" altLang="ko-KR" dirty="0"/>
                <a:t> </a:t>
              </a:r>
              <a:r>
                <a:rPr lang="en-US" altLang="ko-KR" dirty="0" err="1"/>
                <a:t>i</a:t>
              </a:r>
              <a:r>
                <a:rPr lang="en-US" altLang="ko-KR" dirty="0"/>
                <a:t>=0; </a:t>
              </a:r>
              <a:r>
                <a:rPr lang="en-US" altLang="ko-KR" dirty="0" err="1"/>
                <a:t>i</a:t>
              </a:r>
              <a:r>
                <a:rPr lang="en-US" altLang="ko-KR" dirty="0"/>
                <a:t>&lt;5; </a:t>
              </a:r>
              <a:r>
                <a:rPr lang="en-US" altLang="ko-KR" dirty="0" err="1"/>
                <a:t>i</a:t>
              </a:r>
              <a:r>
                <a:rPr lang="en-US" altLang="ko-KR" dirty="0"/>
                <a:t>++) 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0E3B3CB-DDE9-42D7-A8E8-3499FBA32DCE}"/>
                </a:ext>
              </a:extLst>
            </p:cNvPr>
            <p:cNvSpPr txBox="1"/>
            <p:nvPr/>
          </p:nvSpPr>
          <p:spPr>
            <a:xfrm>
              <a:off x="5978019" y="4237589"/>
              <a:ext cx="2359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6571" y="1740760"/>
            <a:ext cx="3767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주어진 짧은 코드를 연습할 수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정확도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현재타수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최고타수가 나타난다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kumimoji="1" lang="ko-KR" altLang="en-US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073" y="428109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803" y="989148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게</a:t>
            </a:r>
            <a:r>
              <a:rPr lang="ko-KR" altLang="en-US" dirty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6522" y="1634711"/>
            <a:ext cx="6480000" cy="4320000"/>
            <a:chOff x="2856000" y="1269000"/>
            <a:chExt cx="6480000" cy="4320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32A3C0D-914F-4C2B-9303-6F57161F1C21}"/>
                </a:ext>
              </a:extLst>
            </p:cNvPr>
            <p:cNvSpPr/>
            <p:nvPr/>
          </p:nvSpPr>
          <p:spPr>
            <a:xfrm>
              <a:off x="2856000" y="1269000"/>
              <a:ext cx="6480000" cy="43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6891388-7A3C-443B-8C68-BBBE14A13C69}"/>
                </a:ext>
              </a:extLst>
            </p:cNvPr>
            <p:cNvSpPr/>
            <p:nvPr/>
          </p:nvSpPr>
          <p:spPr>
            <a:xfrm>
              <a:off x="4208271" y="1510018"/>
              <a:ext cx="4328719" cy="2860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sin()</a:t>
              </a:r>
              <a:r>
                <a:rPr lang="ko-KR" altLang="en-US" dirty="0">
                  <a:solidFill>
                    <a:schemeClr val="tx1"/>
                  </a:solidFill>
                </a:rPr>
                <a:t>이나</a:t>
              </a:r>
              <a:r>
                <a:rPr lang="en-US" altLang="ko-KR" dirty="0">
                  <a:solidFill>
                    <a:schemeClr val="tx1"/>
                  </a:solidFill>
                </a:rPr>
                <a:t> cos()</a:t>
              </a:r>
              <a:r>
                <a:rPr lang="ko-KR" altLang="en-US" dirty="0">
                  <a:solidFill>
                    <a:schemeClr val="tx1"/>
                  </a:solidFill>
                </a:rPr>
                <a:t>을 사용할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수있는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헤더 파일은 무엇인가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단</a:t>
              </a:r>
              <a:r>
                <a:rPr lang="en-US" altLang="ko-KR" sz="1400" dirty="0">
                  <a:solidFill>
                    <a:schemeClr val="tx1"/>
                  </a:solidFill>
                </a:rPr>
                <a:t>, #include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포함해서 쓰시오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8B4579D-B712-48F2-AD8A-58CE25F48A8B}"/>
                </a:ext>
              </a:extLst>
            </p:cNvPr>
            <p:cNvSpPr txBox="1"/>
            <p:nvPr/>
          </p:nvSpPr>
          <p:spPr>
            <a:xfrm>
              <a:off x="5032359" y="1614664"/>
              <a:ext cx="268054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타자연습 </a:t>
              </a:r>
              <a:r>
                <a:rPr lang="en-US" altLang="ko-KR" sz="2400" dirty="0"/>
                <a:t>for </a:t>
              </a:r>
              <a:r>
                <a:rPr lang="en-US" altLang="ko-KR" sz="2400" dirty="0" err="1"/>
                <a:t>SoS</a:t>
              </a:r>
              <a:endParaRPr lang="en-US" altLang="ko-KR" sz="2400" dirty="0"/>
            </a:p>
            <a:p>
              <a:pPr algn="ctr"/>
              <a:r>
                <a:rPr lang="en-US" altLang="ko-KR" sz="1100" dirty="0"/>
                <a:t>Typing Training for School of Software</a:t>
              </a:r>
              <a:endParaRPr lang="ko-KR" altLang="en-US" sz="1100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5E375A7-95A1-4620-AB7E-030DDF2DD6F8}"/>
                </a:ext>
              </a:extLst>
            </p:cNvPr>
            <p:cNvGrpSpPr/>
            <p:nvPr/>
          </p:nvGrpSpPr>
          <p:grpSpPr>
            <a:xfrm>
              <a:off x="4626308" y="4842670"/>
              <a:ext cx="2939381" cy="432000"/>
              <a:chOff x="4387442" y="4842670"/>
              <a:chExt cx="2939381" cy="432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61BB0B60-43F7-4219-80F3-318AC793869B}"/>
                  </a:ext>
                </a:extLst>
              </p:cNvPr>
              <p:cNvSpPr/>
              <p:nvPr/>
            </p:nvSpPr>
            <p:spPr>
              <a:xfrm>
                <a:off x="5166823" y="4842670"/>
                <a:ext cx="216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81927EF2-5E9E-47B3-BFC8-456897634A63}"/>
                  </a:ext>
                </a:extLst>
              </p:cNvPr>
              <p:cNvSpPr txBox="1"/>
              <p:nvPr/>
            </p:nvSpPr>
            <p:spPr>
              <a:xfrm>
                <a:off x="4387442" y="4874004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정답</a:t>
                </a:r>
                <a:r>
                  <a:rPr lang="en-US" altLang="ko-KR" dirty="0"/>
                  <a:t> :</a:t>
                </a:r>
                <a:endParaRPr lang="ko-KR" altLang="en-US" dirty="0"/>
              </a:p>
            </p:txBody>
          </p:sp>
        </p:grpSp>
        <p:sp>
          <p:nvSpPr>
            <p:cNvPr id="22" name="화살표: 톱니 모양의 오른쪽 17">
              <a:extLst>
                <a:ext uri="{FF2B5EF4-FFF2-40B4-BE49-F238E27FC236}">
                  <a16:creationId xmlns:a16="http://schemas.microsoft.com/office/drawing/2014/main" xmlns="" id="{A7C997D9-68FE-436B-8B87-089EFE98A2DE}"/>
                </a:ext>
              </a:extLst>
            </p:cNvPr>
            <p:cNvSpPr/>
            <p:nvPr/>
          </p:nvSpPr>
          <p:spPr>
            <a:xfrm rot="10800000">
              <a:off x="8630244" y="1465433"/>
              <a:ext cx="372968" cy="338555"/>
            </a:xfrm>
            <a:prstGeom prst="notch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현 22">
              <a:extLst>
                <a:ext uri="{FF2B5EF4-FFF2-40B4-BE49-F238E27FC236}">
                  <a16:creationId xmlns:a16="http://schemas.microsoft.com/office/drawing/2014/main" xmlns="" id="{1B2ADCBF-9B53-407D-9A5D-3327A7413FCB}"/>
                </a:ext>
              </a:extLst>
            </p:cNvPr>
            <p:cNvSpPr/>
            <p:nvPr/>
          </p:nvSpPr>
          <p:spPr>
            <a:xfrm rot="6824250">
              <a:off x="2885356" y="3739685"/>
              <a:ext cx="1116530" cy="786945"/>
            </a:xfrm>
            <a:prstGeom prst="chor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B84955D5-25FA-4568-9A5E-286E6FD2C30A}"/>
                </a:ext>
              </a:extLst>
            </p:cNvPr>
            <p:cNvSpPr/>
            <p:nvPr/>
          </p:nvSpPr>
          <p:spPr>
            <a:xfrm>
              <a:off x="3196584" y="2921344"/>
              <a:ext cx="731520" cy="73152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07C162D9-779F-42DE-8EF5-E4E4E0C16955}"/>
                </a:ext>
              </a:extLst>
            </p:cNvPr>
            <p:cNvCxnSpPr/>
            <p:nvPr/>
          </p:nvCxnSpPr>
          <p:spPr>
            <a:xfrm flipV="1">
              <a:off x="3928104" y="3288484"/>
              <a:ext cx="954289" cy="729843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각형: 둥근 모서리 23">
              <a:extLst>
                <a:ext uri="{FF2B5EF4-FFF2-40B4-BE49-F238E27FC236}">
                  <a16:creationId xmlns:a16="http://schemas.microsoft.com/office/drawing/2014/main" xmlns="" id="{49917C90-DD9E-4F3A-B1F6-40708D6D4E04}"/>
                </a:ext>
              </a:extLst>
            </p:cNvPr>
            <p:cNvSpPr/>
            <p:nvPr/>
          </p:nvSpPr>
          <p:spPr>
            <a:xfrm>
              <a:off x="3386610" y="3195616"/>
              <a:ext cx="166687" cy="928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4">
              <a:extLst>
                <a:ext uri="{FF2B5EF4-FFF2-40B4-BE49-F238E27FC236}">
                  <a16:creationId xmlns:a16="http://schemas.microsoft.com/office/drawing/2014/main" xmlns="" id="{7D1E10B8-869B-4E76-82AF-C203AFE95BEB}"/>
                </a:ext>
              </a:extLst>
            </p:cNvPr>
            <p:cNvSpPr/>
            <p:nvPr/>
          </p:nvSpPr>
          <p:spPr>
            <a:xfrm>
              <a:off x="3642764" y="3195616"/>
              <a:ext cx="166687" cy="928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26829" y="1634711"/>
            <a:ext cx="40667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실제 코딩을 할 때 필요한 지식을 테스트할 수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endParaRPr kumimoji="1" lang="en-US" altLang="ko-KR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우측에서 맞은 개수를 확인할 수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오답률이</a:t>
            </a:r>
            <a:r>
              <a:rPr kumimoji="1" lang="ko-KR" altLang="en-US" sz="20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50%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가 넘어가면 재시험을 </a:t>
            </a:r>
            <a:r>
              <a:rPr kumimoji="1" lang="ko-KR" altLang="en-US" sz="20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봐야 한다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kumimoji="1" lang="ko-KR" altLang="en-US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073" y="428109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803" y="989148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통</a:t>
            </a:r>
            <a:r>
              <a:rPr lang="ko-KR" altLang="en-US" dirty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79073" y="1670855"/>
            <a:ext cx="6480001" cy="4320000"/>
            <a:chOff x="2855999" y="1269000"/>
            <a:chExt cx="6480001" cy="4320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32A3C0D-914F-4C2B-9303-6F57161F1C21}"/>
                </a:ext>
              </a:extLst>
            </p:cNvPr>
            <p:cNvSpPr/>
            <p:nvPr/>
          </p:nvSpPr>
          <p:spPr>
            <a:xfrm>
              <a:off x="2856000" y="1269000"/>
              <a:ext cx="6480000" cy="43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C72DFAB4-8025-4FFE-AC6B-0EED24DED01E}"/>
                </a:ext>
              </a:extLst>
            </p:cNvPr>
            <p:cNvGrpSpPr/>
            <p:nvPr/>
          </p:nvGrpSpPr>
          <p:grpSpPr>
            <a:xfrm>
              <a:off x="5137002" y="2251979"/>
              <a:ext cx="3238776" cy="432000"/>
              <a:chOff x="4503360" y="3213000"/>
              <a:chExt cx="3238776" cy="432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F3DAC865-0628-411B-B6AB-DB48181D463D}"/>
                  </a:ext>
                </a:extLst>
              </p:cNvPr>
              <p:cNvSpPr/>
              <p:nvPr/>
            </p:nvSpPr>
            <p:spPr>
              <a:xfrm>
                <a:off x="5582136" y="3213000"/>
                <a:ext cx="216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조장님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33619B82-020C-4354-9146-45C131C3B6D5}"/>
                  </a:ext>
                </a:extLst>
              </p:cNvPr>
              <p:cNvSpPr txBox="1"/>
              <p:nvPr/>
            </p:nvSpPr>
            <p:spPr>
              <a:xfrm>
                <a:off x="4503360" y="32443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이름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4878C0C4-670C-483C-8139-37A43875793E}"/>
                </a:ext>
              </a:extLst>
            </p:cNvPr>
            <p:cNvGrpSpPr/>
            <p:nvPr/>
          </p:nvGrpSpPr>
          <p:grpSpPr>
            <a:xfrm>
              <a:off x="5107782" y="2784448"/>
              <a:ext cx="3267996" cy="432000"/>
              <a:chOff x="4272527" y="3875539"/>
              <a:chExt cx="3267996" cy="432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A0BE0B50-A34F-4A61-AE76-7A0491998F09}"/>
                  </a:ext>
                </a:extLst>
              </p:cNvPr>
              <p:cNvSpPr/>
              <p:nvPr/>
            </p:nvSpPr>
            <p:spPr>
              <a:xfrm>
                <a:off x="5380523" y="3875539"/>
                <a:ext cx="216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132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6695998-6B1A-42DD-A2C8-013F01FD05F7}"/>
                  </a:ext>
                </a:extLst>
              </p:cNvPr>
              <p:cNvSpPr txBox="1"/>
              <p:nvPr/>
            </p:nvSpPr>
            <p:spPr>
              <a:xfrm>
                <a:off x="4272527" y="39068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평균타수</a:t>
                </a:r>
                <a:endParaRPr lang="en-US" altLang="ko-KR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6E0B9EB-6F4C-492C-8C18-8280F17825FC}"/>
                </a:ext>
              </a:extLst>
            </p:cNvPr>
            <p:cNvSpPr txBox="1"/>
            <p:nvPr/>
          </p:nvSpPr>
          <p:spPr>
            <a:xfrm>
              <a:off x="2855999" y="1338753"/>
              <a:ext cx="25731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타자연습 </a:t>
              </a:r>
              <a:r>
                <a:rPr lang="en-US" altLang="ko-KR" sz="2400" dirty="0"/>
                <a:t>for </a:t>
              </a:r>
              <a:r>
                <a:rPr lang="en-US" altLang="ko-KR" sz="2400" dirty="0" err="1"/>
                <a:t>SoS</a:t>
              </a:r>
              <a:endParaRPr lang="en-US" altLang="ko-KR" sz="2400" dirty="0"/>
            </a:p>
            <a:p>
              <a:pPr algn="ctr"/>
              <a:r>
                <a:rPr lang="en-US" altLang="ko-KR" sz="1050" dirty="0"/>
                <a:t>Typing Training for School of Software</a:t>
              </a:r>
              <a:endParaRPr lang="ko-KR" altLang="en-US" sz="1050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1D120AA0-CC90-4C09-9345-5FA1CA4F4DA0}"/>
                </a:ext>
              </a:extLst>
            </p:cNvPr>
            <p:cNvGrpSpPr/>
            <p:nvPr/>
          </p:nvGrpSpPr>
          <p:grpSpPr>
            <a:xfrm>
              <a:off x="3493356" y="2244060"/>
              <a:ext cx="1298425" cy="1924739"/>
              <a:chOff x="7594333" y="2244060"/>
              <a:chExt cx="1298425" cy="192473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8B42C8AB-5558-4BF5-B7AA-8BE57C9A2D70}"/>
                  </a:ext>
                </a:extLst>
              </p:cNvPr>
              <p:cNvSpPr/>
              <p:nvPr/>
            </p:nvSpPr>
            <p:spPr>
              <a:xfrm>
                <a:off x="7594333" y="2244060"/>
                <a:ext cx="1298425" cy="15867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현 35">
                <a:extLst>
                  <a:ext uri="{FF2B5EF4-FFF2-40B4-BE49-F238E27FC236}">
                    <a16:creationId xmlns:a16="http://schemas.microsoft.com/office/drawing/2014/main" xmlns="" id="{8BA5E31D-F579-4431-87FD-E26A05195595}"/>
                  </a:ext>
                </a:extLst>
              </p:cNvPr>
              <p:cNvSpPr/>
              <p:nvPr/>
            </p:nvSpPr>
            <p:spPr>
              <a:xfrm rot="6750815">
                <a:off x="7685280" y="3052269"/>
                <a:ext cx="1116530" cy="1116530"/>
              </a:xfrm>
              <a:prstGeom prst="chord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xmlns="" id="{D653AA2E-9029-44EA-ACF4-90B28CDAF95E}"/>
                  </a:ext>
                </a:extLst>
              </p:cNvPr>
              <p:cNvSpPr/>
              <p:nvPr/>
            </p:nvSpPr>
            <p:spPr>
              <a:xfrm>
                <a:off x="7883091" y="2418688"/>
                <a:ext cx="731520" cy="7315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B4D7E5B-92D7-4F5E-9F11-CA38669B8A9A}"/>
                </a:ext>
              </a:extLst>
            </p:cNvPr>
            <p:cNvSpPr txBox="1"/>
            <p:nvPr/>
          </p:nvSpPr>
          <p:spPr>
            <a:xfrm>
              <a:off x="3356514" y="388721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언어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35CAE130-83FF-441E-A5AB-D6C5AEAC07C3}"/>
                </a:ext>
              </a:extLst>
            </p:cNvPr>
            <p:cNvGrpSpPr/>
            <p:nvPr/>
          </p:nvGrpSpPr>
          <p:grpSpPr>
            <a:xfrm>
              <a:off x="5107782" y="3348251"/>
              <a:ext cx="3267996" cy="432000"/>
              <a:chOff x="4272527" y="3875539"/>
              <a:chExt cx="3267996" cy="43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A26A586E-B550-4C67-9035-5D978FBA989E}"/>
                  </a:ext>
                </a:extLst>
              </p:cNvPr>
              <p:cNvSpPr/>
              <p:nvPr/>
            </p:nvSpPr>
            <p:spPr>
              <a:xfrm>
                <a:off x="5380523" y="3875539"/>
                <a:ext cx="216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83%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CCA2F346-812A-4CE5-9C98-1D9A7F9F42FC}"/>
                  </a:ext>
                </a:extLst>
              </p:cNvPr>
              <p:cNvSpPr txBox="1"/>
              <p:nvPr/>
            </p:nvSpPr>
            <p:spPr>
              <a:xfrm>
                <a:off x="4272527" y="390687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정확도</a:t>
                </a:r>
                <a:endParaRPr lang="en-US" altLang="ko-KR" dirty="0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8A97E13B-0314-4F04-905B-52A1DE75596E}"/>
                </a:ext>
              </a:extLst>
            </p:cNvPr>
            <p:cNvSpPr/>
            <p:nvPr/>
          </p:nvSpPr>
          <p:spPr>
            <a:xfrm>
              <a:off x="4087211" y="3912054"/>
              <a:ext cx="1245330" cy="3302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C++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화살표: 아래쪽 2">
              <a:extLst>
                <a:ext uri="{FF2B5EF4-FFF2-40B4-BE49-F238E27FC236}">
                  <a16:creationId xmlns:a16="http://schemas.microsoft.com/office/drawing/2014/main" xmlns="" id="{1BEAF94E-D5FE-4DF2-99AD-1C444D6077DF}"/>
                </a:ext>
              </a:extLst>
            </p:cNvPr>
            <p:cNvSpPr/>
            <p:nvPr/>
          </p:nvSpPr>
          <p:spPr>
            <a:xfrm>
              <a:off x="5107782" y="4000456"/>
              <a:ext cx="146217" cy="1428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AD5422B-5C3D-4555-8FE7-6ED76C7B5E97}"/>
                </a:ext>
              </a:extLst>
            </p:cNvPr>
            <p:cNvSpPr txBox="1"/>
            <p:nvPr/>
          </p:nvSpPr>
          <p:spPr>
            <a:xfrm>
              <a:off x="3356514" y="46771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그래프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C5661051-AC4B-4BC5-A91A-744ED8D4280C}"/>
                </a:ext>
              </a:extLst>
            </p:cNvPr>
            <p:cNvCxnSpPr/>
            <p:nvPr/>
          </p:nvCxnSpPr>
          <p:spPr>
            <a:xfrm>
              <a:off x="4513634" y="4419686"/>
              <a:ext cx="0" cy="9264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D51341AA-16EB-468B-9367-D6F71EE0DCDB}"/>
                </a:ext>
              </a:extLst>
            </p:cNvPr>
            <p:cNvCxnSpPr/>
            <p:nvPr/>
          </p:nvCxnSpPr>
          <p:spPr>
            <a:xfrm>
              <a:off x="4513634" y="5346177"/>
              <a:ext cx="36397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95A96B83-EEF5-4F07-96F6-1570211AD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781" y="4628990"/>
              <a:ext cx="462218" cy="476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EDB48BF9-167C-4AE8-9B06-30023CF1EE2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999" y="4628990"/>
              <a:ext cx="637312" cy="208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화살표: 톱니 모양의 오른쪽 37">
              <a:extLst>
                <a:ext uri="{FF2B5EF4-FFF2-40B4-BE49-F238E27FC236}">
                  <a16:creationId xmlns:a16="http://schemas.microsoft.com/office/drawing/2014/main" xmlns="" id="{86713DA2-9498-4F59-940C-63C546E42432}"/>
                </a:ext>
              </a:extLst>
            </p:cNvPr>
            <p:cNvSpPr/>
            <p:nvPr/>
          </p:nvSpPr>
          <p:spPr>
            <a:xfrm rot="10800000">
              <a:off x="8630244" y="1465433"/>
              <a:ext cx="372968" cy="338555"/>
            </a:xfrm>
            <a:prstGeom prst="notch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28857" y="1740608"/>
            <a:ext cx="39171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사용자의 평균 타수와 정확도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언어에 따른 타자속도를 확인할 수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타자 속도는 일별로 확인할 수 있게 리스트로 만든다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다른 유저들과 비교할 수 있는 순위 기능이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073" y="428109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803" y="989148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</a:t>
            </a:r>
            <a:r>
              <a:rPr lang="ko-KR" altLang="en-US" dirty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79073" y="1682448"/>
            <a:ext cx="6480000" cy="4320000"/>
            <a:chOff x="2856000" y="1269000"/>
            <a:chExt cx="6480000" cy="4320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32A3C0D-914F-4C2B-9303-6F57161F1C21}"/>
                </a:ext>
              </a:extLst>
            </p:cNvPr>
            <p:cNvSpPr/>
            <p:nvPr/>
          </p:nvSpPr>
          <p:spPr>
            <a:xfrm>
              <a:off x="2856000" y="1269000"/>
              <a:ext cx="6480000" cy="43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8211EA3E-431C-40C5-95EA-4CF0079D672E}"/>
                </a:ext>
              </a:extLst>
            </p:cNvPr>
            <p:cNvGrpSpPr/>
            <p:nvPr/>
          </p:nvGrpSpPr>
          <p:grpSpPr>
            <a:xfrm>
              <a:off x="4535022" y="2466471"/>
              <a:ext cx="3238776" cy="432000"/>
              <a:chOff x="4503360" y="3213000"/>
              <a:chExt cx="3238776" cy="432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DC9EF243-6E35-4F8C-8A80-AAF8F9C9B022}"/>
                  </a:ext>
                </a:extLst>
              </p:cNvPr>
              <p:cNvSpPr/>
              <p:nvPr/>
            </p:nvSpPr>
            <p:spPr>
              <a:xfrm>
                <a:off x="5582136" y="3213000"/>
                <a:ext cx="216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C++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926B5996-9D8F-4A2C-8B9B-17741BD6692C}"/>
                  </a:ext>
                </a:extLst>
              </p:cNvPr>
              <p:cNvSpPr txBox="1"/>
              <p:nvPr/>
            </p:nvSpPr>
            <p:spPr>
              <a:xfrm>
                <a:off x="4503360" y="324433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언어선택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2CFCE42B-A0BE-4DBA-8390-D0DB06C55F33}"/>
                </a:ext>
              </a:extLst>
            </p:cNvPr>
            <p:cNvGrpSpPr/>
            <p:nvPr/>
          </p:nvGrpSpPr>
          <p:grpSpPr>
            <a:xfrm>
              <a:off x="4505802" y="3273260"/>
              <a:ext cx="3267996" cy="432000"/>
              <a:chOff x="4272527" y="3875539"/>
              <a:chExt cx="3267996" cy="432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4ECF879E-B5EF-4A5C-900C-79F45308CD55}"/>
                  </a:ext>
                </a:extLst>
              </p:cNvPr>
              <p:cNvSpPr/>
              <p:nvPr/>
            </p:nvSpPr>
            <p:spPr>
              <a:xfrm>
                <a:off x="5380523" y="3875539"/>
                <a:ext cx="2160000" cy="43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633646D-52AA-4A20-B556-F477EC0AB095}"/>
                  </a:ext>
                </a:extLst>
              </p:cNvPr>
              <p:cNvSpPr txBox="1"/>
              <p:nvPr/>
            </p:nvSpPr>
            <p:spPr>
              <a:xfrm>
                <a:off x="4272527" y="390687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내정보</a:t>
                </a:r>
                <a:endParaRPr lang="en-US" altLang="ko-KR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358C45A-F10F-4FC2-B019-801BF65C0D32}"/>
                </a:ext>
              </a:extLst>
            </p:cNvPr>
            <p:cNvSpPr/>
            <p:nvPr/>
          </p:nvSpPr>
          <p:spPr>
            <a:xfrm>
              <a:off x="5016000" y="4902731"/>
              <a:ext cx="2160000" cy="43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회원탈퇴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화살표: 톱니 모양의 오른쪽 35">
              <a:extLst>
                <a:ext uri="{FF2B5EF4-FFF2-40B4-BE49-F238E27FC236}">
                  <a16:creationId xmlns:a16="http://schemas.microsoft.com/office/drawing/2014/main" xmlns="" id="{DA019FC5-C438-45BB-BBC0-1DA1AB7CC86E}"/>
                </a:ext>
              </a:extLst>
            </p:cNvPr>
            <p:cNvSpPr/>
            <p:nvPr/>
          </p:nvSpPr>
          <p:spPr>
            <a:xfrm rot="10800000">
              <a:off x="8630244" y="1465433"/>
              <a:ext cx="372968" cy="338555"/>
            </a:xfrm>
            <a:prstGeom prst="notch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15943" y="1878881"/>
            <a:ext cx="407764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코딩언어를 선택할 수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회원탈퇴기능이 있다</a:t>
            </a:r>
            <a:r>
              <a:rPr kumimoji="1"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kumimoji="1" lang="ko-KR" altLang="en-US" sz="2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5854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목표</a:t>
            </a:r>
            <a:endParaRPr lang="ko-KR" altLang="en-US" sz="3200" b="1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5854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 </a:t>
            </a:r>
            <a:r>
              <a:rPr lang="ko-KR" altLang="en-US" sz="3200" b="1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대</a:t>
            </a:r>
            <a:r>
              <a:rPr lang="ko-KR" altLang="en-US" sz="3200" b="1" dirty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상</a:t>
            </a:r>
            <a:endParaRPr lang="ko-KR" altLang="en-US" sz="3200" b="1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5854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 소개</a:t>
            </a:r>
            <a:endParaRPr lang="ko-KR" altLang="en-US" sz="3200" b="1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8960" y="3194050"/>
            <a:ext cx="2611120" cy="5854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2800" b="1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847088"/>
          </a:xfrm>
          <a:prstGeom prst="rect">
            <a:avLst/>
          </a:prstGeom>
          <a:solidFill>
            <a:schemeClr val="accent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목표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4260" y="46816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목표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0483" y="2537611"/>
            <a:ext cx="9370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코딩을 </a:t>
            </a:r>
            <a:r>
              <a:rPr kumimoji="1" lang="ko-KR" altLang="en-US" sz="3200" b="1" dirty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처음</a:t>
            </a:r>
            <a:r>
              <a:rPr kumimoji="1" lang="ko-KR" altLang="en-US" sz="32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접해보는 사람들이 </a:t>
            </a:r>
            <a:endParaRPr kumimoji="1" lang="en-US" altLang="ko-KR" sz="32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좀 </a:t>
            </a:r>
            <a:r>
              <a:rPr kumimoji="1" lang="ko-KR" altLang="en-US" sz="3200" b="1" dirty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더 친숙하게 </a:t>
            </a:r>
            <a:r>
              <a:rPr kumimoji="1" lang="ko-KR" altLang="en-US" sz="32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코딩을 할 수 있게 한다</a:t>
            </a:r>
            <a:r>
              <a:rPr kumimoji="1" lang="en-US" altLang="ko-KR" sz="32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algn="ctr"/>
            <a:endParaRPr lang="ko-KR" altLang="en-US" sz="3200" b="1" spc="-150" dirty="0">
              <a:solidFill>
                <a:srgbClr val="8DBABD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00499" y="3169741"/>
            <a:ext cx="4200071" cy="847088"/>
          </a:xfrm>
          <a:prstGeom prst="rect">
            <a:avLst/>
          </a:prstGeom>
          <a:solidFill>
            <a:schemeClr val="accent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 대상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31817" y="2820639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코딩연습을 하고 싶은 사람이라면 </a:t>
            </a:r>
            <a:r>
              <a:rPr lang="ko-KR" altLang="en-US" sz="3600" b="1" spc="-150" dirty="0" smtClean="0">
                <a:solidFill>
                  <a:schemeClr val="accent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누구나</a:t>
            </a:r>
            <a:endParaRPr lang="ko-KR" altLang="en-US" sz="3600" b="1" spc="-150" dirty="0">
              <a:solidFill>
                <a:schemeClr val="accent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4260" y="437393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 대상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0499" y="3169741"/>
            <a:ext cx="4200071" cy="847088"/>
          </a:xfrm>
          <a:prstGeom prst="rect">
            <a:avLst/>
          </a:prstGeom>
          <a:solidFill>
            <a:schemeClr val="accent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 소개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32125" y="2233870"/>
            <a:ext cx="3124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ko-KR" altLang="en-US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긴 코드 연습</a:t>
            </a:r>
            <a:endParaRPr lang="en-US" altLang="ko-KR" sz="3200" b="1" spc="-15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ko-KR" altLang="en-US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짧은 코드 연습</a:t>
            </a:r>
            <a:endParaRPr lang="en-US" altLang="ko-KR" sz="3200" b="1" spc="-15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ko-KR" altLang="en-US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게임</a:t>
            </a:r>
            <a:r>
              <a:rPr lang="en-US" altLang="ko-KR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퀴즈</a:t>
            </a:r>
            <a:endParaRPr lang="en-US" altLang="ko-KR" sz="3200" b="1" spc="-15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4260" y="437393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 소개</a:t>
            </a:r>
            <a:endParaRPr lang="ko-KR" altLang="en-US" sz="2800" spc="-150" dirty="0">
              <a:solidFill>
                <a:srgbClr val="00002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460" y="2233870"/>
            <a:ext cx="2783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ko-KR" altLang="en-US" sz="3200" b="1" spc="-15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메인화면</a:t>
            </a:r>
            <a:endParaRPr lang="en-US" altLang="ko-KR" sz="3200" b="1" spc="-15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ko-KR" altLang="en-US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통계</a:t>
            </a:r>
            <a:endParaRPr lang="en-US" altLang="ko-KR" sz="3200" b="1" spc="-15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ko-KR" altLang="en-US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설정</a:t>
            </a:r>
            <a:endParaRPr lang="en-US" altLang="ko-KR" sz="3200" b="1" spc="-15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ko-KR" altLang="en-US" sz="3200" b="1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시작화</a:t>
            </a:r>
            <a:r>
              <a:rPr lang="ko-KR" altLang="en-US" sz="3200" b="1" spc="-15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면</a:t>
            </a:r>
            <a:endParaRPr lang="en-US" altLang="ko-KR" sz="3200" b="1" spc="-15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0499" y="3169741"/>
            <a:ext cx="4200071" cy="847088"/>
          </a:xfrm>
          <a:prstGeom prst="rect">
            <a:avLst/>
          </a:prstGeom>
          <a:solidFill>
            <a:schemeClr val="accent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 구현 화면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457</Words>
  <Application>Microsoft Office PowerPoint</Application>
  <PresentationFormat>사용자 지정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나눔스퀘어 Bold</vt:lpstr>
      <vt:lpstr>Segoe UI Black</vt:lpstr>
      <vt:lpstr>맑은 고딕</vt:lpstr>
      <vt:lpstr>Wingdings</vt:lpstr>
      <vt:lpstr>함초롬돋움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9</cp:revision>
  <dcterms:created xsi:type="dcterms:W3CDTF">2017-05-29T09:12:16Z</dcterms:created>
  <dcterms:modified xsi:type="dcterms:W3CDTF">2017-11-16T14:41:40Z</dcterms:modified>
</cp:coreProperties>
</file>