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google.com/spreadsheets/d/1DUF2isFWsqVSYhbaACYtbgcLi_YjDqpE3GLQIVgkKQg/edit#gid=69851113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google.com/spreadsheets/d/1DUF2isFWsqVSYhbaACYtbgcLi_YjDqpE3GLQIVgkKQg/edit#gid=69851113" TargetMode="External"/><Relationship Id="rId3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https://docs.google.com/spreadsheets/d/1DUF2isFWsqVSYhbaACYtbgcLi_YjDqpE3GLQIVgkKQg/edit#gid=69851113" TargetMode="External"/><Relationship Id="rId5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google.com/spreadsheets/d/1DUF2isFWsqVSYhbaACYtbgcLi_YjDqpE3GLQIVgkKQg/edit#gid=69851113" TargetMode="External"/><Relationship Id="rId3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docs.google.com/spreadsheets/d/1DUF2isFWsqVSYhbaACYtbgcLi_YjDqpE3GLQIVgkKQg/edit#gid=69851113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docs.google.com/spreadsheets/d/1DUF2isFWsqVSYhbaACYtbgcLi_YjDqpE3GLQIVgkKQg/edit#gid=69851113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Freeform 4"/>
          <p:cNvSpPr/>
          <p:nvPr/>
        </p:nvSpPr>
        <p:spPr>
          <a:xfrm>
            <a:off x="13078060" y="4306671"/>
            <a:ext cx="4426563" cy="4426563"/>
          </a:xfrm>
          <a:prstGeom prst="ellipse">
            <a:avLst/>
          </a:prstGeom>
          <a:solidFill>
            <a:srgbClr val="F8FF7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Freeform 6"/>
          <p:cNvSpPr/>
          <p:nvPr/>
        </p:nvSpPr>
        <p:spPr>
          <a:xfrm>
            <a:off x="4850930" y="393693"/>
            <a:ext cx="4426563" cy="4426563"/>
          </a:xfrm>
          <a:prstGeom prst="ellipse">
            <a:avLst/>
          </a:prstGeom>
          <a:solidFill>
            <a:srgbClr val="F8FF7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7" name="Freeform 8"/>
          <p:cNvSpPr/>
          <p:nvPr/>
        </p:nvSpPr>
        <p:spPr>
          <a:xfrm>
            <a:off x="699142" y="6519953"/>
            <a:ext cx="4426580" cy="4426563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0" name="Group 9"/>
          <p:cNvGrpSpPr/>
          <p:nvPr/>
        </p:nvGrpSpPr>
        <p:grpSpPr>
          <a:xfrm>
            <a:off x="2746626" y="3789289"/>
            <a:ext cx="12794747" cy="3894076"/>
            <a:chOff x="0" y="0"/>
            <a:chExt cx="12794746" cy="3894075"/>
          </a:xfrm>
        </p:grpSpPr>
        <p:sp>
          <p:nvSpPr>
            <p:cNvPr id="98" name="TextBox 10"/>
            <p:cNvSpPr txBox="1"/>
            <p:nvPr/>
          </p:nvSpPr>
          <p:spPr>
            <a:xfrm>
              <a:off x="0" y="0"/>
              <a:ext cx="12794747" cy="28509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10900"/>
                </a:lnSpc>
                <a:defRPr b="1" spc="-371" sz="12300">
                  <a:solidFill>
                    <a:srgbClr val="1B1B1B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defRPr>
              </a:lvl1pPr>
            </a:lstStyle>
            <a:p>
              <a:pPr/>
              <a:r>
                <a:t>2025 FINANCE REPORT</a:t>
              </a:r>
            </a:p>
          </p:txBody>
        </p:sp>
        <p:sp>
          <p:nvSpPr>
            <p:cNvPr id="99" name="TextBox 11"/>
            <p:cNvSpPr txBox="1"/>
            <p:nvPr/>
          </p:nvSpPr>
          <p:spPr>
            <a:xfrm>
              <a:off x="3152001" y="3452375"/>
              <a:ext cx="6490744" cy="441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600"/>
                </a:lnSpc>
                <a:defRPr b="1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An annual report by Elvira Montanez</a:t>
              </a:r>
            </a:p>
          </p:txBody>
        </p:sp>
      </p:grpSp>
      <p:sp>
        <p:nvSpPr>
          <p:cNvPr id="101" name="TextBox 12"/>
          <p:cNvSpPr txBox="1"/>
          <p:nvPr/>
        </p:nvSpPr>
        <p:spPr>
          <a:xfrm>
            <a:off x="6015914" y="1208692"/>
            <a:ext cx="6256173" cy="415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400"/>
              </a:lnSpc>
              <a:defRPr b="1" sz="2400">
                <a:solidFill>
                  <a:srgbClr val="1B1B1B"/>
                </a:solidFill>
                <a:latin typeface="IBM Plex Sans Bold"/>
                <a:ea typeface="IBM Plex Sans Bold"/>
                <a:cs typeface="IBM Plex Sans Bold"/>
                <a:sym typeface="IBM Plex Sans Bold"/>
              </a:defRPr>
            </a:lvl1pPr>
          </a:lstStyle>
          <a:p>
            <a:pPr/>
            <a:r>
              <a:t>DAVIS THORNE AND PARTNERS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F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AutoShape 2"/>
          <p:cNvSpPr/>
          <p:nvPr/>
        </p:nvSpPr>
        <p:spPr>
          <a:xfrm>
            <a:off x="0" y="1028700"/>
            <a:ext cx="18288000" cy="8229600"/>
          </a:xfrm>
          <a:prstGeom prst="rect">
            <a:avLst/>
          </a:prstGeom>
          <a:solidFill>
            <a:srgbClr val="F4F4F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06" name="Group 3"/>
          <p:cNvGrpSpPr/>
          <p:nvPr/>
        </p:nvGrpSpPr>
        <p:grpSpPr>
          <a:xfrm>
            <a:off x="2225237" y="4037012"/>
            <a:ext cx="6378585" cy="2181365"/>
            <a:chOff x="0" y="0"/>
            <a:chExt cx="6378583" cy="2181363"/>
          </a:xfrm>
        </p:grpSpPr>
        <p:sp>
          <p:nvSpPr>
            <p:cNvPr id="104" name="TextBox 4"/>
            <p:cNvSpPr txBox="1"/>
            <p:nvPr/>
          </p:nvSpPr>
          <p:spPr>
            <a:xfrm>
              <a:off x="0" y="972343"/>
              <a:ext cx="6378584" cy="1209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9600"/>
                </a:lnSpc>
                <a:defRPr b="1" sz="8000">
                  <a:solidFill>
                    <a:srgbClr val="1B1B1B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defRPr>
              </a:lvl1pPr>
            </a:lstStyle>
            <a:p>
              <a:pPr/>
              <a:r>
                <a:t>Agenda</a:t>
              </a:r>
            </a:p>
          </p:txBody>
        </p:sp>
        <p:sp>
          <p:nvSpPr>
            <p:cNvPr id="105" name="TextBox 5"/>
            <p:cNvSpPr txBox="1"/>
            <p:nvPr/>
          </p:nvSpPr>
          <p:spPr>
            <a:xfrm>
              <a:off x="0" y="0"/>
              <a:ext cx="6378584" cy="411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What this report covers</a:t>
              </a:r>
            </a:p>
          </p:txBody>
        </p:sp>
      </p:grpSp>
      <p:sp>
        <p:nvSpPr>
          <p:cNvPr id="107" name="TextBox 6"/>
          <p:cNvSpPr txBox="1"/>
          <p:nvPr/>
        </p:nvSpPr>
        <p:spPr>
          <a:xfrm>
            <a:off x="9802992" y="2952114"/>
            <a:ext cx="6259771" cy="4206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04519" indent="-302259">
              <a:lnSpc>
                <a:spcPts val="5600"/>
              </a:lnSpc>
              <a:buSzPct val="100000"/>
              <a:buAutoNum type="arabicPeriod" startAt="1"/>
              <a:defRPr sz="2800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Highlights and Key Updates</a:t>
            </a:r>
          </a:p>
          <a:p>
            <a:pPr lvl="1" marL="604519" indent="-302259">
              <a:lnSpc>
                <a:spcPts val="5600"/>
              </a:lnSpc>
              <a:buSzPct val="100000"/>
              <a:buAutoNum type="arabicPeriod" startAt="1"/>
              <a:defRPr sz="2800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Timeline</a:t>
            </a:r>
          </a:p>
          <a:p>
            <a:pPr lvl="1" marL="604519" indent="-302259">
              <a:lnSpc>
                <a:spcPts val="5600"/>
              </a:lnSpc>
              <a:buSzPct val="100000"/>
              <a:buAutoNum type="arabicPeriod" startAt="1"/>
              <a:defRPr sz="2800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Balance</a:t>
            </a:r>
          </a:p>
          <a:p>
            <a:pPr lvl="1" marL="604519" indent="-302259">
              <a:lnSpc>
                <a:spcPts val="5600"/>
              </a:lnSpc>
              <a:buSzPct val="100000"/>
              <a:buAutoNum type="arabicPeriod" startAt="1"/>
              <a:defRPr sz="2800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Income</a:t>
            </a:r>
          </a:p>
          <a:p>
            <a:pPr lvl="1" marL="604519" indent="-302259">
              <a:lnSpc>
                <a:spcPts val="5600"/>
              </a:lnSpc>
              <a:buSzPct val="100000"/>
              <a:buAutoNum type="arabicPeriod" startAt="1"/>
              <a:defRPr sz="2800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Cash Flow</a:t>
            </a:r>
          </a:p>
          <a:p>
            <a:pPr lvl="1" marL="604519" indent="-302259">
              <a:lnSpc>
                <a:spcPts val="5600"/>
              </a:lnSpc>
              <a:buSzPct val="100000"/>
              <a:buAutoNum type="arabicPeriod" startAt="1"/>
              <a:defRPr sz="2800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2"/>
          <p:cNvSpPr txBox="1"/>
          <p:nvPr/>
        </p:nvSpPr>
        <p:spPr>
          <a:xfrm>
            <a:off x="1028699" y="1019175"/>
            <a:ext cx="8663717" cy="2428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600"/>
              </a:lnSpc>
              <a:defRPr b="1" sz="8000">
                <a:solidFill>
                  <a:srgbClr val="1B1B1B"/>
                </a:solidFill>
                <a:latin typeface="Aileron Ultra-Bold"/>
                <a:ea typeface="Aileron Ultra-Bold"/>
                <a:cs typeface="Aileron Ultra-Bold"/>
                <a:sym typeface="Aileron Ultra-Bold"/>
              </a:defRPr>
            </a:lvl1pPr>
          </a:lstStyle>
          <a:p>
            <a:pPr/>
            <a:r>
              <a:t>Highlights and Key Updates</a:t>
            </a:r>
          </a:p>
        </p:txBody>
      </p:sp>
      <p:grpSp>
        <p:nvGrpSpPr>
          <p:cNvPr id="112" name="Group 3"/>
          <p:cNvGrpSpPr/>
          <p:nvPr/>
        </p:nvGrpSpPr>
        <p:grpSpPr>
          <a:xfrm>
            <a:off x="11290419" y="1014412"/>
            <a:ext cx="5968882" cy="1649884"/>
            <a:chOff x="0" y="0"/>
            <a:chExt cx="5968881" cy="1649883"/>
          </a:xfrm>
        </p:grpSpPr>
        <p:sp>
          <p:nvSpPr>
            <p:cNvPr id="110" name="TextBox 4"/>
            <p:cNvSpPr txBox="1"/>
            <p:nvPr/>
          </p:nvSpPr>
          <p:spPr>
            <a:xfrm>
              <a:off x="0" y="631348"/>
              <a:ext cx="5968882" cy="1018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Apply page animations and transitions to your Canva presentation to emphasize ideas and make them even more memorable.  </a:t>
              </a:r>
            </a:p>
          </p:txBody>
        </p:sp>
        <p:sp>
          <p:nvSpPr>
            <p:cNvPr id="111" name="TextBox 5"/>
            <p:cNvSpPr txBox="1"/>
            <p:nvPr/>
          </p:nvSpPr>
          <p:spPr>
            <a:xfrm>
              <a:off x="0" y="0"/>
              <a:ext cx="5968882" cy="411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We recorded 8% growth.</a:t>
              </a:r>
            </a:p>
          </p:txBody>
        </p:sp>
      </p:grpSp>
      <p:grpSp>
        <p:nvGrpSpPr>
          <p:cNvPr id="115" name="Group 6"/>
          <p:cNvGrpSpPr/>
          <p:nvPr/>
        </p:nvGrpSpPr>
        <p:grpSpPr>
          <a:xfrm>
            <a:off x="11290419" y="3781718"/>
            <a:ext cx="5968882" cy="1802284"/>
            <a:chOff x="0" y="0"/>
            <a:chExt cx="5968881" cy="1802283"/>
          </a:xfrm>
        </p:grpSpPr>
        <p:sp>
          <p:nvSpPr>
            <p:cNvPr id="113" name="TextBox 7"/>
            <p:cNvSpPr txBox="1"/>
            <p:nvPr/>
          </p:nvSpPr>
          <p:spPr>
            <a:xfrm>
              <a:off x="0" y="783748"/>
              <a:ext cx="5968882" cy="1018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Find the magic and fun in presenting with Canva Presentations by pressing C for confetti, D for a drumroll, and O for bubbles. </a:t>
              </a:r>
            </a:p>
          </p:txBody>
        </p:sp>
        <p:sp>
          <p:nvSpPr>
            <p:cNvPr id="114" name="TextBox 8"/>
            <p:cNvSpPr txBox="1"/>
            <p:nvPr/>
          </p:nvSpPr>
          <p:spPr>
            <a:xfrm>
              <a:off x="0" y="0"/>
              <a:ext cx="5968882" cy="411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Our people count grew by 5%.</a:t>
              </a:r>
            </a:p>
          </p:txBody>
        </p:sp>
      </p:grpSp>
      <p:grpSp>
        <p:nvGrpSpPr>
          <p:cNvPr id="118" name="Group 9"/>
          <p:cNvGrpSpPr/>
          <p:nvPr/>
        </p:nvGrpSpPr>
        <p:grpSpPr>
          <a:xfrm>
            <a:off x="11290419" y="6777625"/>
            <a:ext cx="5968882" cy="2103407"/>
            <a:chOff x="0" y="0"/>
            <a:chExt cx="5968881" cy="2103405"/>
          </a:xfrm>
        </p:grpSpPr>
        <p:sp>
          <p:nvSpPr>
            <p:cNvPr id="116" name="TextBox 10"/>
            <p:cNvSpPr txBox="1"/>
            <p:nvPr/>
          </p:nvSpPr>
          <p:spPr>
            <a:xfrm>
              <a:off x="0" y="0"/>
              <a:ext cx="5968882" cy="8303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4% of our growth in 2025 came from the merger.</a:t>
              </a:r>
            </a:p>
          </p:txBody>
        </p:sp>
        <p:sp>
          <p:nvSpPr>
            <p:cNvPr id="117" name="TextBox 11"/>
            <p:cNvSpPr txBox="1"/>
            <p:nvPr/>
          </p:nvSpPr>
          <p:spPr>
            <a:xfrm>
              <a:off x="0" y="1084870"/>
              <a:ext cx="5968882" cy="1018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Collaborate in real-time with your teammates. Share tasks and work simultaneously to create a powerful presentation.</a:t>
              </a:r>
            </a:p>
          </p:txBody>
        </p:sp>
      </p:grpSp>
      <p:sp>
        <p:nvSpPr>
          <p:cNvPr id="119" name="Freeform 13"/>
          <p:cNvSpPr/>
          <p:nvPr/>
        </p:nvSpPr>
        <p:spPr>
          <a:xfrm>
            <a:off x="5141952" y="4523573"/>
            <a:ext cx="4817045" cy="4817045"/>
          </a:xfrm>
          <a:prstGeom prst="ellipse">
            <a:avLst/>
          </a:prstGeom>
          <a:solidFill>
            <a:srgbClr val="F8FF7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Freeform 15"/>
          <p:cNvSpPr/>
          <p:nvPr/>
        </p:nvSpPr>
        <p:spPr>
          <a:xfrm>
            <a:off x="1028700" y="4523573"/>
            <a:ext cx="4817063" cy="4817045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23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372834" y="1090625"/>
            <a:ext cx="5925647" cy="56341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7" name="Group 4"/>
          <p:cNvGrpSpPr/>
          <p:nvPr/>
        </p:nvGrpSpPr>
        <p:grpSpPr>
          <a:xfrm>
            <a:off x="3421755" y="6765925"/>
            <a:ext cx="5061177" cy="1944125"/>
            <a:chOff x="0" y="0"/>
            <a:chExt cx="5061175" cy="1944123"/>
          </a:xfrm>
        </p:grpSpPr>
        <p:sp>
          <p:nvSpPr>
            <p:cNvPr id="124" name="TextBox 5"/>
            <p:cNvSpPr txBox="1"/>
            <p:nvPr/>
          </p:nvSpPr>
          <p:spPr>
            <a:xfrm>
              <a:off x="0" y="0"/>
              <a:ext cx="5061176" cy="755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6000"/>
                </a:lnSpc>
                <a:defRPr b="1" sz="50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$123,456</a:t>
              </a:r>
            </a:p>
          </p:txBody>
        </p:sp>
        <p:sp>
          <p:nvSpPr>
            <p:cNvPr id="125" name="TextBox 6"/>
            <p:cNvSpPr txBox="1"/>
            <p:nvPr/>
          </p:nvSpPr>
          <p:spPr>
            <a:xfrm>
              <a:off x="0" y="996981"/>
              <a:ext cx="5061176" cy="41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Revenue</a:t>
              </a:r>
            </a:p>
          </p:txBody>
        </p:sp>
        <p:sp>
          <p:nvSpPr>
            <p:cNvPr id="126" name="TextBox 7"/>
            <p:cNvSpPr txBox="1"/>
            <p:nvPr/>
          </p:nvSpPr>
          <p:spPr>
            <a:xfrm>
              <a:off x="0" y="1611388"/>
              <a:ext cx="5061176" cy="3327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4" invalidUrl="" action="" tgtFrame="" tooltip="" history="1" highlightClick="0" endSnd="0"/>
                </a:rPr>
                <a:t>(+25% from last period)</a:t>
              </a:r>
            </a:p>
          </p:txBody>
        </p:sp>
      </p:grpSp>
      <p:grpSp>
        <p:nvGrpSpPr>
          <p:cNvPr id="131" name="Group 8"/>
          <p:cNvGrpSpPr/>
          <p:nvPr/>
        </p:nvGrpSpPr>
        <p:grpSpPr>
          <a:xfrm>
            <a:off x="9805068" y="6765925"/>
            <a:ext cx="5061177" cy="1944125"/>
            <a:chOff x="0" y="0"/>
            <a:chExt cx="5061175" cy="1944123"/>
          </a:xfrm>
        </p:grpSpPr>
        <p:sp>
          <p:nvSpPr>
            <p:cNvPr id="128" name="TextBox 9"/>
            <p:cNvSpPr txBox="1"/>
            <p:nvPr/>
          </p:nvSpPr>
          <p:spPr>
            <a:xfrm>
              <a:off x="0" y="0"/>
              <a:ext cx="5061176" cy="755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6000"/>
                </a:lnSpc>
                <a:defRPr b="1" sz="50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$123,456</a:t>
              </a:r>
            </a:p>
          </p:txBody>
        </p:sp>
        <p:sp>
          <p:nvSpPr>
            <p:cNvPr id="129" name="TextBox 10"/>
            <p:cNvSpPr txBox="1"/>
            <p:nvPr/>
          </p:nvSpPr>
          <p:spPr>
            <a:xfrm>
              <a:off x="0" y="996981"/>
              <a:ext cx="5061176" cy="41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Expenses</a:t>
              </a:r>
            </a:p>
          </p:txBody>
        </p:sp>
        <p:sp>
          <p:nvSpPr>
            <p:cNvPr id="130" name="TextBox 11"/>
            <p:cNvSpPr txBox="1"/>
            <p:nvPr/>
          </p:nvSpPr>
          <p:spPr>
            <a:xfrm>
              <a:off x="0" y="1611388"/>
              <a:ext cx="5061176" cy="3327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4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4" invalidUrl="" action="" tgtFrame="" tooltip="" history="1" highlightClick="0" endSnd="0"/>
                </a:rPr>
                <a:t>(+25% from last period)</a:t>
              </a:r>
            </a:p>
          </p:txBody>
        </p:sp>
      </p:grpSp>
      <p:pic>
        <p:nvPicPr>
          <p:cNvPr id="132" name="Picture 12" descr="Picture 12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989520" y="1089649"/>
            <a:ext cx="5925647" cy="56341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"/>
          <p:cNvGrpSpPr/>
          <p:nvPr/>
        </p:nvGrpSpPr>
        <p:grpSpPr>
          <a:xfrm>
            <a:off x="1028699" y="7410156"/>
            <a:ext cx="6508941" cy="1843218"/>
            <a:chOff x="0" y="0"/>
            <a:chExt cx="6508939" cy="1843217"/>
          </a:xfrm>
        </p:grpSpPr>
        <p:sp>
          <p:nvSpPr>
            <p:cNvPr id="134" name="TextBox 3"/>
            <p:cNvSpPr txBox="1"/>
            <p:nvPr/>
          </p:nvSpPr>
          <p:spPr>
            <a:xfrm>
              <a:off x="0" y="0"/>
              <a:ext cx="6508940" cy="411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b="1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Net income steadily rose in Q3 and Q4.</a:t>
              </a:r>
            </a:p>
          </p:txBody>
        </p:sp>
        <p:sp>
          <p:nvSpPr>
            <p:cNvPr id="135" name="TextBox 4"/>
            <p:cNvSpPr txBox="1"/>
            <p:nvPr/>
          </p:nvSpPr>
          <p:spPr>
            <a:xfrm>
              <a:off x="0" y="824682"/>
              <a:ext cx="6271003" cy="10185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Visualize complicated and dense information with graphs and charts. These are visual aids that help add more context to the topic you are discussing.</a:t>
              </a:r>
            </a:p>
          </p:txBody>
        </p:sp>
      </p:grpSp>
      <p:pic>
        <p:nvPicPr>
          <p:cNvPr id="137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13311" y="100584"/>
            <a:ext cx="9986475" cy="100858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" name="Group 6"/>
          <p:cNvGrpSpPr/>
          <p:nvPr/>
        </p:nvGrpSpPr>
        <p:grpSpPr>
          <a:xfrm>
            <a:off x="1028699" y="1021556"/>
            <a:ext cx="6998953" cy="1813484"/>
            <a:chOff x="0" y="0"/>
            <a:chExt cx="6998952" cy="1813483"/>
          </a:xfrm>
        </p:grpSpPr>
        <p:sp>
          <p:nvSpPr>
            <p:cNvPr id="138" name="TextBox 7"/>
            <p:cNvSpPr txBox="1"/>
            <p:nvPr/>
          </p:nvSpPr>
          <p:spPr>
            <a:xfrm>
              <a:off x="0" y="0"/>
              <a:ext cx="6998953" cy="1209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9600"/>
                </a:lnSpc>
                <a:defRPr b="1" sz="8000">
                  <a:solidFill>
                    <a:srgbClr val="1B1B1B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defRPr>
              </a:lvl1pPr>
            </a:lstStyle>
            <a:p>
              <a:pPr/>
              <a:r>
                <a:t>Net Income</a:t>
              </a:r>
            </a:p>
          </p:txBody>
        </p:sp>
        <p:sp>
          <p:nvSpPr>
            <p:cNvPr id="139" name="TextBox 8"/>
            <p:cNvSpPr txBox="1"/>
            <p:nvPr/>
          </p:nvSpPr>
          <p:spPr>
            <a:xfrm>
              <a:off x="0" y="1402263"/>
              <a:ext cx="4913621" cy="41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Per month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Freeform 3"/>
          <p:cNvSpPr/>
          <p:nvPr/>
        </p:nvSpPr>
        <p:spPr>
          <a:xfrm>
            <a:off x="1028699" y="3652082"/>
            <a:ext cx="2277585" cy="2277584"/>
          </a:xfrm>
          <a:prstGeom prst="ellipse">
            <a:avLst/>
          </a:prstGeom>
          <a:solidFill>
            <a:srgbClr val="F8FF7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47" name="Group 4"/>
          <p:cNvGrpSpPr/>
          <p:nvPr/>
        </p:nvGrpSpPr>
        <p:grpSpPr>
          <a:xfrm>
            <a:off x="1915860" y="4790872"/>
            <a:ext cx="3473232" cy="4462502"/>
            <a:chOff x="0" y="0"/>
            <a:chExt cx="3473231" cy="4462500"/>
          </a:xfrm>
        </p:grpSpPr>
        <p:sp>
          <p:nvSpPr>
            <p:cNvPr id="143" name="TextBox 5"/>
            <p:cNvSpPr txBox="1"/>
            <p:nvPr/>
          </p:nvSpPr>
          <p:spPr>
            <a:xfrm>
              <a:off x="0" y="2758165"/>
              <a:ext cx="3473232" cy="1704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Present with ease and wow any audience with Canva Presentations. Choose from over a thousand templates to fit any objective or topic. </a:t>
              </a:r>
            </a:p>
          </p:txBody>
        </p:sp>
        <p:sp>
          <p:nvSpPr>
            <p:cNvPr id="144" name="TextBox 6"/>
            <p:cNvSpPr txBox="1"/>
            <p:nvPr/>
          </p:nvSpPr>
          <p:spPr>
            <a:xfrm>
              <a:off x="0" y="0"/>
              <a:ext cx="3473232" cy="755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6000"/>
                </a:lnSpc>
                <a:defRPr b="1" sz="50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$123,456</a:t>
              </a:r>
            </a:p>
          </p:txBody>
        </p:sp>
        <p:sp>
          <p:nvSpPr>
            <p:cNvPr id="145" name="TextBox 7"/>
            <p:cNvSpPr txBox="1"/>
            <p:nvPr/>
          </p:nvSpPr>
          <p:spPr>
            <a:xfrm>
              <a:off x="0" y="996981"/>
              <a:ext cx="3473232" cy="41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b="1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Operating Activities</a:t>
              </a:r>
            </a:p>
          </p:txBody>
        </p:sp>
        <p:sp>
          <p:nvSpPr>
            <p:cNvPr id="146" name="TextBox 8"/>
            <p:cNvSpPr txBox="1"/>
            <p:nvPr/>
          </p:nvSpPr>
          <p:spPr>
            <a:xfrm>
              <a:off x="0" y="1611389"/>
              <a:ext cx="3473232" cy="3327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(+25% from last period)</a:t>
              </a:r>
            </a:p>
          </p:txBody>
        </p:sp>
      </p:grpSp>
      <p:sp>
        <p:nvSpPr>
          <p:cNvPr id="148" name="Freeform 10"/>
          <p:cNvSpPr/>
          <p:nvPr/>
        </p:nvSpPr>
        <p:spPr>
          <a:xfrm>
            <a:off x="6842141" y="3652082"/>
            <a:ext cx="2277584" cy="2277584"/>
          </a:xfrm>
          <a:prstGeom prst="ellipse">
            <a:avLst/>
          </a:prstGeom>
          <a:solidFill>
            <a:srgbClr val="F8FF7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3" name="Group 11"/>
          <p:cNvGrpSpPr/>
          <p:nvPr/>
        </p:nvGrpSpPr>
        <p:grpSpPr>
          <a:xfrm>
            <a:off x="7729301" y="4790872"/>
            <a:ext cx="3473232" cy="4462502"/>
            <a:chOff x="0" y="0"/>
            <a:chExt cx="3473231" cy="4462500"/>
          </a:xfrm>
        </p:grpSpPr>
        <p:sp>
          <p:nvSpPr>
            <p:cNvPr id="149" name="TextBox 12"/>
            <p:cNvSpPr txBox="1"/>
            <p:nvPr/>
          </p:nvSpPr>
          <p:spPr>
            <a:xfrm>
              <a:off x="0" y="2758165"/>
              <a:ext cx="3473232" cy="1704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Present with ease and wow any audience with Canva Presentations. Choose from over a thousand templates to fit any objective or topic. </a:t>
              </a:r>
            </a:p>
          </p:txBody>
        </p:sp>
        <p:sp>
          <p:nvSpPr>
            <p:cNvPr id="150" name="TextBox 13"/>
            <p:cNvSpPr txBox="1"/>
            <p:nvPr/>
          </p:nvSpPr>
          <p:spPr>
            <a:xfrm>
              <a:off x="0" y="0"/>
              <a:ext cx="3473232" cy="755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6000"/>
                </a:lnSpc>
                <a:defRPr b="1" sz="50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$123,456</a:t>
              </a:r>
            </a:p>
          </p:txBody>
        </p:sp>
        <p:sp>
          <p:nvSpPr>
            <p:cNvPr id="151" name="TextBox 14"/>
            <p:cNvSpPr txBox="1"/>
            <p:nvPr/>
          </p:nvSpPr>
          <p:spPr>
            <a:xfrm>
              <a:off x="0" y="996981"/>
              <a:ext cx="3473232" cy="41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b="1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Investing Activities</a:t>
              </a:r>
            </a:p>
          </p:txBody>
        </p:sp>
        <p:sp>
          <p:nvSpPr>
            <p:cNvPr id="152" name="TextBox 15"/>
            <p:cNvSpPr txBox="1"/>
            <p:nvPr/>
          </p:nvSpPr>
          <p:spPr>
            <a:xfrm>
              <a:off x="0" y="1611389"/>
              <a:ext cx="3473232" cy="3327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(+25% from last period)</a:t>
              </a:r>
            </a:p>
          </p:txBody>
        </p:sp>
      </p:grpSp>
      <p:sp>
        <p:nvSpPr>
          <p:cNvPr id="154" name="Freeform 17"/>
          <p:cNvSpPr/>
          <p:nvPr/>
        </p:nvSpPr>
        <p:spPr>
          <a:xfrm>
            <a:off x="12351876" y="3652082"/>
            <a:ext cx="2277584" cy="2277584"/>
          </a:xfrm>
          <a:prstGeom prst="ellipse">
            <a:avLst/>
          </a:prstGeom>
          <a:solidFill>
            <a:srgbClr val="F8FF7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59" name="Group 18"/>
          <p:cNvGrpSpPr/>
          <p:nvPr/>
        </p:nvGrpSpPr>
        <p:grpSpPr>
          <a:xfrm>
            <a:off x="13239036" y="4790872"/>
            <a:ext cx="3473232" cy="4462502"/>
            <a:chOff x="0" y="0"/>
            <a:chExt cx="3473231" cy="4462500"/>
          </a:xfrm>
        </p:grpSpPr>
        <p:sp>
          <p:nvSpPr>
            <p:cNvPr id="155" name="TextBox 19"/>
            <p:cNvSpPr txBox="1"/>
            <p:nvPr/>
          </p:nvSpPr>
          <p:spPr>
            <a:xfrm>
              <a:off x="0" y="2758165"/>
              <a:ext cx="3473232" cy="1704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Present with ease and wow any audience with Canva Presentations. Choose from over a thousand templates to fit any objective or topic. </a:t>
              </a:r>
            </a:p>
          </p:txBody>
        </p:sp>
        <p:sp>
          <p:nvSpPr>
            <p:cNvPr id="156" name="TextBox 20"/>
            <p:cNvSpPr txBox="1"/>
            <p:nvPr/>
          </p:nvSpPr>
          <p:spPr>
            <a:xfrm>
              <a:off x="0" y="0"/>
              <a:ext cx="3473232" cy="755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6000"/>
                </a:lnSpc>
                <a:defRPr b="1" sz="50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$123,456</a:t>
              </a:r>
            </a:p>
          </p:txBody>
        </p:sp>
        <p:sp>
          <p:nvSpPr>
            <p:cNvPr id="157" name="TextBox 21"/>
            <p:cNvSpPr txBox="1"/>
            <p:nvPr/>
          </p:nvSpPr>
          <p:spPr>
            <a:xfrm>
              <a:off x="0" y="996981"/>
              <a:ext cx="3473232" cy="41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b="1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Financing Activities</a:t>
              </a:r>
            </a:p>
          </p:txBody>
        </p:sp>
        <p:sp>
          <p:nvSpPr>
            <p:cNvPr id="158" name="TextBox 22"/>
            <p:cNvSpPr txBox="1"/>
            <p:nvPr/>
          </p:nvSpPr>
          <p:spPr>
            <a:xfrm>
              <a:off x="0" y="1611389"/>
              <a:ext cx="3473232" cy="3327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2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(+25% from last period)</a:t>
              </a:r>
            </a:p>
          </p:txBody>
        </p:sp>
      </p:grpSp>
      <p:grpSp>
        <p:nvGrpSpPr>
          <p:cNvPr id="162" name="Group 23"/>
          <p:cNvGrpSpPr/>
          <p:nvPr/>
        </p:nvGrpSpPr>
        <p:grpSpPr>
          <a:xfrm>
            <a:off x="1028700" y="1046041"/>
            <a:ext cx="14185860" cy="1871172"/>
            <a:chOff x="0" y="0"/>
            <a:chExt cx="14185859" cy="1871171"/>
          </a:xfrm>
        </p:grpSpPr>
        <p:sp>
          <p:nvSpPr>
            <p:cNvPr id="160" name="TextBox 24"/>
            <p:cNvSpPr txBox="1"/>
            <p:nvPr/>
          </p:nvSpPr>
          <p:spPr>
            <a:xfrm>
              <a:off x="0" y="0"/>
              <a:ext cx="14185860" cy="1209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9600"/>
                </a:lnSpc>
                <a:defRPr b="1" sz="8000">
                  <a:solidFill>
                    <a:srgbClr val="1B1B1B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defRPr>
              </a:lvl1pPr>
            </a:lstStyle>
            <a:p>
              <a:pPr/>
              <a:r>
                <a:t>Cash Flow Statement</a:t>
              </a:r>
            </a:p>
          </p:txBody>
        </p:sp>
        <p:sp>
          <p:nvSpPr>
            <p:cNvPr id="161" name="TextBox 25"/>
            <p:cNvSpPr txBox="1"/>
            <p:nvPr/>
          </p:nvSpPr>
          <p:spPr>
            <a:xfrm>
              <a:off x="0" y="1459951"/>
              <a:ext cx="8527582" cy="41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As of January 1, 2025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AutoShape 2"/>
          <p:cNvSpPr/>
          <p:nvPr/>
        </p:nvSpPr>
        <p:spPr>
          <a:xfrm>
            <a:off x="0" y="-1"/>
            <a:ext cx="18288000" cy="2339669"/>
          </a:xfrm>
          <a:prstGeom prst="rect">
            <a:avLst/>
          </a:prstGeom>
          <a:solidFill>
            <a:srgbClr val="F8FF7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16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6508" y="2734537"/>
            <a:ext cx="4885559" cy="4629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01221" y="2734537"/>
            <a:ext cx="4885559" cy="46297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85933" y="2734537"/>
            <a:ext cx="4885559" cy="462970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1" name="Group 6"/>
          <p:cNvGrpSpPr/>
          <p:nvPr/>
        </p:nvGrpSpPr>
        <p:grpSpPr>
          <a:xfrm>
            <a:off x="1028700" y="7320680"/>
            <a:ext cx="5061176" cy="1944125"/>
            <a:chOff x="0" y="0"/>
            <a:chExt cx="5061175" cy="1944123"/>
          </a:xfrm>
        </p:grpSpPr>
        <p:sp>
          <p:nvSpPr>
            <p:cNvPr id="168" name="TextBox 7"/>
            <p:cNvSpPr txBox="1"/>
            <p:nvPr/>
          </p:nvSpPr>
          <p:spPr>
            <a:xfrm>
              <a:off x="0" y="0"/>
              <a:ext cx="5061176" cy="755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6000"/>
                </a:lnSpc>
                <a:defRPr b="1" sz="50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$123,456</a:t>
              </a:r>
            </a:p>
          </p:txBody>
        </p:sp>
        <p:sp>
          <p:nvSpPr>
            <p:cNvPr id="169" name="TextBox 8"/>
            <p:cNvSpPr txBox="1"/>
            <p:nvPr/>
          </p:nvSpPr>
          <p:spPr>
            <a:xfrm>
              <a:off x="0" y="996981"/>
              <a:ext cx="5061176" cy="41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Operating Activities</a:t>
              </a:r>
            </a:p>
          </p:txBody>
        </p:sp>
        <p:sp>
          <p:nvSpPr>
            <p:cNvPr id="170" name="TextBox 9"/>
            <p:cNvSpPr txBox="1"/>
            <p:nvPr/>
          </p:nvSpPr>
          <p:spPr>
            <a:xfrm>
              <a:off x="0" y="1611388"/>
              <a:ext cx="5061176" cy="3327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5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5" invalidUrl="" action="" tgtFrame="" tooltip="" history="1" highlightClick="0" endSnd="0"/>
                </a:rPr>
                <a:t>(+25% from last period)</a:t>
              </a:r>
            </a:p>
          </p:txBody>
        </p:sp>
      </p:grpSp>
      <p:grpSp>
        <p:nvGrpSpPr>
          <p:cNvPr id="175" name="Group 10"/>
          <p:cNvGrpSpPr/>
          <p:nvPr/>
        </p:nvGrpSpPr>
        <p:grpSpPr>
          <a:xfrm>
            <a:off x="6613411" y="7320680"/>
            <a:ext cx="5061177" cy="1944125"/>
            <a:chOff x="0" y="0"/>
            <a:chExt cx="5061175" cy="1944123"/>
          </a:xfrm>
        </p:grpSpPr>
        <p:sp>
          <p:nvSpPr>
            <p:cNvPr id="172" name="TextBox 11"/>
            <p:cNvSpPr txBox="1"/>
            <p:nvPr/>
          </p:nvSpPr>
          <p:spPr>
            <a:xfrm>
              <a:off x="0" y="0"/>
              <a:ext cx="5061176" cy="755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6000"/>
                </a:lnSpc>
                <a:defRPr b="1" sz="50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$123,456</a:t>
              </a:r>
            </a:p>
          </p:txBody>
        </p:sp>
        <p:sp>
          <p:nvSpPr>
            <p:cNvPr id="173" name="TextBox 12"/>
            <p:cNvSpPr txBox="1"/>
            <p:nvPr/>
          </p:nvSpPr>
          <p:spPr>
            <a:xfrm>
              <a:off x="0" y="996981"/>
              <a:ext cx="5061176" cy="41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Investing Activities</a:t>
              </a:r>
            </a:p>
          </p:txBody>
        </p:sp>
        <p:sp>
          <p:nvSpPr>
            <p:cNvPr id="174" name="TextBox 13"/>
            <p:cNvSpPr txBox="1"/>
            <p:nvPr/>
          </p:nvSpPr>
          <p:spPr>
            <a:xfrm>
              <a:off x="0" y="1611388"/>
              <a:ext cx="5061176" cy="3327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5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5" invalidUrl="" action="" tgtFrame="" tooltip="" history="1" highlightClick="0" endSnd="0"/>
                </a:rPr>
                <a:t>(+25% from last period)</a:t>
              </a:r>
            </a:p>
          </p:txBody>
        </p:sp>
      </p:grpSp>
      <p:grpSp>
        <p:nvGrpSpPr>
          <p:cNvPr id="179" name="Group 14"/>
          <p:cNvGrpSpPr/>
          <p:nvPr/>
        </p:nvGrpSpPr>
        <p:grpSpPr>
          <a:xfrm>
            <a:off x="12198123" y="7320680"/>
            <a:ext cx="5061177" cy="1944125"/>
            <a:chOff x="0" y="0"/>
            <a:chExt cx="5061175" cy="1944123"/>
          </a:xfrm>
        </p:grpSpPr>
        <p:sp>
          <p:nvSpPr>
            <p:cNvPr id="176" name="TextBox 15"/>
            <p:cNvSpPr txBox="1"/>
            <p:nvPr/>
          </p:nvSpPr>
          <p:spPr>
            <a:xfrm>
              <a:off x="0" y="0"/>
              <a:ext cx="5061176" cy="75563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6000"/>
                </a:lnSpc>
                <a:defRPr b="1" sz="50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$123,456</a:t>
              </a:r>
            </a:p>
          </p:txBody>
        </p:sp>
        <p:sp>
          <p:nvSpPr>
            <p:cNvPr id="177" name="TextBox 16"/>
            <p:cNvSpPr txBox="1"/>
            <p:nvPr/>
          </p:nvSpPr>
          <p:spPr>
            <a:xfrm>
              <a:off x="0" y="996981"/>
              <a:ext cx="5061176" cy="41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Financing Activities</a:t>
              </a:r>
            </a:p>
          </p:txBody>
        </p:sp>
        <p:sp>
          <p:nvSpPr>
            <p:cNvPr id="178" name="TextBox 17"/>
            <p:cNvSpPr txBox="1"/>
            <p:nvPr/>
          </p:nvSpPr>
          <p:spPr>
            <a:xfrm>
              <a:off x="0" y="1611388"/>
              <a:ext cx="5061176" cy="3327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lnSpc>
                  <a:spcPts val="2700"/>
                </a:lnSpc>
                <a:defRPr sz="2000"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latin typeface="IBM Plex Sans"/>
                  <a:ea typeface="IBM Plex Sans"/>
                  <a:cs typeface="IBM Plex Sans"/>
                  <a:sym typeface="IBM Plex Sans"/>
                  <a:hlinkClick r:id="rId5" invalidUrl="" action="" tgtFrame="" tooltip="" history="1" highlightClick="0" endSnd="0"/>
                </a:defRPr>
              </a:lvl1pPr>
            </a:lstStyle>
            <a:p>
              <a:pPr>
                <a:defRPr u="none">
                  <a:solidFill>
                    <a:srgbClr val="1B1B1B"/>
                  </a:solidFill>
                  <a:uFillTx/>
                </a:defRPr>
              </a:pP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5" invalidUrl="" action="" tgtFrame="" tooltip="" history="1" highlightClick="0" endSnd="0"/>
                </a:rPr>
                <a:t>(+25% from last period)</a:t>
              </a:r>
            </a:p>
          </p:txBody>
        </p:sp>
      </p:grpSp>
      <p:sp>
        <p:nvSpPr>
          <p:cNvPr id="180" name="TextBox 18"/>
          <p:cNvSpPr txBox="1"/>
          <p:nvPr/>
        </p:nvSpPr>
        <p:spPr>
          <a:xfrm>
            <a:off x="1028699" y="1009649"/>
            <a:ext cx="8426083" cy="411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300"/>
              </a:lnSpc>
              <a:defRPr sz="2600" u="sng">
                <a:solidFill>
                  <a:srgbClr val="1B1B1B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Cash Flow Statement</a:t>
            </a:r>
          </a:p>
        </p:txBody>
      </p:sp>
      <p:sp>
        <p:nvSpPr>
          <p:cNvPr id="181" name="TextBox 19"/>
          <p:cNvSpPr txBox="1"/>
          <p:nvPr/>
        </p:nvSpPr>
        <p:spPr>
          <a:xfrm>
            <a:off x="13729169" y="1009649"/>
            <a:ext cx="3530130" cy="411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300"/>
              </a:lnSpc>
              <a:defRPr b="1" sz="2600">
                <a:solidFill>
                  <a:srgbClr val="1B1B1B"/>
                </a:solidFill>
                <a:latin typeface="IBM Plex Sans Bold"/>
                <a:ea typeface="IBM Plex Sans Bold"/>
                <a:cs typeface="IBM Plex Sans Bold"/>
                <a:sym typeface="IBM Plex Sans Bold"/>
              </a:defRPr>
            </a:lvl1pPr>
          </a:lstStyle>
          <a:p>
            <a:pPr/>
            <a:r>
              <a:t>As of January 1,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F7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3"/>
          <p:cNvSpPr/>
          <p:nvPr/>
        </p:nvSpPr>
        <p:spPr>
          <a:xfrm>
            <a:off x="12982715" y="1792224"/>
            <a:ext cx="5657851" cy="565785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0" name="Group 4"/>
          <p:cNvGrpSpPr/>
          <p:nvPr/>
        </p:nvGrpSpPr>
        <p:grpSpPr>
          <a:xfrm>
            <a:off x="11500277" y="3865622"/>
            <a:ext cx="5759024" cy="5027611"/>
            <a:chOff x="0" y="0"/>
            <a:chExt cx="5759022" cy="5027609"/>
          </a:xfrm>
        </p:grpSpPr>
        <p:sp>
          <p:nvSpPr>
            <p:cNvPr id="184" name="TextBox 5"/>
            <p:cNvSpPr txBox="1"/>
            <p:nvPr/>
          </p:nvSpPr>
          <p:spPr>
            <a:xfrm>
              <a:off x="0" y="554718"/>
              <a:ext cx="5759023" cy="41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123-456-7890</a:t>
              </a:r>
            </a:p>
          </p:txBody>
        </p:sp>
        <p:sp>
          <p:nvSpPr>
            <p:cNvPr id="185" name="TextBox 6"/>
            <p:cNvSpPr txBox="1"/>
            <p:nvPr/>
          </p:nvSpPr>
          <p:spPr>
            <a:xfrm>
              <a:off x="0" y="0"/>
              <a:ext cx="5759023" cy="411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b="1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Phone Number</a:t>
              </a:r>
            </a:p>
          </p:txBody>
        </p:sp>
        <p:sp>
          <p:nvSpPr>
            <p:cNvPr id="186" name="TextBox 7"/>
            <p:cNvSpPr txBox="1"/>
            <p:nvPr/>
          </p:nvSpPr>
          <p:spPr>
            <a:xfrm>
              <a:off x="0" y="2569203"/>
              <a:ext cx="5759023" cy="41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hello@reallygreatsite.com</a:t>
              </a:r>
            </a:p>
          </p:txBody>
        </p:sp>
        <p:sp>
          <p:nvSpPr>
            <p:cNvPr id="187" name="TextBox 8"/>
            <p:cNvSpPr txBox="1"/>
            <p:nvPr/>
          </p:nvSpPr>
          <p:spPr>
            <a:xfrm>
              <a:off x="0" y="2014485"/>
              <a:ext cx="5759023" cy="41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b="1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Email Address</a:t>
              </a:r>
            </a:p>
          </p:txBody>
        </p:sp>
        <p:sp>
          <p:nvSpPr>
            <p:cNvPr id="188" name="TextBox 9"/>
            <p:cNvSpPr txBox="1"/>
            <p:nvPr/>
          </p:nvSpPr>
          <p:spPr>
            <a:xfrm>
              <a:off x="0" y="4616390"/>
              <a:ext cx="5759023" cy="411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sz="2600" u="sng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www.reallygreatsite.com</a:t>
              </a:r>
            </a:p>
          </p:txBody>
        </p:sp>
        <p:sp>
          <p:nvSpPr>
            <p:cNvPr id="189" name="TextBox 10"/>
            <p:cNvSpPr txBox="1"/>
            <p:nvPr/>
          </p:nvSpPr>
          <p:spPr>
            <a:xfrm>
              <a:off x="0" y="4061671"/>
              <a:ext cx="5759023" cy="4112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3300"/>
                </a:lnSpc>
                <a:defRPr b="1" sz="2600">
                  <a:solidFill>
                    <a:srgbClr val="1B1B1B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defRPr>
              </a:lvl1pPr>
            </a:lstStyle>
            <a:p>
              <a:pPr/>
              <a:r>
                <a:t>Website</a:t>
              </a:r>
            </a:p>
          </p:txBody>
        </p:sp>
      </p:grpSp>
      <p:sp>
        <p:nvSpPr>
          <p:cNvPr id="191" name="Freeform 12"/>
          <p:cNvSpPr/>
          <p:nvPr/>
        </p:nvSpPr>
        <p:spPr>
          <a:xfrm>
            <a:off x="4161652" y="-2828926"/>
            <a:ext cx="5657851" cy="5657851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94" name="Group 13"/>
          <p:cNvGrpSpPr/>
          <p:nvPr/>
        </p:nvGrpSpPr>
        <p:grpSpPr>
          <a:xfrm>
            <a:off x="1028700" y="1021556"/>
            <a:ext cx="6779918" cy="2530761"/>
            <a:chOff x="0" y="0"/>
            <a:chExt cx="6779917" cy="2530760"/>
          </a:xfrm>
        </p:grpSpPr>
        <p:sp>
          <p:nvSpPr>
            <p:cNvPr id="192" name="TextBox 14"/>
            <p:cNvSpPr txBox="1"/>
            <p:nvPr/>
          </p:nvSpPr>
          <p:spPr>
            <a:xfrm>
              <a:off x="0" y="0"/>
              <a:ext cx="6779918" cy="1209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lnSpc>
                  <a:spcPts val="9600"/>
                </a:lnSpc>
                <a:defRPr b="1" sz="8000">
                  <a:solidFill>
                    <a:srgbClr val="1B1B1B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defRPr>
              </a:lvl1pPr>
            </a:lstStyle>
            <a:p>
              <a:pPr/>
              <a:r>
                <a:t>Thank you!</a:t>
              </a:r>
            </a:p>
          </p:txBody>
        </p:sp>
        <p:sp>
          <p:nvSpPr>
            <p:cNvPr id="193" name="TextBox 15"/>
            <p:cNvSpPr txBox="1"/>
            <p:nvPr/>
          </p:nvSpPr>
          <p:spPr>
            <a:xfrm>
              <a:off x="0" y="1700440"/>
              <a:ext cx="5675567" cy="8303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3300"/>
                </a:lnSpc>
                <a:defRPr sz="2600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Feel free to reach out to us</a:t>
              </a:r>
            </a:p>
            <a:p>
              <a:pPr>
                <a:lnSpc>
                  <a:spcPts val="3300"/>
                </a:lnSpc>
                <a:defRPr sz="2600">
                  <a:solidFill>
                    <a:srgbClr val="1B1B1B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if you have any questions.</a:t>
              </a:r>
            </a:p>
          </p:txBody>
        </p:sp>
      </p:grpSp>
      <p:sp>
        <p:nvSpPr>
          <p:cNvPr id="195" name="Freeform 17"/>
          <p:cNvSpPr/>
          <p:nvPr/>
        </p:nvSpPr>
        <p:spPr>
          <a:xfrm>
            <a:off x="1767265" y="4945370"/>
            <a:ext cx="6156959" cy="6156935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