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  <p:embeddedFont>
      <p:font typeface="Merriweather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03">
          <p15:clr>
            <a:srgbClr val="747775"/>
          </p15:clr>
        </p15:guide>
        <p15:guide id="2" orient="horz" pos="89">
          <p15:clr>
            <a:srgbClr val="747775"/>
          </p15:clr>
        </p15:guide>
        <p15:guide id="3" orient="horz" pos="3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2B1E108-4BA4-4C70-82FE-2E6F5077B094}">
  <a:tblStyle styleId="{D2B1E108-4BA4-4C70-82FE-2E6F5077B0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CF15A4C-CA2D-4D6B-9A50-8704931135E7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03" orient="horz"/>
        <p:guide pos="89" orient="horz"/>
        <p:guide pos="3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Merriweather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Merriweather-italic.fntdata"/><Relationship Id="rId52" Type="http://schemas.openxmlformats.org/officeDocument/2006/relationships/font" Target="fonts/Merriweather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font" Target="fonts/Merriweather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5983d6c07_1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85983d6c07_1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f947d14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f947d14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cce8472f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cce8472f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01a2f4ab0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01a2f4ab0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cce8472f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cce8472f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20b3f11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20b3f11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01a2f4ab0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01a2f4ab0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01a2f4ab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01a2f4ab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f1cf0a88f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f1cf0a88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f947d144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f947d144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f947d1447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f947d1447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f10af020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f10af020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f947d1447_2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f947d1447_2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d634483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d634483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566f9d9b6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6566f9d9b6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f947d1447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f947d1447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801a2f4ab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801a2f4ab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f947d1447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7f947d1447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1acbf2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81acbf2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f947d1447_2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f947d1447_2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f947d1447_2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7f947d1447_2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f947d1447_2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f947d1447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f10af020b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f10af020b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f947d1447_2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f947d1447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f1cf0a88f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f1cf0a88f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f947d1447_2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f947d1447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f947d1447_2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7f947d1447_2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7f947d1447_2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7f947d1447_2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7f947d1447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7f947d1447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7f947d1447_2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7f947d1447_2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5689454ff_0_10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65689454ff_0_10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7f10af02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7f10af02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65689454ff_0_10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65689454ff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https://docs.google.com/spreadsheets/d/1BK5O2yKwDzl42-hkctH6J_tcPGVQaAO2ngHDDzHpGOQ/edit?gid=0#gid=0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5689454ff_0_9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5689454ff_0_9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65689454ff_0_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65689454ff_0_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1a72165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1a72165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f10af020b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f10af020b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f10af020b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f10af020b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f947d1447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f947d1447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01a2f4ab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01a2f4ab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021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42283" y="723476"/>
            <a:ext cx="8630400" cy="37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hyperlink" Target="https://docs.google.com/spreadsheets/d/1oW4sa_sy6hHF0lAYby-rA1ndCpnUlcnqGg5Sd87ue9Q/edit?usp=sharing" TargetMode="External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7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ctrTitle"/>
          </p:nvPr>
        </p:nvSpPr>
        <p:spPr>
          <a:xfrm>
            <a:off x="493800" y="1330050"/>
            <a:ext cx="6771000" cy="24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021F"/>
              </a:buClr>
              <a:buSzPts val="4100"/>
              <a:buFont typeface="Calibri"/>
              <a:buNone/>
            </a:pPr>
            <a:r>
              <a:rPr b="1" lang="en" sz="2400">
                <a:solidFill>
                  <a:schemeClr val="dk2"/>
                </a:solidFill>
              </a:rPr>
              <a:t>Analytics and Business Intelligence (ABI)</a:t>
            </a:r>
            <a:endParaRPr b="1"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021F"/>
              </a:buClr>
              <a:buSzPts val="4100"/>
              <a:buFont typeface="Calibri"/>
              <a:buNone/>
            </a:pPr>
            <a:r>
              <a:rPr b="1" lang="en" sz="2400">
                <a:solidFill>
                  <a:schemeClr val="dk2"/>
                </a:solidFill>
              </a:rPr>
              <a:t>POC Scenario</a:t>
            </a:r>
            <a:endParaRPr b="1" sz="2400">
              <a:solidFill>
                <a:schemeClr val="dk2"/>
              </a:solidFill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23"/>
          <p:cNvGraphicFramePr/>
          <p:nvPr/>
        </p:nvGraphicFramePr>
        <p:xfrm>
          <a:off x="175425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661175"/>
                <a:gridCol w="1499750"/>
                <a:gridCol w="2174325"/>
                <a:gridCol w="1032525"/>
                <a:gridCol w="1659150"/>
                <a:gridCol w="1383350"/>
              </a:tblGrid>
              <a:tr h="270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2706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Growth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(SA) Position Y-1, End of Dec 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(SA) Position M-12, End of Aug 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(SA) Position M0, End of Aug 25 (current position)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(Loan) position M-1,End of July 25 until M-8 End Jan 2025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Drill down at Line of business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s/d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150">
                <a:tc vMerge="1"/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s/d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E: lob_name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C: branch_id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A: account_officer_id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YoY = Bal end of Aug 24 - Bal end of Aug 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dan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SA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= Bal end of Aug 25 - Bal end of July 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CASATD_Jul25  dan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SA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48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(period-over-period growth) = (A/B)*100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Bal of 31 Aug 25 - Bal end of Dec 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 Bal end of Dec 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 dan CASATD_Dec24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SA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92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CAGR (Compound Annual Growth Rate)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A=Balance Dec 24 (e.g, 100); B=Balance Aug 25 (e.g, 150)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C=No of months (Dec24 to Aug25) = 8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D=No of months in a year = 12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= C/D = 8/12 = 0.666667; 1/N = 1/0.666667 = 1.5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CAGR=[(B/A)^1/N)] - 1 = 83.71% (as example)</a:t>
                      </a:r>
                      <a:endParaRPr sz="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 dan CASATD_Dec24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SA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079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70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 the gap against</a:t>
                      </a: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target (dec 2025), IDR 25,000,000,000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7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 SA growth period Sep 25, Oct 25, Nov 25, Dec 25 (based on SA target balance 2025) </a:t>
                      </a: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SA dec 2025,  IDR 25,000,000,000</a:t>
                      </a:r>
                      <a:endParaRPr b="1"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s/d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23"/>
          <p:cNvSpPr txBox="1"/>
          <p:nvPr>
            <p:ph type="title"/>
          </p:nvPr>
        </p:nvSpPr>
        <p:spPr>
          <a:xfrm>
            <a:off x="242276" y="140950"/>
            <a:ext cx="75522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Bank Wide Dashboard - SA Growth and Forecasting target 2025 </a:t>
            </a:r>
            <a:r>
              <a:rPr b="1" lang="en" sz="1400"/>
              <a:t>[5/9]</a:t>
            </a:r>
            <a:endParaRPr b="1"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4"/>
          <p:cNvSpPr txBox="1"/>
          <p:nvPr>
            <p:ph type="title"/>
          </p:nvPr>
        </p:nvSpPr>
        <p:spPr>
          <a:xfrm>
            <a:off x="242275" y="140950"/>
            <a:ext cx="7552200" cy="348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Bank Wide Dashboard - C</a:t>
            </a:r>
            <a:r>
              <a:rPr b="1" lang="en" sz="1400">
                <a:solidFill>
                  <a:schemeClr val="dk1"/>
                </a:solidFill>
              </a:rPr>
              <a:t>A Growth and Forecasting target 2025 </a:t>
            </a:r>
            <a:r>
              <a:rPr b="1" lang="en" sz="1400"/>
              <a:t>[6/9]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24"/>
          <p:cNvGraphicFramePr/>
          <p:nvPr/>
        </p:nvGraphicFramePr>
        <p:xfrm>
          <a:off x="175425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653950"/>
                <a:gridCol w="1506975"/>
                <a:gridCol w="1780850"/>
                <a:gridCol w="1045300"/>
                <a:gridCol w="1715575"/>
                <a:gridCol w="1707625"/>
              </a:tblGrid>
              <a:tr h="25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2582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1.e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 Growth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(CA) Position Y-1, End of Dec 24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(CA) Position M-12, End of Aug 24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(CA) Position M0, End of Aug 25 (current position)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(Loan) position M-1,End of July 25 until M-8 End Jan 2025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Drill down at Line of business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s/d CASATD_aug25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400">
                <a:tc vMerge="1"/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Pembagian RM per LOB dan branch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s/d CASATD_aug25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R: lob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Q: branch_id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A: account_officer_id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YoY = Bal end of Aug 24 - Bal end of Aug 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dan CASATD_aug25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= Bal end of Aug 25 - Bal end of July 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CASATD_Jul25  dan CASATD_aug25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calc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(period-over-period growth) = (A/B)*100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Bal of 31 Aug 25 - Bal end of Dec 24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 Bal end of Dec 24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 dan CASATD_Dec24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Calc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CAGR (Compound Annual Growth Rate)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A=Balance Dec 24 (e.g, 100); B=Balance Aug 25 (e.g, 150)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C=No of months (Dec24 to Aug25) = 8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D=No of months in a year = 12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= C/D = 8/12 = 0.666667; 1/N = 1/0.666667 = 1.5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CAGR=[(B/A)^1/N)] - 1 = 83.71% (as example)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 dan CASATD_Dec24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 the gap against target CA Dec 2025, IDR 3,000,000,000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 CA growth period Sep 25, Oct 25, Nov 25, Dec 25 (based on CA target balance 2025) </a:t>
                      </a: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IDR 1,564,358,883.50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s/d CASATD_aug25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242276" y="140950"/>
            <a:ext cx="75522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Bank Wide Dashboard - TD </a:t>
            </a:r>
            <a:r>
              <a:rPr b="1" lang="en" sz="1400">
                <a:solidFill>
                  <a:schemeClr val="dk1"/>
                </a:solidFill>
              </a:rPr>
              <a:t>Growth and Forecasting target 2025 </a:t>
            </a:r>
            <a:r>
              <a:rPr b="1" lang="en" sz="1400"/>
              <a:t>[7/9]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5"/>
          <p:cNvGraphicFramePr/>
          <p:nvPr/>
        </p:nvGraphicFramePr>
        <p:xfrm>
          <a:off x="175425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850325"/>
                <a:gridCol w="1310600"/>
                <a:gridCol w="2066200"/>
                <a:gridCol w="1003175"/>
                <a:gridCol w="1706575"/>
                <a:gridCol w="1473400"/>
              </a:tblGrid>
              <a:tr h="223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3238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1.f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Deposit (TD) growth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(TD) Position Y-1, End of Dec 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(TD) Position M-12, End of Aug 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(TD) Position M0, End of Aug 25 (current position)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(Loan) position M-1,End of July 25 until M-8 End Jan 2025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Drill down at Line of business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2"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s/d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 vMerge="1"/>
                <a:tc vMerge="1"/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651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Char char="●"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s/d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B: lob_code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 A: account_officer_id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YoY = Bal end of Aug 24 - Bal end of Aug 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dan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TD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= Bal end of Aug 25 - Bal end of July 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CASATD_Jul25  dan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TD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(period-over-period growth) = (A/B)*100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Bal of 31 Aug 25 - Bal end of Dec 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 Bal end of Dec 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 dan CASATD_Dec24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TD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CAGR (Compound Annual Growth Rate)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A=Balance Dec 24 (e.g, 100); B=Balance Aug 25 (e.g, 150)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C=No of months (Dec24 to Aug25) = 8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D=No of months in a year = 12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= C/D = 8/12 = 0.666667; 1/N = 1/0.666667 = 1.5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CAGR=[(B/A)^1/N)] - 1 = 83.71% (as example)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 dan CASATD_Dec24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TD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 the gap against target TD dec 2025, IDR 2,000.000,000,000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7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 TD growth period Sep 25, Oct 25, Nov 25, Dec 25 (based on TD target 2025, IDR 2,000,000,000,000)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 s/d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p26"/>
          <p:cNvGraphicFramePr/>
          <p:nvPr/>
        </p:nvGraphicFramePr>
        <p:xfrm>
          <a:off x="302614" y="56064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594175"/>
                <a:gridCol w="4858025"/>
                <a:gridCol w="696225"/>
                <a:gridCol w="756350"/>
                <a:gridCol w="1251125"/>
              </a:tblGrid>
              <a:tr h="2124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7335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1.g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Funding interest rate 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CA monthly average interest rate Dec 24, Jan 25 until Aug 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SA  monthly average interest rate Dec 24, Jan 25 until Aug 25</a:t>
                      </a: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TD  monthly average interest rate Dec 24, Jan 25 until Aug 25 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BI monthly interest rate: Dec 2024 = 6%, Jan 2025 = 5.75%, Feb 2025 = 5,75%, Mar 2025 = 5.75%,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 = 5.75%, May 2025 = 5.50%, Jun 2025 = 5.5%, Jul 2025 = 5.25%, Aug 2025 = 5.00%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Drill down at Line of business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</a:t>
                      </a: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</a:t>
                      </a: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Aug25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Col_D: account_type_code = CA or SA or TD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Col_M: interest_rate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Col_R: LOB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6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CA monthly the highest int rate Dec 24, Jan 25 until Aug 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SA  monthly the highest int rate Dec 24, Jan 25 until Aug 25 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TD  monthly the highest int rate Dec 24, Jan 25 until Aug 25 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BI monthly int rate: Dec 2024 = 6%, Jan 2025 = 5.75%, Feb 2025 = 5,75%, Mar 2025 = 5.75%,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 = 5.75%, Mai 2025 = 5.50%, Jun 2025 = 5.5%, Jul 2025 = 5.25%, Aug 2025 = 5.00%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Col_D: account_type_code = CA or SA or TD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Col_M: interest_rate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Col_R: LOB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6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CA monthly the lowest int rate Dec 24, Jan 25 until Aug 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SA  monthly the lowest int rate Dec 24, Jan 25 until Aug 25 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TD  monthly the lowest int rate Dec 24, Jan 25 until Aug 25 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BI monthly  rate: Dec 2024 = 6%, Jan 2025 = 5.75%, Feb 2025 = 5,75%, Mar 2025 = 5.75%,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 = 5.75%, Mai 2025 = 5.50%, Jun 2025 = 5.5%, Jul 2025 = 5.25%, Aug 2025 = 5.00%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Col_D: account_type_code = CA or SA or TD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Col_M: interest_rate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Col_R: LOB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56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CA monthly the median int rate Dec 24, Jan 25 until Aug 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SA  monthly the median int rate Dec 24, Jan 25 until Aug 25 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TD  monthly the median int rate Dec 24, Jan 25 until Aug 25 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BI monthly int rate: Dec 2024 = 6%, Jan 2025 = 5.75%, Feb 2025 = 5,75%, Mar 2025 = 5.75%,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 = 5.75%, Mai 2025 = 5.50%, Jun 2025 = 5.5%, Jul 2025 = 5.25%, Aug 2025 = 5.00%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Col_D: account_type_code = CA or SA or TD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Col_M: interest_rate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900"/>
                        <a:buFont typeface="Calibri"/>
                        <a:buChar char="●"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Col_R: LOB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Bank Wide Dashboard - Funding interest rate (CA, SA, TD) </a:t>
            </a:r>
            <a:r>
              <a:rPr b="1" lang="en" sz="1400"/>
              <a:t>[8/9]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27"/>
          <p:cNvGraphicFramePr/>
          <p:nvPr/>
        </p:nvGraphicFramePr>
        <p:xfrm>
          <a:off x="165614" y="5796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756800"/>
                <a:gridCol w="2478175"/>
                <a:gridCol w="1454050"/>
                <a:gridCol w="757375"/>
                <a:gridCol w="789200"/>
                <a:gridCol w="2162075"/>
              </a:tblGrid>
              <a:tr h="24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331500"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1.h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group funding under management (FUM)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one CIF with role master belongs to many group and display or view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1, Master CIF = CIF1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2, Master CIF = CIF 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Customer_group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Col_A: group_id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Col_D: group_role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Col_E: group_relation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Col_D: customer identifier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5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group where one CIF belongs to many groups. One group as CIF master and others as CIF member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1, Master CIF = CIF1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2, Member CIF = CIF1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vMerge="1"/>
              </a:tr>
              <a:tr h="520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 group where the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master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CIF is “</a:t>
                      </a: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non-individual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 the CIF member is “</a:t>
                      </a:r>
                      <a:r>
                        <a:rPr b="1"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individual”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customers.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1, Master CIF = CIF 3 as non individual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1, Member CIF = CIF 4 as individual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Col_A: group_id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Col_D: group_role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Col_E: group_relation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Col_B: customer identifier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Col_C: Flag_Individu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9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 in ascending order the delta rate (the difference between actual interest rate and counter interest rate).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Special rate &gt; Counter rate.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delta rate =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Act Int Rate (%)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-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Counter Int Rate (%)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Col_A: group_id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Col_B: </a:t>
                      </a: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customer_identifier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Col_F: account_number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Col_I: Counter Int Rate (%)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Col_H: Act Int Rate (%)(%)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 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36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 in ascending order Funding FUM balance at group level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CA + SA + TD balance at  group level.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Col_A: group_id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Col_B: customer_identifier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Col_F: account_number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Col_I: Counter Int Rate (%)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Col_H: Act Int Rate (%)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 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 by Col_J: Product Type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3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Show the minimum, the median and maximum actual interest rate given per group for each products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Customer_group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Col_H: Act Int Rate (%)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Col_J: Product Type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Bank Wide Dashboard - Funding interest rate (CA, SA, TD) </a:t>
            </a:r>
            <a:r>
              <a:rPr b="1" lang="en" sz="1400"/>
              <a:t>[9/9]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260301" y="111813"/>
            <a:ext cx="75522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2. Branch Performance and Target by product CA &amp; SA [</a:t>
            </a:r>
            <a:r>
              <a:rPr b="1" lang="en" sz="1400">
                <a:solidFill>
                  <a:schemeClr val="dk1"/>
                </a:solidFill>
              </a:rPr>
              <a:t>1/2</a:t>
            </a:r>
            <a:r>
              <a:rPr b="1" lang="en" sz="1400">
                <a:solidFill>
                  <a:schemeClr val="dk1"/>
                </a:solidFill>
              </a:rPr>
              <a:t>]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4" name="Google Shape;184;p28"/>
          <p:cNvGraphicFramePr/>
          <p:nvPr/>
        </p:nvGraphicFramePr>
        <p:xfrm>
          <a:off x="175425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90475"/>
                <a:gridCol w="867250"/>
                <a:gridCol w="2704050"/>
                <a:gridCol w="1205300"/>
                <a:gridCol w="1278750"/>
                <a:gridCol w="2355050"/>
              </a:tblGrid>
              <a:tr h="25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 (all at branch level)</a:t>
                      </a:r>
                      <a:endParaRPr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sz="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6752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2.a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 balance at branch level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(CA) Position Jan 2025 until Aug 2025 Drill down at branch level,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Drill down at Relationship Manager level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Col_D:account_type_code = CA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Drill down branch level Col_Q:branch_id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Drill down at relationship manager Col_P:account_officer_id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= Bal end of Aug 25 - Bal end of July 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= Bal end of Mn - Bal end of M-n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Col_D:account_type_code = CA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32425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 CA growth period Sep 25, Oct 25, Nov 25, Dec 25 (based on CA Target balance 2025 at branch level 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Col_D:account_type_code = CA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20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2025 at branch level definition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 Target by branch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Col_K row 8 to 27:  branch target  allocation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52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2.b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 balance at branch level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(SA) Position M0, End of Aug 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(SA) Position M-1 (Jan 25) - M-7 (Jul 25)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Drill down at branch level,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Drill down at Relationship Manager level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Col_D:account_type_code = SA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Drill down branch level Col_Q:branch_id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Drill down at relationship manager Col_P:account_officer_id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5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= Bal end of Aug 25 - Bal end of July 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= Bal end of Mn - Bal end of M-n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Col_D:account_type_code = SA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67425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 SA  growth period Sep 25, Oct 25, Nov 25, Dec 25 (based on SA Target balance 2025 at branch level)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Col_D:account_type_code = SA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Col_G:balance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635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2025 at branch level definition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 Target by branch</a:t>
                      </a:r>
                      <a:endParaRPr sz="8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Col_K row 54 to 73:  branch target  allocation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242276" y="140950"/>
            <a:ext cx="75522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2. Branch Performance and Target by product </a:t>
            </a:r>
            <a:r>
              <a:rPr b="1" lang="en" sz="1400">
                <a:solidFill>
                  <a:schemeClr val="dk1"/>
                </a:solidFill>
              </a:rPr>
              <a:t>TD [2/2]</a:t>
            </a:r>
            <a:endParaRPr b="1" sz="1400">
              <a:solidFill>
                <a:schemeClr val="dk1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2" name="Google Shape;192;p29"/>
          <p:cNvGraphicFramePr/>
          <p:nvPr/>
        </p:nvGraphicFramePr>
        <p:xfrm>
          <a:off x="104993" y="62405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424850"/>
                <a:gridCol w="878575"/>
                <a:gridCol w="2575150"/>
                <a:gridCol w="1136650"/>
                <a:gridCol w="1390600"/>
                <a:gridCol w="2539300"/>
              </a:tblGrid>
              <a:tr h="32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 (all at branch level)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2692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balance at branch level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(TD) Position M-1 (Jan 25) - M-7 (Jul 25)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Drill down at branch level,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Drill down at Relationship Manager level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Col_D:account_type_code = TD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Col_G:balance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 Drill down branch level Col_Q: branch_id 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 Drill down at relationship manager Col_P:account_officer_id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95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Aug 25 = Bal end off Aug 25 - Bal end of July 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= Bal end of Mn - Bal end of Mn-1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Col_D:account_type_code = TD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Col_G:balance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9575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 TD growth period Sep 25, Oct 25, Nov 25, Dec 25 (based on TD Target balance 2025)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CASATD_Jan25 until CASATD_Aug25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Col_D:account_type_code = TD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Col_G:balance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795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2025 at branch level definition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Target by branch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Col_K row 31 to 50:  branch target  allocation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3. Predictive Customer Churn Analysis</a:t>
            </a:r>
            <a:endParaRPr b="1" sz="1400"/>
          </a:p>
        </p:txBody>
      </p:sp>
      <p:graphicFrame>
        <p:nvGraphicFramePr>
          <p:cNvPr id="198" name="Google Shape;198;p30"/>
          <p:cNvGraphicFramePr/>
          <p:nvPr/>
        </p:nvGraphicFramePr>
        <p:xfrm>
          <a:off x="156338" y="635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769175"/>
                <a:gridCol w="1391750"/>
                <a:gridCol w="1643175"/>
                <a:gridCol w="940500"/>
                <a:gridCol w="884950"/>
                <a:gridCol w="2780725"/>
              </a:tblGrid>
              <a:tr h="32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1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4978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churn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 of customer transactions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credit amount (incoming trxs) in the last 31 days (d1 until 31)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Churn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Incoming transaction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143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column A = Account number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Column C =Transaction date (Sorting 1 aug 25 - 31-aug 2) dd-mm-yyyy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Column D = transaction amount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795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debit amount (outgoing trxs) in the last 31 days (d1 until 31) 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churn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Outgoing transaction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column A = Account number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Column C =Transaction date (Sorting 1 aug 25 - 31-aug 2) dd-mm-yyyy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Column D = transaction amount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Churning risk ratio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Ratio: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churning risk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churning risk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Low churning risk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(threshold for each ratio is up to vendor)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Churn Ratio = (Total Credit -  Total Debit ) ÷ Starting Balance 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Day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churn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Master data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From table “Master Data”: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column A = Account number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841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AutoNum type="arabicPeriod"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F = starting balance_aug 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122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Incoming Transaction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column D = transaction amount (from Incoming transaction at column A = Account number) as total credit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817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Outgoing transaction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column D = transaction amount (from outgoing  transaction at column A = Account number) as total debit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199" name="Google Shape;199;p30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4a. RM for Product Current Account, Saving Account (CASA)</a:t>
            </a:r>
            <a:endParaRPr b="1" sz="1400"/>
          </a:p>
        </p:txBody>
      </p:sp>
      <p:graphicFrame>
        <p:nvGraphicFramePr>
          <p:cNvPr id="206" name="Google Shape;206;p31"/>
          <p:cNvGraphicFramePr/>
          <p:nvPr/>
        </p:nvGraphicFramePr>
        <p:xfrm>
          <a:off x="160913" y="560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926525"/>
                <a:gridCol w="1482875"/>
                <a:gridCol w="1464400"/>
                <a:gridCol w="796250"/>
                <a:gridCol w="996750"/>
                <a:gridCol w="2743475"/>
              </a:tblGrid>
              <a:tr h="32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4682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 Components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 position at end of month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 table of RM’s sum balance for each month over the last 3 months (June, July, and August 2025).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Scenario RM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 RM for CASA_Raw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“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Processing date”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dd-mm-yyyy for each month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column G = “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Balance” based on the “Processing Date” month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NoA (Number of Account) in last 31 days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Jumlah akun baru dalam 31 hari terakhir, ditampilkan per bulan (Jun, Jul, Ags 2025).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Scenario RM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 RM for CASA_Raw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 of C = “customer_identifier"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(column A: Processing_Date – column I: Account_Open_Date) ≤ 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column A = “Processing date” month (June, July, and August 2025).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679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relationship frequency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visit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Scenario RM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 RM for CASA_Raw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L: No of RM visit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Relationship manager scoring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 relationship manager scoring and define scoring based on below rating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for underperformed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for acceptable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for superior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for Excellent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E+ for Excellent plus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 Pembagian RM per LOB dan Branch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RMs by lob_name (Column E) and branch_location_city (Column F).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 data by Account_Officer_ID (Column A).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Accumulate KPI components for each Account_Officer_ID (Column A).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and assign ratings for each Account_Officer_ID (Column A) according to the scoring framework.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4b. RM for Product Time Deposit (TD) - 1/2</a:t>
            </a:r>
            <a:endParaRPr b="1" sz="1400"/>
          </a:p>
        </p:txBody>
      </p:sp>
      <p:graphicFrame>
        <p:nvGraphicFramePr>
          <p:cNvPr id="214" name="Google Shape;214;p32"/>
          <p:cNvGraphicFramePr/>
          <p:nvPr/>
        </p:nvGraphicFramePr>
        <p:xfrm>
          <a:off x="160913" y="560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663825"/>
                <a:gridCol w="1538175"/>
                <a:gridCol w="1644150"/>
                <a:gridCol w="975975"/>
                <a:gridCol w="1079725"/>
                <a:gridCol w="2508425"/>
              </a:tblGrid>
              <a:tr h="32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 Components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 position at end of month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 table of RM’s sum balance for each month over the last 3 months (June, July, and August 2025).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Scenario RM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Data RM for TD_Raw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column A = “Processing date” dd-mm-yyyy for each month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column L = “Principal amount” based on the “Processing Date” month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NoA (Number of Account) in last 31 days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Jumlah akun baru dalam 31 hari terakhir, ditampilkan per bulan (Jun, Jul, Ags 2025).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Scenario RM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Data RM for TD_Raw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 of C = “customer_identifier"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(column A: Processing_Date – column K  Account_Open_Date) ≤ 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column A = “Processing date” month (June, July, and August 2025).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502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Efisiensi Suku Bunga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(actual interest rate - counter interest rate) * 100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Scenario RM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Data RM for TD_Raw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 the sum of differences between: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P = Actual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O = Counter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Boom Factor effective date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can users control “Start_Date” and “Maturity date) of the Boom Factor, and measure the efficiency gap when the Actual Interest Rate is below the Counter Interest Rate?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Boom Factor Condition: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Actual Rate &lt; Counter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Scenario RM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Data RM for TD_Raw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Compute the sum of differences between: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P = Actual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O = Counter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Filtered by: Start_Date (column M) and Maturity date (column N)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6" name="Google Shape;2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300" y="711588"/>
            <a:ext cx="8745000" cy="26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>
            <a:hlinkClick r:id="rId4"/>
          </p:cNvPr>
          <p:cNvSpPr txBox="1"/>
          <p:nvPr/>
        </p:nvSpPr>
        <p:spPr>
          <a:xfrm>
            <a:off x="204875" y="91425"/>
            <a:ext cx="65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rPr>
              <a:t>Timeline</a:t>
            </a:r>
            <a:endParaRPr>
              <a:solidFill>
                <a:schemeClr val="accen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6306625" y="389325"/>
            <a:ext cx="493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🚩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440375" y="713175"/>
            <a:ext cx="184500" cy="2099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76200" y="3464375"/>
            <a:ext cx="899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 time to prepare set of dummy files: Customer, Funding account, Lending account and Transaction file. One obligor, FUM at group level, SFG data (BSS and KSP data).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6381750" y="451265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4b. RM for Product Time Deposit (TD) </a:t>
            </a:r>
            <a:r>
              <a:rPr b="1" lang="en" sz="1400"/>
              <a:t>- 2/2</a:t>
            </a:r>
            <a:endParaRPr b="1" sz="1400"/>
          </a:p>
        </p:txBody>
      </p:sp>
      <p:graphicFrame>
        <p:nvGraphicFramePr>
          <p:cNvPr id="222" name="Google Shape;222;p33"/>
          <p:cNvGraphicFramePr/>
          <p:nvPr/>
        </p:nvGraphicFramePr>
        <p:xfrm>
          <a:off x="160913" y="6159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663825"/>
                <a:gridCol w="1538175"/>
                <a:gridCol w="1644150"/>
                <a:gridCol w="975975"/>
                <a:gridCol w="1079725"/>
                <a:gridCol w="2508425"/>
              </a:tblGrid>
              <a:tr h="32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Relationship manager scoring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Calculate relationship manager scoring and define scoring based on below rating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for underperformed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for acceptable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 for superior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for Excellent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E+ for Excellent plus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 Pembagian RM per LOB dan Branch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RMs by lob_name (Column E) and branch_location_city (Column F).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 data by Account_Officer_ID (Column A).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Accumulate KPI components for each Account_Officer_ID (Column A).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and assign ratings for each Account_Officer_ID (Column A) according to the scoring framework.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4a. RM for Product Current Account and Saving Account (CASA)</a:t>
            </a:r>
            <a:endParaRPr b="1" sz="1400"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13" y="637262"/>
            <a:ext cx="4191253" cy="898112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4"/>
          <p:cNvSpPr txBox="1"/>
          <p:nvPr/>
        </p:nvSpPr>
        <p:spPr>
          <a:xfrm>
            <a:off x="137175" y="1491775"/>
            <a:ext cx="429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date used for RM performance measurement: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June 2025, Count account with opened from 01 June 2025 - 30 June 2025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July 2025, Count account with opened from 01 July 2025 - 31 July 2025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Aug 2025, Count account with opened date from 01 Aug 2025 - 31 Aug 2025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145900" y="2259150"/>
            <a:ext cx="4294800" cy="280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formula: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balance</a:t>
            </a:r>
            <a:endParaRPr b="1"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actual balance /target balance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actual balance &gt; threshold amount, then take threshold amount as actual balance.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balance =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 weight (70%)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NOA (number of account)</a:t>
            </a:r>
            <a:endParaRPr b="1"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B=Processing date - 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date &lt; 32 days.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 &lt; 32 days, then B = 1, Else as 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 B/target NOA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NOA = B* weight (20%)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no of contact 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Number of contact/Target contact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customer relationship = D* weight (10%)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3" name="Google Shape;23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4525" y="662552"/>
            <a:ext cx="4518500" cy="10669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4520" y="1793772"/>
            <a:ext cx="4518500" cy="1031967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5" name="Google Shape;23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8200" y="2926302"/>
            <a:ext cx="4518500" cy="1051221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6" name="Google Shape;23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98829" y="4033825"/>
            <a:ext cx="4518500" cy="10512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7" name="Google Shape;237;p34"/>
          <p:cNvSpPr txBox="1"/>
          <p:nvPr>
            <p:ph idx="12" type="sldNum"/>
          </p:nvPr>
        </p:nvSpPr>
        <p:spPr>
          <a:xfrm>
            <a:off x="242275" y="4869588"/>
            <a:ext cx="20574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8" name="Google Shape;23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7625" y="147400"/>
            <a:ext cx="1448650" cy="4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4b. RM for product Time deposit (TD)</a:t>
            </a:r>
            <a:endParaRPr b="1" sz="1400"/>
          </a:p>
        </p:txBody>
      </p:sp>
      <p:graphicFrame>
        <p:nvGraphicFramePr>
          <p:cNvPr id="244" name="Google Shape;244;p35"/>
          <p:cNvGraphicFramePr/>
          <p:nvPr/>
        </p:nvGraphicFramePr>
        <p:xfrm>
          <a:off x="242275" y="72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{DCF15A4C-CA2D-4D6B-9A50-8704931135E7}</a:tableStyleId>
              </a:tblPr>
              <a:tblGrid>
                <a:gridCol w="663500"/>
                <a:gridCol w="580175"/>
                <a:gridCol w="712725"/>
                <a:gridCol w="783950"/>
              </a:tblGrid>
              <a:tr h="63200">
                <a:tc grid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Define balance range by LOB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63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LOB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LOB Code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 Balance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Balance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 mio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 bio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Wholesale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mio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 bio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 mio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bio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rgbClr val="B7B7B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5" name="Google Shape;245;p35"/>
          <p:cNvSpPr txBox="1"/>
          <p:nvPr/>
        </p:nvSpPr>
        <p:spPr>
          <a:xfrm>
            <a:off x="145899" y="1770425"/>
            <a:ext cx="43911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date used for RM performance measurement: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 June 2025, Count account with opened from 01 June 2025 - 30 June 2025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July 2025, Count account with opened from 01 July 2025 - 31 July 2025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 Aug 2025, Count account with opened date from 01 Aug 2025 - 31 Aug 2025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5"/>
          <p:cNvSpPr txBox="1"/>
          <p:nvPr/>
        </p:nvSpPr>
        <p:spPr>
          <a:xfrm>
            <a:off x="242275" y="2496000"/>
            <a:ext cx="4294800" cy="2647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formula: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balance</a:t>
            </a:r>
            <a:endParaRPr b="1"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actual balance /target balance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actual balance &gt; threshold amount, then take threshold amount as actual balance.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balance = A * weight (70%)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NOA (number of account)</a:t>
            </a:r>
            <a:endParaRPr b="1" i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B=Processing date - account date &lt; 32 days.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 &lt; 32 days, then B = 1, Else as 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C= B/target NOA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NOA = B * weight (30%)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Interest rate efficiency (Boom Factor)</a:t>
            </a:r>
            <a:endParaRPr b="1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(actual interest rate - counter interest rate) / Target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for customer relationship = D * weight (100%)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7" name="Google Shape;247;p35"/>
          <p:cNvGraphicFramePr/>
          <p:nvPr/>
        </p:nvGraphicFramePr>
        <p:xfrm>
          <a:off x="4708050" y="722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{DCF15A4C-CA2D-4D6B-9A50-8704931135E7}</a:tableStyleId>
              </a:tblPr>
              <a:tblGrid>
                <a:gridCol w="1821375"/>
                <a:gridCol w="568575"/>
                <a:gridCol w="826725"/>
                <a:gridCol w="1020475"/>
              </a:tblGrid>
              <a:tr h="9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 Components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 (L4)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threshold amt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 position at end of month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7,000,000,000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8,400,000,000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7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NoA in last 31 days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64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Efisiensi Suku Bunga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Google Shape;248;p35"/>
          <p:cNvGraphicFramePr/>
          <p:nvPr/>
        </p:nvGraphicFramePr>
        <p:xfrm>
          <a:off x="4708025" y="2132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{DCF15A4C-CA2D-4D6B-9A50-8704931135E7}</a:tableStyleId>
              </a:tblPr>
              <a:tblGrid>
                <a:gridCol w="1821375"/>
                <a:gridCol w="568575"/>
                <a:gridCol w="956975"/>
                <a:gridCol w="890250"/>
              </a:tblGrid>
              <a:tr h="1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 Components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Wholesale (L3)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33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threshold amt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86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 position at end of month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5,500,000,0000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6,600,000,000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NoA in last 31 days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0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Efisiensi Suku Bunga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Google Shape;249;p35"/>
          <p:cNvGraphicFramePr/>
          <p:nvPr/>
        </p:nvGraphicFramePr>
        <p:xfrm>
          <a:off x="4729025" y="3541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{DCF15A4C-CA2D-4D6B-9A50-8704931135E7}</a:tableStyleId>
              </a:tblPr>
              <a:tblGrid>
                <a:gridCol w="1800400"/>
                <a:gridCol w="568575"/>
                <a:gridCol w="956975"/>
                <a:gridCol w="911225"/>
              </a:tblGrid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KPI Components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SME (L2)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Max threshold amt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58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 position at end of month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3,000,000,000.00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500,000,000.00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NoA in last 31 days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7.00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Efisiensi Suku Bunga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28575" marL="28575" anchor="ctr">
                    <a:lnL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47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50" name="Google Shape;25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25" y="147400"/>
            <a:ext cx="1448650" cy="4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5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5. Semantic Analysis for Mobile Banking</a:t>
            </a:r>
            <a:endParaRPr b="1" sz="1400"/>
          </a:p>
        </p:txBody>
      </p:sp>
      <p:graphicFrame>
        <p:nvGraphicFramePr>
          <p:cNvPr id="257" name="Google Shape;257;p36"/>
          <p:cNvGraphicFramePr/>
          <p:nvPr/>
        </p:nvGraphicFramePr>
        <p:xfrm>
          <a:off x="253238" y="560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767325"/>
                <a:gridCol w="2031825"/>
                <a:gridCol w="2051175"/>
                <a:gridCol w="1017300"/>
                <a:gridCol w="978700"/>
                <a:gridCol w="1408325"/>
              </a:tblGrid>
              <a:tr h="284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80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 Cluster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 topik dominan (UI, error, loading, fitur) pada review negatif?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 Score = NLP classification (positive, neutral, negative,etc)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 clustering = keyword extraction (misal: UI, error, loading, fitur)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Play Store Review on Mobile Banking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 SMB dari Google Play Store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(Column 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 vs Sentiment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Apakah ada hubungan antara Rating (1–5) dengan Sentiment Score?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X=Rating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Y=Sentiment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Size=Count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Play Store Review on Mobile Banking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 SMB dari Google Play Store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 (column 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Date &amp; Reply Date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Berapa % review yang mendapat balasan developer? dan Berapa lama rata-rata BSS merespons review negatif dibanding positif?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Time = Repl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– Submission Date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Play Store Review on Mobile Banking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 SMB dari Google Play Store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Reply Date (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F)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Time (column G)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 Trend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Bagaimana tren sentimen (positif/negatif/netral) per bulan?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=TEXT(MONTH([Submission Date])) lalu hitung jumlah sentiment per bulan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Play Store Review on Mobile Banking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 SMB dari Google Play Store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Submission Date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(Column 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8" name="Google Shape;258;p36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9" name="Google Shape;25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5. Semantic Analysis for Mobile Banking</a:t>
            </a:r>
            <a:endParaRPr b="1" sz="1400"/>
          </a:p>
        </p:txBody>
      </p:sp>
      <p:graphicFrame>
        <p:nvGraphicFramePr>
          <p:cNvPr id="265" name="Google Shape;265;p37"/>
          <p:cNvGraphicFramePr/>
          <p:nvPr/>
        </p:nvGraphicFramePr>
        <p:xfrm>
          <a:off x="160913" y="6159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781800"/>
                <a:gridCol w="2340350"/>
                <a:gridCol w="1819625"/>
                <a:gridCol w="1036475"/>
                <a:gridCol w="997150"/>
                <a:gridCol w="1434875"/>
              </a:tblGrid>
              <a:tr h="326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Text (multi-language)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Analisis sentimen yang menampilkan Tren sentimen per bulan/tahun dan word cloud/topik dominan (UI, error, fitur) serta insight prioritas perbaikan fitur berdasarkan volume sentimen negatif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 Score = NLP classification (positive, neutral, negative,etc)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Topic clustering = keyword extraction (misal: UI, error, loading, fitur)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Play Store Review on Mobile Banking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 SMB dari Google Play Store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(Column 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Rating (1–5)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Analisis sentimen yang menampilkan distribusi rating vs sentiment score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X-axis = Rating (1–5)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Y-axis = Sentiment Score (dari NLP, negatif → positif)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Size = Volume review (jumlah review dengan kombinasi rating+sentimen)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Color = Topic cluster (UI, Error, Loading, dsb hasil keyword extraction)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Play Store Review on Mobile Banking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 SMB dari Google Play Store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Rating (column 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Date &amp; Reply Date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Analisis sentimen yang menampilkan Response time developer (Reply Delta) khusus untuk review negatif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Time = Reply Date – Submission Date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Play Store Review on Mobile Banking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 SMB dari Google Play Store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Reply Date (column F)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Time (column G) 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Sentiment Trend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Bagaimana tren sentimen (positif/negatif/netral) per bulan?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=TEXT(MONTH([Submission Date])) lalu hitung jumlah sentiment per bulan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Play Store Review on Mobile Banking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Sentimen SMB dari Google Play Store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Submission Date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Review (Column 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37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8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6. Geospatial, New business transformation</a:t>
            </a:r>
            <a:endParaRPr b="1" sz="1400"/>
          </a:p>
        </p:txBody>
      </p:sp>
      <p:graphicFrame>
        <p:nvGraphicFramePr>
          <p:cNvPr id="274" name="Google Shape;274;p38"/>
          <p:cNvGraphicFramePr/>
          <p:nvPr/>
        </p:nvGraphicFramePr>
        <p:xfrm>
          <a:off x="263900" y="5606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864375"/>
                <a:gridCol w="1113450"/>
                <a:gridCol w="1679575"/>
                <a:gridCol w="728250"/>
                <a:gridCol w="1280300"/>
                <a:gridCol w="2567375"/>
              </a:tblGrid>
              <a:tr h="33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123172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Distribution of the ASN population and the locations of Cabang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is the distribution of the ASN population across Indonesia, and how does it relate to the locations of Bank branches (Cabang)?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Map “provinsi” from both datasets.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Identify and compare the distribution of the Total Potensial DIsburse and Grand Total Disburse per province.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Latitude, Longitude, and LatLon to plot location points on the map.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Peta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 Potensi Disburse per Juni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PROVINSI (column A)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Potensial Disburse Berdasarkan Jumlah ASN per Juni 2025 (column C)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Latitude (column 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Longitude (column 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LatLon (column F)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9092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Data Disburse ASN Loan per Juni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Provinsi (column B)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Total Disburse ASN Loan (column C)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6308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ASN Loan Penetration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the penetration rate of ASN loans across provinces?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Penetrasi (%) = Grand Total Disburse ÷ Total Potensial ASN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Peta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 Potensi Disburse per Juni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Potensial Disburse Berdasarkan Jumlah ASN per Juni 2025 (proxy loan: Rp150 juta) (column C)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8067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Data Disburse ASN Loan per Juni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Total Disburse ASN Loan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(column C)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810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 Loan Gap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Which provinces show the largest gap between potential ASN loan and realized disbursement?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 Potensi = (Total Potensial Jumlah ASN – Grand Total Disburse)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Peta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Data Potensi Disburse per Juni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PROVINSI (column A)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Potensial Disburse Berdasarkan Jumlah ASN per Juni 2025 (proxy loan: Rp150 juta) (column C)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37875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Data Disburse ASN Loan per Juni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Provinsi (column B)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Grand Total Disburse ASN Loan (column C)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75" name="Google Shape;27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9"/>
          <p:cNvSpPr txBox="1"/>
          <p:nvPr>
            <p:ph type="title"/>
          </p:nvPr>
        </p:nvSpPr>
        <p:spPr>
          <a:xfrm>
            <a:off x="179359" y="76219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7. Revolving loan (PRK or Pinjaman rekening koran) </a:t>
            </a:r>
            <a:endParaRPr b="1" sz="1400"/>
          </a:p>
        </p:txBody>
      </p:sp>
      <p:graphicFrame>
        <p:nvGraphicFramePr>
          <p:cNvPr id="282" name="Google Shape;282;p39"/>
          <p:cNvGraphicFramePr/>
          <p:nvPr/>
        </p:nvGraphicFramePr>
        <p:xfrm>
          <a:off x="263900" y="4505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98450"/>
                <a:gridCol w="800950"/>
                <a:gridCol w="1138750"/>
                <a:gridCol w="781700"/>
                <a:gridCol w="1112000"/>
                <a:gridCol w="1031700"/>
                <a:gridCol w="3438825"/>
              </a:tblGrid>
              <a:tr h="33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3304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DPD and Collectibility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PRK forecast (Nov-Dec 25)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Revolving loan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revolving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DPD explanation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Col_A: Row 4 to 19 for collectibility code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Col_F: Row 4 to 19 for DPD strings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Col_H: Row 4 to 19 for Potential loss risk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 Borrower payment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Col_I: Bank’s actions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30450">
                <a:tc vMerge="1"/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revolving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Col_B: Monthly income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Col_C: Flag_individu (sorting by Customer type: Individual or Non-Individual)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Col_D: sorting by Flag book 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Col_E: sorting by Kode cabang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Col_F: sorting by branch_location_city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Col_G:sorting by team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Col_H: AO code (sorting by Account officer code)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Col_I: sorting by Kode Sektor Ekonomi (sorting by sektor ekonomi)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Col_V: Total amount due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Col_W: Current outstanding balance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Col_X: sorting by Current month DPD string (current month is Oct 2025)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Col_Y to AJ: 12 months DPD strings history</a:t>
                      </a:r>
                      <a:b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Col_AK: Last payment date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Col_AL: Current month payment amount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Col_AM to AX: 12 months payment history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Col_AX to BF: facility 1 at other bank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Col_BG to BO: facility 2 at other bank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36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Future DPD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 DPD period 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Nov 25</a:t>
                      </a: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and Dec 25 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9144" lvl="0" marL="54864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Predictive model (e.g, logistic regression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Revolving loan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revolving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revolving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Col_B: Monthly income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Col_V: Total amount due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Col_W: Current outstanding balance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Col_Y to AJ: 12 months DPD strings history</a:t>
                      </a:r>
                      <a:b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Col_AK: Last payment date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Col_AL: Current month payment amount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Col_AM to AX: 12 months payment history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Col_AX to BF: facility 1 at other bank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Col_BG to BO: facility 2 at other bank</a:t>
                      </a:r>
                      <a:endParaRPr sz="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83" name="Google Shape;28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8</a:t>
            </a:r>
            <a:r>
              <a:rPr b="1" lang="en" sz="1400"/>
              <a:t>. Nine boxes Customer Value</a:t>
            </a:r>
            <a:endParaRPr b="1" sz="1400"/>
          </a:p>
        </p:txBody>
      </p:sp>
      <p:graphicFrame>
        <p:nvGraphicFramePr>
          <p:cNvPr id="289" name="Google Shape;289;p40"/>
          <p:cNvGraphicFramePr/>
          <p:nvPr/>
        </p:nvGraphicFramePr>
        <p:xfrm>
          <a:off x="156338" y="635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855750"/>
                <a:gridCol w="1517525"/>
                <a:gridCol w="1888525"/>
                <a:gridCol w="1084475"/>
                <a:gridCol w="979300"/>
                <a:gridCol w="2084700"/>
              </a:tblGrid>
              <a:tr h="29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41695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Value Summary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Bagaimana gambaran total nilai pelanggan berdasarkan kontribusi balance dan loan?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balance CASATD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Boxes Customer Value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Raw Data_CASATD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olumn B = </a:t>
                      </a: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customer_identifier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F = Balance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interest_amount CASATD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Boxes Customer Value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Raw Data_CASATD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customer_identifier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M = interest_amount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69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baki debet Loan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Boxes Customer Value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Raw Data_Loan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customer_identifier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M = Baki debet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69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interest_amount Loan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Boxes Customer Value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Raw Data_Loan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customer_identifier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J = interest_amount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6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Interactive 3x3 Matrix (9 Boxes)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Bagaimana memetakan pelanggan ke dalam 9 kotak (Low-Mid-High) berdasarkan kontribusi Loan vs CASATD?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Sumbu X: Total Balance CASA &amp; TD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Boxes Customer Value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Raw Data_CASATD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customer_identifier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F = Balance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69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Sumbu Y: Total Baki Debet Loan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Boxes Customer Value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Raw Data_Loan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customer_identifier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M = Baki debet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6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Cumulative Profit Contribution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Berapa kontribusi profit kumulatif dari setiap nasabah, dan bagaimana distribusinya (misalnya 20% nasabah menyumbang 80% profit)?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Revenue by Account = (Interest_Amount_Loan – Interest_Amount_CASATD)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Urutkan berdasarkan Profit terbesar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Buat grafik Pareto / Lorenz Curve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Boxes Customer Value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Raw Data_CASATD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customer_identifier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M = interest_amount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820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Boxes Customer Value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Raw Data_Loan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customer_identifier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AutoNum type="arabicPeriod"/>
                      </a:pPr>
                      <a:r>
                        <a:rPr lang="en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J = interest_amount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pic>
        <p:nvPicPr>
          <p:cNvPr id="291" name="Google Shape;29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1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9. Time Deposit (Automatic Roll Over) [</a:t>
            </a:r>
            <a:r>
              <a:rPr b="1" lang="en" sz="1400"/>
              <a:t>1/3</a:t>
            </a:r>
            <a:r>
              <a:rPr b="1" lang="en" sz="1400"/>
              <a:t>]</a:t>
            </a:r>
            <a:endParaRPr b="1" sz="1400"/>
          </a:p>
        </p:txBody>
      </p:sp>
      <p:graphicFrame>
        <p:nvGraphicFramePr>
          <p:cNvPr id="297" name="Google Shape;297;p41"/>
          <p:cNvGraphicFramePr/>
          <p:nvPr/>
        </p:nvGraphicFramePr>
        <p:xfrm>
          <a:off x="160900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914750"/>
                <a:gridCol w="1600100"/>
                <a:gridCol w="2136250"/>
                <a:gridCol w="824950"/>
                <a:gridCol w="849525"/>
                <a:gridCol w="2084700"/>
              </a:tblGrid>
              <a:tr h="29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Analisis Perubahan Suku Bunga Saat Perpanjangan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Berapa besar kenaikan/penurunan suku bunga (rate) yang diterima nasabah saat deposito diperpanjang secara otomatis (ARO)?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Rate Change: [Actual interest rate (renew)] - [Actual interest rate]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TD ARO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ARO Renewal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 = customer_identifier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N = Actual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T = Actual interest rate (renew)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Identifikasi Special Rate (Discretionary Rate)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Apakah nasabah mendapatkan special rate yang berbeda (lebih tinggi/rendah) dari suku bunga yang ditawarkan (counter rate)?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Initial Rate Spread: [Actual interest rate] - [Counter int rate]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Nilai positif menunjukkan nasabah mendapat rate di atas standar.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TD ARO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ARO Renewal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N = Actual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M = Counter int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169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Renewal Rate Spread: [Actual interest rate (renew)] - [Counter int rate (renew)]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Nilai positif menunjukkan nasabah mendapat rate di atas standar.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TD ARO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ARO Renewal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 S =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Counter int rate (renew)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T = Actual interest rate (renew)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41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2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9</a:t>
            </a:r>
            <a:r>
              <a:rPr b="1" lang="en" sz="1400"/>
              <a:t>. Time Deposit (Automatic Roll Over) [2/3]</a:t>
            </a:r>
            <a:endParaRPr b="1" sz="1400"/>
          </a:p>
        </p:txBody>
      </p:sp>
      <p:graphicFrame>
        <p:nvGraphicFramePr>
          <p:cNvPr id="305" name="Google Shape;305;p42"/>
          <p:cNvGraphicFramePr/>
          <p:nvPr/>
        </p:nvGraphicFramePr>
        <p:xfrm>
          <a:off x="160900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914750"/>
                <a:gridCol w="1600100"/>
                <a:gridCol w="2136250"/>
                <a:gridCol w="824950"/>
                <a:gridCol w="849525"/>
                <a:gridCol w="2084700"/>
              </a:tblGrid>
              <a:tr h="28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944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Analisis Kinerja Cabang &amp; RM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Cabang dan Relationship Manager (RM) mana yang paling sering memberikan kenaikan suku bunga saat perpanjangan?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Agregasi rata-rata "Rate Change" per Branch name dan RM name.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Rate Change: [Actual interest rate (renew)] - [Actual interest rate]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TD ARO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ARO Renewal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 = customer_identifier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N = Actual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T = Actual interest rate (renew)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D = RM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Branch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53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Cabang dan Relationship Manager (RM) mana yang paling sering memberikan special rate tertinggi saat perpanjangan?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Agregasi rata-rata "Renewal Rate Spread" per Branch name dan RM name.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Renewal Rate Spread: [Actual interest rate (renew)] - [Counter int rate (renew)]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TD ARO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ARO Renewal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 S = Counter int rate (renew)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T = Actual interest rate (renew)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D = RM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Branch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507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Analisis Rate vs. Principal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Apakah nasabah dengan nominal deposito (principal) lebih besar cenderung mendapatkan kenaikan suku bunga yang lebih tinggi saat perpanjangan?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Buat segmentasi nasabah berdasarkan Principal amount (misal: &lt;100 Juta, 100-500 Juta, &gt;500 Juta).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TD ARO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ARO Renewal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 = customer_identifier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J = Principal amount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27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Hitung rata-rata "Rate Change" untuk setiap segmen tersebut.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TD ARO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ARO Renewal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 = customer_identifier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N = Actual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T = Actual interest rate (renew)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J = Principal amount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42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pic>
        <p:nvPicPr>
          <p:cNvPr id="307" name="Google Shape;30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Timeline Schedule</a:t>
            </a:r>
            <a:endParaRPr b="1" sz="1400"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6457950" y="4767275"/>
            <a:ext cx="25182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89" name="Google Shape;89;p16"/>
          <p:cNvGraphicFramePr/>
          <p:nvPr/>
        </p:nvGraphicFramePr>
        <p:xfrm>
          <a:off x="242275" y="670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2413000"/>
                <a:gridCol w="1622850"/>
                <a:gridCol w="3203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Agenda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Vendor</a:t>
                      </a:r>
                      <a:endParaRPr b="1"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POC Technical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Thu, 2 Oct 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AWS Quicksight (Master System Indonesia)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Fri,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3 Oct 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Salesforce Tableau (Visidata)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Mon</a:t>
                      </a: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6 Oct 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Looker (Datalab)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Execute POC Functionality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Tue, 7 Oct 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Google Looker (Datalab)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Wed, 8 Oct 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Salesforce Tableau (Visidata)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Thu, 9 Oct 2025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AWS Quicksight (Master System Indonesia)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25" y="147400"/>
            <a:ext cx="1448650" cy="4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9</a:t>
            </a:r>
            <a:r>
              <a:rPr b="1" lang="en" sz="1400"/>
              <a:t>. Time Deposit (Automatic Roll Over) [3/3]</a:t>
            </a:r>
            <a:endParaRPr b="1" sz="1400"/>
          </a:p>
        </p:txBody>
      </p:sp>
      <p:graphicFrame>
        <p:nvGraphicFramePr>
          <p:cNvPr id="313" name="Google Shape;313;p43"/>
          <p:cNvGraphicFramePr/>
          <p:nvPr/>
        </p:nvGraphicFramePr>
        <p:xfrm>
          <a:off x="160900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914750"/>
                <a:gridCol w="1600100"/>
                <a:gridCol w="2136250"/>
                <a:gridCol w="824950"/>
                <a:gridCol w="849525"/>
                <a:gridCol w="2084700"/>
              </a:tblGrid>
              <a:tr h="28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9441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Tren Perpanjangan Deposito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Berapa persen dari total deposito yang diperpanjang mendapatkan kenaikan suku bunga, penurunan, atau tetap?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Buat kategori berdasarkan nilai "Rate Change":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Jika &gt; 0, maka "Rate Naik"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Jika &lt; 0, maka "Rate Turun"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 Jika = 0, maka "Rate Tetap"  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TD ARO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ARO Renewal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 = customer_identifier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N = Actual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T = Actual interest rate (renew)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D = RM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Branch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753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Hitung persentase jumlah nasabah per kategori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nilai "Rate Change"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Case TD ARO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 ARO Renewal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 = customer_identifier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N = Actual interest rate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T = Actual interest rate (renew)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D = RM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7800" lvl="0" marL="2286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 = Branch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43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pic>
        <p:nvPicPr>
          <p:cNvPr id="315" name="Google Shape;31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"/>
          <p:cNvSpPr txBox="1"/>
          <p:nvPr>
            <p:ph type="title"/>
          </p:nvPr>
        </p:nvSpPr>
        <p:spPr>
          <a:xfrm>
            <a:off x="288100" y="92313"/>
            <a:ext cx="7245300" cy="458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Case 10. Transaction Type Dashboard - Guidelines [</a:t>
            </a:r>
            <a:r>
              <a:rPr b="1" lang="en" sz="1400"/>
              <a:t>1/5</a:t>
            </a:r>
            <a:r>
              <a:rPr b="1" lang="en" sz="1400"/>
              <a:t>]</a:t>
            </a:r>
            <a:endParaRPr b="1" sz="1400"/>
          </a:p>
        </p:txBody>
      </p:sp>
      <p:sp>
        <p:nvSpPr>
          <p:cNvPr id="321" name="Google Shape;321;p44"/>
          <p:cNvSpPr txBox="1"/>
          <p:nvPr>
            <p:ph idx="12" type="sldNum"/>
          </p:nvPr>
        </p:nvSpPr>
        <p:spPr>
          <a:xfrm>
            <a:off x="6457950" y="4767275"/>
            <a:ext cx="23688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2" name="Google Shape;32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3" name="Google Shape;323;p44"/>
          <p:cNvGraphicFramePr/>
          <p:nvPr/>
        </p:nvGraphicFramePr>
        <p:xfrm>
          <a:off x="4684800" y="495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{DCF15A4C-CA2D-4D6B-9A50-8704931135E7}</a:tableStyleId>
              </a:tblPr>
              <a:tblGrid>
                <a:gridCol w="512650"/>
                <a:gridCol w="1705125"/>
                <a:gridCol w="2139675"/>
              </a:tblGrid>
              <a:tr h="832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type table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91425" marL="9142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83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type code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type description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8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ACFS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 Fast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ACSR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AC18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 outward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OT04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 outward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AC13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ACQR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3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ACVA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Virtual account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4" name="Google Shape;324;p44"/>
          <p:cNvGraphicFramePr/>
          <p:nvPr/>
        </p:nvGraphicFramePr>
        <p:xfrm>
          <a:off x="4684800" y="206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{DCF15A4C-CA2D-4D6B-9A50-8704931135E7}</a:tableStyleId>
              </a:tblPr>
              <a:tblGrid>
                <a:gridCol w="294100"/>
                <a:gridCol w="1331300"/>
                <a:gridCol w="1800375"/>
                <a:gridCol w="931675"/>
              </a:tblGrid>
              <a:tr h="80900">
                <a:tc gridSpan="4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channel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</a:tr>
              <a:tr h="1985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No.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channel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channel description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IBB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banking business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browser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IBI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Internet banking individu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web browser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60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SMB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Sampoerna mobile banking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9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TL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Teller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conventional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25" name="Google Shape;325;p44"/>
          <p:cNvGraphicFramePr/>
          <p:nvPr/>
        </p:nvGraphicFramePr>
        <p:xfrm>
          <a:off x="4684800" y="319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{DCF15A4C-CA2D-4D6B-9A50-8704931135E7}</a:tableStyleId>
              </a:tblPr>
              <a:tblGrid>
                <a:gridCol w="2178725"/>
                <a:gridCol w="2178725"/>
              </a:tblGrid>
              <a:tr h="684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Penggunaan Channel Transaksi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40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Kanal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Outgoing (Biaya)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BI-FAST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19 / transaksi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 (Kliring)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1 / transaksi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 (nilai besar)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Rp 21.000 / transaksi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 (merchant QR)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45% dari (0.7% x Transaction Amount)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9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Virtual Account (VA) — Incoming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(6.50% x Transaction Amount)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" name="Google Shape;326;p44"/>
          <p:cNvGraphicFramePr/>
          <p:nvPr/>
        </p:nvGraphicFramePr>
        <p:xfrm>
          <a:off x="381575" y="495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{DCF15A4C-CA2D-4D6B-9A50-8704931135E7}</a:tableStyleId>
              </a:tblPr>
              <a:tblGrid>
                <a:gridCol w="257150"/>
                <a:gridCol w="1332075"/>
                <a:gridCol w="2536750"/>
              </a:tblGrid>
              <a:tr h="12515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Layout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  <a:tr h="125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Field name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 b="1"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PERIODE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Processing date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reference ID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Unique transaction reference number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BSS Bank code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 523 and SAHMIDJA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BSS bank name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Sahabat Sampoerna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BSS account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BSS's customer account number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BSS account holder name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 to table transaction type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type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 to table transaction type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description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 to 'transaction type table'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channel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 to 'transaction channel table'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date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Date format yyyymmdd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95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CR/DB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CR/DB = 'CR', then transaction is incoming from other bank to BSS.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BSS's role as receiver bank.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CR/DB = 'DB', then transaction is outgoing from BSS to other bank.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BSS's role as sender bank.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 currency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 currency code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 trx amount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Original transaction transaction amount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currency amount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currency amount (always in IDR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7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Beneficiary bank code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bank code.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CR/DB = 'CR", then transaction is incoming from other bank to BSS.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Beneficiary bank is other bank with role as sender bank.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CR/DB = 'DB', then transaction is outgoing from BSS to other bank.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Beneficiary bank is other bank with role as receiver bank.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Beneficiary bank name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bank name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5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Beneficiary account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Othr bank account number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43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Beneficiary account holder name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 bank account holder name</a:t>
                      </a:r>
                      <a:endParaRPr sz="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0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44"/>
          <p:cNvSpPr/>
          <p:nvPr/>
        </p:nvSpPr>
        <p:spPr>
          <a:xfrm>
            <a:off x="80075" y="347350"/>
            <a:ext cx="369300" cy="348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4"/>
          <p:cNvSpPr/>
          <p:nvPr/>
        </p:nvSpPr>
        <p:spPr>
          <a:xfrm>
            <a:off x="4609600" y="410625"/>
            <a:ext cx="369300" cy="348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4"/>
          <p:cNvSpPr/>
          <p:nvPr/>
        </p:nvSpPr>
        <p:spPr>
          <a:xfrm>
            <a:off x="8774700" y="2096775"/>
            <a:ext cx="369300" cy="348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4"/>
          <p:cNvSpPr/>
          <p:nvPr/>
        </p:nvSpPr>
        <p:spPr>
          <a:xfrm>
            <a:off x="8774700" y="3190250"/>
            <a:ext cx="369300" cy="3486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1"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5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10. Transaction Type Dashboard [1/5]</a:t>
            </a:r>
            <a:endParaRPr b="1" sz="1400"/>
          </a:p>
        </p:txBody>
      </p:sp>
      <p:graphicFrame>
        <p:nvGraphicFramePr>
          <p:cNvPr id="336" name="Google Shape;336;p45"/>
          <p:cNvGraphicFramePr/>
          <p:nvPr/>
        </p:nvGraphicFramePr>
        <p:xfrm>
          <a:off x="160900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669175"/>
                <a:gridCol w="1056400"/>
                <a:gridCol w="2231250"/>
                <a:gridCol w="1175750"/>
                <a:gridCol w="1214925"/>
                <a:gridCol w="2062775"/>
              </a:tblGrid>
              <a:tr h="29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824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Trends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the daily and monthly volume of transactions?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 Volume (Jumlah):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COUNT ([Transaction Reference ID])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Dimensi/Group By: Transaction Date (di-drill down per hari dan bulan).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Januari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Maret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Agustus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BI_Fast_Outgoing_MM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BI_Fast_Incoming_MM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Day and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8249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 Value (Nilai):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SUM([Local Currency Amount])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Dimensi/Group By: Transaction Date (di-drill down per hari dan bulan).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Local Currency Amount (Column N)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Day and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918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mix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overall the most common types of transactions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COUNT([Transaction Reference ID]) dengan filter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Transaction Type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BY COUNT DESC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G: Transaction Type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9984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most common types of transactions for each month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COUNT([Transaction Reference ID]) dengan filter Transaction Type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ORDER BY COUNT DESC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Dimensi/Group By: Transaction Date (di-drill down per bulan).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G: Transaction Type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Group by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45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pic>
        <p:nvPicPr>
          <p:cNvPr id="338" name="Google Shape;33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6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10. Transaction Type Dashboard [2/5]</a:t>
            </a:r>
            <a:endParaRPr b="1" sz="1400"/>
          </a:p>
        </p:txBody>
      </p:sp>
      <p:graphicFrame>
        <p:nvGraphicFramePr>
          <p:cNvPr id="344" name="Google Shape;344;p46"/>
          <p:cNvGraphicFramePr/>
          <p:nvPr/>
        </p:nvGraphicFramePr>
        <p:xfrm>
          <a:off x="160900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757175"/>
                <a:gridCol w="802175"/>
                <a:gridCol w="2035700"/>
                <a:gridCol w="1205075"/>
                <a:gridCol w="1156975"/>
                <a:gridCol w="2453175"/>
              </a:tblGrid>
              <a:tr h="319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8487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 Performance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Which transaction channels (e.g., teller, mobile banking) are most frequently used?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 Volume (Jumlah):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COUNT([Transaction Reference ID])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Dimensi/Group By: Transaction Channel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Januari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Maret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Agustus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rowSpan="4"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BI_Fast_Outgoing_MM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BI_Fast_Incoming_MM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I: Transaction Channel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Group by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104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 Value (Nilai):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SUM([Local Currency Amount])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Dimensi/Group By: Transaction Channel.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I: Transaction Channel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Group by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N: Local Currency Amount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10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Behavior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Identify any changes in customer transaction from cash basis into cashless payment. 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Buat calculated field "Payment Category" berdasarkan Transaction Channel.</a:t>
                      </a:r>
                      <a:b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[Transaction Channel] = 'TL' THEN 'Cash-based' ELSE 'Cashless'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I: Transaction Channel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Group by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61040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Analisis tren bulanan dari COUNT ([Transaction Reference ID]) untuk setiap "Payment Category".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I: Transaction Channel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Group by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5" name="Google Shape;345;p46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pic>
        <p:nvPicPr>
          <p:cNvPr id="346" name="Google Shape;34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7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10. Transaction Type Dashboard </a:t>
            </a:r>
            <a:r>
              <a:rPr b="1" lang="en" sz="1400"/>
              <a:t>3/5</a:t>
            </a:r>
            <a:r>
              <a:rPr b="1" lang="en" sz="1400"/>
              <a:t>]</a:t>
            </a:r>
            <a:endParaRPr b="1" sz="1400"/>
          </a:p>
        </p:txBody>
      </p:sp>
      <p:graphicFrame>
        <p:nvGraphicFramePr>
          <p:cNvPr id="352" name="Google Shape;352;p47"/>
          <p:cNvGraphicFramePr/>
          <p:nvPr/>
        </p:nvGraphicFramePr>
        <p:xfrm>
          <a:off x="175438" y="5968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755925"/>
                <a:gridCol w="967075"/>
                <a:gridCol w="2160850"/>
                <a:gridCol w="1103450"/>
                <a:gridCol w="1243100"/>
                <a:gridCol w="2179875"/>
              </a:tblGrid>
              <a:tr h="287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11949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Inter-Bank Relationships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Which beneficiary banks are most frequently transacting with Bank Sahabat Sampoerna (BSS)?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 Volume (Jumlah)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COUNT ([Transaction Reference ID])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Dimensi/Group By: Beneficiary Bank Name.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Dapat difilter berdasarkan CR/DB untuk melihat transaksi masuk/keluar.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Januari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Maret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Agustus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BI_Fast_Outgoing_MM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BI_Fast_Incoming_MM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QRIS_Outgoing_MM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VA_Incoming_MM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O: Beneficiary Bank Code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P: Beneficiary Bank Name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Group by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K: CR/DB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94950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Untuk Value (Nilai)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 SUM ([Local Currency Amount])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Dimensi/Group By: Beneficiary Bank Name.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Dapat difilter berdasarkan CR/DB untuk melihat transaksi masuk/keluar.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O: Beneficiary Bank Code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P: Beneficiary Bank Name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Group by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K: CR/DB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N: Local Currency Amount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20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1"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Value Contribution</a:t>
                      </a:r>
                      <a:endParaRPr b="1"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Which transaction types/channels contribute the highest transaction value (not just volume)?</a:t>
                      </a:r>
                      <a:endParaRPr b="1"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SUM([Local Currency Amount])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Dimensi/Group By: Transaction Type. 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Dimensi/Group By: Transaction Channel. 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 vMerge="1"/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Group by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G: Transaction Type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I: Transaction Channel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N: Local Currency Amount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47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pic>
        <p:nvPicPr>
          <p:cNvPr id="354" name="Google Shape;35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10. Transaction Type Dashboard [4/5]</a:t>
            </a:r>
            <a:endParaRPr b="1" sz="1400"/>
          </a:p>
        </p:txBody>
      </p:sp>
      <p:graphicFrame>
        <p:nvGraphicFramePr>
          <p:cNvPr id="360" name="Google Shape;360;p48"/>
          <p:cNvGraphicFramePr/>
          <p:nvPr/>
        </p:nvGraphicFramePr>
        <p:xfrm>
          <a:off x="160900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953550"/>
                <a:gridCol w="1304875"/>
                <a:gridCol w="1372150"/>
                <a:gridCol w="1264575"/>
                <a:gridCol w="1622950"/>
                <a:gridCol w="1892175"/>
              </a:tblGrid>
              <a:tr h="1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28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Peak Periods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are the peak transaction months and days for each channels (e.g., mobile banking, teller)?</a:t>
                      </a:r>
                      <a:endParaRPr b="1"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Filter by Transaction Channel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Count (Transaction Reference ID) by filter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Dimensi/Group By: Transaction Date (di-drill down per hari dan bulan).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Januari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Maret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Agustus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BI_Fast_Outgoing_MM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BI_Fast_Incoming_MM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SKNBI_Outgoing_MM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SKNBI_Incoming_MM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RTGS_Outgoing_MM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RTGS_Incoming_MM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QRIS_Outgoing_MM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QRIS_Incoming_MM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VA_Incoming_MM 2025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B: Transaction Reference ID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Periode (yyyymmdd)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I: Transaction Channel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1" name="Google Shape;361;p48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pic>
        <p:nvPicPr>
          <p:cNvPr id="362" name="Google Shape;36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9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10. Transaction Type Dashboard </a:t>
            </a:r>
            <a:r>
              <a:rPr b="1" lang="en" sz="1400"/>
              <a:t>[5/5]</a:t>
            </a:r>
            <a:endParaRPr b="1" sz="1400"/>
          </a:p>
        </p:txBody>
      </p:sp>
      <p:graphicFrame>
        <p:nvGraphicFramePr>
          <p:cNvPr id="368" name="Google Shape;368;p49"/>
          <p:cNvGraphicFramePr/>
          <p:nvPr/>
        </p:nvGraphicFramePr>
        <p:xfrm>
          <a:off x="160900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837175"/>
                <a:gridCol w="1165250"/>
                <a:gridCol w="1497750"/>
                <a:gridCol w="1572650"/>
                <a:gridCol w="1454300"/>
                <a:gridCol w="1883150"/>
              </a:tblGrid>
              <a:tr h="12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5266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Cost Efficiency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Berapa total biaya transaksi (fees) dan rata-rata biaya per transaksi untuk setiap kanal transaksi (channel) secara bulanan?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Biaya Transaksi per Kanal (Tren Bulanan):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714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Metrik: SUM([Transaction Fee])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Guidelines for Case Transaction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Target fee based income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Kanal (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B)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Outgoing (Biaya) [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C]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288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 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Dimensi/Group By: Month ([Transaction Date]) 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Januari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Maret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Agustus 2025_trx data for POC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Januari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Februari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Maret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April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Juni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Juli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Agustus 2025_trx data for POC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5715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A: Group by Month from Periode (Column A yyyymmdd)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1"/>
                    </a:solidFill>
                  </a:tcPr>
                </a:tc>
              </a:tr>
              <a:tr h="2884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Dimensi/Group By: Transaction Channel.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7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571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Group by 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 I: Transaction Channel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69" name="Google Shape;369;p49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/>
              <a:t>‹#›</a:t>
            </a:fld>
            <a:endParaRPr sz="1000"/>
          </a:p>
        </p:txBody>
      </p:sp>
      <p:pic>
        <p:nvPicPr>
          <p:cNvPr id="370" name="Google Shape;37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0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II. Technical </a:t>
            </a:r>
            <a:r>
              <a:rPr b="1" lang="en" sz="1800"/>
              <a:t>POC Scenario</a:t>
            </a:r>
            <a:endParaRPr b="1" sz="1800"/>
          </a:p>
        </p:txBody>
      </p:sp>
      <p:pic>
        <p:nvPicPr>
          <p:cNvPr id="376" name="Google Shape;37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25" y="147400"/>
            <a:ext cx="1448650" cy="4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/>
          <p:nvPr>
            <p:ph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Dremio and Trino</a:t>
            </a:r>
            <a:endParaRPr b="1" sz="1400"/>
          </a:p>
        </p:txBody>
      </p:sp>
      <p:sp>
        <p:nvSpPr>
          <p:cNvPr id="382" name="Google Shape;382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3" name="Google Shape;38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00" y="938575"/>
            <a:ext cx="6686550" cy="35433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Google Shape;384;p51"/>
          <p:cNvSpPr txBox="1"/>
          <p:nvPr/>
        </p:nvSpPr>
        <p:spPr>
          <a:xfrm>
            <a:off x="521675" y="938575"/>
            <a:ext cx="17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highlight>
                  <a:srgbClr val="00FFFF"/>
                </a:highlight>
                <a:latin typeface="Roboto"/>
                <a:ea typeface="Roboto"/>
                <a:cs typeface="Roboto"/>
                <a:sym typeface="Roboto"/>
              </a:rPr>
              <a:t>On cloud</a:t>
            </a:r>
            <a:endParaRPr sz="1300">
              <a:solidFill>
                <a:schemeClr val="lt2"/>
              </a:solidFill>
              <a:highlight>
                <a:srgbClr val="00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51"/>
          <p:cNvSpPr txBox="1"/>
          <p:nvPr/>
        </p:nvSpPr>
        <p:spPr>
          <a:xfrm>
            <a:off x="2833979" y="935389"/>
            <a:ext cx="17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85200C"/>
                </a:highlight>
                <a:latin typeface="Roboto"/>
                <a:ea typeface="Roboto"/>
                <a:cs typeface="Roboto"/>
                <a:sym typeface="Roboto"/>
              </a:rPr>
              <a:t>On premises</a:t>
            </a:r>
            <a:endParaRPr sz="1300">
              <a:solidFill>
                <a:schemeClr val="lt1"/>
              </a:solidFill>
              <a:highlight>
                <a:srgbClr val="85200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51"/>
          <p:cNvSpPr txBox="1"/>
          <p:nvPr/>
        </p:nvSpPr>
        <p:spPr>
          <a:xfrm>
            <a:off x="1943035" y="2515522"/>
            <a:ext cx="17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85200C"/>
                </a:highlight>
                <a:latin typeface="Roboto"/>
                <a:ea typeface="Roboto"/>
                <a:cs typeface="Roboto"/>
                <a:sym typeface="Roboto"/>
              </a:rPr>
              <a:t>On premises</a:t>
            </a:r>
            <a:endParaRPr sz="1300">
              <a:solidFill>
                <a:schemeClr val="lt1"/>
              </a:solidFill>
              <a:highlight>
                <a:srgbClr val="85200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7" name="Google Shape;387;p51"/>
          <p:cNvSpPr txBox="1"/>
          <p:nvPr/>
        </p:nvSpPr>
        <p:spPr>
          <a:xfrm>
            <a:off x="5188854" y="938159"/>
            <a:ext cx="1784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highlight>
                  <a:srgbClr val="85200C"/>
                </a:highlight>
                <a:latin typeface="Roboto"/>
                <a:ea typeface="Roboto"/>
                <a:cs typeface="Roboto"/>
                <a:sym typeface="Roboto"/>
              </a:rPr>
              <a:t>On premises</a:t>
            </a:r>
            <a:endParaRPr sz="1300">
              <a:solidFill>
                <a:schemeClr val="lt1"/>
              </a:solidFill>
              <a:highlight>
                <a:srgbClr val="85200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8" name="Google Shape;38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27625" y="147400"/>
            <a:ext cx="1448650" cy="4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/>
          <p:nvPr>
            <p:ph idx="4294967295" type="title"/>
          </p:nvPr>
        </p:nvSpPr>
        <p:spPr>
          <a:xfrm>
            <a:off x="242284" y="140944"/>
            <a:ext cx="8630400" cy="4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021F"/>
              </a:buClr>
              <a:buSzPts val="2100"/>
              <a:buFont typeface="Calibri"/>
              <a:buNone/>
            </a:pPr>
            <a:r>
              <a:rPr b="1" lang="en" sz="1400"/>
              <a:t>Scenarios</a:t>
            </a:r>
            <a:endParaRPr b="1" sz="1400"/>
          </a:p>
        </p:txBody>
      </p:sp>
      <p:pic>
        <p:nvPicPr>
          <p:cNvPr id="394" name="Google Shape;3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25" y="147400"/>
            <a:ext cx="1448650" cy="45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2"/>
          <p:cNvSpPr txBox="1"/>
          <p:nvPr/>
        </p:nvSpPr>
        <p:spPr>
          <a:xfrm>
            <a:off x="242275" y="823875"/>
            <a:ext cx="654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Scenarios tersedia di Lampiran 1. BI Tool Technical POC</a:t>
            </a:r>
            <a:endParaRPr sz="13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" sz="1800"/>
              <a:t>Functionality POC Scenario</a:t>
            </a:r>
            <a:endParaRPr sz="1800"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 you</a:t>
            </a:r>
            <a:endParaRPr sz="4900"/>
          </a:p>
        </p:txBody>
      </p:sp>
      <p:pic>
        <p:nvPicPr>
          <p:cNvPr id="402" name="Google Shape;40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625" y="147400"/>
            <a:ext cx="1448650" cy="45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04434" y="111819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romanUcPeriod"/>
            </a:pPr>
            <a:r>
              <a:rPr b="1" lang="en" sz="1400">
                <a:solidFill>
                  <a:schemeClr val="dk1"/>
                </a:solidFill>
              </a:rPr>
              <a:t>Functional POC Scenario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  <p:graphicFrame>
        <p:nvGraphicFramePr>
          <p:cNvPr id="103" name="Google Shape;103;p18"/>
          <p:cNvGraphicFramePr/>
          <p:nvPr/>
        </p:nvGraphicFramePr>
        <p:xfrm>
          <a:off x="213137" y="57791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{DCF15A4C-CA2D-4D6B-9A50-8704931135E7}</a:tableStyleId>
              </a:tblPr>
              <a:tblGrid>
                <a:gridCol w="337475"/>
                <a:gridCol w="1799775"/>
                <a:gridCol w="1022600"/>
                <a:gridCol w="1239550"/>
                <a:gridCol w="4330325"/>
              </a:tblGrid>
              <a:tr h="1747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Seqc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Scenarios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type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Objectives</a:t>
                      </a:r>
                      <a:endParaRPr b="1" sz="10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 anchor="ctr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dummy generated, time series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a comprehensive the bank’s financial health and operational performance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Branch performance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series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a focused, real-time view of the branch's operational performance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Churn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 churn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 customers likely to churn within the next 30 days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 for Product Current Account and Saving Account (CASA)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 CASA 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 RM’s funding performance (actual against target 2025)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747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 for product Time deposit (TD)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RM TDI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Predict RM’s time deposit (actual against target 2025)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Semantic Analysis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SMB google review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Leveraging customer feedback to drive strategic improvements in the UX, stability, and features of the Sampoerna Mobile Banking application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Geospatial, New business transformation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BKN and disburse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Identify potential market for civil servant (ASN) based on "Badan Kepegawaian Negara (BKN)" data and internal disbursement performance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8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Revolving loan (PRK or Pinjaman rekening koran)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Revolving loan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Forecast days past due Nov 2025, Dec 2025 (with condition current month is Oct 2025)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Boxes Customer Value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Nine boxes cust value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Categorizing customers based on their profitability and growth potential to inform and optimize business strategy.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Deposit (Automatic Roll Over)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ARO TD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Calculating a special interest rate for automatically renewing time deposits.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1185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 type dashboard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Structured data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QRIS,VA,RTGS,SKNBI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Provide a comprehensive understanding of customer behavior, channel effectiveness, and transaction performance</a:t>
                      </a:r>
                      <a:endParaRPr sz="10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9050" marB="19050" marR="28575" marL="28575">
                    <a:lnL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9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107534" y="76219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/>
              <a:t>Bank Wide Dashboard - Customer [1/9]</a:t>
            </a:r>
            <a:endParaRPr b="1" sz="1400"/>
          </a:p>
        </p:txBody>
      </p:sp>
      <p:graphicFrame>
        <p:nvGraphicFramePr>
          <p:cNvPr id="110" name="Google Shape;110;p19"/>
          <p:cNvGraphicFramePr/>
          <p:nvPr/>
        </p:nvGraphicFramePr>
        <p:xfrm>
          <a:off x="205063" y="53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5250"/>
                <a:gridCol w="735350"/>
                <a:gridCol w="3068400"/>
                <a:gridCol w="1584600"/>
                <a:gridCol w="891150"/>
                <a:gridCol w="2069100"/>
              </a:tblGrid>
              <a:tr h="3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4709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1a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 demographics and firmographics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Display customer by customer type (Individual and non-individual)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Col_b: Customer_type_code.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Col_c: Customer_type_description.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647225">
                <a:tc vMerge="1"/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Individual: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Age, gender, education, occupation, income bracket, Sektor ekonomi, Nationality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Generation X: 1965-1980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Generation Y (Millennials): 1981-1996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Generation Z (Gen Z): 1997-2012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Generation Alpha (Gen Alpha): 2013 onward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 Income bracket for individual: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Bracket 1: &lt; 60 Juta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Bracket 2: 60 Juta ≤ x &lt; 100 Juta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Bracket 3: 100 Juta ≤ x ≤ 600 Juta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Bracket 4: &gt; 600 Juta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 Individual: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Income bracket, Sektor ekonomi.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Annual income bracket for non individual: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Bracket 1:  1.2 Milyar &lt; x &lt; 6 Milyar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Bracket 2:  6 Milyar ≤  x  &lt; 12 Milyar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Bracket 3: 12 Milyar ≤ x ≤ 120 Milyar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Bracket 4: &gt; 120 Milyar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1.Col_m: Age: Date_of_birth (mm-dd-yyyy).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2.Col_F:.Gender: gender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3.Col_G:Education: Education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4.Col_H:Occupation: Occupation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5.Col_I: Nationality: nationality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6.Col_AA: Sektor ekonomi: sector_economy_code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7.Col_AB: Income bracket: range_income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4958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Sektor Ekonomi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635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Col_A: KODE SEKTOR EKONOMI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6350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Col_B: KETERANGAN SEKTOR EKONOMI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" name="Google Shape;117;p20"/>
          <p:cNvGraphicFramePr/>
          <p:nvPr/>
        </p:nvGraphicFramePr>
        <p:xfrm>
          <a:off x="254270" y="5637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697400"/>
                <a:gridCol w="2167800"/>
                <a:gridCol w="1707400"/>
                <a:gridCol w="930025"/>
                <a:gridCol w="2750000"/>
              </a:tblGrid>
              <a:tr h="302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Formula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302825">
                <a:tc row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1b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rowSpan="8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metric (NII and LDR)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(CASA+TD)  position Aug 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Col_AB: balance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02825">
                <a:tc vMerge="1"/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Col_Y: balance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otal outstanding loan Aug 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Col_N: Baki debet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028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interest loan period Aug 25 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Col_K: Total interest amount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interest (CASA) period Aug 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Col_AE:Total interest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000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interest (TD) period Aug 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Col_AB: total_interest_amount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1161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Net interest income =  Total interest loan period Aug 25 - Total interest (CA+SA+TD) period Aug 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Loan_Aug25: 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Col_K: Total interest amount/ (Casa_aug 25:Col_AE: Total interest + td_Aug25 Col_AB: total interest)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57812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Loan-to-Deposit Ratio (LDR) = Total loan / Total (CA+SA+TD)*100% pos. Aug 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Bank Wide Dashboard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Loan_aug25: Col_N: Baki debet for Total loan/ (Casa_aug25: Col_AB:balance+td_aug25:Col_Y:balance)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type="title"/>
          </p:nvPr>
        </p:nvSpPr>
        <p:spPr>
          <a:xfrm>
            <a:off x="107534" y="76219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/>
              <a:t>Bank Wide Dashboard - Financial Key Metric </a:t>
            </a:r>
            <a:r>
              <a:rPr b="1" lang="en" sz="1400"/>
              <a:t>[2/9]</a:t>
            </a:r>
            <a:endParaRPr b="1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type="title"/>
          </p:nvPr>
        </p:nvSpPr>
        <p:spPr>
          <a:xfrm>
            <a:off x="107534" y="76219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/>
              <a:t>Bank Wide Dashboard - Funding growth (CA+SA+TD) </a:t>
            </a:r>
            <a:r>
              <a:rPr b="1" lang="en" sz="1400"/>
              <a:t>[3/9]</a:t>
            </a:r>
            <a:endParaRPr b="1" sz="1400"/>
          </a:p>
        </p:txBody>
      </p:sp>
      <p:graphicFrame>
        <p:nvGraphicFramePr>
          <p:cNvPr id="128" name="Google Shape;128;p21"/>
          <p:cNvGraphicFramePr/>
          <p:nvPr/>
        </p:nvGraphicFramePr>
        <p:xfrm>
          <a:off x="175438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850325"/>
                <a:gridCol w="1310600"/>
                <a:gridCol w="1041025"/>
                <a:gridCol w="1212700"/>
                <a:gridCol w="973800"/>
                <a:gridCol w="3021825"/>
              </a:tblGrid>
              <a:tr h="1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9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85200C"/>
                    </a:solidFill>
                  </a:tcPr>
                </a:tc>
              </a:tr>
              <a:tr h="100000">
                <a:tc row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rowSpan="1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Funding growth data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(CA) End of Dec 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CASATD_Dec24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(SA) End of Dec 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CASATD_Dec24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SA;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(TD) End of Dec 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CASATD_Dec24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TD;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(CA) End of Aug 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(SA) End of Aug 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SA;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(TD) End of Aug 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TD;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(CA) End of Aug 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(SA) End of Aug 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SA;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(TD) End of Aug 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TD;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(CA) End of Jul 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CASATD_Jul25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(SA) End of Jul 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CASATD_Jul25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SA;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45200">
                <a:tc vMerge="1"/>
                <a:tc v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outstanding balance (TD) End of Jul25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CASATD_Jul25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TD; Col_G:Balance</a:t>
                      </a:r>
                      <a:endParaRPr sz="9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6657300" y="4869600"/>
            <a:ext cx="2486700" cy="273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5700" y="147400"/>
            <a:ext cx="1100575" cy="3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107534" y="76219"/>
            <a:ext cx="8630400" cy="419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/>
              <a:t>Bank Wide Dashboard - Funding growth (CA+SA+TD) </a:t>
            </a:r>
            <a:r>
              <a:rPr b="1" lang="en" sz="1400"/>
              <a:t>[4/9]</a:t>
            </a:r>
            <a:endParaRPr b="1" sz="1400"/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175438" y="495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{D2B1E108-4BA4-4C70-82FE-2E6F5077B094}</a:tableStyleId>
              </a:tblPr>
              <a:tblGrid>
                <a:gridCol w="382850"/>
                <a:gridCol w="787275"/>
                <a:gridCol w="1373650"/>
                <a:gridCol w="1624075"/>
                <a:gridCol w="862725"/>
                <a:gridCol w="1161925"/>
                <a:gridCol w="2600625"/>
              </a:tblGrid>
              <a:tr h="1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Subjects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5200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Question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85200C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File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Sheet Name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85200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Column</a:t>
                      </a:r>
                      <a:endParaRPr b="1" sz="1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 anchor="ctr">
                    <a:solidFill>
                      <a:srgbClr val="85200C"/>
                    </a:solidFill>
                  </a:tcPr>
                </a:tc>
              </a:tr>
              <a:tr h="1431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YoY = Bal end of Aug 25 - Bal end of Aug 24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CASATD_Aug24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CA,SA,TD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71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 calc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MoM = Bal end of Aug 25 - Bal end of July 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CASATD_Jul25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CA,SA,TD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6482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Medium calc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PoP (period-over-period growth) =(C/B)*100% 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Sum 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Balance of 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CA+SA+TD period of Aug 2025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= 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 Balance of CA+SA+TD period of </a:t>
                      </a: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Dec 2024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= A-B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CASATD_Dec24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CA,SA,TD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0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High calc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CAGR (Compound Annual Growth Rate)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A=Balance Dec 24 (e.g, 100)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B=Balance Aug 25 (e.g, 150)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C=No of months (Dec24 to Aug25) = 8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D=No of months in a year = 12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 = C/D = 8/12 = 0.666667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1/N = 1/0.666667 = 1.5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CAGR=[(B/A)^1/N)] - 1 = 83.71% (as example)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Timeseries Accounts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CASATD_Dec24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AutoNum type="arabicPeriod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CASATD_Aug25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Sorting by Col_D: account_type_code = CA,SA,TD</a:t>
                      </a:r>
                      <a:endParaRPr sz="1000">
                        <a:solidFill>
                          <a:srgbClr val="22222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20650" lvl="0" marL="1143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22222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>
                          <a:solidFill>
                            <a:srgbClr val="22222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Col_G:Balance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