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2"/>
  </p:notesMasterIdLst>
  <p:sldIdLst>
    <p:sldId id="256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12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E2C1C-B336-44BA-B7EC-16A5F362A5D4}" type="datetimeFigureOut">
              <a:rPr lang="ru-RU" smtClean="0"/>
              <a:pPr/>
              <a:t>06.09.2022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E5AAF-ABD3-4CD8-BBB9-B7B8DC57DF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32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E5AAF-ABD3-4CD8-BBB9-B7B8DC57DF93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8371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E5AAF-ABD3-4CD8-BBB9-B7B8DC57DF93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228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E5AAF-ABD3-4CD8-BBB9-B7B8DC57DF93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723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E5AAF-ABD3-4CD8-BBB9-B7B8DC57DF93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870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E5AAF-ABD3-4CD8-BBB9-B7B8DC57DF93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752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E5AAF-ABD3-4CD8-BBB9-B7B8DC57DF93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183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E5AAF-ABD3-4CD8-BBB9-B7B8DC57DF93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232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E5AAF-ABD3-4CD8-BBB9-B7B8DC57DF93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32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E5AAF-ABD3-4CD8-BBB9-B7B8DC57DF93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28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33"/>
          <p:cNvSpPr txBox="1">
            <a:spLocks noChangeArrowheads="1"/>
          </p:cNvSpPr>
          <p:nvPr/>
        </p:nvSpPr>
        <p:spPr bwMode="auto">
          <a:xfrm>
            <a:off x="0" y="115888"/>
            <a:ext cx="9180635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ct val="20000"/>
              </a:spcAft>
              <a:defRPr/>
            </a:pPr>
            <a:r>
              <a:rPr lang="ru-RU" sz="2400" b="1" dirty="0">
                <a:latin typeface="Arial" pitchFamily="34" charset="0"/>
                <a:cs typeface="Arial" pitchFamily="34" charset="0"/>
              </a:rPr>
              <a:t>Нижегородский государственный университет </a:t>
            </a:r>
            <a:br>
              <a:rPr lang="en-US" sz="2400" b="1" dirty="0">
                <a:latin typeface="Arial" pitchFamily="34" charset="0"/>
                <a:cs typeface="Arial" pitchFamily="34" charset="0"/>
              </a:rPr>
            </a:br>
            <a:r>
              <a:rPr lang="ru-RU" sz="2400" b="1" dirty="0">
                <a:latin typeface="Arial" pitchFamily="34" charset="0"/>
                <a:cs typeface="Arial" pitchFamily="34" charset="0"/>
              </a:rPr>
              <a:t>им.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>
                <a:latin typeface="Arial" pitchFamily="34" charset="0"/>
                <a:cs typeface="Arial" pitchFamily="34" charset="0"/>
              </a:rPr>
              <a:t>Н.И. Лобачевского</a:t>
            </a:r>
          </a:p>
          <a:p>
            <a:pPr algn="ctr">
              <a:lnSpc>
                <a:spcPct val="120000"/>
              </a:lnSpc>
              <a:spcAft>
                <a:spcPct val="20000"/>
              </a:spcAft>
              <a:defRPr/>
            </a:pPr>
            <a:r>
              <a:rPr lang="ru-RU" sz="2000" b="1" i="1" dirty="0">
                <a:latin typeface="Arial" pitchFamily="34" charset="0"/>
                <a:cs typeface="Arial" pitchFamily="34" charset="0"/>
              </a:rPr>
              <a:t>Факультет</a:t>
            </a:r>
            <a:r>
              <a:rPr lang="ru-RU" sz="2000" b="1" i="1" baseline="0" dirty="0">
                <a:latin typeface="Arial" pitchFamily="34" charset="0"/>
                <a:cs typeface="Arial" pitchFamily="34" charset="0"/>
              </a:rPr>
              <a:t> Вычислительной математики и кибернетики</a:t>
            </a:r>
            <a:endParaRPr lang="ru-RU" sz="20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48" y="260648"/>
            <a:ext cx="864249" cy="768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Нижний Новгород, 2014</a:t>
            </a:r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Лабораторная работа №1: CUDA "Hello, World"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78112" y="207963"/>
            <a:ext cx="2108688" cy="595788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52046" y="207963"/>
            <a:ext cx="6185389" cy="595788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Нижний Новгород, 2014</a:t>
            </a:r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Лабораторная работа №1: CUDA "Hello, World"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047" y="207963"/>
            <a:ext cx="8384931" cy="56197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4044462" cy="49688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2338" y="1196975"/>
            <a:ext cx="4044462" cy="49688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Нижний Новгород, 2014</a:t>
            </a:r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Лабораторная работа №1: CUDA "Hello, World"</a:t>
            </a:r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52754" y="5991226"/>
          <a:ext cx="684335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9" name="Image" r:id="rId3" imgW="2539683" imgH="2539683" progId="">
                  <p:embed/>
                </p:oleObj>
              </mc:Choice>
              <mc:Fallback>
                <p:oleObj name="Image" r:id="rId3" imgW="2539683" imgH="2539683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4" y="5991226"/>
                        <a:ext cx="684335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Нижний Новгород, 2014</a:t>
            </a:r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Лабораторная работа №1: CUDA "Hello, World"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Нижний Новгород, 2014</a:t>
            </a: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Лабораторная работа №1: CUDA "Hello, World"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772400" cy="1362075"/>
          </a:xfrm>
        </p:spPr>
        <p:txBody>
          <a:bodyPr anchor="t"/>
          <a:lstStyle>
            <a:lvl1pPr algn="l">
              <a:defRPr sz="3600" b="1" cap="none" baseline="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Нижний Новгород, 2014</a:t>
            </a:r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Лабораторная работа №1: CUDA "Hello, World"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44462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2338" y="1196975"/>
            <a:ext cx="4044462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Нижний Новгород, 2014</a:t>
            </a:r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Лабораторная работа №1: CUDA "Hello, World"</a:t>
            </a:r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Нижний Новгород, 2014</a:t>
            </a:r>
          </a:p>
        </p:txBody>
      </p:sp>
      <p:sp>
        <p:nvSpPr>
          <p:cNvPr id="12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Лабораторная работа №1: CUDA "Hello, World"</a:t>
            </a:r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4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Нижний Новгород, 2014</a:t>
            </a:r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Лабораторная работа №1: CUDA "Hello, World"</a:t>
            </a:r>
          </a:p>
        </p:txBody>
      </p:sp>
      <p:sp>
        <p:nvSpPr>
          <p:cNvPr id="9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3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Нижний Новгород, 2014</a:t>
            </a:r>
          </a:p>
        </p:txBody>
      </p:sp>
      <p:sp>
        <p:nvSpPr>
          <p:cNvPr id="7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Лабораторная работа №1: CUDA "Hello, World"</a:t>
            </a:r>
          </a:p>
        </p:txBody>
      </p:sp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Нижний Новгород, 2014</a:t>
            </a:r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Лабораторная работа №1: CUDA "Hello, World"</a:t>
            </a:r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Нижний Новгород, 2014</a:t>
            </a:r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Лабораторная работа №1: CUDA "Hello, World"</a:t>
            </a:r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2047" y="207963"/>
            <a:ext cx="8384931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Введение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4754" y="6408738"/>
            <a:ext cx="189327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Arial" charset="0"/>
              </a:defRPr>
            </a:lvl1pPr>
          </a:lstStyle>
          <a:p>
            <a:r>
              <a:rPr lang="ru-RU"/>
              <a:t>Нижний Новгород, 2014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6905" y="6408738"/>
            <a:ext cx="531788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Arial" charset="0"/>
              </a:defRPr>
            </a:lvl1pPr>
          </a:lstStyle>
          <a:p>
            <a:r>
              <a:rPr lang="ru-RU"/>
              <a:t>Лабораторная работа №1: CUDA "Hello, World"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3659" y="6408738"/>
            <a:ext cx="8631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sz="1200">
                <a:latin typeface="+mn-lt"/>
                <a:cs typeface="Arial" pitchFamily="34" charset="0"/>
              </a:defRPr>
            </a:lvl1pPr>
          </a:lstStyle>
          <a:p>
            <a:fld id="{903B4427-6696-4A09-B791-98CB6266C5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63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ton.v.Gorshkov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780928"/>
            <a:ext cx="7772400" cy="1470025"/>
          </a:xfrm>
        </p:spPr>
        <p:txBody>
          <a:bodyPr/>
          <a:lstStyle/>
          <a:p>
            <a:pPr algn="ctr"/>
            <a:r>
              <a:rPr lang="ru-RU" sz="4000" dirty="0"/>
              <a:t>Лабораторная работа №1</a:t>
            </a:r>
            <a:br>
              <a:rPr lang="ru-RU" sz="4000" dirty="0"/>
            </a:br>
            <a:r>
              <a:rPr lang="en-US" sz="4000" dirty="0"/>
              <a:t>CUDA “Hello, World”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0" y="4961384"/>
            <a:ext cx="4392488" cy="1131912"/>
          </a:xfrm>
        </p:spPr>
        <p:txBody>
          <a:bodyPr/>
          <a:lstStyle/>
          <a:p>
            <a:pPr algn="r"/>
            <a:r>
              <a:rPr lang="ru-RU" dirty="0"/>
              <a:t>Горшков А.В.</a:t>
            </a:r>
          </a:p>
          <a:p>
            <a:pPr algn="r"/>
            <a:r>
              <a:rPr lang="en-US" dirty="0">
                <a:hlinkClick r:id="rId3"/>
              </a:rPr>
              <a:t>anton.v.gorshkov@gmail.com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задания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Изменить ядро программы так, чтобы на консоль выводилась фраза: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 am from N block, M thread (global index: K)</a:t>
            </a:r>
          </a:p>
          <a:p>
            <a:r>
              <a:rPr lang="ru-RU" dirty="0"/>
              <a:t>Скопировать на </a:t>
            </a:r>
            <a:r>
              <a:rPr lang="en-US" dirty="0"/>
              <a:t>GPU</a:t>
            </a:r>
            <a:r>
              <a:rPr lang="ru-RU" dirty="0"/>
              <a:t> массив целых чисел </a:t>
            </a:r>
            <a:r>
              <a:rPr lang="en-US" b="1" dirty="0"/>
              <a:t>a[]</a:t>
            </a:r>
            <a:r>
              <a:rPr lang="ru-RU" dirty="0"/>
              <a:t>, каждый поток должен вычислить </a:t>
            </a:r>
            <a:r>
              <a:rPr lang="ru-RU" b="1" dirty="0"/>
              <a:t>а</a:t>
            </a:r>
            <a:r>
              <a:rPr lang="en-US" b="1" dirty="0"/>
              <a:t>[</a:t>
            </a:r>
            <a:r>
              <a:rPr lang="en-US" b="1" dirty="0" err="1"/>
              <a:t>i</a:t>
            </a:r>
            <a:r>
              <a:rPr lang="en-US" b="1" dirty="0"/>
              <a:t>] = a[</a:t>
            </a:r>
            <a:r>
              <a:rPr lang="en-US" b="1" dirty="0" err="1"/>
              <a:t>i</a:t>
            </a:r>
            <a:r>
              <a:rPr lang="en-US" b="1" dirty="0"/>
              <a:t>] + </a:t>
            </a:r>
            <a:r>
              <a:rPr lang="en-US" b="1" dirty="0" err="1"/>
              <a:t>ThreadGlobalIndex</a:t>
            </a:r>
            <a:r>
              <a:rPr lang="en-US" dirty="0"/>
              <a:t>, </a:t>
            </a:r>
            <a:r>
              <a:rPr lang="ru-RU" dirty="0"/>
              <a:t>затем массив </a:t>
            </a:r>
            <a:r>
              <a:rPr lang="en-US" b="1" dirty="0"/>
              <a:t>a[]</a:t>
            </a:r>
            <a:r>
              <a:rPr lang="ru-RU" dirty="0"/>
              <a:t> нужно скопировать обратно на </a:t>
            </a:r>
            <a:r>
              <a:rPr lang="en-US" dirty="0"/>
              <a:t>CPU </a:t>
            </a:r>
            <a:r>
              <a:rPr lang="ru-RU" dirty="0"/>
              <a:t>и вывести на консоль.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Нижний Новгород, 2014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Лабораторная работа №1: CUDA "Hello, World"</a:t>
            </a:r>
          </a:p>
        </p:txBody>
      </p:sp>
    </p:spTree>
    <p:extLst>
      <p:ext uri="{BB962C8B-B14F-4D97-AF65-F5344CB8AC3E}">
        <p14:creationId xmlns:p14="http://schemas.microsoft.com/office/powerpoint/2010/main" val="223554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проекта в </a:t>
            </a:r>
            <a:r>
              <a:rPr lang="en-US" dirty="0"/>
              <a:t>MS Visual Studio…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Откройте </a:t>
            </a:r>
            <a:r>
              <a:rPr lang="en-US" dirty="0"/>
              <a:t>MS Visual Studio</a:t>
            </a:r>
            <a:r>
              <a:rPr lang="ru-RU" dirty="0"/>
              <a:t>:</a:t>
            </a:r>
            <a:endParaRPr lang="en-US" dirty="0"/>
          </a:p>
          <a:p>
            <a:pPr lvl="1" algn="just"/>
            <a:r>
              <a:rPr lang="ru-RU" dirty="0"/>
              <a:t>при первом запуске появится окно с выбором настроек по умолчанию: выберите настройки в стиле С++  разработчика;</a:t>
            </a:r>
          </a:p>
          <a:p>
            <a:r>
              <a:rPr lang="ru-RU" dirty="0"/>
              <a:t>Для создания нового проекта выполните:</a:t>
            </a:r>
          </a:p>
          <a:p>
            <a:pPr lvl="1"/>
            <a:r>
              <a:rPr lang="en-US" b="1" dirty="0"/>
              <a:t>File -&gt; New -&gt; Project…</a:t>
            </a:r>
          </a:p>
          <a:p>
            <a:pPr lvl="1"/>
            <a:r>
              <a:rPr lang="ru-RU" dirty="0"/>
              <a:t>В появившемся окне выберите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Тип проекта </a:t>
            </a:r>
            <a:r>
              <a:rPr lang="en-US" b="1" dirty="0"/>
              <a:t>Templates-&gt; Visual C++ -&gt; Win32 -&gt; Win32 Console Application</a:t>
            </a:r>
          </a:p>
          <a:p>
            <a:pPr lvl="2"/>
            <a:r>
              <a:rPr lang="ru-RU" dirty="0"/>
              <a:t>Заполните имя вашего проекта в поле </a:t>
            </a:r>
            <a:r>
              <a:rPr lang="en-US" b="1" dirty="0"/>
              <a:t>Name</a:t>
            </a:r>
            <a:r>
              <a:rPr lang="ru-RU" b="1" dirty="0"/>
              <a:t>:</a:t>
            </a:r>
            <a:endParaRPr lang="en-US" b="1" dirty="0"/>
          </a:p>
          <a:p>
            <a:pPr lvl="2"/>
            <a:r>
              <a:rPr lang="ru-RU" dirty="0"/>
              <a:t>Выберите директорию для хранения проекта в поле </a:t>
            </a:r>
            <a:r>
              <a:rPr lang="en-US" b="1" dirty="0"/>
              <a:t>Location:</a:t>
            </a:r>
          </a:p>
          <a:p>
            <a:pPr lvl="2"/>
            <a:r>
              <a:rPr lang="ru-RU" dirty="0"/>
              <a:t>Нажмите </a:t>
            </a:r>
            <a:r>
              <a:rPr lang="en-US" b="1" dirty="0"/>
              <a:t>OK</a:t>
            </a:r>
          </a:p>
          <a:p>
            <a:pPr lvl="1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Нижний Новгород, 2014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Лабораторная работа №1: CUDA "Hello, World"</a:t>
            </a:r>
          </a:p>
        </p:txBody>
      </p:sp>
    </p:spTree>
    <p:extLst>
      <p:ext uri="{BB962C8B-B14F-4D97-AF65-F5344CB8AC3E}">
        <p14:creationId xmlns:p14="http://schemas.microsoft.com/office/powerpoint/2010/main" val="255367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проекта в </a:t>
            </a:r>
            <a:r>
              <a:rPr lang="en-US" dirty="0"/>
              <a:t>MS Visual Studio...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/>
              <a:t>В появившемся окне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Нажмите </a:t>
            </a:r>
            <a:r>
              <a:rPr lang="en-US" b="1" dirty="0"/>
              <a:t>Next</a:t>
            </a:r>
          </a:p>
          <a:p>
            <a:pPr lvl="2"/>
            <a:r>
              <a:rPr lang="en-US" dirty="0"/>
              <a:t>Application type: </a:t>
            </a:r>
            <a:r>
              <a:rPr lang="en-US" b="1" dirty="0"/>
              <a:t>Console application</a:t>
            </a:r>
          </a:p>
          <a:p>
            <a:pPr lvl="2"/>
            <a:r>
              <a:rPr lang="ru-RU" dirty="0"/>
              <a:t>Поставьте галочку на </a:t>
            </a:r>
            <a:r>
              <a:rPr lang="en-US" b="1" dirty="0"/>
              <a:t>Empty project</a:t>
            </a:r>
          </a:p>
          <a:p>
            <a:pPr lvl="2"/>
            <a:r>
              <a:rPr lang="ru-RU" dirty="0"/>
              <a:t>Остальные галочки</a:t>
            </a:r>
            <a:br>
              <a:rPr lang="en-US" dirty="0"/>
            </a:br>
            <a:r>
              <a:rPr lang="ru-RU" dirty="0"/>
              <a:t>снимите</a:t>
            </a:r>
          </a:p>
          <a:p>
            <a:pPr lvl="2"/>
            <a:r>
              <a:rPr lang="ru-RU" dirty="0"/>
              <a:t>Нажмите </a:t>
            </a:r>
            <a:r>
              <a:rPr lang="en-US" b="1" dirty="0"/>
              <a:t>Finish</a:t>
            </a:r>
          </a:p>
          <a:p>
            <a:r>
              <a:rPr lang="ru-RU" dirty="0"/>
              <a:t>Добавьте новый файл в</a:t>
            </a:r>
            <a:br>
              <a:rPr lang="ru-RU" dirty="0"/>
            </a:br>
            <a:r>
              <a:rPr lang="ru-RU" dirty="0"/>
              <a:t>проект:</a:t>
            </a:r>
          </a:p>
          <a:p>
            <a:pPr lvl="1"/>
            <a:r>
              <a:rPr lang="ru-RU" dirty="0"/>
              <a:t>Тип файла: </a:t>
            </a:r>
            <a:r>
              <a:rPr lang="en-US" b="1" dirty="0"/>
              <a:t>Visual C++</a:t>
            </a:r>
            <a:br>
              <a:rPr lang="en-US" b="1" dirty="0"/>
            </a:br>
            <a:r>
              <a:rPr lang="en-US" b="1" dirty="0"/>
              <a:t>-&gt; Code -&gt; C++ File</a:t>
            </a:r>
          </a:p>
          <a:p>
            <a:pPr lvl="1"/>
            <a:r>
              <a:rPr lang="en-US" b="1" dirty="0"/>
              <a:t>Name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en-US" i="1" dirty="0"/>
              <a:t>main.cu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Нижний Новгород, 2014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Лабораторная работа №1: CUDA "Hello, World"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931" y="2780928"/>
            <a:ext cx="4641565" cy="329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9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проекта в </a:t>
            </a:r>
            <a:r>
              <a:rPr lang="en-US" dirty="0"/>
              <a:t>MS Visual Studio…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Добавьте в файл </a:t>
            </a:r>
            <a:r>
              <a:rPr lang="en-US" i="1" dirty="0"/>
              <a:t>main.cu</a:t>
            </a:r>
            <a:r>
              <a:rPr lang="en-US" dirty="0"/>
              <a:t> </a:t>
            </a:r>
            <a:r>
              <a:rPr lang="ru-RU" dirty="0"/>
              <a:t>следующий код: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cuda_runtime_api.h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__global__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kernel()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"Hello, world!\n"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kernel&lt;&lt;&lt;2, 2&gt;&gt;&gt;();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cudaDeviceSynchronize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Нижний Новгород, 2014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Лабораторная работа №1: CUDA "Hello, World"</a:t>
            </a:r>
          </a:p>
        </p:txBody>
      </p:sp>
    </p:spTree>
    <p:extLst>
      <p:ext uri="{BB962C8B-B14F-4D97-AF65-F5344CB8AC3E}">
        <p14:creationId xmlns:p14="http://schemas.microsoft.com/office/powerpoint/2010/main" val="2853280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проекта в </a:t>
            </a:r>
            <a:r>
              <a:rPr lang="en-US" dirty="0"/>
              <a:t>MS Visual Studio…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Настройка подсветки синтаксиса для </a:t>
            </a:r>
            <a:r>
              <a:rPr lang="en-US" dirty="0"/>
              <a:t>*.cu </a:t>
            </a:r>
            <a:r>
              <a:rPr lang="ru-RU" dirty="0"/>
              <a:t>файлов:</a:t>
            </a:r>
          </a:p>
          <a:p>
            <a:pPr lvl="1"/>
            <a:r>
              <a:rPr lang="en-US" b="1" dirty="0"/>
              <a:t>Tools -&gt; Options…</a:t>
            </a:r>
          </a:p>
          <a:p>
            <a:pPr lvl="1"/>
            <a:r>
              <a:rPr lang="en-US" b="1" dirty="0"/>
              <a:t>Text Editor -&gt; File Extension</a:t>
            </a:r>
          </a:p>
          <a:p>
            <a:pPr lvl="1"/>
            <a:r>
              <a:rPr lang="ru-RU" dirty="0"/>
              <a:t>В поле </a:t>
            </a:r>
            <a:r>
              <a:rPr lang="en-US" b="1" dirty="0"/>
              <a:t>Extension: </a:t>
            </a:r>
            <a:r>
              <a:rPr lang="en-US" i="1" dirty="0"/>
              <a:t>cu</a:t>
            </a:r>
          </a:p>
          <a:p>
            <a:pPr lvl="1"/>
            <a:r>
              <a:rPr lang="ru-RU" dirty="0"/>
              <a:t>В поле </a:t>
            </a:r>
            <a:r>
              <a:rPr lang="en-US" b="1" dirty="0"/>
              <a:t>Editor:</a:t>
            </a:r>
            <a:r>
              <a:rPr lang="en-US" dirty="0"/>
              <a:t> </a:t>
            </a:r>
            <a:r>
              <a:rPr lang="en-US" i="1" dirty="0"/>
              <a:t>Microsoft Visual C++</a:t>
            </a:r>
          </a:p>
          <a:p>
            <a:pPr lvl="1"/>
            <a:r>
              <a:rPr lang="ru-RU" dirty="0"/>
              <a:t>Нажать </a:t>
            </a:r>
            <a:r>
              <a:rPr lang="en-US" b="1" dirty="0"/>
              <a:t>Add</a:t>
            </a:r>
          </a:p>
          <a:p>
            <a:pPr lvl="1"/>
            <a:r>
              <a:rPr lang="ru-RU" dirty="0"/>
              <a:t>Нажать </a:t>
            </a:r>
            <a:r>
              <a:rPr lang="en-US" b="1" dirty="0"/>
              <a:t>Ok</a:t>
            </a:r>
          </a:p>
          <a:p>
            <a:pPr lvl="1"/>
            <a:r>
              <a:rPr lang="ru-RU" dirty="0"/>
              <a:t>Закрыть и снова открыть *</a:t>
            </a:r>
            <a:r>
              <a:rPr lang="en-US" dirty="0"/>
              <a:t>.cu </a:t>
            </a:r>
            <a:r>
              <a:rPr lang="ru-RU" dirty="0"/>
              <a:t>файлы в редакторе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Нижний Новгород, 2014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Лабораторная работа №1: CUDA "Hello, World"</a:t>
            </a:r>
          </a:p>
        </p:txBody>
      </p:sp>
    </p:spTree>
    <p:extLst>
      <p:ext uri="{BB962C8B-B14F-4D97-AF65-F5344CB8AC3E}">
        <p14:creationId xmlns:p14="http://schemas.microsoft.com/office/powerpoint/2010/main" val="264943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проекта в </a:t>
            </a:r>
            <a:r>
              <a:rPr lang="en-US" dirty="0"/>
              <a:t>MS Visual Studio…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975"/>
            <a:ext cx="3898776" cy="4968875"/>
          </a:xfrm>
        </p:spPr>
        <p:txBody>
          <a:bodyPr/>
          <a:lstStyle/>
          <a:p>
            <a:r>
              <a:rPr lang="ru-RU" dirty="0"/>
              <a:t>Для того, чтобы подключить</a:t>
            </a:r>
            <a:r>
              <a:rPr lang="en-US" dirty="0"/>
              <a:t> </a:t>
            </a:r>
            <a:r>
              <a:rPr lang="ru-RU" dirty="0"/>
              <a:t>компиляцию </a:t>
            </a:r>
            <a:r>
              <a:rPr lang="en-US" dirty="0"/>
              <a:t>CUDA</a:t>
            </a:r>
            <a:r>
              <a:rPr lang="ru-RU" dirty="0"/>
              <a:t> файлов необходимо выбрать </a:t>
            </a:r>
            <a:r>
              <a:rPr lang="en-US" b="1" dirty="0"/>
              <a:t>Build Rules</a:t>
            </a:r>
            <a:r>
              <a:rPr lang="en-US" dirty="0"/>
              <a:t> / </a:t>
            </a:r>
            <a:r>
              <a:rPr lang="en-US" b="1" dirty="0"/>
              <a:t>Build Customizations</a:t>
            </a:r>
          </a:p>
          <a:p>
            <a:pPr lvl="1"/>
            <a:r>
              <a:rPr lang="ru-RU" dirty="0"/>
              <a:t>В появившемся окне выберите пункт с </a:t>
            </a:r>
            <a:r>
              <a:rPr lang="en-US" b="1" dirty="0"/>
              <a:t>CUDA</a:t>
            </a:r>
            <a:r>
              <a:rPr lang="en-US" dirty="0"/>
              <a:t> / </a:t>
            </a:r>
            <a:r>
              <a:rPr lang="en-US" b="1" dirty="0"/>
              <a:t>CUDA Runtime API</a:t>
            </a:r>
            <a:endParaRPr lang="ru-RU" b="1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Нижний Новгород, 2014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Лабораторная работа №1: CUDA "Hello, World"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870" y="1514474"/>
            <a:ext cx="45339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8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проекта в </a:t>
            </a:r>
            <a:r>
              <a:rPr lang="en-US" dirty="0"/>
              <a:t>MS Visual Studio…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975"/>
            <a:ext cx="3898776" cy="4968875"/>
          </a:xfrm>
        </p:spPr>
        <p:txBody>
          <a:bodyPr/>
          <a:lstStyle/>
          <a:p>
            <a:r>
              <a:rPr lang="ru-RU" dirty="0"/>
              <a:t>Убедитесь, что в свойствах файла </a:t>
            </a:r>
            <a:r>
              <a:rPr lang="en-US" i="1" dirty="0"/>
              <a:t>main.cu</a:t>
            </a:r>
            <a:r>
              <a:rPr lang="en-US" dirty="0"/>
              <a:t> </a:t>
            </a:r>
            <a:r>
              <a:rPr lang="ru-RU" dirty="0"/>
              <a:t>в разделе </a:t>
            </a:r>
            <a:r>
              <a:rPr lang="en-US" b="1" dirty="0"/>
              <a:t>Configuration Properties -&gt; General</a:t>
            </a:r>
            <a:r>
              <a:rPr lang="en-US" dirty="0"/>
              <a:t> </a:t>
            </a:r>
            <a:r>
              <a:rPr lang="ru-RU" dirty="0"/>
              <a:t>в поле </a:t>
            </a:r>
            <a:r>
              <a:rPr lang="en-US" b="1" dirty="0"/>
              <a:t>Item Type</a:t>
            </a:r>
            <a:r>
              <a:rPr lang="en-US" dirty="0"/>
              <a:t> </a:t>
            </a:r>
            <a:r>
              <a:rPr lang="ru-RU" dirty="0"/>
              <a:t>стоит </a:t>
            </a:r>
            <a:r>
              <a:rPr lang="en-US" i="1" dirty="0"/>
              <a:t>CUDA C/C++</a:t>
            </a:r>
            <a:endParaRPr lang="ru-RU" b="1" i="1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Нижний Новгород, 2014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Лабораторная работа №1: CUDA "Hello, World"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124744"/>
            <a:ext cx="39528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20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проекта в </a:t>
            </a:r>
            <a:r>
              <a:rPr lang="en-US" dirty="0"/>
              <a:t>MS Visual Studio…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975"/>
            <a:ext cx="8363272" cy="4968875"/>
          </a:xfrm>
        </p:spPr>
        <p:txBody>
          <a:bodyPr/>
          <a:lstStyle/>
          <a:p>
            <a:r>
              <a:rPr lang="ru-RU" dirty="0"/>
              <a:t>Настройка свойств проекта:</a:t>
            </a:r>
          </a:p>
          <a:p>
            <a:pPr lvl="1"/>
            <a:r>
              <a:rPr lang="ru-RU" dirty="0"/>
              <a:t>В окне </a:t>
            </a:r>
            <a:r>
              <a:rPr lang="en-US" dirty="0"/>
              <a:t>Solution Explorer </a:t>
            </a:r>
            <a:r>
              <a:rPr lang="ru-RU" dirty="0"/>
              <a:t>выберите проект</a:t>
            </a:r>
          </a:p>
          <a:p>
            <a:pPr lvl="1"/>
            <a:r>
              <a:rPr lang="en-US" b="1" dirty="0"/>
              <a:t>Project -&gt; Properties</a:t>
            </a:r>
          </a:p>
          <a:p>
            <a:pPr lvl="1"/>
            <a:r>
              <a:rPr lang="ru-RU" dirty="0"/>
              <a:t>В открывшемся окне:</a:t>
            </a:r>
          </a:p>
          <a:p>
            <a:pPr lvl="2"/>
            <a:r>
              <a:rPr lang="en-US" b="1" dirty="0"/>
              <a:t>Configuration Properties -&gt; CUDA C/C++ -&gt; Device</a:t>
            </a:r>
          </a:p>
          <a:p>
            <a:pPr lvl="2" algn="just"/>
            <a:r>
              <a:rPr lang="ru-RU" dirty="0"/>
              <a:t>В поле </a:t>
            </a:r>
            <a:r>
              <a:rPr lang="en-US" dirty="0"/>
              <a:t>Code Generation </a:t>
            </a:r>
            <a:r>
              <a:rPr lang="ru-RU" dirty="0"/>
              <a:t>можно выбрать, под какую видеокарту компилировать код (аналог</a:t>
            </a:r>
            <a:r>
              <a:rPr lang="en-US" dirty="0"/>
              <a:t> CUDA</a:t>
            </a:r>
            <a:r>
              <a:rPr lang="ru-RU" dirty="0"/>
              <a:t> </a:t>
            </a:r>
            <a:r>
              <a:rPr lang="en-US" dirty="0"/>
              <a:t>compute capability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ru-RU" dirty="0"/>
              <a:t>напишите </a:t>
            </a:r>
            <a:r>
              <a:rPr lang="en-US" i="1" dirty="0"/>
              <a:t>compute_20,sm_20</a:t>
            </a:r>
          </a:p>
          <a:p>
            <a:pPr lvl="2"/>
            <a:r>
              <a:rPr lang="en-US" b="1" dirty="0"/>
              <a:t>Configuration Properties -&gt;Linker-&gt;</a:t>
            </a:r>
            <a:br>
              <a:rPr lang="en-US" b="1" dirty="0"/>
            </a:br>
            <a:r>
              <a:rPr lang="en-US" b="1" dirty="0"/>
              <a:t>General</a:t>
            </a:r>
          </a:p>
          <a:p>
            <a:pPr lvl="2"/>
            <a:r>
              <a:rPr lang="ru-RU" dirty="0"/>
              <a:t>В поле </a:t>
            </a:r>
            <a:r>
              <a:rPr lang="en-US" b="1" dirty="0"/>
              <a:t>Additional Library</a:t>
            </a:r>
            <a:br>
              <a:rPr lang="en-US" b="1" dirty="0"/>
            </a:br>
            <a:r>
              <a:rPr lang="en-US" b="1" dirty="0"/>
              <a:t>Directories</a:t>
            </a:r>
            <a:r>
              <a:rPr lang="en-US" dirty="0"/>
              <a:t> </a:t>
            </a:r>
            <a:r>
              <a:rPr lang="ru-RU" dirty="0"/>
              <a:t>должен быть прописан</a:t>
            </a:r>
            <a:br>
              <a:rPr lang="en-US" dirty="0"/>
            </a:br>
            <a:r>
              <a:rPr lang="ru-RU" dirty="0"/>
              <a:t>путь до</a:t>
            </a:r>
            <a:r>
              <a:rPr lang="en-US" dirty="0"/>
              <a:t> </a:t>
            </a:r>
            <a:r>
              <a:rPr lang="ru-RU" dirty="0"/>
              <a:t>библиотеки </a:t>
            </a:r>
            <a:r>
              <a:rPr lang="en-US" dirty="0"/>
              <a:t>cudart.lib</a:t>
            </a:r>
            <a:br>
              <a:rPr lang="en-US" dirty="0"/>
            </a:br>
            <a:r>
              <a:rPr lang="en-US" dirty="0"/>
              <a:t>(</a:t>
            </a:r>
            <a:r>
              <a:rPr lang="ru-RU" dirty="0"/>
              <a:t>например, как</a:t>
            </a:r>
            <a:r>
              <a:rPr lang="en-US"/>
              <a:t> </a:t>
            </a:r>
            <a:r>
              <a:rPr lang="en-US" i="1"/>
              <a:t>$(</a:t>
            </a:r>
            <a:r>
              <a:rPr lang="en-US" i="1" dirty="0" err="1"/>
              <a:t>CudaToolkitLibDir</a:t>
            </a:r>
            <a:r>
              <a:rPr lang="en-US" i="1" dirty="0"/>
              <a:t>)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Нижний Новгород, 2014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Лабораторная работа №1: CUDA "Hello, World"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220" y="4236508"/>
            <a:ext cx="32575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37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проекта в </a:t>
            </a:r>
            <a:r>
              <a:rPr lang="en-US" dirty="0"/>
              <a:t>MS Visual Studio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975"/>
            <a:ext cx="8363272" cy="4968875"/>
          </a:xfrm>
        </p:spPr>
        <p:txBody>
          <a:bodyPr/>
          <a:lstStyle/>
          <a:p>
            <a:pPr lvl="2"/>
            <a:r>
              <a:rPr lang="en-US" b="1" dirty="0"/>
              <a:t>Configuration Properties -&gt;Linker-&gt;Input</a:t>
            </a:r>
          </a:p>
          <a:p>
            <a:pPr lvl="2"/>
            <a:r>
              <a:rPr lang="ru-RU" dirty="0"/>
              <a:t>Добавьте в список в поле </a:t>
            </a:r>
            <a:r>
              <a:rPr lang="en-US" b="1" dirty="0"/>
              <a:t>Additional Dependencies</a:t>
            </a:r>
            <a:r>
              <a:rPr lang="en-US" dirty="0"/>
              <a:t> </a:t>
            </a:r>
            <a:r>
              <a:rPr lang="ru-RU" dirty="0"/>
              <a:t>библиотеку </a:t>
            </a:r>
            <a:r>
              <a:rPr lang="en-US" i="1" dirty="0"/>
              <a:t>cudart.lib</a:t>
            </a:r>
          </a:p>
          <a:p>
            <a:pPr algn="just"/>
            <a:r>
              <a:rPr lang="ru-RU" dirty="0"/>
              <a:t>После всех описанных выше настроек можно компилировать программу.</a:t>
            </a:r>
          </a:p>
          <a:p>
            <a:pPr algn="just"/>
            <a:r>
              <a:rPr lang="ru-RU" dirty="0"/>
              <a:t>Если программа не скомпилировалась – еще раз внимательно посмотрите на приведенные выше настройки либо обратитесь к преподавателю.</a:t>
            </a:r>
          </a:p>
          <a:p>
            <a:pPr algn="just"/>
            <a:r>
              <a:rPr lang="ru-RU" dirty="0"/>
              <a:t>Если на вашей машине установлена карта с поддержкой технологии </a:t>
            </a:r>
            <a:r>
              <a:rPr lang="en-US" dirty="0"/>
              <a:t>CUDA, </a:t>
            </a:r>
            <a:r>
              <a:rPr lang="ru-RU" dirty="0"/>
              <a:t>полученную программу можно запустить из </a:t>
            </a:r>
            <a:r>
              <a:rPr lang="en-US" dirty="0"/>
              <a:t>Visual Studio </a:t>
            </a:r>
            <a:r>
              <a:rPr lang="ru-RU" dirty="0"/>
              <a:t>и сразу увидеть результат.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Нижний Новгород, 2014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B4427-6696-4A09-B791-98CB6266C507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Лабораторная работа №1: CUDA "Hello, World"</a:t>
            </a:r>
          </a:p>
        </p:txBody>
      </p:sp>
    </p:spTree>
    <p:extLst>
      <p:ext uri="{BB962C8B-B14F-4D97-AF65-F5344CB8AC3E}">
        <p14:creationId xmlns:p14="http://schemas.microsoft.com/office/powerpoint/2010/main" val="1000970036"/>
      </p:ext>
    </p:extLst>
  </p:cSld>
  <p:clrMapOvr>
    <a:masterClrMapping/>
  </p:clrMapOvr>
</p:sld>
</file>

<file path=ppt/theme/theme1.xml><?xml version="1.0" encoding="utf-8"?>
<a:theme xmlns:a="http://schemas.openxmlformats.org/drawingml/2006/main" name="NNSU2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NNSU2</Template>
  <TotalTime>1389</TotalTime>
  <Words>729</Words>
  <Application>Microsoft Office PowerPoint</Application>
  <PresentationFormat>Экран (4:3)</PresentationFormat>
  <Paragraphs>109</Paragraphs>
  <Slides>10</Slides>
  <Notes>9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Times New Roman</vt:lpstr>
      <vt:lpstr>Wingdings</vt:lpstr>
      <vt:lpstr>NNSU2</vt:lpstr>
      <vt:lpstr>Image</vt:lpstr>
      <vt:lpstr>Лабораторная работа №1 CUDA “Hello, World”</vt:lpstr>
      <vt:lpstr>Создание проекта в MS Visual Studio…</vt:lpstr>
      <vt:lpstr>Создание проекта в MS Visual Studio...</vt:lpstr>
      <vt:lpstr>Создание проекта в MS Visual Studio…</vt:lpstr>
      <vt:lpstr>Создание проекта в MS Visual Studio…</vt:lpstr>
      <vt:lpstr>Создание проекта в MS Visual Studio…</vt:lpstr>
      <vt:lpstr>Создание проекта в MS Visual Studio…</vt:lpstr>
      <vt:lpstr>Создание проекта в MS Visual Studio…</vt:lpstr>
      <vt:lpstr>Создание проекта в MS Visual Studio</vt:lpstr>
      <vt:lpstr>Дополнительные задания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Bastrakov</dc:creator>
  <cp:lastModifiedBy>Anton Gorshkov</cp:lastModifiedBy>
  <cp:revision>626</cp:revision>
  <dcterms:created xsi:type="dcterms:W3CDTF">2010-10-18T07:24:10Z</dcterms:created>
  <dcterms:modified xsi:type="dcterms:W3CDTF">2022-09-06T05:42:12Z</dcterms:modified>
</cp:coreProperties>
</file>