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0" r:id="rId1"/>
  </p:sldMasterIdLst>
  <p:notesMasterIdLst>
    <p:notesMasterId r:id="rId35"/>
  </p:notesMasterIdLst>
  <p:sldIdLst>
    <p:sldId id="260" r:id="rId2"/>
    <p:sldId id="498" r:id="rId3"/>
    <p:sldId id="499" r:id="rId4"/>
    <p:sldId id="518" r:id="rId5"/>
    <p:sldId id="519" r:id="rId6"/>
    <p:sldId id="516" r:id="rId7"/>
    <p:sldId id="500" r:id="rId8"/>
    <p:sldId id="520" r:id="rId9"/>
    <p:sldId id="544" r:id="rId10"/>
    <p:sldId id="521" r:id="rId11"/>
    <p:sldId id="530" r:id="rId12"/>
    <p:sldId id="523" r:id="rId13"/>
    <p:sldId id="522" r:id="rId14"/>
    <p:sldId id="524" r:id="rId15"/>
    <p:sldId id="525" r:id="rId16"/>
    <p:sldId id="526" r:id="rId17"/>
    <p:sldId id="527" r:id="rId18"/>
    <p:sldId id="528" r:id="rId19"/>
    <p:sldId id="529" r:id="rId20"/>
    <p:sldId id="531" r:id="rId21"/>
    <p:sldId id="532" r:id="rId22"/>
    <p:sldId id="533" r:id="rId23"/>
    <p:sldId id="534" r:id="rId24"/>
    <p:sldId id="535" r:id="rId25"/>
    <p:sldId id="541" r:id="rId26"/>
    <p:sldId id="536" r:id="rId27"/>
    <p:sldId id="538" r:id="rId28"/>
    <p:sldId id="539" r:id="rId29"/>
    <p:sldId id="540" r:id="rId30"/>
    <p:sldId id="537" r:id="rId31"/>
    <p:sldId id="542" r:id="rId32"/>
    <p:sldId id="302" r:id="rId33"/>
    <p:sldId id="501" r:id="rId3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895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791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687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5583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947908" algn="l" defTabSz="779163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337489" algn="l" defTabSz="779163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2727071" algn="l" defTabSz="779163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116652" algn="l" defTabSz="779163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A3"/>
    <a:srgbClr val="CFF1D5"/>
    <a:srgbClr val="C9DBFF"/>
    <a:srgbClr val="006600"/>
    <a:srgbClr val="FFF2BD"/>
    <a:srgbClr val="8FC7FF"/>
    <a:srgbClr val="B7D4FF"/>
    <a:srgbClr val="97E4FF"/>
    <a:srgbClr val="5D9FFF"/>
    <a:srgbClr val="FFE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6FCF8-429C-41F8-AD5F-D775F6E04DE4}" v="4" dt="2021-07-26T14:44:17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1" autoAdjust="0"/>
    <p:restoredTop sz="94576" autoAdjust="0"/>
  </p:normalViewPr>
  <p:slideViewPr>
    <p:cSldViewPr>
      <p:cViewPr varScale="1">
        <p:scale>
          <a:sx n="165" d="100"/>
          <a:sy n="165" d="100"/>
        </p:scale>
        <p:origin x="162" y="1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C680882-5D7D-45A9-B0D8-7C13C25E6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553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1pPr>
    <a:lvl2pPr marL="389582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2pPr>
    <a:lvl3pPr marL="779163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3pPr>
    <a:lvl4pPr marL="1168745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4pPr>
    <a:lvl5pPr marL="1558326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5pPr>
    <a:lvl6pPr marL="1947908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A048D-BC9E-420A-9E19-C3FB18E7A779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37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F74FE7-CF99-4916-B10D-F64EAC0EB5CE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27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5848E85-F01A-4962-ABF0-A7219BA4D0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83918"/>
            <a:ext cx="1018664" cy="98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597832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987574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7042B2-665E-45FF-9DC9-ADE29D317D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9" y="4083918"/>
            <a:ext cx="1311406" cy="98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525" y="4786313"/>
            <a:ext cx="80645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2240" y="720329"/>
            <a:ext cx="871378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2238" y="82154"/>
            <a:ext cx="0" cy="6477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50"/>
            </a:lvl2pPr>
            <a:lvl4pPr>
              <a:defRPr sz="1350"/>
            </a:lvl4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395" y="4806554"/>
            <a:ext cx="1893887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6543" y="4806554"/>
            <a:ext cx="5318125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Programming for AI-accelerators: Introduction To CUDA C++</a:t>
            </a:r>
            <a:endParaRPr lang="ru-RU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30" y="4806554"/>
            <a:ext cx="863600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/33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00" y="4608000"/>
            <a:ext cx="535400" cy="48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4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525" y="4786313"/>
            <a:ext cx="80645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2240" y="720329"/>
            <a:ext cx="871378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2238" y="82154"/>
            <a:ext cx="0" cy="6477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427734"/>
            <a:ext cx="8426198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/33</a:t>
            </a:r>
            <a:endParaRPr lang="ru-RU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395" y="4806554"/>
            <a:ext cx="1893887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6543" y="4806554"/>
            <a:ext cx="5318125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Programming for AI-accelerators: Introduction To CUDA C++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00" y="4608000"/>
            <a:ext cx="535400" cy="48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3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2415" y="155974"/>
            <a:ext cx="8737750" cy="42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777" y="803660"/>
            <a:ext cx="8770388" cy="3911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394" y="4806554"/>
            <a:ext cx="1893887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6542" y="4806554"/>
            <a:ext cx="5318125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Programming for AI-accelerators: Introduction To CUDA C++</a:t>
            </a: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30" y="4806554"/>
            <a:ext cx="863600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/33</a:t>
            </a:r>
            <a:endParaRPr lang="ru-RU" dirty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898525" y="4786313"/>
            <a:ext cx="80645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22240" y="720329"/>
            <a:ext cx="871378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22238" y="82154"/>
            <a:ext cx="0" cy="6477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6000" y="4608000"/>
            <a:ext cx="535400" cy="48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342909"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17"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26"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35"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00030" indent="-20003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07204" indent="-207174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cs typeface="+mn-cs"/>
        </a:defRPr>
      </a:lvl2pPr>
      <a:lvl3pPr marL="607234" indent="-20003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cs typeface="+mn-cs"/>
        </a:defRPr>
      </a:lvl3pPr>
      <a:lvl4pPr marL="807264" indent="-20003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cs typeface="+mn-cs"/>
        </a:defRPr>
      </a:lvl4pPr>
      <a:lvl5pPr marL="1007294" indent="-20003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tabLst/>
        <a:defRPr sz="1200">
          <a:solidFill>
            <a:schemeClr val="tx1"/>
          </a:solidFill>
          <a:latin typeface="+mn-lt"/>
          <a:cs typeface="+mn-cs"/>
        </a:defRPr>
      </a:lvl5pPr>
      <a:lvl6pPr marL="1885997" indent="-17145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+mn-lt"/>
          <a:cs typeface="+mn-cs"/>
        </a:defRPr>
      </a:lvl6pPr>
      <a:lvl7pPr marL="2228906" indent="-17145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+mn-lt"/>
          <a:cs typeface="+mn-cs"/>
        </a:defRPr>
      </a:lvl7pPr>
      <a:lvl8pPr marL="2571815" indent="-17145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+mn-lt"/>
          <a:cs typeface="+mn-cs"/>
        </a:defRPr>
      </a:lvl8pPr>
      <a:lvl9pPr marL="2914723" indent="-17145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7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3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8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ton.v.gorshkov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gpu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nvidia.com/cuda/cuda-c-programming-guide/index.html#compute-capabilities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blog/nvidia-hopper-architecture-in-depth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nvidia.com/blog/unified-memory-cuda-beginners/" TargetMode="External"/><Relationship Id="rId5" Type="http://schemas.openxmlformats.org/officeDocument/2006/relationships/hyperlink" Target="https://developer.nvidia.com/blog/how-implement-performance-metrics-cuda-cc/" TargetMode="External"/><Relationship Id="rId4" Type="http://schemas.openxmlformats.org/officeDocument/2006/relationships/hyperlink" Target="https://docs.nvidia.com/cuda/cuda-c-programming-guide/index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xtplatform.com/2019/07/10/a-decade-of-accelerated-computing-augurs-well-for-gpus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toolkit-archive" TargetMode="External"/><Relationship Id="rId2" Type="http://schemas.openxmlformats.org/officeDocument/2006/relationships/hyperlink" Target="https://developer.nvidia.com/cuda-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482834" y="4068102"/>
            <a:ext cx="31216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600" dirty="0">
                <a:latin typeface="Arial" pitchFamily="34" charset="0"/>
              </a:rPr>
              <a:t>Anton Gorshkov</a:t>
            </a:r>
          </a:p>
          <a:p>
            <a:r>
              <a:rPr lang="en-US" sz="1600" dirty="0">
                <a:latin typeface="Arial" pitchFamily="34" charset="0"/>
                <a:hlinkClick r:id="rId3"/>
              </a:rPr>
              <a:t>anton.v.gorshkov@gmail.com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1265039" y="2211710"/>
            <a:ext cx="6613922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ru-RU" sz="2800" dirty="0">
                <a:latin typeface="Book Antiqua" panose="02040602050305030304" pitchFamily="18" charset="0"/>
              </a:rPr>
              <a:t>Introduction To CUDA C++</a:t>
            </a:r>
            <a:endParaRPr lang="ru-RU" sz="2800" dirty="0">
              <a:latin typeface="Book Antiqua" panose="0204060205030503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35819" y="1491630"/>
            <a:ext cx="710057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2000" b="1" i="1" cap="small" dirty="0">
                <a:latin typeface="Bookman Old Style" panose="02050604050505020204" pitchFamily="18" charset="0"/>
              </a:rPr>
              <a:t>Programming for AI-accelerators</a:t>
            </a:r>
          </a:p>
        </p:txBody>
      </p:sp>
      <p:sp>
        <p:nvSpPr>
          <p:cNvPr id="5" name="Text Box 1033"/>
          <p:cNvSpPr txBox="1">
            <a:spLocks noChangeArrowheads="1"/>
          </p:cNvSpPr>
          <p:nvPr/>
        </p:nvSpPr>
        <p:spPr bwMode="auto">
          <a:xfrm>
            <a:off x="0" y="86921"/>
            <a:ext cx="9144000" cy="5616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9pPr>
          </a:lstStyle>
          <a:p>
            <a:pPr algn="ctr" eaLnBrk="1" hangingPunct="1">
              <a:spcAft>
                <a:spcPts val="300"/>
              </a:spcAft>
              <a:defRPr/>
            </a:pPr>
            <a:r>
              <a:rPr lang="en-US" sz="1400" b="1" cap="small" spc="70" dirty="0">
                <a:latin typeface="Bookman Old Style" panose="02050604050505020204" pitchFamily="18" charset="0"/>
                <a:cs typeface="Arial" panose="020B0604020202020204" pitchFamily="34" charset="0"/>
              </a:rPr>
              <a:t>Lobachevsky State University of Nizhny Novgorod</a:t>
            </a:r>
          </a:p>
          <a:p>
            <a:pPr algn="ctr" eaLnBrk="1" hangingPunct="1">
              <a:spcAft>
                <a:spcPts val="300"/>
              </a:spcAft>
              <a:defRPr/>
            </a:pPr>
            <a:r>
              <a:rPr lang="en-US" sz="1400" b="1" cap="small" spc="70" dirty="0">
                <a:latin typeface="Bookman Old Style" panose="02050604050505020204" pitchFamily="18" charset="0"/>
                <a:cs typeface="Arial" panose="020B0604020202020204" pitchFamily="34" charset="0"/>
              </a:rPr>
              <a:t>Institute of Information Technology, Mathematics and Mechanics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3632D6-0F80-4F9F-A334-EDAD418A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Kernels: SIMT*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1D65A-6FD6-4DA3-84FE-67A49E8E0C6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13635-1593-41B5-A198-BB9A31B13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Introduction To CUDA C++</a:t>
            </a:r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D99150-FBED-4EDA-86B1-C67617475F75}"/>
              </a:ext>
            </a:extLst>
          </p:cNvPr>
          <p:cNvSpPr/>
          <p:nvPr/>
        </p:nvSpPr>
        <p:spPr>
          <a:xfrm>
            <a:off x="252415" y="1153991"/>
            <a:ext cx="53181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Kernel definition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__global__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VecAdd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[i] =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[i] +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[i];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...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   // Kernel invocation with N threads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&lt;&lt;&lt;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N&gt;&gt;&gt;(A, B, C);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...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62994-2B36-469C-B1DB-A75C67EA76FF}"/>
              </a:ext>
            </a:extLst>
          </p:cNvPr>
          <p:cNvSpPr txBox="1"/>
          <p:nvPr/>
        </p:nvSpPr>
        <p:spPr>
          <a:xfrm>
            <a:off x="814395" y="4441463"/>
            <a:ext cx="3671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* SIMT – Single Instruction Multiple Threads</a:t>
            </a:r>
          </a:p>
        </p:txBody>
      </p:sp>
      <p:cxnSp>
        <p:nvCxnSpPr>
          <p:cNvPr id="13" name="Соединитель: уступ 10">
            <a:extLst>
              <a:ext uri="{FF2B5EF4-FFF2-40B4-BE49-F238E27FC236}">
                <a16:creationId xmlns:a16="http://schemas.microsoft.com/office/drawing/2014/main" id="{8A79AE98-81B5-4286-AD33-5CF10B9D34F4}"/>
              </a:ext>
            </a:extLst>
          </p:cNvPr>
          <p:cNvCxnSpPr>
            <a:cxnSpLocks/>
            <a:stCxn id="14" idx="6"/>
            <a:endCxn id="19" idx="1"/>
          </p:cNvCxnSpPr>
          <p:nvPr/>
        </p:nvCxnSpPr>
        <p:spPr bwMode="auto">
          <a:xfrm>
            <a:off x="1331640" y="1600064"/>
            <a:ext cx="4599689" cy="85188"/>
          </a:xfrm>
          <a:prstGeom prst="bentConnector3">
            <a:avLst>
              <a:gd name="adj1" fmla="val 1329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Овал 11">
            <a:extLst>
              <a:ext uri="{FF2B5EF4-FFF2-40B4-BE49-F238E27FC236}">
                <a16:creationId xmlns:a16="http://schemas.microsoft.com/office/drawing/2014/main" id="{3C186A83-61A9-4931-B1DF-E2054E1718F3}"/>
              </a:ext>
            </a:extLst>
          </p:cNvPr>
          <p:cNvSpPr/>
          <p:nvPr/>
        </p:nvSpPr>
        <p:spPr bwMode="auto">
          <a:xfrm>
            <a:off x="1259632" y="1564060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3F7A1C-5133-473C-B9B7-6AC6107427D1}"/>
              </a:ext>
            </a:extLst>
          </p:cNvPr>
          <p:cNvSpPr txBox="1"/>
          <p:nvPr/>
        </p:nvSpPr>
        <p:spPr>
          <a:xfrm>
            <a:off x="5931329" y="1423642"/>
            <a:ext cx="2663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__global__ </a:t>
            </a:r>
            <a:r>
              <a:rPr lang="en-US" sz="1400" dirty="0">
                <a:latin typeface="+mj-lt"/>
              </a:rPr>
              <a:t>key word is used to define CUDA</a:t>
            </a:r>
            <a:r>
              <a:rPr lang="en-US" sz="1400" b="1" dirty="0">
                <a:latin typeface="+mj-lt"/>
              </a:rPr>
              <a:t> kernel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18755D-7071-4A16-8684-5DDD3D922C34}"/>
              </a:ext>
            </a:extLst>
          </p:cNvPr>
          <p:cNvSpPr txBox="1"/>
          <p:nvPr/>
        </p:nvSpPr>
        <p:spPr>
          <a:xfrm>
            <a:off x="6286509" y="2126523"/>
            <a:ext cx="1953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Current </a:t>
            </a:r>
            <a:r>
              <a:rPr lang="en-US" sz="1400" b="1" dirty="0">
                <a:latin typeface="+mj-lt"/>
              </a:rPr>
              <a:t>thread</a:t>
            </a:r>
            <a:r>
              <a:rPr lang="en-US" sz="1400" dirty="0">
                <a:latin typeface="+mj-lt"/>
              </a:rPr>
              <a:t> index</a:t>
            </a:r>
          </a:p>
        </p:txBody>
      </p:sp>
      <p:cxnSp>
        <p:nvCxnSpPr>
          <p:cNvPr id="24" name="Соединитель: уступ 10">
            <a:extLst>
              <a:ext uri="{FF2B5EF4-FFF2-40B4-BE49-F238E27FC236}">
                <a16:creationId xmlns:a16="http://schemas.microsoft.com/office/drawing/2014/main" id="{6621A2A8-D6CC-4358-8146-46A9D7DC66F2}"/>
              </a:ext>
            </a:extLst>
          </p:cNvPr>
          <p:cNvCxnSpPr>
            <a:cxnSpLocks/>
            <a:stCxn id="25" idx="6"/>
            <a:endCxn id="22" idx="1"/>
          </p:cNvCxnSpPr>
          <p:nvPr/>
        </p:nvCxnSpPr>
        <p:spPr bwMode="auto">
          <a:xfrm>
            <a:off x="2812547" y="1973564"/>
            <a:ext cx="3473962" cy="30684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Овал 11">
            <a:extLst>
              <a:ext uri="{FF2B5EF4-FFF2-40B4-BE49-F238E27FC236}">
                <a16:creationId xmlns:a16="http://schemas.microsoft.com/office/drawing/2014/main" id="{8A35C22D-B957-44EC-A615-BF763756B8A6}"/>
              </a:ext>
            </a:extLst>
          </p:cNvPr>
          <p:cNvSpPr/>
          <p:nvPr/>
        </p:nvSpPr>
        <p:spPr bwMode="auto">
          <a:xfrm>
            <a:off x="2740539" y="1937560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02019F-E501-456B-B158-3D156B3CCACB}"/>
              </a:ext>
            </a:extLst>
          </p:cNvPr>
          <p:cNvSpPr txBox="1"/>
          <p:nvPr/>
        </p:nvSpPr>
        <p:spPr>
          <a:xfrm>
            <a:off x="6073288" y="3103597"/>
            <a:ext cx="2379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Kernel invocation with N parallel threads</a:t>
            </a:r>
          </a:p>
          <a:p>
            <a:pPr algn="ctr"/>
            <a:r>
              <a:rPr lang="en-US" sz="1400" i="1" dirty="0">
                <a:latin typeface="+mj-lt"/>
              </a:rPr>
              <a:t>(CUDA thread ≠ OS thread)</a:t>
            </a:r>
          </a:p>
        </p:txBody>
      </p:sp>
      <p:cxnSp>
        <p:nvCxnSpPr>
          <p:cNvPr id="28" name="Соединитель: уступ 10">
            <a:extLst>
              <a:ext uri="{FF2B5EF4-FFF2-40B4-BE49-F238E27FC236}">
                <a16:creationId xmlns:a16="http://schemas.microsoft.com/office/drawing/2014/main" id="{6E784132-5297-4BF0-B31B-95A6528807F9}"/>
              </a:ext>
            </a:extLst>
          </p:cNvPr>
          <p:cNvCxnSpPr>
            <a:cxnSpLocks/>
            <a:stCxn id="29" idx="6"/>
            <a:endCxn id="27" idx="1"/>
          </p:cNvCxnSpPr>
          <p:nvPr/>
        </p:nvCxnSpPr>
        <p:spPr bwMode="auto">
          <a:xfrm flipV="1">
            <a:off x="3419872" y="3472929"/>
            <a:ext cx="2653416" cy="19216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Овал 11">
            <a:extLst>
              <a:ext uri="{FF2B5EF4-FFF2-40B4-BE49-F238E27FC236}">
                <a16:creationId xmlns:a16="http://schemas.microsoft.com/office/drawing/2014/main" id="{0645B135-BA1C-464E-9E9E-3BD3211F102D}"/>
              </a:ext>
            </a:extLst>
          </p:cNvPr>
          <p:cNvSpPr/>
          <p:nvPr/>
        </p:nvSpPr>
        <p:spPr bwMode="auto">
          <a:xfrm>
            <a:off x="3347864" y="3629091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61A556-63F4-42A8-A6C9-B558E7DEA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10</a:t>
            </a:fld>
            <a:r>
              <a:rPr lang="en-US"/>
              <a:t>/33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485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F55C-DD3B-4F52-8114-CB14CCAD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89B57-DECD-4B40-A38C-0AD1DE3FAC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A29AD-6D6E-4D74-9795-7936DF3EB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Introduction To CUDA C++</a:t>
            </a:r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907673-5282-4DDF-9043-A98E65457C04}"/>
              </a:ext>
            </a:extLst>
          </p:cNvPr>
          <p:cNvSpPr/>
          <p:nvPr/>
        </p:nvSpPr>
        <p:spPr>
          <a:xfrm>
            <a:off x="584045" y="771550"/>
            <a:ext cx="42484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__host__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HostSquare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 * a;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__device__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DeviceSquare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 * a;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__global__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KernelSquare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a2 =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DeviceSquare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...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HostSquare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4.0f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KernelSquare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&lt;&lt;&lt;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&gt;&gt;&gt;(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4.0f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...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Соединитель: уступ 10">
            <a:extLst>
              <a:ext uri="{FF2B5EF4-FFF2-40B4-BE49-F238E27FC236}">
                <a16:creationId xmlns:a16="http://schemas.microsoft.com/office/drawing/2014/main" id="{7BFC822A-B310-4EFC-A8F5-CDA023B326AD}"/>
              </a:ext>
            </a:extLst>
          </p:cNvPr>
          <p:cNvCxnSpPr>
            <a:cxnSpLocks/>
            <a:stCxn id="10" idx="6"/>
            <a:endCxn id="11" idx="1"/>
          </p:cNvCxnSpPr>
          <p:nvPr/>
        </p:nvCxnSpPr>
        <p:spPr bwMode="auto">
          <a:xfrm>
            <a:off x="3635896" y="915566"/>
            <a:ext cx="2304256" cy="47705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Овал 11">
            <a:extLst>
              <a:ext uri="{FF2B5EF4-FFF2-40B4-BE49-F238E27FC236}">
                <a16:creationId xmlns:a16="http://schemas.microsoft.com/office/drawing/2014/main" id="{86469DAF-D58B-4AEE-8807-E7FE5CFAE5B6}"/>
              </a:ext>
            </a:extLst>
          </p:cNvPr>
          <p:cNvSpPr/>
          <p:nvPr/>
        </p:nvSpPr>
        <p:spPr bwMode="auto">
          <a:xfrm>
            <a:off x="3563888" y="879562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01223D-943D-4407-B1E7-C84DB1085AE6}"/>
              </a:ext>
            </a:extLst>
          </p:cNvPr>
          <p:cNvSpPr txBox="1"/>
          <p:nvPr/>
        </p:nvSpPr>
        <p:spPr>
          <a:xfrm>
            <a:off x="5940152" y="915566"/>
            <a:ext cx="2663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__host__ </a:t>
            </a:r>
            <a:r>
              <a:rPr lang="en-US" sz="1400" dirty="0">
                <a:latin typeface="+mj-lt"/>
              </a:rPr>
              <a:t>function is called from CPU </a:t>
            </a:r>
            <a:r>
              <a:rPr lang="en-US" sz="1400" i="1" dirty="0">
                <a:latin typeface="+mj-lt"/>
              </a:rPr>
              <a:t>(from </a:t>
            </a:r>
            <a:r>
              <a:rPr lang="en-US" sz="1400" b="1" i="1" dirty="0">
                <a:latin typeface="+mj-lt"/>
              </a:rPr>
              <a:t>host</a:t>
            </a:r>
            <a:r>
              <a:rPr lang="en-US" sz="1400" i="1" dirty="0">
                <a:latin typeface="+mj-lt"/>
              </a:rPr>
              <a:t>)</a:t>
            </a:r>
            <a:r>
              <a:rPr lang="en-US" sz="1400" dirty="0">
                <a:latin typeface="+mj-lt"/>
              </a:rPr>
              <a:t> and executing on CPU </a:t>
            </a:r>
            <a:r>
              <a:rPr lang="en-US" sz="1400" i="1" dirty="0">
                <a:latin typeface="+mj-lt"/>
              </a:rPr>
              <a:t>(normal C++ function)</a:t>
            </a:r>
            <a:endParaRPr lang="en-US" sz="1400" b="1" i="1" dirty="0">
              <a:latin typeface="+mj-lt"/>
            </a:endParaRPr>
          </a:p>
        </p:txBody>
      </p:sp>
      <p:cxnSp>
        <p:nvCxnSpPr>
          <p:cNvPr id="13" name="Соединитель: уступ 10">
            <a:extLst>
              <a:ext uri="{FF2B5EF4-FFF2-40B4-BE49-F238E27FC236}">
                <a16:creationId xmlns:a16="http://schemas.microsoft.com/office/drawing/2014/main" id="{19E85328-C7A7-4B94-800F-B8279001CAF9}"/>
              </a:ext>
            </a:extLst>
          </p:cNvPr>
          <p:cNvCxnSpPr>
            <a:cxnSpLocks/>
            <a:stCxn id="14" idx="6"/>
            <a:endCxn id="15" idx="1"/>
          </p:cNvCxnSpPr>
          <p:nvPr/>
        </p:nvCxnSpPr>
        <p:spPr bwMode="auto">
          <a:xfrm>
            <a:off x="3995936" y="1833669"/>
            <a:ext cx="1944216" cy="484872"/>
          </a:xfrm>
          <a:prstGeom prst="bentConnector3">
            <a:avLst>
              <a:gd name="adj1" fmla="val 40364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Овал 11">
            <a:extLst>
              <a:ext uri="{FF2B5EF4-FFF2-40B4-BE49-F238E27FC236}">
                <a16:creationId xmlns:a16="http://schemas.microsoft.com/office/drawing/2014/main" id="{79837A96-A51F-496B-AB2F-A9676AC4CB56}"/>
              </a:ext>
            </a:extLst>
          </p:cNvPr>
          <p:cNvSpPr/>
          <p:nvPr/>
        </p:nvSpPr>
        <p:spPr bwMode="auto">
          <a:xfrm>
            <a:off x="3923928" y="1797665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F6CC58-355B-4102-BE25-71133BED6E48}"/>
              </a:ext>
            </a:extLst>
          </p:cNvPr>
          <p:cNvSpPr txBox="1"/>
          <p:nvPr/>
        </p:nvSpPr>
        <p:spPr>
          <a:xfrm>
            <a:off x="5940152" y="1949209"/>
            <a:ext cx="26634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__device__ </a:t>
            </a:r>
            <a:r>
              <a:rPr lang="en-US" sz="1400" dirty="0">
                <a:latin typeface="+mj-lt"/>
              </a:rPr>
              <a:t>function is called from GPU </a:t>
            </a:r>
            <a:r>
              <a:rPr lang="en-US" sz="1400" i="1" dirty="0">
                <a:latin typeface="+mj-lt"/>
              </a:rPr>
              <a:t>(from </a:t>
            </a:r>
            <a:r>
              <a:rPr lang="en-US" sz="1400" b="1" i="1" dirty="0">
                <a:latin typeface="+mj-lt"/>
              </a:rPr>
              <a:t>device</a:t>
            </a:r>
            <a:r>
              <a:rPr lang="en-US" sz="1400" i="1" dirty="0">
                <a:latin typeface="+mj-lt"/>
              </a:rPr>
              <a:t>)</a:t>
            </a:r>
            <a:r>
              <a:rPr lang="en-US" sz="1400" dirty="0">
                <a:latin typeface="+mj-lt"/>
              </a:rPr>
              <a:t> and executing on GPU</a:t>
            </a:r>
            <a:endParaRPr lang="en-US" sz="1400" b="1" dirty="0">
              <a:latin typeface="+mj-lt"/>
            </a:endParaRPr>
          </a:p>
        </p:txBody>
      </p:sp>
      <p:cxnSp>
        <p:nvCxnSpPr>
          <p:cNvPr id="20" name="Соединитель: уступ 10">
            <a:extLst>
              <a:ext uri="{FF2B5EF4-FFF2-40B4-BE49-F238E27FC236}">
                <a16:creationId xmlns:a16="http://schemas.microsoft.com/office/drawing/2014/main" id="{B52A3F5F-6880-4A57-BA5B-E07ADAC0E9CF}"/>
              </a:ext>
            </a:extLst>
          </p:cNvPr>
          <p:cNvCxnSpPr>
            <a:cxnSpLocks/>
            <a:stCxn id="21" idx="6"/>
            <a:endCxn id="22" idx="1"/>
          </p:cNvCxnSpPr>
          <p:nvPr/>
        </p:nvCxnSpPr>
        <p:spPr bwMode="auto">
          <a:xfrm>
            <a:off x="3908287" y="2753048"/>
            <a:ext cx="2027491" cy="480310"/>
          </a:xfrm>
          <a:prstGeom prst="bentConnector3">
            <a:avLst>
              <a:gd name="adj1" fmla="val 42960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Овал 11">
            <a:extLst>
              <a:ext uri="{FF2B5EF4-FFF2-40B4-BE49-F238E27FC236}">
                <a16:creationId xmlns:a16="http://schemas.microsoft.com/office/drawing/2014/main" id="{9F1C1A2D-92EC-4AAF-A112-2BC1FDCFA913}"/>
              </a:ext>
            </a:extLst>
          </p:cNvPr>
          <p:cNvSpPr/>
          <p:nvPr/>
        </p:nvSpPr>
        <p:spPr bwMode="auto">
          <a:xfrm>
            <a:off x="3836279" y="2717044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4147C2-E0DC-4A8D-8153-ADAFE2DC3008}"/>
              </a:ext>
            </a:extLst>
          </p:cNvPr>
          <p:cNvSpPr txBox="1"/>
          <p:nvPr/>
        </p:nvSpPr>
        <p:spPr>
          <a:xfrm>
            <a:off x="5935778" y="2864026"/>
            <a:ext cx="26634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__global__ </a:t>
            </a:r>
            <a:r>
              <a:rPr lang="en-US" sz="1400" dirty="0">
                <a:latin typeface="+mj-lt"/>
              </a:rPr>
              <a:t>function is called from CPU </a:t>
            </a:r>
            <a:r>
              <a:rPr lang="en-US" sz="1400" i="1" dirty="0">
                <a:latin typeface="+mj-lt"/>
              </a:rPr>
              <a:t>(from </a:t>
            </a:r>
            <a:r>
              <a:rPr lang="en-US" sz="1400" b="1" i="1" dirty="0">
                <a:latin typeface="+mj-lt"/>
              </a:rPr>
              <a:t>host</a:t>
            </a:r>
            <a:r>
              <a:rPr lang="en-US" sz="1400" i="1" dirty="0">
                <a:latin typeface="+mj-lt"/>
              </a:rPr>
              <a:t>)</a:t>
            </a:r>
            <a:r>
              <a:rPr lang="en-US" sz="1400" dirty="0">
                <a:latin typeface="+mj-lt"/>
              </a:rPr>
              <a:t> and executing on GPU </a:t>
            </a:r>
            <a:r>
              <a:rPr lang="en-US" sz="1400" i="1" dirty="0">
                <a:latin typeface="+mj-lt"/>
              </a:rPr>
              <a:t>(on </a:t>
            </a:r>
            <a:r>
              <a:rPr lang="en-US" sz="1400" b="1" i="1" dirty="0">
                <a:latin typeface="+mj-lt"/>
              </a:rPr>
              <a:t>device</a:t>
            </a:r>
            <a:r>
              <a:rPr lang="en-US" sz="1400" i="1" dirty="0">
                <a:latin typeface="+mj-lt"/>
              </a:rPr>
              <a:t>)</a:t>
            </a:r>
            <a:endParaRPr lang="en-US" sz="1400" b="1" i="1" dirty="0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B3C3F7-272A-411A-8C48-0D8414B6FFD2}"/>
              </a:ext>
            </a:extLst>
          </p:cNvPr>
          <p:cNvSpPr/>
          <p:nvPr/>
        </p:nvSpPr>
        <p:spPr bwMode="auto">
          <a:xfrm>
            <a:off x="814395" y="4083918"/>
            <a:ext cx="1453349" cy="2160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010CDD-F3C6-4B41-821A-2F73863ACC22}"/>
              </a:ext>
            </a:extLst>
          </p:cNvPr>
          <p:cNvSpPr txBox="1"/>
          <p:nvPr/>
        </p:nvSpPr>
        <p:spPr>
          <a:xfrm>
            <a:off x="4470254" y="3923606"/>
            <a:ext cx="413329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It is possible to declare function as </a:t>
            </a:r>
            <a:r>
              <a:rPr lang="en-US" sz="1400" dirty="0">
                <a:latin typeface="Consolas" panose="020B0609020204030204" pitchFamily="49" charset="0"/>
              </a:rPr>
              <a:t>__host__</a:t>
            </a:r>
            <a:r>
              <a:rPr lang="en-US" sz="1400" dirty="0">
                <a:latin typeface="+mj-lt"/>
              </a:rPr>
              <a:t> and</a:t>
            </a:r>
            <a:r>
              <a:rPr lang="en-US" sz="1400" dirty="0">
                <a:latin typeface="Consolas" panose="020B0609020204030204" pitchFamily="49" charset="0"/>
              </a:rPr>
              <a:t> __device__</a:t>
            </a:r>
            <a:r>
              <a:rPr lang="en-US" sz="1400" dirty="0">
                <a:latin typeface="+mj-lt"/>
              </a:rPr>
              <a:t> simultaneously</a:t>
            </a:r>
            <a:br>
              <a:rPr lang="en-US" sz="1400" dirty="0">
                <a:latin typeface="+mj-lt"/>
              </a:rPr>
            </a:br>
            <a:r>
              <a:rPr lang="en-US" sz="1200" i="1" dirty="0">
                <a:latin typeface="+mj-lt"/>
              </a:rPr>
              <a:t>(function will be compiled twice – for CPU and for GPU)</a:t>
            </a:r>
            <a:endParaRPr lang="en-US" sz="1400" b="1" i="1" dirty="0"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C871F9-092F-4EEA-A900-2F78C6E26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11</a:t>
            </a:fld>
            <a:r>
              <a:rPr lang="en-US"/>
              <a:t>/33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9880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3470AD8C-CFED-42C9-9A37-16C04BEAE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805085" y="1044397"/>
            <a:ext cx="3287751" cy="3346001"/>
          </a:xfrm>
          <a:prstGeom prst="rect">
            <a:avLst/>
          </a:prstGeom>
          <a:ln>
            <a:prstDash val="solid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6A207-CE5D-4111-9D55-ADA2E008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Hierarchy…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D7FCBFD-3FBA-43DF-84D0-2CF4A490B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779113"/>
            <a:ext cx="5864392" cy="3846754"/>
          </a:xfrm>
        </p:spPr>
        <p:txBody>
          <a:bodyPr/>
          <a:lstStyle/>
          <a:p>
            <a:r>
              <a:rPr lang="en-US" sz="1600" dirty="0"/>
              <a:t>CUDA </a:t>
            </a:r>
            <a:r>
              <a:rPr lang="en-US" sz="1600" b="1" dirty="0"/>
              <a:t>thread</a:t>
            </a:r>
            <a:r>
              <a:rPr lang="en-US" sz="1600" dirty="0"/>
              <a:t> executes a kernel from start to end</a:t>
            </a:r>
          </a:p>
          <a:p>
            <a:r>
              <a:rPr lang="en-US" sz="1600" dirty="0"/>
              <a:t>Nearby threads belong to a </a:t>
            </a:r>
            <a:r>
              <a:rPr lang="en-US" sz="1600" b="1" dirty="0"/>
              <a:t>warp</a:t>
            </a:r>
          </a:p>
          <a:p>
            <a:pPr lvl="1"/>
            <a:r>
              <a:rPr lang="en-US" sz="1500" dirty="0"/>
              <a:t>Warp is the minimum unit of HW scheduling &amp; execution</a:t>
            </a:r>
          </a:p>
          <a:p>
            <a:pPr lvl="1"/>
            <a:r>
              <a:rPr lang="en-US" sz="1500" dirty="0"/>
              <a:t>Current warp size is 32 (provided by </a:t>
            </a:r>
            <a:r>
              <a:rPr lang="en-US" sz="1500" dirty="0" err="1">
                <a:latin typeface="Consolas" panose="020B0609020204030204" pitchFamily="49" charset="0"/>
              </a:rPr>
              <a:t>warpSize</a:t>
            </a:r>
            <a:r>
              <a:rPr lang="en-US" sz="1500" dirty="0"/>
              <a:t> variable)</a:t>
            </a:r>
          </a:p>
          <a:p>
            <a:r>
              <a:rPr lang="en-US" sz="1600" dirty="0"/>
              <a:t>Threads are combined into </a:t>
            </a:r>
            <a:r>
              <a:rPr lang="en-US" sz="1600" b="1" dirty="0"/>
              <a:t>blocks</a:t>
            </a:r>
          </a:p>
          <a:p>
            <a:pPr lvl="1"/>
            <a:r>
              <a:rPr lang="en-US" sz="1500" dirty="0"/>
              <a:t>Each block is executed on a single SM</a:t>
            </a:r>
          </a:p>
          <a:p>
            <a:pPr lvl="1"/>
            <a:r>
              <a:rPr lang="en-US" sz="1500" dirty="0"/>
              <a:t>Threads &amp; blocks have 3 dimensions (x, y, z)</a:t>
            </a:r>
          </a:p>
          <a:p>
            <a:pPr lvl="1"/>
            <a:r>
              <a:rPr lang="en-US" sz="1500" dirty="0"/>
              <a:t>One block contains at most 1024 threads</a:t>
            </a:r>
          </a:p>
          <a:p>
            <a:pPr lvl="1"/>
            <a:r>
              <a:rPr lang="en-US" sz="1500" dirty="0"/>
              <a:t>All blocks must have the thread count</a:t>
            </a:r>
          </a:p>
          <a:p>
            <a:pPr lvl="1"/>
            <a:r>
              <a:rPr lang="en-US" sz="1500" dirty="0"/>
              <a:t>For 2-dimensional block of size </a:t>
            </a:r>
            <a:r>
              <a:rPr lang="en-US" sz="1500" i="1" dirty="0"/>
              <a:t>(Dx, Dy)</a:t>
            </a:r>
            <a:r>
              <a:rPr lang="en-US" sz="1500" dirty="0"/>
              <a:t>, the linear thread index of a thread </a:t>
            </a:r>
            <a:r>
              <a:rPr lang="en-US" sz="1500" i="1" dirty="0"/>
              <a:t>(x, y)</a:t>
            </a:r>
            <a:r>
              <a:rPr lang="en-US" sz="1500" dirty="0"/>
              <a:t> is </a:t>
            </a:r>
            <a:r>
              <a:rPr lang="en-US" sz="1500" i="1" dirty="0"/>
              <a:t>(x + y Dx)</a:t>
            </a:r>
            <a:endParaRPr lang="en-US" sz="1500" b="1" dirty="0"/>
          </a:p>
          <a:p>
            <a:r>
              <a:rPr lang="en-US" sz="1600" dirty="0"/>
              <a:t>Blocks are combined into </a:t>
            </a:r>
            <a:r>
              <a:rPr lang="en-US" sz="1600" b="1" dirty="0"/>
              <a:t>grid</a:t>
            </a:r>
          </a:p>
          <a:p>
            <a:pPr lvl="1"/>
            <a:r>
              <a:rPr lang="en-US" sz="1500" dirty="0"/>
              <a:t>While launching a kernel, exact grid should be provided</a:t>
            </a:r>
          </a:p>
          <a:p>
            <a:pPr lvl="1"/>
            <a:r>
              <a:rPr lang="en-US" sz="1500" dirty="0"/>
              <a:t>Grid may utilize the whole GPU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99BAF-1A16-4C11-B531-D6CEC017C37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2F509-5F57-4972-A2E1-133585DA3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Programming for AI-accelerators: Introduction To CUDA C++</a:t>
            </a:r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284550-3B34-405F-9578-A895EE8C0D06}"/>
              </a:ext>
            </a:extLst>
          </p:cNvPr>
          <p:cNvSpPr/>
          <p:nvPr/>
        </p:nvSpPr>
        <p:spPr>
          <a:xfrm>
            <a:off x="5960569" y="4390398"/>
            <a:ext cx="30386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+mj-lt"/>
              </a:rPr>
              <a:t>NVIDIA CUDA C Programming Guide v3.2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C5210D-0722-4C67-8406-F7B7DD1E2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12</a:t>
            </a:fld>
            <a:r>
              <a:rPr lang="en-US"/>
              <a:t>/33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1118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66C9-2454-4C25-AA8F-FFCDBCB7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Hierarchy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4B5AE-D563-4CC1-8250-369805BE38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C642C-5991-46E3-8B98-E4D88F458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Introduction To CUDA C++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CCA81-DA4F-48CD-8224-3BDB25F161CF}"/>
              </a:ext>
            </a:extLst>
          </p:cNvPr>
          <p:cNvSpPr/>
          <p:nvPr/>
        </p:nvSpPr>
        <p:spPr>
          <a:xfrm>
            <a:off x="124407" y="997490"/>
            <a:ext cx="552771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Kernel definition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__global__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MatAdd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[N][N],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[N][N],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[N][N])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blockIdx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blockDim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blockIdx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blockDim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&lt; N &amp;&amp; j &lt; N)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[i][j] =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[i][j] +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[i][j];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...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 // Kernel invocation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dim3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threadsPerBlock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dim3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numBlocks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(N /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threadsPerBlock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N /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threadsPerBlock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MatAdd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numBlocks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threadsPerBlock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&gt;&gt;&gt;(A, B, C);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...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B89076-E5C8-4BA2-9C11-2011CE5F2874}"/>
              </a:ext>
            </a:extLst>
          </p:cNvPr>
          <p:cNvSpPr/>
          <p:nvPr/>
        </p:nvSpPr>
        <p:spPr>
          <a:xfrm>
            <a:off x="6167566" y="2715766"/>
            <a:ext cx="2822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+mj-lt"/>
              </a:rPr>
              <a:t>CUDA C++ Programming Guide v12.3</a:t>
            </a:r>
          </a:p>
        </p:txBody>
      </p:sp>
      <p:pic>
        <p:nvPicPr>
          <p:cNvPr id="3074" name="Picture 2" descr="Grid of Thread Blocks">
            <a:extLst>
              <a:ext uri="{FF2B5EF4-FFF2-40B4-BE49-F238E27FC236}">
                <a16:creationId xmlns:a16="http://schemas.microsoft.com/office/drawing/2014/main" id="{275DB62A-2BF2-41B6-B6F5-BF1D5F6CA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69" y="794876"/>
            <a:ext cx="3992496" cy="189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463499-8117-4ED9-877D-89C2AFFDFA30}"/>
              </a:ext>
            </a:extLst>
          </p:cNvPr>
          <p:cNvSpPr txBox="1"/>
          <p:nvPr/>
        </p:nvSpPr>
        <p:spPr>
          <a:xfrm>
            <a:off x="6085664" y="3231856"/>
            <a:ext cx="2775186" cy="1225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200" b="1" dirty="0">
                <a:latin typeface="+mj-lt"/>
              </a:rPr>
              <a:t>CUDA C++ built-in variables:</a:t>
            </a:r>
            <a:endParaRPr lang="ru-RU" sz="1200" b="1" dirty="0">
              <a:latin typeface="+mj-lt"/>
            </a:endParaRPr>
          </a:p>
          <a:p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threadIdx</a:t>
            </a:r>
            <a:r>
              <a:rPr lang="en-US" sz="1200" dirty="0">
                <a:latin typeface="+mj-lt"/>
              </a:rPr>
              <a:t> – thread index in a block</a:t>
            </a:r>
          </a:p>
          <a:p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blockDim</a:t>
            </a:r>
            <a:r>
              <a:rPr lang="en-US" sz="1200" dirty="0">
                <a:latin typeface="+mj-lt"/>
              </a:rPr>
              <a:t> – size of block (in threads)</a:t>
            </a:r>
          </a:p>
          <a:p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blockIdx</a:t>
            </a:r>
            <a:r>
              <a:rPr lang="en-US" sz="1200" dirty="0">
                <a:latin typeface="+mj-lt"/>
              </a:rPr>
              <a:t> – block index in a grid</a:t>
            </a:r>
          </a:p>
          <a:p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gridDim</a:t>
            </a:r>
            <a:r>
              <a:rPr lang="en-US" sz="1200" dirty="0">
                <a:latin typeface="+mj-lt"/>
              </a:rPr>
              <a:t> – size of grid (in blocks)</a:t>
            </a:r>
          </a:p>
          <a:p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warpSize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+mj-lt"/>
              </a:rPr>
              <a:t>– size of warp (in threads)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7F032A6-6FB5-4341-9ED9-2C7B88835D70}"/>
              </a:ext>
            </a:extLst>
          </p:cNvPr>
          <p:cNvSpPr/>
          <p:nvPr/>
        </p:nvSpPr>
        <p:spPr bwMode="auto">
          <a:xfrm rot="5400000">
            <a:off x="2164018" y="3152772"/>
            <a:ext cx="153932" cy="2160240"/>
          </a:xfrm>
          <a:prstGeom prst="rightBrace">
            <a:avLst>
              <a:gd name="adj1" fmla="val 48505"/>
              <a:gd name="adj2" fmla="val 5000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1DC7ED-062B-4457-AB26-8A8595D54003}"/>
              </a:ext>
            </a:extLst>
          </p:cNvPr>
          <p:cNvSpPr txBox="1"/>
          <p:nvPr/>
        </p:nvSpPr>
        <p:spPr>
          <a:xfrm>
            <a:off x="1760724" y="4318043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Kernel Grid</a:t>
            </a:r>
          </a:p>
        </p:txBody>
      </p:sp>
      <p:sp>
        <p:nvSpPr>
          <p:cNvPr id="17" name="Овал 11">
            <a:extLst>
              <a:ext uri="{FF2B5EF4-FFF2-40B4-BE49-F238E27FC236}">
                <a16:creationId xmlns:a16="http://schemas.microsoft.com/office/drawing/2014/main" id="{EF91AEA7-C6F0-4EED-B1F6-5A691A5FC733}"/>
              </a:ext>
            </a:extLst>
          </p:cNvPr>
          <p:cNvSpPr/>
          <p:nvPr/>
        </p:nvSpPr>
        <p:spPr bwMode="auto">
          <a:xfrm>
            <a:off x="261335" y="3665250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CFB01B3-46BE-496E-86AC-B5B2B95CEBD8}"/>
              </a:ext>
            </a:extLst>
          </p:cNvPr>
          <p:cNvCxnSpPr>
            <a:cxnSpLocks/>
            <a:stCxn id="17" idx="0"/>
            <a:endCxn id="20" idx="1"/>
          </p:cNvCxnSpPr>
          <p:nvPr/>
        </p:nvCxnSpPr>
        <p:spPr bwMode="auto">
          <a:xfrm rot="5400000" flipH="1" flipV="1">
            <a:off x="1222889" y="2350892"/>
            <a:ext cx="388808" cy="223990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805268B-3583-447B-9FE2-1AD351E01C5A}"/>
              </a:ext>
            </a:extLst>
          </p:cNvPr>
          <p:cNvSpPr txBox="1"/>
          <p:nvPr/>
        </p:nvSpPr>
        <p:spPr>
          <a:xfrm>
            <a:off x="2537247" y="3137942"/>
            <a:ext cx="2898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Structure of 3 unsigned integers (x, y, z)</a:t>
            </a:r>
          </a:p>
        </p:txBody>
      </p:sp>
      <p:sp>
        <p:nvSpPr>
          <p:cNvPr id="23" name="Овал 11">
            <a:extLst>
              <a:ext uri="{FF2B5EF4-FFF2-40B4-BE49-F238E27FC236}">
                <a16:creationId xmlns:a16="http://schemas.microsoft.com/office/drawing/2014/main" id="{264FD6D9-8815-477E-9B42-B12C4FAA4B77}"/>
              </a:ext>
            </a:extLst>
          </p:cNvPr>
          <p:cNvSpPr/>
          <p:nvPr/>
        </p:nvSpPr>
        <p:spPr bwMode="auto">
          <a:xfrm>
            <a:off x="4279647" y="1850259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9A7B162-5269-42C5-8D98-88CB7C911F5C}"/>
              </a:ext>
            </a:extLst>
          </p:cNvPr>
          <p:cNvCxnSpPr>
            <a:cxnSpLocks/>
            <a:stCxn id="23" idx="0"/>
            <a:endCxn id="26" idx="3"/>
          </p:cNvCxnSpPr>
          <p:nvPr/>
        </p:nvCxnSpPr>
        <p:spPr bwMode="auto">
          <a:xfrm rot="16200000" flipV="1">
            <a:off x="3715101" y="1249709"/>
            <a:ext cx="869272" cy="33182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3A2C669-0924-402E-BFB9-B05B012F7EA1}"/>
              </a:ext>
            </a:extLst>
          </p:cNvPr>
          <p:cNvSpPr txBox="1"/>
          <p:nvPr/>
        </p:nvSpPr>
        <p:spPr>
          <a:xfrm>
            <a:off x="2444619" y="842487"/>
            <a:ext cx="1539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Thread index in grid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E6D8EB-1B5D-4DF0-BD0E-CD31E9A23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13</a:t>
            </a:fld>
            <a:r>
              <a:rPr lang="en-US"/>
              <a:t>/33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305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DB9D-C070-4585-8373-1F57D660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D3606-E238-4345-8AD9-69BEF57C2EE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9CAD6-0BF1-468C-9D4C-5241FD21A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Introduction To CUDA C++</a:t>
            </a:r>
            <a:endParaRPr lang="ru-R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FED5A0-1EFD-469E-A319-509D217D1EA9}"/>
              </a:ext>
            </a:extLst>
          </p:cNvPr>
          <p:cNvCxnSpPr/>
          <p:nvPr/>
        </p:nvCxnSpPr>
        <p:spPr bwMode="auto">
          <a:xfrm>
            <a:off x="3901266" y="1125075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1A9F954-0D7B-4CCA-808A-B2B952B0BB4C}"/>
              </a:ext>
            </a:extLst>
          </p:cNvPr>
          <p:cNvSpPr/>
          <p:nvPr/>
        </p:nvSpPr>
        <p:spPr bwMode="auto">
          <a:xfrm>
            <a:off x="3197203" y="1616025"/>
            <a:ext cx="1418474" cy="1057658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Thread Block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9FECCA-E84F-4AA7-9213-70E2D664D057}"/>
              </a:ext>
            </a:extLst>
          </p:cNvPr>
          <p:cNvSpPr/>
          <p:nvPr/>
        </p:nvSpPr>
        <p:spPr bwMode="auto">
          <a:xfrm>
            <a:off x="3294372" y="1930108"/>
            <a:ext cx="1224135" cy="216024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Shared Memory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39BC64-8E12-437A-B6A5-7604EF6054C8}"/>
              </a:ext>
            </a:extLst>
          </p:cNvPr>
          <p:cNvCxnSpPr/>
          <p:nvPr/>
        </p:nvCxnSpPr>
        <p:spPr bwMode="auto">
          <a:xfrm>
            <a:off x="3413849" y="2241634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A02C9F-4E99-4EB3-897B-4D5C782F96A6}"/>
              </a:ext>
            </a:extLst>
          </p:cNvPr>
          <p:cNvCxnSpPr/>
          <p:nvPr/>
        </p:nvCxnSpPr>
        <p:spPr bwMode="auto">
          <a:xfrm>
            <a:off x="3557865" y="2241634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037340-FA67-4DE9-B4CD-9BA5C1D09B60}"/>
              </a:ext>
            </a:extLst>
          </p:cNvPr>
          <p:cNvCxnSpPr/>
          <p:nvPr/>
        </p:nvCxnSpPr>
        <p:spPr bwMode="auto">
          <a:xfrm>
            <a:off x="3710371" y="2240426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AEEFC5-F0BE-488B-9C01-103775AC2702}"/>
              </a:ext>
            </a:extLst>
          </p:cNvPr>
          <p:cNvCxnSpPr/>
          <p:nvPr/>
        </p:nvCxnSpPr>
        <p:spPr bwMode="auto">
          <a:xfrm>
            <a:off x="3845897" y="2239218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73B0CB-2D4A-47C3-B20F-AAE3E4DC58EA}"/>
              </a:ext>
            </a:extLst>
          </p:cNvPr>
          <p:cNvCxnSpPr/>
          <p:nvPr/>
        </p:nvCxnSpPr>
        <p:spPr bwMode="auto">
          <a:xfrm>
            <a:off x="3989913" y="2241634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264D81-8F14-4280-9B94-D495BE673CC9}"/>
              </a:ext>
            </a:extLst>
          </p:cNvPr>
          <p:cNvCxnSpPr/>
          <p:nvPr/>
        </p:nvCxnSpPr>
        <p:spPr bwMode="auto">
          <a:xfrm>
            <a:off x="4133929" y="2241634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47BD23-D0BA-4EDE-9356-AFF27CDD079C}"/>
              </a:ext>
            </a:extLst>
          </p:cNvPr>
          <p:cNvCxnSpPr/>
          <p:nvPr/>
        </p:nvCxnSpPr>
        <p:spPr bwMode="auto">
          <a:xfrm>
            <a:off x="4286435" y="2240426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84A89A-3776-415A-82E2-4463B62C9826}"/>
              </a:ext>
            </a:extLst>
          </p:cNvPr>
          <p:cNvCxnSpPr/>
          <p:nvPr/>
        </p:nvCxnSpPr>
        <p:spPr bwMode="auto">
          <a:xfrm>
            <a:off x="4421961" y="2239218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344316F-F838-469C-B7BE-B2AA2E046D41}"/>
              </a:ext>
            </a:extLst>
          </p:cNvPr>
          <p:cNvSpPr/>
          <p:nvPr/>
        </p:nvSpPr>
        <p:spPr bwMode="auto">
          <a:xfrm>
            <a:off x="751051" y="2793298"/>
            <a:ext cx="6336703" cy="1888985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Grid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9FD9EF-F790-48E4-B4B6-B4F4C9EAFB75}"/>
              </a:ext>
            </a:extLst>
          </p:cNvPr>
          <p:cNvSpPr/>
          <p:nvPr/>
        </p:nvSpPr>
        <p:spPr bwMode="auto">
          <a:xfrm>
            <a:off x="838027" y="3119783"/>
            <a:ext cx="1418474" cy="1057658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Thread Block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1A08C9-8E63-454A-8B61-8E7FA5691867}"/>
              </a:ext>
            </a:extLst>
          </p:cNvPr>
          <p:cNvSpPr/>
          <p:nvPr/>
        </p:nvSpPr>
        <p:spPr bwMode="auto">
          <a:xfrm>
            <a:off x="935196" y="3433866"/>
            <a:ext cx="1224135" cy="216024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Shared Memory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019C59-6E7F-4A9E-A1DC-B66BB19C602B}"/>
              </a:ext>
            </a:extLst>
          </p:cNvPr>
          <p:cNvCxnSpPr/>
          <p:nvPr/>
        </p:nvCxnSpPr>
        <p:spPr bwMode="auto">
          <a:xfrm>
            <a:off x="1054673" y="3745392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84AC30-37F5-4211-BB37-5FBB4CA8F52E}"/>
              </a:ext>
            </a:extLst>
          </p:cNvPr>
          <p:cNvCxnSpPr/>
          <p:nvPr/>
        </p:nvCxnSpPr>
        <p:spPr bwMode="auto">
          <a:xfrm>
            <a:off x="1198689" y="3745392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2039BC-53CD-4A88-BED7-D595B15E5A3D}"/>
              </a:ext>
            </a:extLst>
          </p:cNvPr>
          <p:cNvCxnSpPr/>
          <p:nvPr/>
        </p:nvCxnSpPr>
        <p:spPr bwMode="auto">
          <a:xfrm>
            <a:off x="1351195" y="3744184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E0D90C-BDB7-47FA-9F3B-76124461596D}"/>
              </a:ext>
            </a:extLst>
          </p:cNvPr>
          <p:cNvCxnSpPr/>
          <p:nvPr/>
        </p:nvCxnSpPr>
        <p:spPr bwMode="auto">
          <a:xfrm>
            <a:off x="1486721" y="3742976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DD3B39-BFEF-4B7B-95D8-53288C686C6B}"/>
              </a:ext>
            </a:extLst>
          </p:cNvPr>
          <p:cNvCxnSpPr/>
          <p:nvPr/>
        </p:nvCxnSpPr>
        <p:spPr bwMode="auto">
          <a:xfrm>
            <a:off x="1630737" y="3745392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377BB7-DDD8-472B-BD2B-52F48D9E1CEA}"/>
              </a:ext>
            </a:extLst>
          </p:cNvPr>
          <p:cNvCxnSpPr/>
          <p:nvPr/>
        </p:nvCxnSpPr>
        <p:spPr bwMode="auto">
          <a:xfrm>
            <a:off x="1774753" y="3745392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A3B56A-B260-480C-A676-80DDA204B7B6}"/>
              </a:ext>
            </a:extLst>
          </p:cNvPr>
          <p:cNvCxnSpPr/>
          <p:nvPr/>
        </p:nvCxnSpPr>
        <p:spPr bwMode="auto">
          <a:xfrm>
            <a:off x="1927259" y="3744184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66EB09-0521-4259-8DB8-750E0C227DF4}"/>
              </a:ext>
            </a:extLst>
          </p:cNvPr>
          <p:cNvCxnSpPr/>
          <p:nvPr/>
        </p:nvCxnSpPr>
        <p:spPr bwMode="auto">
          <a:xfrm>
            <a:off x="2062785" y="3742976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0BBF4EB-765B-402C-8D99-19A0EB0C13D3}"/>
              </a:ext>
            </a:extLst>
          </p:cNvPr>
          <p:cNvSpPr/>
          <p:nvPr/>
        </p:nvSpPr>
        <p:spPr bwMode="auto">
          <a:xfrm>
            <a:off x="2417006" y="3119783"/>
            <a:ext cx="1418474" cy="1057658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Thread Block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F6A96E-89A3-4AEB-86C1-1201095E7156}"/>
              </a:ext>
            </a:extLst>
          </p:cNvPr>
          <p:cNvSpPr/>
          <p:nvPr/>
        </p:nvSpPr>
        <p:spPr bwMode="auto">
          <a:xfrm>
            <a:off x="2514175" y="3433866"/>
            <a:ext cx="1224135" cy="216024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Shared Memory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0CCCCA-D169-4A2F-9AF6-CF29781D48D5}"/>
              </a:ext>
            </a:extLst>
          </p:cNvPr>
          <p:cNvCxnSpPr/>
          <p:nvPr/>
        </p:nvCxnSpPr>
        <p:spPr bwMode="auto">
          <a:xfrm>
            <a:off x="2633652" y="3745392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959FD5-D236-4A46-BD51-7568846BA91A}"/>
              </a:ext>
            </a:extLst>
          </p:cNvPr>
          <p:cNvCxnSpPr/>
          <p:nvPr/>
        </p:nvCxnSpPr>
        <p:spPr bwMode="auto">
          <a:xfrm>
            <a:off x="2777668" y="3745392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8EA5A50-0576-40BE-80C3-AA2378AEBDB8}"/>
              </a:ext>
            </a:extLst>
          </p:cNvPr>
          <p:cNvCxnSpPr/>
          <p:nvPr/>
        </p:nvCxnSpPr>
        <p:spPr bwMode="auto">
          <a:xfrm>
            <a:off x="2930174" y="3744184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146181-802D-495B-B990-A4A4F00B8DDD}"/>
              </a:ext>
            </a:extLst>
          </p:cNvPr>
          <p:cNvCxnSpPr/>
          <p:nvPr/>
        </p:nvCxnSpPr>
        <p:spPr bwMode="auto">
          <a:xfrm>
            <a:off x="3065700" y="3742976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E9FA7D-C6C1-4964-87D2-04BA06B3F005}"/>
              </a:ext>
            </a:extLst>
          </p:cNvPr>
          <p:cNvCxnSpPr/>
          <p:nvPr/>
        </p:nvCxnSpPr>
        <p:spPr bwMode="auto">
          <a:xfrm>
            <a:off x="3209716" y="3745392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816CC7-944E-4B83-B4ED-7E57CC2C0F1C}"/>
              </a:ext>
            </a:extLst>
          </p:cNvPr>
          <p:cNvCxnSpPr/>
          <p:nvPr/>
        </p:nvCxnSpPr>
        <p:spPr bwMode="auto">
          <a:xfrm>
            <a:off x="3353732" y="3745392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5653B36-CE52-4FC2-ACF3-808B2EAB131A}"/>
              </a:ext>
            </a:extLst>
          </p:cNvPr>
          <p:cNvCxnSpPr/>
          <p:nvPr/>
        </p:nvCxnSpPr>
        <p:spPr bwMode="auto">
          <a:xfrm>
            <a:off x="3506238" y="3744184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D5258E-B63C-4BC6-8444-164DA5F364F2}"/>
              </a:ext>
            </a:extLst>
          </p:cNvPr>
          <p:cNvCxnSpPr/>
          <p:nvPr/>
        </p:nvCxnSpPr>
        <p:spPr bwMode="auto">
          <a:xfrm>
            <a:off x="3641764" y="3742976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8CED6E2-1A47-4F2E-8F98-9F5E8DF45D19}"/>
              </a:ext>
            </a:extLst>
          </p:cNvPr>
          <p:cNvSpPr/>
          <p:nvPr/>
        </p:nvSpPr>
        <p:spPr bwMode="auto">
          <a:xfrm>
            <a:off x="3993412" y="3121061"/>
            <a:ext cx="1418474" cy="1057658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Thread Block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DDBAD7B-5B1C-416C-AEE7-1128EFDBEA90}"/>
              </a:ext>
            </a:extLst>
          </p:cNvPr>
          <p:cNvSpPr/>
          <p:nvPr/>
        </p:nvSpPr>
        <p:spPr bwMode="auto">
          <a:xfrm>
            <a:off x="4090581" y="3435144"/>
            <a:ext cx="1224135" cy="216024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Shared Memory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8FFF893-B46E-4B33-9B2F-505BA2DCE445}"/>
              </a:ext>
            </a:extLst>
          </p:cNvPr>
          <p:cNvCxnSpPr/>
          <p:nvPr/>
        </p:nvCxnSpPr>
        <p:spPr bwMode="auto">
          <a:xfrm>
            <a:off x="4210058" y="3746670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D5BCADD-3D37-4E2D-B8DA-78E548C60829}"/>
              </a:ext>
            </a:extLst>
          </p:cNvPr>
          <p:cNvCxnSpPr/>
          <p:nvPr/>
        </p:nvCxnSpPr>
        <p:spPr bwMode="auto">
          <a:xfrm>
            <a:off x="4354074" y="3746670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CB2909E-5970-4218-9BDF-3DE49AAC690D}"/>
              </a:ext>
            </a:extLst>
          </p:cNvPr>
          <p:cNvCxnSpPr/>
          <p:nvPr/>
        </p:nvCxnSpPr>
        <p:spPr bwMode="auto">
          <a:xfrm>
            <a:off x="4506580" y="3745462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A7177F-9569-4510-A2CC-A7B1D85D71D2}"/>
              </a:ext>
            </a:extLst>
          </p:cNvPr>
          <p:cNvCxnSpPr/>
          <p:nvPr/>
        </p:nvCxnSpPr>
        <p:spPr bwMode="auto">
          <a:xfrm>
            <a:off x="4642106" y="3744254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122930-5B52-4957-BF0E-F181FBC34E15}"/>
              </a:ext>
            </a:extLst>
          </p:cNvPr>
          <p:cNvCxnSpPr/>
          <p:nvPr/>
        </p:nvCxnSpPr>
        <p:spPr bwMode="auto">
          <a:xfrm>
            <a:off x="4786122" y="3746670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CB37B0A-5997-457A-A61A-4390E46C24B1}"/>
              </a:ext>
            </a:extLst>
          </p:cNvPr>
          <p:cNvCxnSpPr/>
          <p:nvPr/>
        </p:nvCxnSpPr>
        <p:spPr bwMode="auto">
          <a:xfrm>
            <a:off x="4930138" y="3746670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73029C-DD35-4638-8AF1-6387EC031E4B}"/>
              </a:ext>
            </a:extLst>
          </p:cNvPr>
          <p:cNvCxnSpPr/>
          <p:nvPr/>
        </p:nvCxnSpPr>
        <p:spPr bwMode="auto">
          <a:xfrm>
            <a:off x="5082644" y="3745462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AF51F1A-049C-47FD-B7C5-5DE093EB906E}"/>
              </a:ext>
            </a:extLst>
          </p:cNvPr>
          <p:cNvCxnSpPr/>
          <p:nvPr/>
        </p:nvCxnSpPr>
        <p:spPr bwMode="auto">
          <a:xfrm>
            <a:off x="5218170" y="3744254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C15DFA3-2495-47F8-80C1-B5BDCD6BDF46}"/>
              </a:ext>
            </a:extLst>
          </p:cNvPr>
          <p:cNvSpPr/>
          <p:nvPr/>
        </p:nvSpPr>
        <p:spPr bwMode="auto">
          <a:xfrm>
            <a:off x="5587055" y="3121061"/>
            <a:ext cx="1418474" cy="1057658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Thread Block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F209B2D-59C8-4069-BE1E-0186D9A0253E}"/>
              </a:ext>
            </a:extLst>
          </p:cNvPr>
          <p:cNvSpPr/>
          <p:nvPr/>
        </p:nvSpPr>
        <p:spPr bwMode="auto">
          <a:xfrm>
            <a:off x="5684224" y="3435144"/>
            <a:ext cx="1224135" cy="216024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Shared Memory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FA20544-B4FA-4137-AC7C-C39E4F21050C}"/>
              </a:ext>
            </a:extLst>
          </p:cNvPr>
          <p:cNvCxnSpPr/>
          <p:nvPr/>
        </p:nvCxnSpPr>
        <p:spPr bwMode="auto">
          <a:xfrm>
            <a:off x="5803701" y="3746670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9CBE7C-EB79-4081-8A3D-EC940E63FD6C}"/>
              </a:ext>
            </a:extLst>
          </p:cNvPr>
          <p:cNvCxnSpPr/>
          <p:nvPr/>
        </p:nvCxnSpPr>
        <p:spPr bwMode="auto">
          <a:xfrm>
            <a:off x="5947717" y="3746670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C12B2F-44C5-456A-8678-E67D237BFE9F}"/>
              </a:ext>
            </a:extLst>
          </p:cNvPr>
          <p:cNvCxnSpPr/>
          <p:nvPr/>
        </p:nvCxnSpPr>
        <p:spPr bwMode="auto">
          <a:xfrm>
            <a:off x="6100223" y="3745462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724973A-8ABD-4403-AF01-7069E3D6CEFC}"/>
              </a:ext>
            </a:extLst>
          </p:cNvPr>
          <p:cNvCxnSpPr/>
          <p:nvPr/>
        </p:nvCxnSpPr>
        <p:spPr bwMode="auto">
          <a:xfrm>
            <a:off x="6235749" y="3744254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7FB1011-864E-40F8-AEC4-06DCAA71A97B}"/>
              </a:ext>
            </a:extLst>
          </p:cNvPr>
          <p:cNvCxnSpPr/>
          <p:nvPr/>
        </p:nvCxnSpPr>
        <p:spPr bwMode="auto">
          <a:xfrm>
            <a:off x="6379765" y="3746670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3B14A1B-FE4E-4EF1-8F42-509B7105CC3D}"/>
              </a:ext>
            </a:extLst>
          </p:cNvPr>
          <p:cNvCxnSpPr/>
          <p:nvPr/>
        </p:nvCxnSpPr>
        <p:spPr bwMode="auto">
          <a:xfrm>
            <a:off x="6523781" y="3746670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26B711-279B-476F-B314-0211A060D3F7}"/>
              </a:ext>
            </a:extLst>
          </p:cNvPr>
          <p:cNvCxnSpPr/>
          <p:nvPr/>
        </p:nvCxnSpPr>
        <p:spPr bwMode="auto">
          <a:xfrm>
            <a:off x="6676287" y="3745462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C851A54-F756-410D-AE96-24C1FFBBEE76}"/>
              </a:ext>
            </a:extLst>
          </p:cNvPr>
          <p:cNvCxnSpPr/>
          <p:nvPr/>
        </p:nvCxnSpPr>
        <p:spPr bwMode="auto">
          <a:xfrm>
            <a:off x="6811813" y="3744254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503BA88-518D-4EEA-8646-D09B469A53E0}"/>
              </a:ext>
            </a:extLst>
          </p:cNvPr>
          <p:cNvSpPr/>
          <p:nvPr/>
        </p:nvSpPr>
        <p:spPr bwMode="auto">
          <a:xfrm>
            <a:off x="837700" y="4296123"/>
            <a:ext cx="6167829" cy="330281"/>
          </a:xfrm>
          <a:prstGeom prst="rect">
            <a:avLst/>
          </a:prstGeom>
          <a:solidFill>
            <a:srgbClr val="8FC7FF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Global Memory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B6471CE-4A66-4548-B47D-9927E02E9B87}"/>
              </a:ext>
            </a:extLst>
          </p:cNvPr>
          <p:cNvSpPr/>
          <p:nvPr/>
        </p:nvSpPr>
        <p:spPr>
          <a:xfrm>
            <a:off x="3478177" y="780828"/>
            <a:ext cx="837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Thread</a:t>
            </a:r>
            <a:endParaRPr lang="en-US" sz="1200" b="1" dirty="0">
              <a:latin typeface="+mj-lt"/>
            </a:endParaRPr>
          </a:p>
        </p:txBody>
      </p:sp>
      <p:sp>
        <p:nvSpPr>
          <p:cNvPr id="66" name="Овал 11">
            <a:extLst>
              <a:ext uri="{FF2B5EF4-FFF2-40B4-BE49-F238E27FC236}">
                <a16:creationId xmlns:a16="http://schemas.microsoft.com/office/drawing/2014/main" id="{4D0E577A-E6FF-455C-98B7-0B60C1D98BBF}"/>
              </a:ext>
            </a:extLst>
          </p:cNvPr>
          <p:cNvSpPr/>
          <p:nvPr/>
        </p:nvSpPr>
        <p:spPr bwMode="auto">
          <a:xfrm>
            <a:off x="4061921" y="1242240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DD5D716-B175-45DE-83D0-E208063289F2}"/>
              </a:ext>
            </a:extLst>
          </p:cNvPr>
          <p:cNvCxnSpPr>
            <a:cxnSpLocks/>
            <a:stCxn id="66" idx="6"/>
            <a:endCxn id="71" idx="1"/>
          </p:cNvCxnSpPr>
          <p:nvPr/>
        </p:nvCxnSpPr>
        <p:spPr bwMode="auto">
          <a:xfrm>
            <a:off x="4133929" y="1278244"/>
            <a:ext cx="2038302" cy="39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853F1A1-BEDF-4B55-9708-D05591FE4211}"/>
              </a:ext>
            </a:extLst>
          </p:cNvPr>
          <p:cNvSpPr/>
          <p:nvPr/>
        </p:nvSpPr>
        <p:spPr>
          <a:xfrm>
            <a:off x="6172231" y="1020537"/>
            <a:ext cx="19087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Per thread </a:t>
            </a:r>
            <a:r>
              <a:rPr lang="en-US" sz="1400" b="1" dirty="0">
                <a:latin typeface="+mj-lt"/>
              </a:rPr>
              <a:t>registers</a:t>
            </a:r>
            <a:r>
              <a:rPr lang="en-US" sz="1400" dirty="0">
                <a:latin typeface="+mj-lt"/>
              </a:rPr>
              <a:t> &amp; </a:t>
            </a:r>
            <a:r>
              <a:rPr lang="en-US" sz="1400" b="1" dirty="0">
                <a:latin typeface="+mj-lt"/>
              </a:rPr>
              <a:t>local</a:t>
            </a:r>
            <a:r>
              <a:rPr lang="en-US" sz="1400" dirty="0">
                <a:latin typeface="+mj-lt"/>
              </a:rPr>
              <a:t> memory</a:t>
            </a:r>
            <a:endParaRPr lang="en-US" sz="1200" dirty="0">
              <a:latin typeface="+mj-lt"/>
            </a:endParaRPr>
          </a:p>
        </p:txBody>
      </p:sp>
      <p:sp>
        <p:nvSpPr>
          <p:cNvPr id="73" name="Овал 11">
            <a:extLst>
              <a:ext uri="{FF2B5EF4-FFF2-40B4-BE49-F238E27FC236}">
                <a16:creationId xmlns:a16="http://schemas.microsoft.com/office/drawing/2014/main" id="{DEEFA3EC-AAE6-4798-B59D-C3AC71929ABD}"/>
              </a:ext>
            </a:extLst>
          </p:cNvPr>
          <p:cNvSpPr/>
          <p:nvPr/>
        </p:nvSpPr>
        <p:spPr bwMode="auto">
          <a:xfrm>
            <a:off x="4481382" y="1993962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D0E9722-0D44-4C74-AEE6-86248AE79D79}"/>
              </a:ext>
            </a:extLst>
          </p:cNvPr>
          <p:cNvCxnSpPr>
            <a:cxnSpLocks/>
            <a:stCxn id="73" idx="6"/>
            <a:endCxn id="75" idx="1"/>
          </p:cNvCxnSpPr>
          <p:nvPr/>
        </p:nvCxnSpPr>
        <p:spPr bwMode="auto">
          <a:xfrm flipV="1">
            <a:off x="4553390" y="2028417"/>
            <a:ext cx="1623301" cy="15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E1DAF23-D094-4557-A065-8E2EB7175C68}"/>
              </a:ext>
            </a:extLst>
          </p:cNvPr>
          <p:cNvSpPr/>
          <p:nvPr/>
        </p:nvSpPr>
        <p:spPr>
          <a:xfrm>
            <a:off x="6176691" y="1766807"/>
            <a:ext cx="19087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Per block </a:t>
            </a:r>
            <a:r>
              <a:rPr lang="en-US" sz="1400" b="1" dirty="0">
                <a:latin typeface="+mj-lt"/>
              </a:rPr>
              <a:t>shared</a:t>
            </a:r>
            <a:r>
              <a:rPr lang="en-US" sz="1400" dirty="0">
                <a:latin typeface="+mj-lt"/>
              </a:rPr>
              <a:t> memory</a:t>
            </a:r>
            <a:endParaRPr lang="en-US" sz="1200" dirty="0">
              <a:latin typeface="+mj-lt"/>
            </a:endParaRPr>
          </a:p>
        </p:txBody>
      </p:sp>
      <p:sp>
        <p:nvSpPr>
          <p:cNvPr id="77" name="Овал 11">
            <a:extLst>
              <a:ext uri="{FF2B5EF4-FFF2-40B4-BE49-F238E27FC236}">
                <a16:creationId xmlns:a16="http://schemas.microsoft.com/office/drawing/2014/main" id="{66F745E7-2A3F-49BD-8265-15F7ECB5CBF5}"/>
              </a:ext>
            </a:extLst>
          </p:cNvPr>
          <p:cNvSpPr/>
          <p:nvPr/>
        </p:nvSpPr>
        <p:spPr bwMode="auto">
          <a:xfrm>
            <a:off x="6969525" y="4424809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2141A65-A47F-4DDB-B443-7E4B47D7DDF1}"/>
              </a:ext>
            </a:extLst>
          </p:cNvPr>
          <p:cNvCxnSpPr>
            <a:cxnSpLocks/>
            <a:stCxn id="77" idx="6"/>
            <a:endCxn id="79" idx="1"/>
          </p:cNvCxnSpPr>
          <p:nvPr/>
        </p:nvCxnSpPr>
        <p:spPr bwMode="auto">
          <a:xfrm>
            <a:off x="7041533" y="4460813"/>
            <a:ext cx="48279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DC324A9-0C84-401E-B477-E66046EA43EE}"/>
              </a:ext>
            </a:extLst>
          </p:cNvPr>
          <p:cNvSpPr/>
          <p:nvPr/>
        </p:nvSpPr>
        <p:spPr>
          <a:xfrm>
            <a:off x="7524328" y="4199203"/>
            <a:ext cx="14300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Per grid </a:t>
            </a:r>
            <a:r>
              <a:rPr lang="en-US" sz="1400" b="1" dirty="0">
                <a:latin typeface="+mj-lt"/>
              </a:rPr>
              <a:t>global</a:t>
            </a:r>
            <a:r>
              <a:rPr lang="en-US" sz="1400" dirty="0">
                <a:latin typeface="+mj-lt"/>
              </a:rPr>
              <a:t> memory</a:t>
            </a:r>
            <a:endParaRPr lang="en-US" sz="1200" dirty="0"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4CFB62-1BD5-4056-BCBB-2FA14BC42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14</a:t>
            </a:fld>
            <a:r>
              <a:rPr lang="en-US"/>
              <a:t>/33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223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F214-E5D5-4AC5-8CBC-96857637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06B5F-2E7F-4916-97A5-9B7DA1F6DDF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7F7C4-20D4-4114-8656-57E808A77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Introduction To CUDA C++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F05039-2253-471A-AF39-16F2A6BA7E6A}"/>
              </a:ext>
            </a:extLst>
          </p:cNvPr>
          <p:cNvSpPr/>
          <p:nvPr/>
        </p:nvSpPr>
        <p:spPr>
          <a:xfrm>
            <a:off x="323528" y="814567"/>
            <a:ext cx="46805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Kernel definition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__global__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StaticReverse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int*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__shared__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tr = n - t -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[t] =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[t];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syncthreads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[t] =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[tr];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7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...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 // Kernel invocation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StaticReverse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&lt;&lt;&lt;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n&gt;&gt;&gt;(D, n);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...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FAAA253-6C81-418B-9383-8EA98C93C7AD}"/>
              </a:ext>
            </a:extLst>
          </p:cNvPr>
          <p:cNvSpPr/>
          <p:nvPr/>
        </p:nvSpPr>
        <p:spPr bwMode="auto">
          <a:xfrm rot="5400000">
            <a:off x="3591080" y="672350"/>
            <a:ext cx="161640" cy="648072"/>
          </a:xfrm>
          <a:prstGeom prst="leftBrace">
            <a:avLst>
              <a:gd name="adj1" fmla="val 36650"/>
              <a:gd name="adj2" fmla="val 5000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12" name="Соединитель: уступ 10">
            <a:extLst>
              <a:ext uri="{FF2B5EF4-FFF2-40B4-BE49-F238E27FC236}">
                <a16:creationId xmlns:a16="http://schemas.microsoft.com/office/drawing/2014/main" id="{FE4A62F5-33ED-4C24-AA61-B307AEDB8E5F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 bwMode="auto">
          <a:xfrm>
            <a:off x="3707904" y="860928"/>
            <a:ext cx="2376265" cy="15388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Овал 11">
            <a:extLst>
              <a:ext uri="{FF2B5EF4-FFF2-40B4-BE49-F238E27FC236}">
                <a16:creationId xmlns:a16="http://schemas.microsoft.com/office/drawing/2014/main" id="{9977DC4C-C3B0-48BF-A5E8-DA8C7C7FEDB4}"/>
              </a:ext>
            </a:extLst>
          </p:cNvPr>
          <p:cNvSpPr/>
          <p:nvPr/>
        </p:nvSpPr>
        <p:spPr bwMode="auto">
          <a:xfrm>
            <a:off x="3635896" y="824924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0FE2EC-A451-448A-8070-844FBBA3947A}"/>
              </a:ext>
            </a:extLst>
          </p:cNvPr>
          <p:cNvSpPr txBox="1"/>
          <p:nvPr/>
        </p:nvSpPr>
        <p:spPr>
          <a:xfrm>
            <a:off x="6084169" y="860928"/>
            <a:ext cx="1944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Global</a:t>
            </a:r>
            <a:r>
              <a:rPr lang="en-US" sz="1400" dirty="0">
                <a:latin typeface="+mj-lt"/>
              </a:rPr>
              <a:t> memory buffer</a:t>
            </a:r>
            <a:endParaRPr lang="en-US" sz="1400" b="1" dirty="0">
              <a:latin typeface="+mj-lt"/>
            </a:endParaRPr>
          </a:p>
        </p:txBody>
      </p:sp>
      <p:sp>
        <p:nvSpPr>
          <p:cNvPr id="19" name="Овал 11">
            <a:extLst>
              <a:ext uri="{FF2B5EF4-FFF2-40B4-BE49-F238E27FC236}">
                <a16:creationId xmlns:a16="http://schemas.microsoft.com/office/drawing/2014/main" id="{8DF2FD23-3973-4B30-905D-60054A69274F}"/>
              </a:ext>
            </a:extLst>
          </p:cNvPr>
          <p:cNvSpPr/>
          <p:nvPr/>
        </p:nvSpPr>
        <p:spPr bwMode="auto">
          <a:xfrm>
            <a:off x="2695624" y="1589844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E1BF51-8F9C-463C-94AF-00F5E40564D5}"/>
              </a:ext>
            </a:extLst>
          </p:cNvPr>
          <p:cNvCxnSpPr>
            <a:cxnSpLocks/>
            <a:stCxn id="19" idx="6"/>
            <a:endCxn id="21" idx="1"/>
          </p:cNvCxnSpPr>
          <p:nvPr/>
        </p:nvCxnSpPr>
        <p:spPr bwMode="auto">
          <a:xfrm>
            <a:off x="2767632" y="1625848"/>
            <a:ext cx="20383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FCA76-08DB-4E6F-833C-AFAF312F6D87}"/>
              </a:ext>
            </a:extLst>
          </p:cNvPr>
          <p:cNvSpPr/>
          <p:nvPr/>
        </p:nvSpPr>
        <p:spPr>
          <a:xfrm>
            <a:off x="4805934" y="1471959"/>
            <a:ext cx="32887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Shared</a:t>
            </a:r>
            <a:r>
              <a:rPr lang="en-US" sz="1400" dirty="0">
                <a:latin typeface="+mj-lt"/>
              </a:rPr>
              <a:t> memory buffer (with </a:t>
            </a:r>
            <a:r>
              <a:rPr lang="en-US" sz="1400" i="1" dirty="0">
                <a:latin typeface="+mj-lt"/>
              </a:rPr>
              <a:t>static</a:t>
            </a:r>
            <a:r>
              <a:rPr lang="en-US" sz="1400" dirty="0">
                <a:latin typeface="+mj-lt"/>
              </a:rPr>
              <a:t> size)</a:t>
            </a:r>
            <a:endParaRPr lang="en-US" sz="1200" dirty="0">
              <a:latin typeface="+mj-lt"/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21058432-DAEA-46DD-8D66-C79409DD0B67}"/>
              </a:ext>
            </a:extLst>
          </p:cNvPr>
          <p:cNvSpPr/>
          <p:nvPr/>
        </p:nvSpPr>
        <p:spPr bwMode="auto">
          <a:xfrm rot="10800000">
            <a:off x="2627783" y="1779735"/>
            <a:ext cx="148759" cy="359965"/>
          </a:xfrm>
          <a:prstGeom prst="leftBrace">
            <a:avLst>
              <a:gd name="adj1" fmla="val 36650"/>
              <a:gd name="adj2" fmla="val 5000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26" name="Овал 11">
            <a:extLst>
              <a:ext uri="{FF2B5EF4-FFF2-40B4-BE49-F238E27FC236}">
                <a16:creationId xmlns:a16="http://schemas.microsoft.com/office/drawing/2014/main" id="{CB57E2A6-6CC9-4D73-8F43-A171A2C733D9}"/>
              </a:ext>
            </a:extLst>
          </p:cNvPr>
          <p:cNvSpPr/>
          <p:nvPr/>
        </p:nvSpPr>
        <p:spPr bwMode="auto">
          <a:xfrm>
            <a:off x="2821730" y="1925448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F37194-2B74-439B-80F5-B11C27488644}"/>
              </a:ext>
            </a:extLst>
          </p:cNvPr>
          <p:cNvCxnSpPr>
            <a:cxnSpLocks/>
            <a:stCxn id="26" idx="6"/>
            <a:endCxn id="28" idx="1"/>
          </p:cNvCxnSpPr>
          <p:nvPr/>
        </p:nvCxnSpPr>
        <p:spPr bwMode="auto">
          <a:xfrm>
            <a:off x="2893738" y="1961452"/>
            <a:ext cx="20383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634BB49-2DBD-46CE-A8D5-4FDA7680470A}"/>
              </a:ext>
            </a:extLst>
          </p:cNvPr>
          <p:cNvSpPr/>
          <p:nvPr/>
        </p:nvSpPr>
        <p:spPr>
          <a:xfrm>
            <a:off x="4932040" y="1807563"/>
            <a:ext cx="23762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Local</a:t>
            </a:r>
            <a:r>
              <a:rPr lang="en-US" sz="1400" dirty="0">
                <a:latin typeface="+mj-lt"/>
              </a:rPr>
              <a:t> variables (</a:t>
            </a:r>
            <a:r>
              <a:rPr lang="en-US" sz="1400" b="1" dirty="0">
                <a:latin typeface="+mj-lt"/>
              </a:rPr>
              <a:t>registers</a:t>
            </a:r>
            <a:r>
              <a:rPr lang="en-US" sz="1400" dirty="0">
                <a:latin typeface="+mj-lt"/>
              </a:rPr>
              <a:t>)</a:t>
            </a:r>
            <a:endParaRPr lang="en-US" sz="1200" dirty="0">
              <a:latin typeface="+mj-lt"/>
            </a:endParaRPr>
          </a:p>
        </p:txBody>
      </p:sp>
      <p:sp>
        <p:nvSpPr>
          <p:cNvPr id="31" name="Овал 11">
            <a:extLst>
              <a:ext uri="{FF2B5EF4-FFF2-40B4-BE49-F238E27FC236}">
                <a16:creationId xmlns:a16="http://schemas.microsoft.com/office/drawing/2014/main" id="{064A0ACF-40E5-4FE3-B251-293887045289}"/>
              </a:ext>
            </a:extLst>
          </p:cNvPr>
          <p:cNvSpPr/>
          <p:nvPr/>
        </p:nvSpPr>
        <p:spPr bwMode="auto">
          <a:xfrm>
            <a:off x="1885626" y="2225047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36B134-C66F-464E-B70F-833664776D7F}"/>
              </a:ext>
            </a:extLst>
          </p:cNvPr>
          <p:cNvCxnSpPr>
            <a:cxnSpLocks/>
            <a:stCxn id="31" idx="6"/>
            <a:endCxn id="33" idx="1"/>
          </p:cNvCxnSpPr>
          <p:nvPr/>
        </p:nvCxnSpPr>
        <p:spPr bwMode="auto">
          <a:xfrm>
            <a:off x="1957634" y="2261051"/>
            <a:ext cx="1214950" cy="32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99CAFA8-F4C6-4CBB-8862-C3802C4E239F}"/>
              </a:ext>
            </a:extLst>
          </p:cNvPr>
          <p:cNvSpPr/>
          <p:nvPr/>
        </p:nvSpPr>
        <p:spPr>
          <a:xfrm>
            <a:off x="3172584" y="2110441"/>
            <a:ext cx="36316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latin typeface="+mj-lt"/>
              </a:rPr>
              <a:t>Parallel</a:t>
            </a:r>
            <a:r>
              <a:rPr lang="en-US" sz="1400" dirty="0">
                <a:latin typeface="+mj-lt"/>
              </a:rPr>
              <a:t> copy from global to shared memory</a:t>
            </a:r>
            <a:endParaRPr lang="en-US" sz="1200" dirty="0">
              <a:latin typeface="+mj-lt"/>
            </a:endParaRPr>
          </a:p>
        </p:txBody>
      </p:sp>
      <p:sp>
        <p:nvSpPr>
          <p:cNvPr id="38" name="Овал 11">
            <a:extLst>
              <a:ext uri="{FF2B5EF4-FFF2-40B4-BE49-F238E27FC236}">
                <a16:creationId xmlns:a16="http://schemas.microsoft.com/office/drawing/2014/main" id="{B5D9CB2A-F35A-47B7-8649-1E5782A860AA}"/>
              </a:ext>
            </a:extLst>
          </p:cNvPr>
          <p:cNvSpPr/>
          <p:nvPr/>
        </p:nvSpPr>
        <p:spPr bwMode="auto">
          <a:xfrm>
            <a:off x="1908610" y="2660733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40D9B4A-9877-4833-A28D-6FF28A5FB8CF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 bwMode="auto">
          <a:xfrm flipV="1">
            <a:off x="1980618" y="2688178"/>
            <a:ext cx="1191966" cy="85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9721127-478E-469F-8B0B-5586E53276BC}"/>
              </a:ext>
            </a:extLst>
          </p:cNvPr>
          <p:cNvSpPr/>
          <p:nvPr/>
        </p:nvSpPr>
        <p:spPr>
          <a:xfrm>
            <a:off x="3172584" y="2534289"/>
            <a:ext cx="36316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latin typeface="+mj-lt"/>
              </a:rPr>
              <a:t>Parallel</a:t>
            </a:r>
            <a:r>
              <a:rPr lang="en-US" sz="1400" dirty="0">
                <a:latin typeface="+mj-lt"/>
              </a:rPr>
              <a:t> copy from shared to global memory</a:t>
            </a:r>
            <a:endParaRPr lang="en-US" sz="1200" dirty="0">
              <a:latin typeface="+mj-lt"/>
            </a:endParaRPr>
          </a:p>
        </p:txBody>
      </p:sp>
      <p:cxnSp>
        <p:nvCxnSpPr>
          <p:cNvPr id="44" name="Соединитель: уступ 10">
            <a:extLst>
              <a:ext uri="{FF2B5EF4-FFF2-40B4-BE49-F238E27FC236}">
                <a16:creationId xmlns:a16="http://schemas.microsoft.com/office/drawing/2014/main" id="{A65C53D4-CEB5-4CDD-8390-C157882FEDD3}"/>
              </a:ext>
            </a:extLst>
          </p:cNvPr>
          <p:cNvCxnSpPr>
            <a:cxnSpLocks/>
            <a:stCxn id="45" idx="6"/>
            <a:endCxn id="46" idx="1"/>
          </p:cNvCxnSpPr>
          <p:nvPr/>
        </p:nvCxnSpPr>
        <p:spPr bwMode="auto">
          <a:xfrm>
            <a:off x="2268649" y="2471533"/>
            <a:ext cx="4898502" cy="1272691"/>
          </a:xfrm>
          <a:prstGeom prst="bentConnector3">
            <a:avLst>
              <a:gd name="adj1" fmla="val 93981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Овал 11">
            <a:extLst>
              <a:ext uri="{FF2B5EF4-FFF2-40B4-BE49-F238E27FC236}">
                <a16:creationId xmlns:a16="http://schemas.microsoft.com/office/drawing/2014/main" id="{D0B46F76-D8D5-4C7A-807B-C23EBF05C89B}"/>
              </a:ext>
            </a:extLst>
          </p:cNvPr>
          <p:cNvSpPr/>
          <p:nvPr/>
        </p:nvSpPr>
        <p:spPr bwMode="auto">
          <a:xfrm>
            <a:off x="2196641" y="2435529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D2508C-806C-45D7-9834-D889A7483458}"/>
              </a:ext>
            </a:extLst>
          </p:cNvPr>
          <p:cNvSpPr txBox="1"/>
          <p:nvPr/>
        </p:nvSpPr>
        <p:spPr>
          <a:xfrm>
            <a:off x="7167151" y="3482614"/>
            <a:ext cx="1722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Block-level </a:t>
            </a:r>
            <a:r>
              <a:rPr lang="en-US" sz="1400" b="1" dirty="0">
                <a:latin typeface="+mj-lt"/>
              </a:rPr>
              <a:t>barrier</a:t>
            </a:r>
            <a:r>
              <a:rPr lang="en-US" sz="1400" dirty="0">
                <a:latin typeface="+mj-lt"/>
              </a:rPr>
              <a:t> synchronization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89AC7E-9212-47F3-AE23-578AAA37CB02}"/>
              </a:ext>
            </a:extLst>
          </p:cNvPr>
          <p:cNvSpPr txBox="1"/>
          <p:nvPr/>
        </p:nvSpPr>
        <p:spPr>
          <a:xfrm>
            <a:off x="8729158" y="3451836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6812B7-7667-4A55-A155-D0CD8352F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15</a:t>
            </a:fld>
            <a:r>
              <a:rPr lang="en-US"/>
              <a:t>/33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550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42D9-3409-42B2-A587-F478D252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Shared Memory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2B06E-34C0-4D2D-9C61-C3B589EEBC1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D4133-D53B-4E89-BB7F-DD6C0C72A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Introduction To CUDA C++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541B0B-7840-4CA8-86A0-B03747A942F8}"/>
              </a:ext>
            </a:extLst>
          </p:cNvPr>
          <p:cNvSpPr/>
          <p:nvPr/>
        </p:nvSpPr>
        <p:spPr>
          <a:xfrm>
            <a:off x="323528" y="987574"/>
            <a:ext cx="424847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Kernel definition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__global__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DynamicReverse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int*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__shared__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s[];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tr = n-t-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[t] =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[t];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syncthreads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[t] =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[tr];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...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 // Kernel invocation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sharedMemSize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n *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DynamicReverse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&lt;&lt;&lt;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n,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sharedMemSize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&gt;&gt;&gt;(D, n);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...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Овал 11">
            <a:extLst>
              <a:ext uri="{FF2B5EF4-FFF2-40B4-BE49-F238E27FC236}">
                <a16:creationId xmlns:a16="http://schemas.microsoft.com/office/drawing/2014/main" id="{F4D57AB9-A7DC-4741-881D-020DC89159C6}"/>
              </a:ext>
            </a:extLst>
          </p:cNvPr>
          <p:cNvSpPr/>
          <p:nvPr/>
        </p:nvSpPr>
        <p:spPr bwMode="auto">
          <a:xfrm>
            <a:off x="2821730" y="1654119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837A08-47AF-409E-AF3D-0447C3272639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 bwMode="auto">
          <a:xfrm>
            <a:off x="2893738" y="1690123"/>
            <a:ext cx="20383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4093A8A-246A-4AB6-810B-C0E3FB1A0EE2}"/>
              </a:ext>
            </a:extLst>
          </p:cNvPr>
          <p:cNvSpPr/>
          <p:nvPr/>
        </p:nvSpPr>
        <p:spPr>
          <a:xfrm>
            <a:off x="4932040" y="1536234"/>
            <a:ext cx="27363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latin typeface="+mj-lt"/>
              </a:rPr>
              <a:t>Dynamic</a:t>
            </a:r>
            <a:r>
              <a:rPr lang="en-US" sz="1400" b="1" dirty="0">
                <a:latin typeface="+mj-lt"/>
              </a:rPr>
              <a:t> shared</a:t>
            </a:r>
            <a:r>
              <a:rPr lang="en-US" sz="1400" dirty="0">
                <a:latin typeface="+mj-lt"/>
              </a:rPr>
              <a:t> memory buffer</a:t>
            </a:r>
            <a:endParaRPr lang="en-US" sz="1200" dirty="0">
              <a:latin typeface="+mj-lt"/>
            </a:endParaRPr>
          </a:p>
        </p:txBody>
      </p:sp>
      <p:cxnSp>
        <p:nvCxnSpPr>
          <p:cNvPr id="12" name="Соединитель: уступ 10">
            <a:extLst>
              <a:ext uri="{FF2B5EF4-FFF2-40B4-BE49-F238E27FC236}">
                <a16:creationId xmlns:a16="http://schemas.microsoft.com/office/drawing/2014/main" id="{D1D5DE7A-6CE2-4887-BFC1-D343DF0F761F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 bwMode="auto">
          <a:xfrm>
            <a:off x="2051720" y="2425898"/>
            <a:ext cx="1872208" cy="47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Овал 11">
            <a:extLst>
              <a:ext uri="{FF2B5EF4-FFF2-40B4-BE49-F238E27FC236}">
                <a16:creationId xmlns:a16="http://schemas.microsoft.com/office/drawing/2014/main" id="{707C02A8-9031-414E-829A-FD5425750B30}"/>
              </a:ext>
            </a:extLst>
          </p:cNvPr>
          <p:cNvSpPr/>
          <p:nvPr/>
        </p:nvSpPr>
        <p:spPr bwMode="auto">
          <a:xfrm>
            <a:off x="1979712" y="2389894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6309D8-F993-4580-9F9C-2351C154A70D}"/>
              </a:ext>
            </a:extLst>
          </p:cNvPr>
          <p:cNvSpPr txBox="1"/>
          <p:nvPr/>
        </p:nvSpPr>
        <p:spPr>
          <a:xfrm>
            <a:off x="3923928" y="2164767"/>
            <a:ext cx="1722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Block-level </a:t>
            </a:r>
            <a:r>
              <a:rPr lang="en-US" sz="1400" b="1" dirty="0">
                <a:latin typeface="+mj-lt"/>
              </a:rPr>
              <a:t>barrier</a:t>
            </a:r>
            <a:r>
              <a:rPr lang="en-US" sz="1400" dirty="0">
                <a:latin typeface="+mj-lt"/>
              </a:rPr>
              <a:t> synchronization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EE7514-EBE3-472F-90F7-FF2AD2A890D8}"/>
              </a:ext>
            </a:extLst>
          </p:cNvPr>
          <p:cNvSpPr txBox="1"/>
          <p:nvPr/>
        </p:nvSpPr>
        <p:spPr>
          <a:xfrm>
            <a:off x="5485935" y="2133989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9" name="Соединитель: уступ 10">
            <a:extLst>
              <a:ext uri="{FF2B5EF4-FFF2-40B4-BE49-F238E27FC236}">
                <a16:creationId xmlns:a16="http://schemas.microsoft.com/office/drawing/2014/main" id="{E1C69DDF-D20D-4FCF-A085-4A04F86E1C86}"/>
              </a:ext>
            </a:extLst>
          </p:cNvPr>
          <p:cNvCxnSpPr>
            <a:cxnSpLocks/>
            <a:stCxn id="20" idx="6"/>
            <a:endCxn id="21" idx="1"/>
          </p:cNvCxnSpPr>
          <p:nvPr/>
        </p:nvCxnSpPr>
        <p:spPr bwMode="auto">
          <a:xfrm flipV="1">
            <a:off x="3111880" y="3962578"/>
            <a:ext cx="3476344" cy="4035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Овал 11">
            <a:extLst>
              <a:ext uri="{FF2B5EF4-FFF2-40B4-BE49-F238E27FC236}">
                <a16:creationId xmlns:a16="http://schemas.microsoft.com/office/drawing/2014/main" id="{079C9A4E-19A3-4355-AB64-EF2941C66E58}"/>
              </a:ext>
            </a:extLst>
          </p:cNvPr>
          <p:cNvSpPr/>
          <p:nvPr/>
        </p:nvSpPr>
        <p:spPr bwMode="auto">
          <a:xfrm>
            <a:off x="3039872" y="4330106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2CA780-89A3-4770-BE5F-E8EAF45802B1}"/>
              </a:ext>
            </a:extLst>
          </p:cNvPr>
          <p:cNvSpPr txBox="1"/>
          <p:nvPr/>
        </p:nvSpPr>
        <p:spPr>
          <a:xfrm>
            <a:off x="6588224" y="3593246"/>
            <a:ext cx="17224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Size of dynamically allocated shared memory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57BBB967-D4F2-43F9-9587-12C6C16F54B6}"/>
              </a:ext>
            </a:extLst>
          </p:cNvPr>
          <p:cNvSpPr/>
          <p:nvPr/>
        </p:nvSpPr>
        <p:spPr bwMode="auto">
          <a:xfrm rot="16200000">
            <a:off x="3021032" y="3681732"/>
            <a:ext cx="109689" cy="1102198"/>
          </a:xfrm>
          <a:prstGeom prst="leftBrace">
            <a:avLst>
              <a:gd name="adj1" fmla="val 36650"/>
              <a:gd name="adj2" fmla="val 5000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FA952-24A5-44EF-A33F-121462ECF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16</a:t>
            </a:fld>
            <a:r>
              <a:rPr lang="en-US"/>
              <a:t>/33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5600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9691-A4C9-463B-8836-DD633A5B9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5" y="155974"/>
            <a:ext cx="8737750" cy="421481"/>
          </a:xfrm>
        </p:spPr>
        <p:txBody>
          <a:bodyPr/>
          <a:lstStyle/>
          <a:p>
            <a:r>
              <a:rPr lang="en-US" dirty="0"/>
              <a:t>Atomics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B6C6E-F28F-47BB-9F85-0356A5CB7C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D1E48-8768-4256-8CB2-36F8429C5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Introduction To CUDA C++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420D00-99FE-40B7-A39F-8F50994FE97A}"/>
              </a:ext>
            </a:extLst>
          </p:cNvPr>
          <p:cNvSpPr/>
          <p:nvPr/>
        </p:nvSpPr>
        <p:spPr>
          <a:xfrm>
            <a:off x="432507" y="762630"/>
            <a:ext cx="37794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__global__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GlobalIncrement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int*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buffer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atomicAdd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buffer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// buffer &lt;- 8 * N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__global__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SharedIncrement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int*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buffer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__shared__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local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threadIdx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local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syncthreads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atomicAdd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local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  __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syncthreads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threadIdx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buffer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local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// buffer &lt;- N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...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GlobalIncrement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&lt;&lt;&lt;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N&gt;&gt;&gt;(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dev_buffer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...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SharedIncrement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&lt;&lt;&lt;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N&gt;&gt;&gt;(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dev_buffer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...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B36028-15E6-457A-AD77-EF77FA99E7CD}"/>
              </a:ext>
            </a:extLst>
          </p:cNvPr>
          <p:cNvSpPr/>
          <p:nvPr/>
        </p:nvSpPr>
        <p:spPr bwMode="auto">
          <a:xfrm>
            <a:off x="6700474" y="816522"/>
            <a:ext cx="2016224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1. Load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value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from memory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D00B88-69F0-412F-8615-148E39BE5130}"/>
              </a:ext>
            </a:extLst>
          </p:cNvPr>
          <p:cNvSpPr/>
          <p:nvPr/>
        </p:nvSpPr>
        <p:spPr bwMode="auto">
          <a:xfrm>
            <a:off x="6700474" y="1172240"/>
            <a:ext cx="2016224" cy="288032"/>
          </a:xfrm>
          <a:prstGeom prst="rect">
            <a:avLst/>
          </a:prstGeom>
          <a:solidFill>
            <a:srgbClr val="FFF2B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+mj-lt"/>
                <a:cs typeface="Arial" pitchFamily="34" charset="0"/>
              </a:rPr>
              <a:t>2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. Increment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value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24A129-92D2-4836-835E-E75BDF00EFC7}"/>
              </a:ext>
            </a:extLst>
          </p:cNvPr>
          <p:cNvSpPr/>
          <p:nvPr/>
        </p:nvSpPr>
        <p:spPr bwMode="auto">
          <a:xfrm>
            <a:off x="6690756" y="1527958"/>
            <a:ext cx="2016224" cy="28803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3. Store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value </a:t>
            </a: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to memory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9082B-1F9D-4696-875B-EA467B4451CF}"/>
              </a:ext>
            </a:extLst>
          </p:cNvPr>
          <p:cNvSpPr txBox="1"/>
          <p:nvPr/>
        </p:nvSpPr>
        <p:spPr>
          <a:xfrm>
            <a:off x="4805888" y="1162367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value += 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B4C3095-8879-4AF1-A103-88258263AE62}"/>
              </a:ext>
            </a:extLst>
          </p:cNvPr>
          <p:cNvSpPr/>
          <p:nvPr/>
        </p:nvSpPr>
        <p:spPr bwMode="auto">
          <a:xfrm>
            <a:off x="6175511" y="1073939"/>
            <a:ext cx="360040" cy="4846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44ECBD-C3D1-4994-BBDA-5259ADEC75E1}"/>
              </a:ext>
            </a:extLst>
          </p:cNvPr>
          <p:cNvSpPr/>
          <p:nvPr/>
        </p:nvSpPr>
        <p:spPr bwMode="auto">
          <a:xfrm>
            <a:off x="4001441" y="2283718"/>
            <a:ext cx="998394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Load(0)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CFF0FE-4FDD-4856-B3FF-8A1FB10CDB52}"/>
              </a:ext>
            </a:extLst>
          </p:cNvPr>
          <p:cNvSpPr/>
          <p:nvPr/>
        </p:nvSpPr>
        <p:spPr bwMode="auto">
          <a:xfrm>
            <a:off x="4001441" y="2990371"/>
            <a:ext cx="998394" cy="288032"/>
          </a:xfrm>
          <a:prstGeom prst="rect">
            <a:avLst/>
          </a:prstGeom>
          <a:solidFill>
            <a:srgbClr val="FFF2B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+mj-lt"/>
                <a:cs typeface="Arial" pitchFamily="34" charset="0"/>
              </a:rPr>
              <a:t>Increment(1)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4307D8-5B42-49E3-A150-3D8C63413FE7}"/>
              </a:ext>
            </a:extLst>
          </p:cNvPr>
          <p:cNvSpPr/>
          <p:nvPr/>
        </p:nvSpPr>
        <p:spPr bwMode="auto">
          <a:xfrm>
            <a:off x="5014412" y="4067506"/>
            <a:ext cx="998394" cy="28803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Store(1)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F65379-958C-4E51-A990-A2E60B49B106}"/>
              </a:ext>
            </a:extLst>
          </p:cNvPr>
          <p:cNvSpPr/>
          <p:nvPr/>
        </p:nvSpPr>
        <p:spPr bwMode="auto">
          <a:xfrm>
            <a:off x="4999835" y="2640773"/>
            <a:ext cx="998394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Load(0)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BC1703-88C4-484D-9875-E6635DB4A8CA}"/>
              </a:ext>
            </a:extLst>
          </p:cNvPr>
          <p:cNvSpPr/>
          <p:nvPr/>
        </p:nvSpPr>
        <p:spPr bwMode="auto">
          <a:xfrm>
            <a:off x="4993838" y="3336518"/>
            <a:ext cx="998394" cy="288032"/>
          </a:xfrm>
          <a:prstGeom prst="rect">
            <a:avLst/>
          </a:prstGeom>
          <a:solidFill>
            <a:srgbClr val="FFF2B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+mj-lt"/>
                <a:cs typeface="Arial" pitchFamily="34" charset="0"/>
              </a:rPr>
              <a:t>Increment(1)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E1EA4-0D36-4A38-91DC-9E4CE9D38B77}"/>
              </a:ext>
            </a:extLst>
          </p:cNvPr>
          <p:cNvSpPr/>
          <p:nvPr/>
        </p:nvSpPr>
        <p:spPr bwMode="auto">
          <a:xfrm>
            <a:off x="4068590" y="3705032"/>
            <a:ext cx="907631" cy="28803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Store(1)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963AB4-47BF-4F73-A78F-AAFCDDB6680C}"/>
              </a:ext>
            </a:extLst>
          </p:cNvPr>
          <p:cNvSpPr/>
          <p:nvPr/>
        </p:nvSpPr>
        <p:spPr bwMode="auto">
          <a:xfrm>
            <a:off x="6641680" y="2291202"/>
            <a:ext cx="998394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Load(0)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5A7ECA-DD27-4656-9197-9FB5B2660804}"/>
              </a:ext>
            </a:extLst>
          </p:cNvPr>
          <p:cNvSpPr/>
          <p:nvPr/>
        </p:nvSpPr>
        <p:spPr bwMode="auto">
          <a:xfrm>
            <a:off x="6641680" y="2637434"/>
            <a:ext cx="998394" cy="288032"/>
          </a:xfrm>
          <a:prstGeom prst="rect">
            <a:avLst/>
          </a:prstGeom>
          <a:solidFill>
            <a:srgbClr val="FFF2B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+mj-lt"/>
                <a:cs typeface="Arial" pitchFamily="34" charset="0"/>
              </a:rPr>
              <a:t>Increment(1)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B15DE8-69AB-4EF0-85F9-CDAD0863C06B}"/>
              </a:ext>
            </a:extLst>
          </p:cNvPr>
          <p:cNvSpPr/>
          <p:nvPr/>
        </p:nvSpPr>
        <p:spPr bwMode="auto">
          <a:xfrm>
            <a:off x="7650380" y="4066670"/>
            <a:ext cx="998394" cy="28803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Store(2)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DE84EC-CF0E-4AF1-9738-F7DCF33DDF11}"/>
              </a:ext>
            </a:extLst>
          </p:cNvPr>
          <p:cNvSpPr/>
          <p:nvPr/>
        </p:nvSpPr>
        <p:spPr bwMode="auto">
          <a:xfrm>
            <a:off x="7650380" y="3343394"/>
            <a:ext cx="998394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Load(1)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8C9072-7F94-476B-B8D6-38B66920E215}"/>
              </a:ext>
            </a:extLst>
          </p:cNvPr>
          <p:cNvSpPr/>
          <p:nvPr/>
        </p:nvSpPr>
        <p:spPr bwMode="auto">
          <a:xfrm>
            <a:off x="7650380" y="3705032"/>
            <a:ext cx="998394" cy="288032"/>
          </a:xfrm>
          <a:prstGeom prst="rect">
            <a:avLst/>
          </a:prstGeom>
          <a:solidFill>
            <a:srgbClr val="FFF2B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+mj-lt"/>
                <a:cs typeface="Arial" pitchFamily="34" charset="0"/>
              </a:rPr>
              <a:t>Increment(2)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EEA65A-85F5-48D8-895C-91F5800FD2E6}"/>
              </a:ext>
            </a:extLst>
          </p:cNvPr>
          <p:cNvSpPr/>
          <p:nvPr/>
        </p:nvSpPr>
        <p:spPr bwMode="auto">
          <a:xfrm>
            <a:off x="6651986" y="2990371"/>
            <a:ext cx="998394" cy="28803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Store(1)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63A592-8B81-4837-A02B-1D961EBC2EC1}"/>
              </a:ext>
            </a:extLst>
          </p:cNvPr>
          <p:cNvSpPr txBox="1"/>
          <p:nvPr/>
        </p:nvSpPr>
        <p:spPr>
          <a:xfrm>
            <a:off x="4381770" y="4420492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value ==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EB6321-4139-48A8-A34D-F750CB36932B}"/>
              </a:ext>
            </a:extLst>
          </p:cNvPr>
          <p:cNvSpPr txBox="1"/>
          <p:nvPr/>
        </p:nvSpPr>
        <p:spPr>
          <a:xfrm>
            <a:off x="7028006" y="4420492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  <a:t>value ==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3002EC-BF9F-4521-B3DC-FC2487FCFBE5}"/>
              </a:ext>
            </a:extLst>
          </p:cNvPr>
          <p:cNvSpPr txBox="1"/>
          <p:nvPr/>
        </p:nvSpPr>
        <p:spPr>
          <a:xfrm>
            <a:off x="4031135" y="1926971"/>
            <a:ext cx="945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Thread 0: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991E36-3DD4-41B3-94E9-7A805EB76FB2}"/>
              </a:ext>
            </a:extLst>
          </p:cNvPr>
          <p:cNvSpPr txBox="1"/>
          <p:nvPr/>
        </p:nvSpPr>
        <p:spPr>
          <a:xfrm>
            <a:off x="5133363" y="1921645"/>
            <a:ext cx="945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Thread 1: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0BFAF4-E887-4AA1-A710-A8EFD68D71C8}"/>
              </a:ext>
            </a:extLst>
          </p:cNvPr>
          <p:cNvSpPr txBox="1"/>
          <p:nvPr/>
        </p:nvSpPr>
        <p:spPr>
          <a:xfrm>
            <a:off x="6660351" y="1945670"/>
            <a:ext cx="945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Thread 0: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D6FF0A-96CD-45AA-AA21-0DEE6EC03B45}"/>
              </a:ext>
            </a:extLst>
          </p:cNvPr>
          <p:cNvSpPr txBox="1"/>
          <p:nvPr/>
        </p:nvSpPr>
        <p:spPr>
          <a:xfrm>
            <a:off x="7762579" y="1940344"/>
            <a:ext cx="945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Thread 1: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9F886-1D36-491E-8526-7D300FE79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17</a:t>
            </a:fld>
            <a:r>
              <a:rPr lang="en-US"/>
              <a:t>/33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4530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A5E1EFB-E65E-4F8C-8772-C4B3EDDD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Host API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13C322-BE8D-43BD-A13A-1E551985D7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213DB8-DB2F-4F9C-927C-E5F806A44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Introduction To CUDA C++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74E28-58F0-4E30-92B4-B905AF80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18</a:t>
            </a:fld>
            <a:r>
              <a:rPr lang="en-US"/>
              <a:t>/33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4515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16B6EEC-36BC-4241-B59A-88BC5BE6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CUDA Runtime &amp; Driver APIs</a:t>
            </a:r>
            <a:endParaRPr lang="en-US" dirty="0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2521B056-0A15-4797-B867-5A0E0F030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40" y="1399673"/>
            <a:ext cx="3471156" cy="2344154"/>
          </a:xfrm>
        </p:spPr>
        <p:txBody>
          <a:bodyPr/>
          <a:lstStyle/>
          <a:p>
            <a:pPr marL="342900" indent="-342900"/>
            <a:r>
              <a:rPr lang="en-US" dirty="0"/>
              <a:t>Device management</a:t>
            </a:r>
          </a:p>
          <a:p>
            <a:pPr marL="342900" indent="-342900"/>
            <a:r>
              <a:rPr lang="en-US" dirty="0"/>
              <a:t>Error handling</a:t>
            </a:r>
          </a:p>
          <a:p>
            <a:pPr marL="342900" indent="-342900"/>
            <a:r>
              <a:rPr lang="en-US" dirty="0"/>
              <a:t>Stream management</a:t>
            </a:r>
          </a:p>
          <a:p>
            <a:pPr marL="342900" indent="-342900"/>
            <a:r>
              <a:rPr lang="en-US" dirty="0"/>
              <a:t>Event management</a:t>
            </a:r>
          </a:p>
          <a:p>
            <a:pPr marL="342900" indent="-342900"/>
            <a:r>
              <a:rPr lang="en-US" dirty="0"/>
              <a:t>Execution control</a:t>
            </a:r>
          </a:p>
          <a:p>
            <a:pPr marL="342900" indent="-342900"/>
            <a:r>
              <a:rPr lang="en-US" dirty="0"/>
              <a:t>Memory management</a:t>
            </a:r>
          </a:p>
          <a:p>
            <a:pPr marL="342900" indent="-342900"/>
            <a:r>
              <a:rPr lang="en-US" dirty="0"/>
              <a:t>Graphics interoperability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9EA41-9DF4-4424-9C2E-7AD9206D34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9CAF8-B13F-46C5-BAA7-1265B1F11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Programming for AI-accelerators: Introduction To CUDA C++</a:t>
            </a:r>
            <a:endParaRPr lang="ru-R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737382-162B-4C62-8783-22B13825F133}"/>
              </a:ext>
            </a:extLst>
          </p:cNvPr>
          <p:cNvSpPr/>
          <p:nvPr/>
        </p:nvSpPr>
        <p:spPr bwMode="auto">
          <a:xfrm>
            <a:off x="5697924" y="1599534"/>
            <a:ext cx="1800200" cy="504056"/>
          </a:xfrm>
          <a:prstGeom prst="rect">
            <a:avLst/>
          </a:prstGeom>
          <a:solidFill>
            <a:srgbClr val="CFF1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CUDA Host 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3BE042-7E9F-4593-8498-FAA4538800E1}"/>
              </a:ext>
            </a:extLst>
          </p:cNvPr>
          <p:cNvSpPr/>
          <p:nvPr/>
        </p:nvSpPr>
        <p:spPr bwMode="auto">
          <a:xfrm>
            <a:off x="6851552" y="2427734"/>
            <a:ext cx="2160240" cy="539952"/>
          </a:xfrm>
          <a:prstGeom prst="rect">
            <a:avLst/>
          </a:prstGeom>
          <a:solidFill>
            <a:srgbClr val="C9D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CUDA Runtime API</a:t>
            </a:r>
          </a:p>
          <a:p>
            <a:pPr algn="ctr"/>
            <a:r>
              <a:rPr lang="en-US" sz="1400" b="1" i="1" dirty="0" err="1">
                <a:latin typeface="Consolas" panose="020B0609020204030204" pitchFamily="49" charset="0"/>
                <a:cs typeface="Arial" pitchFamily="34" charset="0"/>
              </a:rPr>
              <a:t>cuda</a:t>
            </a:r>
            <a:r>
              <a:rPr lang="en-US" sz="1400" i="1" dirty="0" err="1">
                <a:latin typeface="Consolas" panose="020B0609020204030204" pitchFamily="49" charset="0"/>
                <a:cs typeface="Arial" pitchFamily="34" charset="0"/>
              </a:rPr>
              <a:t>Something</a:t>
            </a:r>
            <a:r>
              <a:rPr lang="en-US" sz="1400" i="1" dirty="0">
                <a:latin typeface="Consolas" panose="020B0609020204030204" pitchFamily="49" charset="0"/>
                <a:cs typeface="Arial" pitchFamily="34" charset="0"/>
              </a:rPr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0471C1-6EF9-4C94-9DAB-4C6D90B39C00}"/>
              </a:ext>
            </a:extLst>
          </p:cNvPr>
          <p:cNvSpPr/>
          <p:nvPr/>
        </p:nvSpPr>
        <p:spPr bwMode="auto">
          <a:xfrm>
            <a:off x="4314704" y="2427734"/>
            <a:ext cx="2160240" cy="539952"/>
          </a:xfrm>
          <a:prstGeom prst="rect">
            <a:avLst/>
          </a:prstGeom>
          <a:solidFill>
            <a:srgbClr val="FFED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CUDA Driver API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i="1" dirty="0" err="1">
                <a:latin typeface="Consolas" panose="020B0609020204030204" pitchFamily="49" charset="0"/>
                <a:cs typeface="Arial" pitchFamily="34" charset="0"/>
              </a:rPr>
              <a:t>cu</a:t>
            </a:r>
            <a:r>
              <a:rPr lang="en-US" sz="1400" i="1" dirty="0" err="1">
                <a:latin typeface="Consolas" panose="020B0609020204030204" pitchFamily="49" charset="0"/>
                <a:cs typeface="Arial" pitchFamily="34" charset="0"/>
              </a:rPr>
              <a:t>Something</a:t>
            </a:r>
            <a:r>
              <a:rPr lang="en-US" sz="1400" i="1" dirty="0">
                <a:latin typeface="Consolas" panose="020B0609020204030204" pitchFamily="49" charset="0"/>
                <a:cs typeface="Arial" pitchFamily="34" charset="0"/>
              </a:rPr>
              <a:t>()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Arial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C508B4-DF63-4B6A-8DAD-9A1EB9C242C5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 bwMode="auto">
          <a:xfrm flipH="1">
            <a:off x="5394824" y="2103590"/>
            <a:ext cx="1203200" cy="324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75E8ED-7AA2-45AB-8D4A-1AD83455E056}"/>
              </a:ext>
            </a:extLst>
          </p:cNvPr>
          <p:cNvCxnSpPr>
            <a:stCxn id="12" idx="2"/>
            <a:endCxn id="13" idx="0"/>
          </p:cNvCxnSpPr>
          <p:nvPr/>
        </p:nvCxnSpPr>
        <p:spPr bwMode="auto">
          <a:xfrm>
            <a:off x="6598024" y="2103590"/>
            <a:ext cx="1333648" cy="324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3165D7-9E49-4DF7-9A73-C9EB73669C67}"/>
              </a:ext>
            </a:extLst>
          </p:cNvPr>
          <p:cNvCxnSpPr>
            <a:stCxn id="13" idx="1"/>
            <a:endCxn id="14" idx="3"/>
          </p:cNvCxnSpPr>
          <p:nvPr/>
        </p:nvCxnSpPr>
        <p:spPr bwMode="auto">
          <a:xfrm flipH="1">
            <a:off x="6474944" y="2697710"/>
            <a:ext cx="376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BD33E42-076E-4CA5-90C4-8DCFFFA14ED5}"/>
              </a:ext>
            </a:extLst>
          </p:cNvPr>
          <p:cNvSpPr txBox="1"/>
          <p:nvPr/>
        </p:nvSpPr>
        <p:spPr>
          <a:xfrm>
            <a:off x="4273956" y="3058373"/>
            <a:ext cx="2200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More complex and fine-grain API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EF81CC-E65C-46E4-80FF-561221CAD7E5}"/>
              </a:ext>
            </a:extLst>
          </p:cNvPr>
          <p:cNvSpPr txBox="1"/>
          <p:nvPr/>
        </p:nvSpPr>
        <p:spPr>
          <a:xfrm>
            <a:off x="6831178" y="3058373"/>
            <a:ext cx="2200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More simple and lightweight API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86DA5E-1D7E-4606-B733-0D411B90F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19</a:t>
            </a:fld>
            <a:r>
              <a:rPr lang="en-US"/>
              <a:t>/33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110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8C6F0-BA54-4892-A741-85A978A8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C2E007-2C32-4A9A-8985-03A7BCBBF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NVidia GPU Architecture</a:t>
            </a:r>
          </a:p>
          <a:p>
            <a:r>
              <a:rPr lang="en-US" dirty="0"/>
              <a:t>Introduction to CUDA C++</a:t>
            </a:r>
          </a:p>
          <a:p>
            <a:pPr lvl="1"/>
            <a:r>
              <a:rPr lang="en-US" dirty="0"/>
              <a:t>CUDA Toolkit</a:t>
            </a:r>
          </a:p>
          <a:p>
            <a:pPr lvl="1"/>
            <a:r>
              <a:rPr lang="en-US" dirty="0"/>
              <a:t>Function Types</a:t>
            </a:r>
          </a:p>
          <a:p>
            <a:pPr lvl="1"/>
            <a:r>
              <a:rPr lang="en-US" dirty="0"/>
              <a:t>Threads Hierarchy</a:t>
            </a:r>
          </a:p>
          <a:p>
            <a:pPr lvl="1"/>
            <a:r>
              <a:rPr lang="en-US" dirty="0"/>
              <a:t>Memory Hierarchy &amp; Atomics</a:t>
            </a:r>
          </a:p>
          <a:p>
            <a:r>
              <a:rPr lang="en-US" dirty="0"/>
              <a:t>CUDA Host API</a:t>
            </a:r>
          </a:p>
          <a:p>
            <a:r>
              <a:rPr lang="en-US" dirty="0"/>
              <a:t>CUDA Streams &amp; Events</a:t>
            </a:r>
          </a:p>
          <a:p>
            <a:r>
              <a:rPr lang="en-US" dirty="0"/>
              <a:t>Unified Memory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6E80D4-568F-4AC3-817C-49B8F88BAEF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AA18F7-5EC4-4799-92B9-6428CC7C0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Introduction To CUDA C++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D952E-276B-4CD8-BD63-E68DF3305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</a:t>
            </a:fld>
            <a:r>
              <a:rPr lang="en-US"/>
              <a:t>/33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2649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4156F-639B-4C8B-A553-96193C30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Vector Add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2B083-A327-4CB8-8B5F-02539048DEA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A1FEB-7AB2-45C5-8A0F-24BB49DBD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Introduction To CUDA C++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7E116E-73AA-4C21-8400-2316E6F8C167}"/>
              </a:ext>
            </a:extLst>
          </p:cNvPr>
          <p:cNvSpPr/>
          <p:nvPr/>
        </p:nvSpPr>
        <p:spPr>
          <a:xfrm>
            <a:off x="299942" y="754355"/>
            <a:ext cx="5400600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Device code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__global__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VecAdd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float*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float*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float*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blockDim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blockIdx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&lt; N)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[i] =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[i] +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[i];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Host code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1024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size = N *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   // Allocate input vectors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h_A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h_B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in host memory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h_A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malloc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(size);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h_B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malloc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(size);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h_C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malloc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(size);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   // Initialize input vectors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i &lt; N; ++i)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h_A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[i]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1.0f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h_B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[i]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2.0f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h_C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[i]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0.0f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en-US" sz="12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873D2D8-3392-4031-8D7C-CDF278F0182B}"/>
              </a:ext>
            </a:extLst>
          </p:cNvPr>
          <p:cNvSpPr/>
          <p:nvPr/>
        </p:nvSpPr>
        <p:spPr bwMode="auto">
          <a:xfrm rot="10800000">
            <a:off x="5616740" y="987574"/>
            <a:ext cx="167603" cy="648072"/>
          </a:xfrm>
          <a:prstGeom prst="leftBrace">
            <a:avLst>
              <a:gd name="adj1" fmla="val 36650"/>
              <a:gd name="adj2" fmla="val 5000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638E783F-4C99-441C-8C4F-47BE71F19C87}"/>
              </a:ext>
            </a:extLst>
          </p:cNvPr>
          <p:cNvSpPr/>
          <p:nvPr/>
        </p:nvSpPr>
        <p:spPr bwMode="auto">
          <a:xfrm>
            <a:off x="5868144" y="1275605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A9851F-F34C-4107-BD6B-9369A926A39A}"/>
              </a:ext>
            </a:extLst>
          </p:cNvPr>
          <p:cNvCxnSpPr>
            <a:cxnSpLocks/>
            <a:stCxn id="12" idx="6"/>
            <a:endCxn id="14" idx="1"/>
          </p:cNvCxnSpPr>
          <p:nvPr/>
        </p:nvCxnSpPr>
        <p:spPr bwMode="auto">
          <a:xfrm>
            <a:off x="5940152" y="1311609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09B9361-D918-419B-9206-BD799CD86114}"/>
              </a:ext>
            </a:extLst>
          </p:cNvPr>
          <p:cNvSpPr/>
          <p:nvPr/>
        </p:nvSpPr>
        <p:spPr>
          <a:xfrm>
            <a:off x="6876256" y="1157720"/>
            <a:ext cx="20661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Parallel vectors addition</a:t>
            </a:r>
            <a:endParaRPr lang="en-US" sz="1200" dirty="0">
              <a:latin typeface="+mj-lt"/>
            </a:endParaRP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B4D73115-92BC-41E2-BB94-8ABE4A482FEC}"/>
              </a:ext>
            </a:extLst>
          </p:cNvPr>
          <p:cNvSpPr/>
          <p:nvPr/>
        </p:nvSpPr>
        <p:spPr bwMode="auto">
          <a:xfrm rot="10800000">
            <a:off x="3779912" y="2913553"/>
            <a:ext cx="144016" cy="522293"/>
          </a:xfrm>
          <a:prstGeom prst="leftBrace">
            <a:avLst>
              <a:gd name="adj1" fmla="val 36650"/>
              <a:gd name="adj2" fmla="val 5000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20A3E3E5-9DE4-49E3-8BEC-DBDDE3988EE4}"/>
              </a:ext>
            </a:extLst>
          </p:cNvPr>
          <p:cNvSpPr/>
          <p:nvPr/>
        </p:nvSpPr>
        <p:spPr bwMode="auto">
          <a:xfrm rot="10800000">
            <a:off x="3275856" y="3861740"/>
            <a:ext cx="215894" cy="654226"/>
          </a:xfrm>
          <a:prstGeom prst="leftBrace">
            <a:avLst>
              <a:gd name="adj1" fmla="val 36650"/>
              <a:gd name="adj2" fmla="val 5000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20" name="Овал 11">
            <a:extLst>
              <a:ext uri="{FF2B5EF4-FFF2-40B4-BE49-F238E27FC236}">
                <a16:creationId xmlns:a16="http://schemas.microsoft.com/office/drawing/2014/main" id="{7625786A-DD23-41A9-B54B-41997319B6BE}"/>
              </a:ext>
            </a:extLst>
          </p:cNvPr>
          <p:cNvSpPr/>
          <p:nvPr/>
        </p:nvSpPr>
        <p:spPr bwMode="auto">
          <a:xfrm>
            <a:off x="3995936" y="3136664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8F6559-65EF-4668-9628-E5B4DDD96183}"/>
              </a:ext>
            </a:extLst>
          </p:cNvPr>
          <p:cNvCxnSpPr>
            <a:cxnSpLocks/>
            <a:stCxn id="20" idx="6"/>
            <a:endCxn id="22" idx="1"/>
          </p:cNvCxnSpPr>
          <p:nvPr/>
        </p:nvCxnSpPr>
        <p:spPr bwMode="auto">
          <a:xfrm>
            <a:off x="4067944" y="3172668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EF85E56-F458-4FD4-AEF0-CD9C66CCBC63}"/>
              </a:ext>
            </a:extLst>
          </p:cNvPr>
          <p:cNvSpPr/>
          <p:nvPr/>
        </p:nvSpPr>
        <p:spPr>
          <a:xfrm>
            <a:off x="5004048" y="3018779"/>
            <a:ext cx="2520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Host-side memory allocation</a:t>
            </a:r>
            <a:endParaRPr lang="en-US" sz="1200" dirty="0">
              <a:latin typeface="+mj-lt"/>
            </a:endParaRPr>
          </a:p>
        </p:txBody>
      </p:sp>
      <p:sp>
        <p:nvSpPr>
          <p:cNvPr id="24" name="Овал 11">
            <a:extLst>
              <a:ext uri="{FF2B5EF4-FFF2-40B4-BE49-F238E27FC236}">
                <a16:creationId xmlns:a16="http://schemas.microsoft.com/office/drawing/2014/main" id="{BAC9D475-3987-470D-B54F-98F4FA88A348}"/>
              </a:ext>
            </a:extLst>
          </p:cNvPr>
          <p:cNvSpPr/>
          <p:nvPr/>
        </p:nvSpPr>
        <p:spPr bwMode="auto">
          <a:xfrm>
            <a:off x="3589477" y="4154036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BD01D9-6A18-4122-B7AB-304032C4C369}"/>
              </a:ext>
            </a:extLst>
          </p:cNvPr>
          <p:cNvCxnSpPr>
            <a:cxnSpLocks/>
            <a:stCxn id="24" idx="6"/>
            <a:endCxn id="26" idx="1"/>
          </p:cNvCxnSpPr>
          <p:nvPr/>
        </p:nvCxnSpPr>
        <p:spPr bwMode="auto">
          <a:xfrm>
            <a:off x="3661485" y="4190040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C44884F-E971-4E95-B62B-A7C546FDA3F7}"/>
              </a:ext>
            </a:extLst>
          </p:cNvPr>
          <p:cNvSpPr/>
          <p:nvPr/>
        </p:nvSpPr>
        <p:spPr>
          <a:xfrm>
            <a:off x="4597589" y="4036151"/>
            <a:ext cx="17746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Vectors initialization</a:t>
            </a:r>
            <a:endParaRPr lang="en-US" sz="1200" dirty="0"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CD66E9-6418-43FB-A07D-01974F77E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20</a:t>
            </a:fld>
            <a:r>
              <a:rPr lang="en-US"/>
              <a:t>/33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8814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7D47-8CA1-4121-866B-2AF15AAA1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Management &amp; Error Handling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BEF3E-7E12-4AE7-9B65-DDCC0D4550E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FB8FB-047C-46C1-838E-1D801FBEE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Introduction To CUDA C++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37559D-3A48-481E-89FE-113BCAC49BEA}"/>
              </a:ext>
            </a:extLst>
          </p:cNvPr>
          <p:cNvSpPr/>
          <p:nvPr/>
        </p:nvSpPr>
        <p:spPr>
          <a:xfrm>
            <a:off x="107504" y="965394"/>
            <a:ext cx="42484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cuda.h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CHECK_ERROR(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  error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X; 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(error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cudaSuccess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) { 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    const 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s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cudaGetErrorString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(error); 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"Error: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%s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, s); 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exit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); 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  }</a:t>
            </a:r>
          </a:p>
          <a:p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latin typeface="Consolas" panose="020B0609020204030204" pitchFamily="49" charset="0"/>
              </a:rPr>
              <a:t>…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cudaError_t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error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cudaSuccess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 // Choose device #0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CHECK_ERROR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cudaSetDevice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Овал 11">
            <a:extLst>
              <a:ext uri="{FF2B5EF4-FFF2-40B4-BE49-F238E27FC236}">
                <a16:creationId xmlns:a16="http://schemas.microsoft.com/office/drawing/2014/main" id="{A1B3C749-B9CF-466E-BA8F-50BF400F221C}"/>
              </a:ext>
            </a:extLst>
          </p:cNvPr>
          <p:cNvSpPr/>
          <p:nvPr/>
        </p:nvSpPr>
        <p:spPr bwMode="auto">
          <a:xfrm>
            <a:off x="1713760" y="1069899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DA4C26-EABF-44DD-A56B-5D59EEA2D0EE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 bwMode="auto">
          <a:xfrm>
            <a:off x="1785768" y="1105903"/>
            <a:ext cx="57317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3D4CB9B-2033-4A4A-AD0B-70F63FAFD171}"/>
              </a:ext>
            </a:extLst>
          </p:cNvPr>
          <p:cNvSpPr/>
          <p:nvPr/>
        </p:nvSpPr>
        <p:spPr>
          <a:xfrm>
            <a:off x="2358947" y="952014"/>
            <a:ext cx="20661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CUDA Host API header</a:t>
            </a:r>
            <a:endParaRPr lang="en-US" sz="12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BB3C61-5CA0-43C3-8101-A82F1DE82030}"/>
              </a:ext>
            </a:extLst>
          </p:cNvPr>
          <p:cNvSpPr txBox="1"/>
          <p:nvPr/>
        </p:nvSpPr>
        <p:spPr>
          <a:xfrm>
            <a:off x="4992265" y="787690"/>
            <a:ext cx="3956158" cy="14721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200" b="1" dirty="0">
                <a:latin typeface="+mj-lt"/>
              </a:rPr>
              <a:t>Error Handling:</a:t>
            </a:r>
            <a:endParaRPr lang="ru-RU" sz="1200" b="1" dirty="0">
              <a:latin typeface="+mj-lt"/>
            </a:endParaRPr>
          </a:p>
          <a:p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cudaError_t</a:t>
            </a:r>
            <a:r>
              <a:rPr lang="en-US" sz="1100" dirty="0">
                <a:latin typeface="+mj-lt"/>
              </a:rPr>
              <a:t> – error code returned by API calls</a:t>
            </a:r>
          </a:p>
          <a:p>
            <a:endParaRPr lang="en-US" sz="5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const char*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cudaGetErrorString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cudaError_t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error)</a:t>
            </a:r>
            <a:b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sz="1100" dirty="0">
                <a:latin typeface="+mj-lt"/>
              </a:rPr>
              <a:t>– get error text description by code</a:t>
            </a:r>
          </a:p>
          <a:p>
            <a:endParaRPr lang="en-US" sz="500" dirty="0">
              <a:latin typeface="+mj-lt"/>
            </a:endParaRPr>
          </a:p>
          <a:p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cudaError_t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cudaGetLastError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latin typeface="+mj-lt"/>
              </a:rPr>
              <a:t>– get last error code from runtime API, code will be reset to </a:t>
            </a:r>
            <a:r>
              <a:rPr lang="en-US" sz="1100" dirty="0" err="1">
                <a:latin typeface="Consolas" panose="020B0609020204030204" pitchFamily="49" charset="0"/>
              </a:rPr>
              <a:t>cudaSuccess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3" name="Овал 11">
            <a:extLst>
              <a:ext uri="{FF2B5EF4-FFF2-40B4-BE49-F238E27FC236}">
                <a16:creationId xmlns:a16="http://schemas.microsoft.com/office/drawing/2014/main" id="{2F89DC17-C699-420E-87D0-455DD2D5A797}"/>
              </a:ext>
            </a:extLst>
          </p:cNvPr>
          <p:cNvSpPr/>
          <p:nvPr/>
        </p:nvSpPr>
        <p:spPr bwMode="auto">
          <a:xfrm>
            <a:off x="4283968" y="1985184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5774D5-E195-4F6C-8AED-EF397C04C690}"/>
              </a:ext>
            </a:extLst>
          </p:cNvPr>
          <p:cNvSpPr txBox="1"/>
          <p:nvPr/>
        </p:nvSpPr>
        <p:spPr>
          <a:xfrm>
            <a:off x="3347864" y="2510130"/>
            <a:ext cx="5600559" cy="1964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200" b="1" dirty="0">
                <a:latin typeface="+mj-lt"/>
              </a:rPr>
              <a:t>Device Management:</a:t>
            </a:r>
            <a:endParaRPr lang="ru-RU" sz="1200" b="1" dirty="0">
              <a:latin typeface="+mj-lt"/>
            </a:endParaRPr>
          </a:p>
          <a:p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cudaError_t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cudaGetDeviceCount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(int* count) </a:t>
            </a:r>
            <a:r>
              <a:rPr lang="en-US" sz="1100" dirty="0">
                <a:solidFill>
                  <a:srgbClr val="000000"/>
                </a:solidFill>
                <a:latin typeface="Arial"/>
              </a:rPr>
              <a:t>– get number of CUDA devices</a:t>
            </a:r>
          </a:p>
          <a:p>
            <a:endParaRPr lang="en-US" sz="500" dirty="0">
              <a:solidFill>
                <a:srgbClr val="000000"/>
              </a:solidFill>
              <a:latin typeface="Arial"/>
            </a:endParaRPr>
          </a:p>
          <a:p>
            <a:r>
              <a:rPr lang="fr-FR" sz="1100" dirty="0">
                <a:solidFill>
                  <a:srgbClr val="7030A0"/>
                </a:solidFill>
                <a:latin typeface="Consolas" panose="020B0609020204030204" pitchFamily="49" charset="0"/>
              </a:rPr>
              <a:t>​</a:t>
            </a:r>
            <a:r>
              <a:rPr lang="fr-FR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cudaError_t</a:t>
            </a:r>
            <a:r>
              <a:rPr lang="fr-FR" sz="11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cudaGetDevice</a:t>
            </a:r>
            <a:r>
              <a:rPr lang="fr-FR" sz="11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fr-FR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fr-FR" sz="1100" dirty="0">
                <a:solidFill>
                  <a:srgbClr val="7030A0"/>
                </a:solidFill>
                <a:latin typeface="Consolas" panose="020B0609020204030204" pitchFamily="49" charset="0"/>
              </a:rPr>
              <a:t>* </a:t>
            </a:r>
            <a:r>
              <a:rPr lang="fr-FR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device</a:t>
            </a:r>
            <a:r>
              <a:rPr lang="fr-FR" sz="1100" dirty="0">
                <a:solidFill>
                  <a:srgbClr val="7030A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00"/>
                </a:solidFill>
                <a:latin typeface="Arial"/>
              </a:rPr>
              <a:t>– returns current device index</a:t>
            </a:r>
            <a:endParaRPr lang="fr-FR" sz="11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endParaRPr lang="fr-FR" sz="5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fr-FR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cudaError_t</a:t>
            </a:r>
            <a:r>
              <a:rPr lang="fr-FR" sz="11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cudaSetDevice</a:t>
            </a:r>
            <a:r>
              <a:rPr lang="fr-FR" sz="11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fr-FR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fr-FR" sz="11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device</a:t>
            </a:r>
            <a:r>
              <a:rPr lang="fr-FR" sz="110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+mj-lt"/>
              </a:rPr>
              <a:t>– choose GPU device to work with, index starts from 0 (0 device is used by default)</a:t>
            </a:r>
          </a:p>
          <a:p>
            <a:endParaRPr lang="en-US" sz="500" dirty="0">
              <a:latin typeface="+mj-lt"/>
            </a:endParaRPr>
          </a:p>
          <a:p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cudaError_t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cudaChooseDevice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(int* device, const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cudaDeviceProp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* prop) </a:t>
            </a:r>
            <a:r>
              <a:rPr lang="en-US" sz="1100" dirty="0">
                <a:latin typeface="+mj-lt"/>
              </a:rPr>
              <a:t>– choose device that satisfies needed properties</a:t>
            </a:r>
          </a:p>
          <a:p>
            <a:endParaRPr lang="en-US" sz="500" dirty="0">
              <a:latin typeface="+mj-lt"/>
            </a:endParaRPr>
          </a:p>
          <a:p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cudaError_t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cudaGetDeviceProperties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cudaDeviceProp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* prop, int device)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+mj-lt"/>
              </a:rPr>
              <a:t>– get device properties, includes SM count, clock rate, memory sizes, etc.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623B5AA-A2B1-43A3-968D-777A45D7799F}"/>
              </a:ext>
            </a:extLst>
          </p:cNvPr>
          <p:cNvCxnSpPr>
            <a:stCxn id="13" idx="6"/>
            <a:endCxn id="11" idx="1"/>
          </p:cNvCxnSpPr>
          <p:nvPr/>
        </p:nvCxnSpPr>
        <p:spPr bwMode="auto">
          <a:xfrm flipV="1">
            <a:off x="4355976" y="1523789"/>
            <a:ext cx="636289" cy="49739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Овал 11">
            <a:extLst>
              <a:ext uri="{FF2B5EF4-FFF2-40B4-BE49-F238E27FC236}">
                <a16:creationId xmlns:a16="http://schemas.microsoft.com/office/drawing/2014/main" id="{85DD5B9E-3891-4D0F-B2C7-104A0CE7CED6}"/>
              </a:ext>
            </a:extLst>
          </p:cNvPr>
          <p:cNvSpPr/>
          <p:nvPr/>
        </p:nvSpPr>
        <p:spPr bwMode="auto">
          <a:xfrm>
            <a:off x="2921562" y="4005576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5DDA685-795F-4185-9386-DAD39AF53ABB}"/>
              </a:ext>
            </a:extLst>
          </p:cNvPr>
          <p:cNvCxnSpPr>
            <a:cxnSpLocks/>
            <a:stCxn id="24" idx="6"/>
            <a:endCxn id="19" idx="1"/>
          </p:cNvCxnSpPr>
          <p:nvPr/>
        </p:nvCxnSpPr>
        <p:spPr bwMode="auto">
          <a:xfrm flipV="1">
            <a:off x="2993570" y="3492450"/>
            <a:ext cx="354294" cy="54913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5F6EDE-A65F-47C9-B826-15CDE582F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21</a:t>
            </a:fld>
            <a:r>
              <a:rPr lang="en-US"/>
              <a:t>/33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227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D9B5-D6E5-4F8F-9F7C-A200C2B5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953A4-DE6D-40CA-8D0A-A8BE02527A1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78BAE-FAEB-4EC9-88D9-EC381BA88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Introduction To CUDA C++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C029D4-0B9C-46F4-875D-0C0E48BF945F}"/>
              </a:ext>
            </a:extLst>
          </p:cNvPr>
          <p:cNvSpPr/>
          <p:nvPr/>
        </p:nvSpPr>
        <p:spPr>
          <a:xfrm>
            <a:off x="148251" y="754350"/>
            <a:ext cx="42077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latin typeface="Consolas" panose="020B0609020204030204" pitchFamily="49" charset="0"/>
              </a:rPr>
              <a:t>…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 // Allocate vectors in device memory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d_A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CHECK_ERROR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cudaMalloc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d_A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size));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d_B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CHECK_ERROR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cudaMalloc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d_B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size));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d_C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CHECK_ERROR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cudaMalloc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d_C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size));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 // Copy vectors from host to device memory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CHECK_ERROR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cudaMemcpy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d_A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h_A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size,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cudaMemcpyHostToDevice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CHECK_ERROR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cudaMemcpy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d_B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h_B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size,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cudaMemcpyHostToDevice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//// Call the kernel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 // Copy result from device to host memory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CHECK_ERROR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cudaMemcpy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h_C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d_C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size,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cudaMemcpyDeviceToHost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463FE5-8275-44B9-AE0F-C8053EE3083D}"/>
              </a:ext>
            </a:extLst>
          </p:cNvPr>
          <p:cNvSpPr txBox="1"/>
          <p:nvPr/>
        </p:nvSpPr>
        <p:spPr>
          <a:xfrm>
            <a:off x="4812724" y="1241663"/>
            <a:ext cx="4032448" cy="29956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200" b="1" dirty="0">
                <a:latin typeface="+mj-lt"/>
              </a:rPr>
              <a:t>Memory Management:</a:t>
            </a:r>
            <a:endParaRPr lang="ru-RU" sz="1200" b="1" dirty="0">
              <a:latin typeface="+mj-lt"/>
            </a:endParaRP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​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cudaError_t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cudaMalloc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(void**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devPtr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size_t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size) </a:t>
            </a:r>
            <a:r>
              <a:rPr lang="en-US" sz="1100" dirty="0">
                <a:solidFill>
                  <a:srgbClr val="000000"/>
                </a:solidFill>
                <a:latin typeface="Arial"/>
              </a:rPr>
              <a:t>– allocate buffer in device memory</a:t>
            </a:r>
          </a:p>
          <a:p>
            <a:endParaRPr lang="en-US" sz="500" dirty="0">
              <a:solidFill>
                <a:srgbClr val="000000"/>
              </a:solidFill>
              <a:latin typeface="Arial"/>
            </a:endParaRPr>
          </a:p>
          <a:p>
            <a:r>
              <a:rPr lang="fr-FR" sz="1100" dirty="0">
                <a:solidFill>
                  <a:srgbClr val="7030A0"/>
                </a:solidFill>
                <a:latin typeface="Consolas" panose="020B0609020204030204" pitchFamily="49" charset="0"/>
              </a:rPr>
              <a:t>​​</a:t>
            </a:r>
            <a:r>
              <a:rPr lang="fr-FR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cudaError_t</a:t>
            </a:r>
            <a:r>
              <a:rPr lang="fr-FR" sz="11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cudaFree</a:t>
            </a:r>
            <a:r>
              <a:rPr lang="fr-FR" sz="11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fr-FR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void</a:t>
            </a:r>
            <a:r>
              <a:rPr lang="fr-FR" sz="1100" dirty="0">
                <a:solidFill>
                  <a:srgbClr val="7030A0"/>
                </a:solidFill>
                <a:latin typeface="Consolas" panose="020B0609020204030204" pitchFamily="49" charset="0"/>
              </a:rPr>
              <a:t>* </a:t>
            </a:r>
            <a:r>
              <a:rPr lang="fr-FR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devPtr</a:t>
            </a:r>
            <a:r>
              <a:rPr lang="fr-FR" sz="110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br>
              <a:rPr lang="fr-FR" sz="1100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Arial"/>
              </a:rPr>
              <a:t>– release buffer in device memory</a:t>
            </a:r>
            <a:endParaRPr lang="fr-FR" sz="11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endParaRPr lang="fr-FR" sz="5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fr-FR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cudaError_t</a:t>
            </a:r>
            <a:r>
              <a:rPr lang="fr-FR" sz="11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cudaMemcpy</a:t>
            </a:r>
            <a:r>
              <a:rPr lang="fr-FR" sz="11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br>
              <a:rPr lang="fr-FR" sz="1100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fr-FR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void</a:t>
            </a:r>
            <a:r>
              <a:rPr lang="fr-FR" sz="1100" dirty="0">
                <a:solidFill>
                  <a:srgbClr val="7030A0"/>
                </a:solidFill>
                <a:latin typeface="Consolas" panose="020B0609020204030204" pitchFamily="49" charset="0"/>
              </a:rPr>
              <a:t>* dst,</a:t>
            </a:r>
          </a:p>
          <a:p>
            <a:r>
              <a:rPr lang="fr-FR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const</a:t>
            </a:r>
            <a:r>
              <a:rPr lang="fr-FR" sz="11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void</a:t>
            </a:r>
            <a:r>
              <a:rPr lang="fr-FR" sz="1100" dirty="0">
                <a:solidFill>
                  <a:srgbClr val="7030A0"/>
                </a:solidFill>
                <a:latin typeface="Consolas" panose="020B0609020204030204" pitchFamily="49" charset="0"/>
              </a:rPr>
              <a:t>* src,</a:t>
            </a:r>
          </a:p>
          <a:p>
            <a:r>
              <a:rPr lang="fr-FR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size_t</a:t>
            </a:r>
            <a:r>
              <a:rPr lang="fr-FR" sz="1100" dirty="0">
                <a:solidFill>
                  <a:srgbClr val="7030A0"/>
                </a:solidFill>
                <a:latin typeface="Consolas" panose="020B0609020204030204" pitchFamily="49" charset="0"/>
              </a:rPr>
              <a:t> count,</a:t>
            </a:r>
          </a:p>
          <a:p>
            <a:r>
              <a:rPr lang="fr-FR" sz="1100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cudaMemcpyKind</a:t>
            </a:r>
            <a:r>
              <a:rPr lang="fr-FR" sz="11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kind</a:t>
            </a:r>
            <a:r>
              <a:rPr lang="fr-FR" sz="110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br>
              <a:rPr lang="fr-FR" sz="1100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sz="1100" dirty="0">
                <a:latin typeface="+mj-lt"/>
              </a:rPr>
              <a:t>– transfer memory between host and device</a:t>
            </a:r>
            <a:br>
              <a:rPr lang="en-US" sz="1100" dirty="0">
                <a:latin typeface="+mj-lt"/>
              </a:rPr>
            </a:br>
            <a:r>
              <a:rPr lang="en-US" sz="1100" dirty="0">
                <a:latin typeface="+mj-lt"/>
              </a:rPr>
              <a:t>(</a:t>
            </a:r>
            <a:r>
              <a:rPr lang="en-US" sz="1100" dirty="0">
                <a:latin typeface="Consolas" panose="020B0609020204030204" pitchFamily="49" charset="0"/>
              </a:rPr>
              <a:t>kind</a:t>
            </a:r>
            <a:r>
              <a:rPr lang="en-US" sz="1100" dirty="0">
                <a:latin typeface="+mj-lt"/>
              </a:rPr>
              <a:t> can be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cudaMemcpyHostToHost</a:t>
            </a:r>
            <a:r>
              <a:rPr lang="en-US" sz="11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</a:rPr>
              <a:t>cudaMemcpyHostToDevice</a:t>
            </a:r>
            <a:r>
              <a:rPr lang="en-US" sz="11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>
                <a:latin typeface="Consolas" panose="020B0609020204030204" pitchFamily="49" charset="0"/>
              </a:rPr>
              <a:t>cudaMemcpyDeviceToHost,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</a:rPr>
              <a:t>cudaMemcpyDeviceToDevice</a:t>
            </a:r>
            <a:r>
              <a:rPr lang="en-US" sz="1100" dirty="0">
                <a:latin typeface="+mj-lt"/>
              </a:rPr>
              <a:t>)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26ADFC3-13BD-4333-8080-DA7F50E5AE04}"/>
              </a:ext>
            </a:extLst>
          </p:cNvPr>
          <p:cNvSpPr/>
          <p:nvPr/>
        </p:nvSpPr>
        <p:spPr bwMode="auto">
          <a:xfrm rot="10800000">
            <a:off x="4292976" y="1347614"/>
            <a:ext cx="216024" cy="3312368"/>
          </a:xfrm>
          <a:prstGeom prst="leftBrace">
            <a:avLst>
              <a:gd name="adj1" fmla="val 36650"/>
              <a:gd name="adj2" fmla="val 5000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2408603-6F5F-4C98-8FD9-B8E5B9917177}"/>
              </a:ext>
            </a:extLst>
          </p:cNvPr>
          <p:cNvSpPr/>
          <p:nvPr/>
        </p:nvSpPr>
        <p:spPr bwMode="auto">
          <a:xfrm>
            <a:off x="4574180" y="2970145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9962CE-308D-4805-A063-BBA3AC1268BA}"/>
              </a:ext>
            </a:extLst>
          </p:cNvPr>
          <p:cNvCxnSpPr>
            <a:cxnSpLocks/>
            <a:stCxn id="12" idx="6"/>
            <a:endCxn id="10" idx="1"/>
          </p:cNvCxnSpPr>
          <p:nvPr/>
        </p:nvCxnSpPr>
        <p:spPr bwMode="auto">
          <a:xfrm flipV="1">
            <a:off x="4646188" y="2739509"/>
            <a:ext cx="166536" cy="26664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EF224C-2C22-42D3-9187-C77AD3AEF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22</a:t>
            </a:fld>
            <a:r>
              <a:rPr lang="en-US"/>
              <a:t>/33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419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F56B-E1BF-42B9-99B8-2947ECFB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Control &amp; Device Management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9F44F-05AF-4879-A1F7-0A977CE501F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B00A1-8BA7-4A61-AD5F-E4C86A6B8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Introduction To CUDA C++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A3F6D0-61DC-4F6A-89FC-6095C889F21C}"/>
              </a:ext>
            </a:extLst>
          </p:cNvPr>
          <p:cNvSpPr/>
          <p:nvPr/>
        </p:nvSpPr>
        <p:spPr>
          <a:xfrm>
            <a:off x="393610" y="740330"/>
            <a:ext cx="59766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latin typeface="Consolas" panose="020B0609020204030204" pitchFamily="49" charset="0"/>
              </a:rPr>
              <a:t>…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 //// Call the kernel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threadsPerBlock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256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blocksPerGrid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(N +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threadsPerBlock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/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threadsPerBlock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VecAdd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blocksPerGrid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threadsPerBlock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d_A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d_B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d_C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CHECK_ERROR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cudaDeviceSynchronize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…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 // Free device memory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CHECK_ERROR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cudaFree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d_A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CHECK_ERROR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cudaFree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d_B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CHECK_ERROR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cudaFree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d_C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 // Check result correctness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i &lt; N; ++i)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assert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h_C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[i] ==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3.0f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 // Free host memory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free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h_A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free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h_B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free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h_C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7592CD-FE1C-4A94-8F8E-FDBE7EFC75D5}"/>
              </a:ext>
            </a:extLst>
          </p:cNvPr>
          <p:cNvSpPr txBox="1"/>
          <p:nvPr/>
        </p:nvSpPr>
        <p:spPr>
          <a:xfrm>
            <a:off x="4737385" y="2715766"/>
            <a:ext cx="4032448" cy="1225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200" b="1" dirty="0">
                <a:latin typeface="+mj-lt"/>
              </a:rPr>
              <a:t>Execution Control &amp; Device Management:</a:t>
            </a:r>
            <a:endParaRPr lang="ru-RU" sz="1200" b="1" dirty="0">
              <a:latin typeface="+mj-lt"/>
            </a:endParaRP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​Kernel&lt;&lt;&lt;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blocksPerGrid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threadsPerBlock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sharedMemSize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&gt;&gt;&gt;(…) </a:t>
            </a:r>
            <a:r>
              <a:rPr lang="en-US" sz="1100" dirty="0">
                <a:solidFill>
                  <a:srgbClr val="000000"/>
                </a:solidFill>
                <a:latin typeface="Arial"/>
              </a:rPr>
              <a:t>– invoke the kernel on device, this call is </a:t>
            </a:r>
            <a:r>
              <a:rPr lang="en-US" sz="1100" i="1" dirty="0">
                <a:solidFill>
                  <a:srgbClr val="000000"/>
                </a:solidFill>
                <a:latin typeface="Arial"/>
              </a:rPr>
              <a:t>asynchronous </a:t>
            </a:r>
            <a:r>
              <a:rPr lang="en-US" sz="1100" dirty="0">
                <a:solidFill>
                  <a:srgbClr val="000000"/>
                </a:solidFill>
                <a:latin typeface="Arial"/>
              </a:rPr>
              <a:t>(it just places kernel into the queue)</a:t>
            </a:r>
          </a:p>
          <a:p>
            <a:endParaRPr lang="en-US" sz="500" dirty="0">
              <a:solidFill>
                <a:srgbClr val="000000"/>
              </a:solidFill>
              <a:latin typeface="Arial"/>
            </a:endParaRPr>
          </a:p>
          <a:p>
            <a:r>
              <a:rPr lang="fr-FR" sz="1100" dirty="0">
                <a:solidFill>
                  <a:srgbClr val="7030A0"/>
                </a:solidFill>
                <a:latin typeface="Consolas" panose="020B0609020204030204" pitchFamily="49" charset="0"/>
              </a:rPr>
              <a:t>​​</a:t>
            </a:r>
            <a:r>
              <a:rPr lang="fr-FR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cudaError_t</a:t>
            </a:r>
            <a:r>
              <a:rPr lang="fr-FR" sz="11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cudaDeviceSynchronize</a:t>
            </a:r>
            <a:r>
              <a:rPr lang="fr-FR" sz="1100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br>
              <a:rPr lang="fr-FR" sz="1100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Arial"/>
              </a:rPr>
              <a:t>– wait for all tasks in a queue to be completed</a:t>
            </a:r>
            <a:endParaRPr lang="fr-FR" sz="11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9E2FEA1C-CE93-4238-93C3-6A7688732D16}"/>
              </a:ext>
            </a:extLst>
          </p:cNvPr>
          <p:cNvSpPr/>
          <p:nvPr/>
        </p:nvSpPr>
        <p:spPr bwMode="auto">
          <a:xfrm rot="10800000">
            <a:off x="6106154" y="1219547"/>
            <a:ext cx="216024" cy="848147"/>
          </a:xfrm>
          <a:prstGeom prst="leftBrace">
            <a:avLst>
              <a:gd name="adj1" fmla="val 36650"/>
              <a:gd name="adj2" fmla="val 5000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0" name="Овал 11">
            <a:extLst>
              <a:ext uri="{FF2B5EF4-FFF2-40B4-BE49-F238E27FC236}">
                <a16:creationId xmlns:a16="http://schemas.microsoft.com/office/drawing/2014/main" id="{FF94D765-EB6E-4478-8074-A5D3137EF3FB}"/>
              </a:ext>
            </a:extLst>
          </p:cNvPr>
          <p:cNvSpPr/>
          <p:nvPr/>
        </p:nvSpPr>
        <p:spPr bwMode="auto">
          <a:xfrm>
            <a:off x="6360108" y="1605984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47EA7B7-5AED-4224-9F87-8A66FAB7E1C5}"/>
              </a:ext>
            </a:extLst>
          </p:cNvPr>
          <p:cNvCxnSpPr>
            <a:cxnSpLocks/>
            <a:stCxn id="10" idx="6"/>
            <a:endCxn id="8" idx="0"/>
          </p:cNvCxnSpPr>
          <p:nvPr/>
        </p:nvCxnSpPr>
        <p:spPr bwMode="auto">
          <a:xfrm>
            <a:off x="6432116" y="1641988"/>
            <a:ext cx="321493" cy="107377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0FF915-0BB4-4A71-9982-4DA6D6321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23</a:t>
            </a:fld>
            <a:r>
              <a:rPr lang="en-US"/>
              <a:t>/33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031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A93D-B79D-487A-AE53-FE157ADC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Vector Add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73CC5-90F4-473F-BB9C-6DF2DA87885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AA8DD-B542-438E-B114-C5A7175BB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Introduction To CUDA C++</a:t>
            </a:r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CA706F-9B63-48D0-B1F7-31EEF73841D1}"/>
              </a:ext>
            </a:extLst>
          </p:cNvPr>
          <p:cNvSpPr/>
          <p:nvPr/>
        </p:nvSpPr>
        <p:spPr bwMode="auto">
          <a:xfrm>
            <a:off x="611560" y="771550"/>
            <a:ext cx="3912853" cy="39604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cuda.h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assert.h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AF00DB"/>
                </a:solidFill>
                <a:latin typeface="Consolas" panose="020B0609020204030204" pitchFamily="49" charset="0"/>
              </a:rPr>
              <a:t>#define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CHECK_ERROR(</a:t>
            </a:r>
            <a:r>
              <a:rPr lang="en-US" sz="8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) </a:t>
            </a:r>
            <a:r>
              <a:rPr lang="en-US" sz="800" dirty="0">
                <a:solidFill>
                  <a:srgbClr val="EE0000"/>
                </a:solidFill>
                <a:latin typeface="Consolas" panose="020B0609020204030204" pitchFamily="49" charset="0"/>
              </a:rPr>
              <a:t>\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X; </a:t>
            </a:r>
            <a:r>
              <a:rPr lang="en-US" sz="800" dirty="0">
                <a:solidFill>
                  <a:srgbClr val="EE0000"/>
                </a:solidFill>
                <a:latin typeface="Consolas" panose="020B0609020204030204" pitchFamily="49" charset="0"/>
              </a:rPr>
              <a:t>\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cudaSuccess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) { </a:t>
            </a:r>
            <a:r>
              <a:rPr lang="en-US" sz="800" dirty="0">
                <a:solidFill>
                  <a:srgbClr val="EE0000"/>
                </a:solidFill>
                <a:latin typeface="Consolas" panose="020B0609020204030204" pitchFamily="49" charset="0"/>
              </a:rPr>
              <a:t>\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   const char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s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cudaGetErrorString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); </a:t>
            </a:r>
            <a:r>
              <a:rPr lang="en-US" sz="800" dirty="0">
                <a:solidFill>
                  <a:srgbClr val="EE0000"/>
                </a:solidFill>
                <a:latin typeface="Consolas" panose="020B0609020204030204" pitchFamily="49" charset="0"/>
              </a:rPr>
              <a:t>\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   </a:t>
            </a:r>
            <a:r>
              <a:rPr lang="en-US" sz="8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"Error: </a:t>
            </a:r>
            <a:r>
              <a:rPr lang="en-US" sz="800" dirty="0">
                <a:solidFill>
                  <a:srgbClr val="001080"/>
                </a:solidFill>
                <a:latin typeface="Consolas" panose="020B0609020204030204" pitchFamily="49" charset="0"/>
              </a:rPr>
              <a:t>%s</a:t>
            </a:r>
            <a:r>
              <a:rPr lang="en-US" sz="8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, s); </a:t>
            </a:r>
            <a:r>
              <a:rPr lang="en-US" sz="800" dirty="0">
                <a:solidFill>
                  <a:srgbClr val="EE0000"/>
                </a:solidFill>
                <a:latin typeface="Consolas" panose="020B0609020204030204" pitchFamily="49" charset="0"/>
              </a:rPr>
              <a:t>\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   </a:t>
            </a:r>
            <a:r>
              <a:rPr lang="en-US" sz="800" dirty="0">
                <a:solidFill>
                  <a:srgbClr val="795E26"/>
                </a:solidFill>
                <a:latin typeface="Consolas" panose="020B0609020204030204" pitchFamily="49" charset="0"/>
              </a:rPr>
              <a:t>exit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); </a:t>
            </a:r>
            <a:r>
              <a:rPr lang="en-US" sz="800" dirty="0">
                <a:solidFill>
                  <a:srgbClr val="EE0000"/>
                </a:solidFill>
                <a:latin typeface="Consolas" panose="020B0609020204030204" pitchFamily="49" charset="0"/>
              </a:rPr>
              <a:t>\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 }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1080"/>
                </a:solidFill>
                <a:latin typeface="Consolas" panose="020B0609020204030204" pitchFamily="49" charset="0"/>
              </a:rPr>
              <a:t>__global__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795E26"/>
                </a:solidFill>
                <a:latin typeface="Consolas" panose="020B0609020204030204" pitchFamily="49" charset="0"/>
              </a:rPr>
              <a:t>VecAdd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float*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float*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float*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blockDim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blockIdx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(i &lt; N)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8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[i] = </a:t>
            </a:r>
            <a:r>
              <a:rPr lang="en-US" sz="8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[i] + </a:t>
            </a:r>
            <a:r>
              <a:rPr lang="en-US" sz="8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[i];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en-US" sz="800" dirty="0">
                <a:solidFill>
                  <a:srgbClr val="098658"/>
                </a:solidFill>
                <a:latin typeface="Consolas" panose="020B0609020204030204" pitchFamily="49" charset="0"/>
              </a:rPr>
              <a:t>1024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size = N * 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h_A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800" dirty="0">
                <a:solidFill>
                  <a:srgbClr val="795E26"/>
                </a:solidFill>
                <a:latin typeface="Consolas" panose="020B0609020204030204" pitchFamily="49" charset="0"/>
              </a:rPr>
              <a:t>malloc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(size);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h_B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800" dirty="0">
                <a:solidFill>
                  <a:srgbClr val="795E26"/>
                </a:solidFill>
                <a:latin typeface="Consolas" panose="020B0609020204030204" pitchFamily="49" charset="0"/>
              </a:rPr>
              <a:t>malloc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(size);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h_C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800" dirty="0">
                <a:solidFill>
                  <a:srgbClr val="795E26"/>
                </a:solidFill>
                <a:latin typeface="Consolas" panose="020B0609020204030204" pitchFamily="49" charset="0"/>
              </a:rPr>
              <a:t>malloc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(size);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en-US" sz="8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 i &lt; N; ++i)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800" dirty="0" err="1">
                <a:solidFill>
                  <a:srgbClr val="001080"/>
                </a:solidFill>
                <a:latin typeface="Consolas" panose="020B0609020204030204" pitchFamily="49" charset="0"/>
              </a:rPr>
              <a:t>h_A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[i] = </a:t>
            </a:r>
            <a:r>
              <a:rPr lang="en-US" sz="800" dirty="0">
                <a:solidFill>
                  <a:srgbClr val="098658"/>
                </a:solidFill>
                <a:latin typeface="Consolas" panose="020B0609020204030204" pitchFamily="49" charset="0"/>
              </a:rPr>
              <a:t>1.0f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800" dirty="0" err="1">
                <a:solidFill>
                  <a:srgbClr val="001080"/>
                </a:solidFill>
                <a:latin typeface="Consolas" panose="020B0609020204030204" pitchFamily="49" charset="0"/>
              </a:rPr>
              <a:t>h_B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[i] = </a:t>
            </a:r>
            <a:r>
              <a:rPr lang="en-US" sz="800" dirty="0">
                <a:solidFill>
                  <a:srgbClr val="098658"/>
                </a:solidFill>
                <a:latin typeface="Consolas" panose="020B0609020204030204" pitchFamily="49" charset="0"/>
              </a:rPr>
              <a:t>2.0f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800" dirty="0" err="1">
                <a:solidFill>
                  <a:srgbClr val="001080"/>
                </a:solidFill>
                <a:latin typeface="Consolas" panose="020B0609020204030204" pitchFamily="49" charset="0"/>
              </a:rPr>
              <a:t>h_C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[i] = </a:t>
            </a:r>
            <a:r>
              <a:rPr lang="en-US" sz="800" dirty="0">
                <a:solidFill>
                  <a:srgbClr val="098658"/>
                </a:solidFill>
                <a:latin typeface="Consolas" panose="020B0609020204030204" pitchFamily="49" charset="0"/>
              </a:rPr>
              <a:t>0.0f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  <a:b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430B8C-1CD0-4D66-AE2C-6B0B541A23FB}"/>
              </a:ext>
            </a:extLst>
          </p:cNvPr>
          <p:cNvSpPr/>
          <p:nvPr/>
        </p:nvSpPr>
        <p:spPr bwMode="auto">
          <a:xfrm>
            <a:off x="4635501" y="771551"/>
            <a:ext cx="3912853" cy="39604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 err="1">
                <a:solidFill>
                  <a:srgbClr val="267F99"/>
                </a:solidFill>
                <a:latin typeface="Consolas" panose="020B0609020204030204" pitchFamily="49" charset="0"/>
              </a:rPr>
              <a:t>cudaError_t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error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cudaSuccess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CHECK_ERROR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cudaSetDevice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CHECK_ERROR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cudaMalloc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size));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800" dirty="0" err="1">
                <a:solidFill>
                  <a:srgbClr val="001080"/>
                </a:solidFill>
                <a:latin typeface="Consolas" panose="020B0609020204030204" pitchFamily="49" charset="0"/>
              </a:rPr>
              <a:t>d_B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CHECK_ERROR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cudaMalloc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800" dirty="0" err="1">
                <a:solidFill>
                  <a:srgbClr val="001080"/>
                </a:solidFill>
                <a:latin typeface="Consolas" panose="020B0609020204030204" pitchFamily="49" charset="0"/>
              </a:rPr>
              <a:t>d_B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size));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800" dirty="0" err="1">
                <a:solidFill>
                  <a:srgbClr val="001080"/>
                </a:solidFill>
                <a:latin typeface="Consolas" panose="020B0609020204030204" pitchFamily="49" charset="0"/>
              </a:rPr>
              <a:t>d_C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CHECK_ERROR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cudaMalloc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800" dirty="0" err="1">
                <a:solidFill>
                  <a:srgbClr val="001080"/>
                </a:solidFill>
                <a:latin typeface="Consolas" panose="020B0609020204030204" pitchFamily="49" charset="0"/>
              </a:rPr>
              <a:t>d_C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size));</a:t>
            </a:r>
          </a:p>
          <a:p>
            <a:b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CHECK_ERROR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cudaMemcpy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h_A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size,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cudaMemcpyHostToDevice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CHECK_ERROR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cudaMemcpy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1080"/>
                </a:solidFill>
                <a:latin typeface="Consolas" panose="020B0609020204030204" pitchFamily="49" charset="0"/>
              </a:rPr>
              <a:t>d_B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h_B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size,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cudaMemcpyHostToDevice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1080"/>
                </a:solidFill>
                <a:latin typeface="Consolas" panose="020B0609020204030204" pitchFamily="49" charset="0"/>
              </a:rPr>
              <a:t>threadsPerBlock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98658"/>
                </a:solidFill>
                <a:latin typeface="Consolas" panose="020B0609020204030204" pitchFamily="49" charset="0"/>
              </a:rPr>
              <a:t>256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1080"/>
                </a:solidFill>
                <a:latin typeface="Consolas" panose="020B0609020204030204" pitchFamily="49" charset="0"/>
              </a:rPr>
              <a:t>blocksPerGrid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      (N + </a:t>
            </a:r>
            <a:r>
              <a:rPr lang="en-US" sz="800" dirty="0" err="1">
                <a:solidFill>
                  <a:srgbClr val="001080"/>
                </a:solidFill>
                <a:latin typeface="Consolas" panose="020B0609020204030204" pitchFamily="49" charset="0"/>
              </a:rPr>
              <a:t>threadsPerBlock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8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 / </a:t>
            </a:r>
            <a:r>
              <a:rPr lang="en-US" sz="800" dirty="0" err="1">
                <a:solidFill>
                  <a:srgbClr val="001080"/>
                </a:solidFill>
                <a:latin typeface="Consolas" panose="020B0609020204030204" pitchFamily="49" charset="0"/>
              </a:rPr>
              <a:t>threadsPerBlock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 err="1">
                <a:solidFill>
                  <a:srgbClr val="001080"/>
                </a:solidFill>
                <a:latin typeface="Consolas" panose="020B0609020204030204" pitchFamily="49" charset="0"/>
              </a:rPr>
              <a:t>VecAdd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&lt;&lt;&lt;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blocksPerGrid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threadsPerBlock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d_B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CHECK_ERROR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cudaDeviceSynchronize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b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CHECK_ERROR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cudaMemcpy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h_C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1080"/>
                </a:solidFill>
                <a:latin typeface="Consolas" panose="020B0609020204030204" pitchFamily="49" charset="0"/>
              </a:rPr>
              <a:t>d_C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size,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cudaMemcpyDeviceToHost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CHECK_ERROR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cudaFree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d_A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CHECK_ERROR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cudaFree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1080"/>
                </a:solidFill>
                <a:latin typeface="Consolas" panose="020B0609020204030204" pitchFamily="49" charset="0"/>
              </a:rPr>
              <a:t>d_B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CHECK_ERROR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cudaFree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1080"/>
                </a:solidFill>
                <a:latin typeface="Consolas" panose="020B0609020204030204" pitchFamily="49" charset="0"/>
              </a:rPr>
              <a:t>d_C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en-US" sz="8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 i &lt; N; ++i)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800" dirty="0">
                <a:solidFill>
                  <a:srgbClr val="795E26"/>
                </a:solidFill>
                <a:latin typeface="Consolas" panose="020B0609020204030204" pitchFamily="49" charset="0"/>
              </a:rPr>
              <a:t>assert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1080"/>
                </a:solidFill>
                <a:latin typeface="Consolas" panose="020B0609020204030204" pitchFamily="49" charset="0"/>
              </a:rPr>
              <a:t>h_C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[i] == </a:t>
            </a:r>
            <a:r>
              <a:rPr lang="en-US" sz="800" dirty="0">
                <a:solidFill>
                  <a:srgbClr val="098658"/>
                </a:solidFill>
                <a:latin typeface="Consolas" panose="020B0609020204030204" pitchFamily="49" charset="0"/>
              </a:rPr>
              <a:t>3.0f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795E26"/>
                </a:solidFill>
                <a:latin typeface="Consolas" panose="020B0609020204030204" pitchFamily="49" charset="0"/>
              </a:rPr>
              <a:t>free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h_A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001080"/>
                </a:solidFill>
                <a:latin typeface="Consolas" panose="020B0609020204030204" pitchFamily="49" charset="0"/>
              </a:rPr>
              <a:t>free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h_B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001080"/>
                </a:solidFill>
                <a:latin typeface="Consolas" panose="020B0609020204030204" pitchFamily="49" charset="0"/>
              </a:rPr>
              <a:t>free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h_C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2AD35A-D7E3-4293-9988-19335BBE0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24</a:t>
            </a:fld>
            <a:r>
              <a:rPr lang="en-US"/>
              <a:t>/33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309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9D3F-D900-42A7-AEB7-3F1FC73E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Compute Capability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CE4DA-C291-476B-B5AD-9BBEE59C323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C5BEA-5E2F-4C55-80BC-E95C817DE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Introduction To CUDA C++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DDC89-18FA-4F7D-A026-9C2262EB8935}"/>
              </a:ext>
            </a:extLst>
          </p:cNvPr>
          <p:cNvSpPr/>
          <p:nvPr/>
        </p:nvSpPr>
        <p:spPr>
          <a:xfrm>
            <a:off x="161872" y="2534569"/>
            <a:ext cx="4968552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deviceCount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cudaGetDeviceCount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deviceCount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device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device 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deviceCount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++device)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cudaDeviceProp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deviceProp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cudaGetDeviceProperties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deviceProp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device);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"Device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has compute capability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%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device,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deviceProp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major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deviceProp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minor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20300-9E8B-432F-B59B-8C9904B7A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131590"/>
            <a:ext cx="3645749" cy="2812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786A7B-6B4A-40EF-9B42-D87D2E5FD21C}"/>
              </a:ext>
            </a:extLst>
          </p:cNvPr>
          <p:cNvSpPr/>
          <p:nvPr/>
        </p:nvSpPr>
        <p:spPr>
          <a:xfrm>
            <a:off x="5292080" y="809471"/>
            <a:ext cx="3287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  <a:hlinkClick r:id="rId3"/>
              </a:rPr>
              <a:t>https://developer.nvidia.com/cuda-gpus</a:t>
            </a:r>
            <a:endParaRPr lang="en-US" sz="14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01CA69-193E-4A98-9CE6-8AA22860C8AD}"/>
              </a:ext>
            </a:extLst>
          </p:cNvPr>
          <p:cNvSpPr/>
          <p:nvPr/>
        </p:nvSpPr>
        <p:spPr>
          <a:xfrm>
            <a:off x="179512" y="846391"/>
            <a:ext cx="475252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latin typeface="+mj-lt"/>
              </a:rPr>
              <a:t>Compute capability* </a:t>
            </a:r>
            <a:r>
              <a:rPr lang="en-US" sz="1400" dirty="0">
                <a:latin typeface="+mj-lt"/>
              </a:rPr>
              <a:t>defines general specifications and features of a compute device, e.g.: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64-bit float atomics (6.0+)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Dynamic parallelism (5.0+)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Unified memory (5.0+)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Tensor cores (7.0+)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Distributed shared memory (9.0+)</a:t>
            </a:r>
            <a:endParaRPr lang="en-US" sz="1100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6B2D66-4AFD-444C-9B71-37729B0E5763}"/>
              </a:ext>
            </a:extLst>
          </p:cNvPr>
          <p:cNvSpPr/>
          <p:nvPr/>
        </p:nvSpPr>
        <p:spPr>
          <a:xfrm>
            <a:off x="825470" y="4449724"/>
            <a:ext cx="81123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+mj-lt"/>
              </a:rPr>
              <a:t>* More information can be found here: </a:t>
            </a:r>
            <a:r>
              <a:rPr lang="en-US" sz="1100" dirty="0">
                <a:latin typeface="+mj-lt"/>
                <a:hlinkClick r:id="rId4"/>
              </a:rPr>
              <a:t>https://docs.nvidia.com/cuda/cuda-c-programming-guide/index.html#compute-capabilities</a:t>
            </a:r>
            <a:endParaRPr lang="en-US" sz="1050" dirty="0"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7B582-B68E-453A-8DD1-ACB72CD78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25</a:t>
            </a:fld>
            <a:r>
              <a:rPr lang="en-US"/>
              <a:t>/33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7769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6671B1-C500-490D-A4CC-A86DCB90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427734"/>
            <a:ext cx="8426198" cy="576064"/>
          </a:xfrm>
        </p:spPr>
        <p:txBody>
          <a:bodyPr/>
          <a:lstStyle/>
          <a:p>
            <a:r>
              <a:rPr lang="en-US" dirty="0"/>
              <a:t>CUDA Streams &amp; Events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27FC2-DCEE-4CA5-94E4-9A2A755CB5C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10501-E6EF-4F44-A089-808AFAA36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Introduction To CUDA C++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8E420A-B753-407C-85FF-E9CEECD9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26</a:t>
            </a:fld>
            <a:r>
              <a:rPr lang="en-US"/>
              <a:t>/33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1027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5CC858-4192-4008-BF7B-70A00FFF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Matrix Sum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E7607-55FD-49DE-A435-1324479471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7094C-08F4-408E-A852-DE8709EEA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Introduction To CUDA C++</a:t>
            </a:r>
            <a:endParaRPr lang="ru-R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33EA41-23C3-4A2B-A551-CB32EC83F0C0}"/>
              </a:ext>
            </a:extLst>
          </p:cNvPr>
          <p:cNvSpPr/>
          <p:nvPr/>
        </p:nvSpPr>
        <p:spPr>
          <a:xfrm>
            <a:off x="396179" y="825718"/>
            <a:ext cx="54006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__global__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MatSum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float*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float*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float*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blockIdx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blockDim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blockIdx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blockDim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[i * n + j] =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[i * n + j] +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[i * n + j];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2048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Matrix size (N x N)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*a, *b, *c;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Host buffers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dev_a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*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dev_b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*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dev_c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Device buffers</a:t>
            </a:r>
          </a:p>
          <a:p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cudaMemcpy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dev_a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N*N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cudaMemcpyHostToDevice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cudaMemcpy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dev_b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N*N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cudaMemcpyHostToDevice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dim3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threadsPerBlock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dim3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blockCount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(N / 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N / 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MatSum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&lt;&lt;&lt;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blockCount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threadsPerBlock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dev_a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dev_b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dev_c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</a:p>
          <a:p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cudaMemcpy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dev_c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 N*N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cudaMemcpyDeviceToHost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0807FE-F803-4E88-B0CB-AFCD6ABB50F5}"/>
              </a:ext>
            </a:extLst>
          </p:cNvPr>
          <p:cNvSpPr/>
          <p:nvPr/>
        </p:nvSpPr>
        <p:spPr bwMode="auto">
          <a:xfrm>
            <a:off x="5868144" y="915566"/>
            <a:ext cx="576064" cy="576064"/>
          </a:xfrm>
          <a:prstGeom prst="roundRect">
            <a:avLst/>
          </a:prstGeom>
          <a:solidFill>
            <a:srgbClr val="FFED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00E6757-3614-4159-BAA0-73711979F54A}"/>
              </a:ext>
            </a:extLst>
          </p:cNvPr>
          <p:cNvSpPr/>
          <p:nvPr/>
        </p:nvSpPr>
        <p:spPr bwMode="auto">
          <a:xfrm>
            <a:off x="6912260" y="915566"/>
            <a:ext cx="576064" cy="576064"/>
          </a:xfrm>
          <a:prstGeom prst="roundRect">
            <a:avLst/>
          </a:prstGeom>
          <a:solidFill>
            <a:srgbClr val="FFED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B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541D331-8F7A-4A27-9C09-5568C2A5EF88}"/>
              </a:ext>
            </a:extLst>
          </p:cNvPr>
          <p:cNvSpPr/>
          <p:nvPr/>
        </p:nvSpPr>
        <p:spPr bwMode="auto">
          <a:xfrm>
            <a:off x="7956376" y="915566"/>
            <a:ext cx="576064" cy="576064"/>
          </a:xfrm>
          <a:prstGeom prst="roundRect">
            <a:avLst/>
          </a:prstGeom>
          <a:solidFill>
            <a:srgbClr val="FFED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j-lt"/>
                <a:cs typeface="Arial" pitchFamily="34" charset="0"/>
              </a:rPr>
              <a:t>C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59439A-EA82-44DD-9481-8CEAF7B3AC40}"/>
              </a:ext>
            </a:extLst>
          </p:cNvPr>
          <p:cNvSpPr txBox="1"/>
          <p:nvPr/>
        </p:nvSpPr>
        <p:spPr>
          <a:xfrm>
            <a:off x="6518575" y="10189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DEE922-A13D-4CE9-9628-D5632D2BB587}"/>
              </a:ext>
            </a:extLst>
          </p:cNvPr>
          <p:cNvSpPr txBox="1"/>
          <p:nvPr/>
        </p:nvSpPr>
        <p:spPr>
          <a:xfrm>
            <a:off x="7562691" y="10189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=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9908D3-788C-45C8-B061-967A6AFF9719}"/>
              </a:ext>
            </a:extLst>
          </p:cNvPr>
          <p:cNvCxnSpPr>
            <a:cxnSpLocks/>
          </p:cNvCxnSpPr>
          <p:nvPr/>
        </p:nvCxnSpPr>
        <p:spPr bwMode="auto">
          <a:xfrm>
            <a:off x="6588224" y="1851670"/>
            <a:ext cx="0" cy="22322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13CBB94-02CE-4626-BB2B-D2A4304090AB}"/>
              </a:ext>
            </a:extLst>
          </p:cNvPr>
          <p:cNvSpPr txBox="1"/>
          <p:nvPr/>
        </p:nvSpPr>
        <p:spPr>
          <a:xfrm>
            <a:off x="5958084" y="4125563"/>
            <a:ext cx="1260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Stream 0</a:t>
            </a:r>
          </a:p>
          <a:p>
            <a:pPr algn="ctr"/>
            <a:r>
              <a:rPr lang="en-US" sz="1200" i="1" dirty="0">
                <a:latin typeface="+mj-lt"/>
              </a:rPr>
              <a:t>(default stream)</a:t>
            </a:r>
            <a:endParaRPr lang="en-US" sz="1400" i="1"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A1ACDB-03F5-4332-8D70-4E1806912713}"/>
              </a:ext>
            </a:extLst>
          </p:cNvPr>
          <p:cNvSpPr/>
          <p:nvPr/>
        </p:nvSpPr>
        <p:spPr bwMode="auto">
          <a:xfrm>
            <a:off x="6714238" y="1933107"/>
            <a:ext cx="1548171" cy="432048"/>
          </a:xfrm>
          <a:prstGeom prst="rect">
            <a:avLst/>
          </a:prstGeom>
          <a:solidFill>
            <a:srgbClr val="CFF1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+mj-lt"/>
                <a:cs typeface="Arial" pitchFamily="34" charset="0"/>
              </a:rPr>
              <a:t>Copy A to device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4F846A-FD4F-4D15-B3F8-2C7FDD061F21}"/>
              </a:ext>
            </a:extLst>
          </p:cNvPr>
          <p:cNvSpPr/>
          <p:nvPr/>
        </p:nvSpPr>
        <p:spPr bwMode="auto">
          <a:xfrm>
            <a:off x="6716284" y="2447152"/>
            <a:ext cx="1548171" cy="432048"/>
          </a:xfrm>
          <a:prstGeom prst="rect">
            <a:avLst/>
          </a:prstGeom>
          <a:solidFill>
            <a:srgbClr val="CFF1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+mj-lt"/>
                <a:cs typeface="Arial" pitchFamily="34" charset="0"/>
              </a:rPr>
              <a:t>Copy B to device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5D1105-E798-494C-860B-BF7069C9A8EA}"/>
              </a:ext>
            </a:extLst>
          </p:cNvPr>
          <p:cNvSpPr/>
          <p:nvPr/>
        </p:nvSpPr>
        <p:spPr bwMode="auto">
          <a:xfrm>
            <a:off x="6714237" y="3467497"/>
            <a:ext cx="1548171" cy="432048"/>
          </a:xfrm>
          <a:prstGeom prst="rect">
            <a:avLst/>
          </a:prstGeom>
          <a:solidFill>
            <a:srgbClr val="CFF1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+mj-lt"/>
                <a:cs typeface="Arial" pitchFamily="34" charset="0"/>
              </a:rPr>
              <a:t>Copy C to host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61E931-0848-46AC-8465-7963491FA7A3}"/>
              </a:ext>
            </a:extLst>
          </p:cNvPr>
          <p:cNvSpPr/>
          <p:nvPr/>
        </p:nvSpPr>
        <p:spPr bwMode="auto">
          <a:xfrm>
            <a:off x="6714238" y="2953452"/>
            <a:ext cx="1548171" cy="432048"/>
          </a:xfrm>
          <a:prstGeom prst="rect">
            <a:avLst/>
          </a:prstGeom>
          <a:solidFill>
            <a:srgbClr val="FFED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+mj-lt"/>
                <a:cs typeface="Arial" pitchFamily="34" charset="0"/>
              </a:rPr>
              <a:t>Compute </a:t>
            </a:r>
            <a:r>
              <a:rPr lang="ru-RU" sz="1400" dirty="0">
                <a:latin typeface="+mj-lt"/>
                <a:cs typeface="Arial" pitchFamily="34" charset="0"/>
              </a:rPr>
              <a:t>С=</a:t>
            </a:r>
            <a:r>
              <a:rPr lang="en-US" sz="1400" dirty="0">
                <a:latin typeface="+mj-lt"/>
                <a:cs typeface="Arial" pitchFamily="34" charset="0"/>
              </a:rPr>
              <a:t>A+B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51DB43-CD83-4E6B-8E7D-D581C2D54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27</a:t>
            </a:fld>
            <a:r>
              <a:rPr lang="en-US"/>
              <a:t>/33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757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1A1F-7134-4CE9-BA85-4C72FDF1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Steams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744E4-9D8C-48BE-B698-AF5E2F8A13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384A1-9351-48EF-A34E-189037BD9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Introduction To CUDA C++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F90B55-FE24-4AF1-B021-DE83C0D543D7}"/>
              </a:ext>
            </a:extLst>
          </p:cNvPr>
          <p:cNvSpPr/>
          <p:nvPr/>
        </p:nvSpPr>
        <p:spPr>
          <a:xfrm>
            <a:off x="342016" y="744712"/>
            <a:ext cx="6174432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dim3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795E26"/>
                </a:solidFill>
                <a:latin typeface="Consolas" panose="020B0609020204030204" pitchFamily="49" charset="0"/>
              </a:rPr>
              <a:t>threadsPerBlock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dim3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795E26"/>
                </a:solidFill>
                <a:latin typeface="Consolas" panose="020B0609020204030204" pitchFamily="49" charset="0"/>
              </a:rPr>
              <a:t>blockCount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N / </a:t>
            </a:r>
            <a:r>
              <a:rPr lang="en-US" sz="1000" b="1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en-US" sz="10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N / </a:t>
            </a:r>
            <a:r>
              <a:rPr lang="en-US" sz="10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half = N * N / </a:t>
            </a:r>
            <a:r>
              <a:rPr lang="en-US" sz="10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half_bytes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half *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 err="1">
                <a:solidFill>
                  <a:srgbClr val="267F99"/>
                </a:solidFill>
                <a:latin typeface="Consolas" panose="020B0609020204030204" pitchFamily="49" charset="0"/>
              </a:rPr>
              <a:t>cudaStream_t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sz="10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cudaStreamCreate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0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]); </a:t>
            </a:r>
            <a:r>
              <a:rPr lang="en-US" sz="10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cudaStreamCreate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0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b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500" dirty="0">
                <a:solidFill>
                  <a:srgbClr val="008000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 // Stream 1 ========================================================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cudaMemcpyAsync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dev_a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a,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half_bytes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cudaMemcpyHostToDevice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b="1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cudaMemcpyAsync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dev_b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b,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half_bytes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cudaMemcpyHostToDevice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b="1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MatSum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&lt;&lt;&lt;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blockCount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threadsPerBlock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b="1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&gt;&gt;&gt;(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dev_a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dev_b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dev_c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cudaMemcpyAsync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(c,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dev_c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half_bytes,cudaMemcpyDeviceToHost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b="1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5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 // Stream 2 ========================================================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cudaMemcpyAsync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dev_a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half, a + half,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half_bytes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cudaMemcpyHostToDevice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b="1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cudaMemcpyAsync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dev_b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half, b + half,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half_bytes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cudaMemcpyHostToDevice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b="1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MatSum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&lt;&lt;&lt;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blockCount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threadsPerBlock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b="1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&gt;&gt;&gt;(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dev_a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half,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dev_b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half,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dev_c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half, N);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cudaMemcpyAsync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(c + half,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dev_c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half,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half_bytes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cudaMemcpyDeviceToHost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b="1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5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 // Wait for completion =============================================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cudaStreamSynchronize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]); </a:t>
            </a:r>
            <a:r>
              <a:rPr lang="en-US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cudaStreamSynchronize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cudaStreamDestroy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]); </a:t>
            </a:r>
            <a:r>
              <a:rPr lang="en-US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cudaStreamDestroy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800732-4525-4122-83D7-D89205C24559}"/>
              </a:ext>
            </a:extLst>
          </p:cNvPr>
          <p:cNvSpPr/>
          <p:nvPr/>
        </p:nvSpPr>
        <p:spPr bwMode="auto">
          <a:xfrm>
            <a:off x="5868144" y="915566"/>
            <a:ext cx="576064" cy="576064"/>
          </a:xfrm>
          <a:prstGeom prst="roundRect">
            <a:avLst/>
          </a:prstGeom>
          <a:solidFill>
            <a:srgbClr val="FFED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27301E-3663-4DC8-B7DB-4526777ED886}"/>
              </a:ext>
            </a:extLst>
          </p:cNvPr>
          <p:cNvSpPr/>
          <p:nvPr/>
        </p:nvSpPr>
        <p:spPr bwMode="auto">
          <a:xfrm>
            <a:off x="6912260" y="915566"/>
            <a:ext cx="576064" cy="576064"/>
          </a:xfrm>
          <a:prstGeom prst="roundRect">
            <a:avLst/>
          </a:prstGeom>
          <a:solidFill>
            <a:srgbClr val="FFED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8BA8F5-0743-4AB2-B2C3-025C7514E654}"/>
              </a:ext>
            </a:extLst>
          </p:cNvPr>
          <p:cNvSpPr/>
          <p:nvPr/>
        </p:nvSpPr>
        <p:spPr bwMode="auto">
          <a:xfrm>
            <a:off x="7956376" y="915566"/>
            <a:ext cx="576064" cy="576064"/>
          </a:xfrm>
          <a:prstGeom prst="roundRect">
            <a:avLst/>
          </a:prstGeom>
          <a:solidFill>
            <a:srgbClr val="FFED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j-lt"/>
                <a:cs typeface="Arial" pitchFamily="34" charset="0"/>
              </a:rPr>
              <a:t>C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4A53E6-B325-4DFA-B2E7-5838A8C91F7B}"/>
              </a:ext>
            </a:extLst>
          </p:cNvPr>
          <p:cNvSpPr txBox="1"/>
          <p:nvPr/>
        </p:nvSpPr>
        <p:spPr>
          <a:xfrm>
            <a:off x="6518575" y="10189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A87E53-9A81-4395-9031-2B24E80D4311}"/>
              </a:ext>
            </a:extLst>
          </p:cNvPr>
          <p:cNvSpPr txBox="1"/>
          <p:nvPr/>
        </p:nvSpPr>
        <p:spPr>
          <a:xfrm>
            <a:off x="7562691" y="10189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=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6DE719-3AD3-4E36-8E96-DFA47BEB27E5}"/>
              </a:ext>
            </a:extLst>
          </p:cNvPr>
          <p:cNvCxnSpPr>
            <a:cxnSpLocks/>
            <a:endCxn id="14" idx="0"/>
          </p:cNvCxnSpPr>
          <p:nvPr/>
        </p:nvCxnSpPr>
        <p:spPr bwMode="auto">
          <a:xfrm flipH="1">
            <a:off x="6387510" y="1976560"/>
            <a:ext cx="2" cy="2421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C5D3AEE-B403-48E5-B680-47DF88AA624F}"/>
              </a:ext>
            </a:extLst>
          </p:cNvPr>
          <p:cNvSpPr txBox="1"/>
          <p:nvPr/>
        </p:nvSpPr>
        <p:spPr>
          <a:xfrm>
            <a:off x="6009842" y="4397644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+mj-lt"/>
              </a:rPr>
              <a:t>Stream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CCF531-D228-4DF2-9150-100DB5174D90}"/>
              </a:ext>
            </a:extLst>
          </p:cNvPr>
          <p:cNvSpPr/>
          <p:nvPr/>
        </p:nvSpPr>
        <p:spPr bwMode="auto">
          <a:xfrm>
            <a:off x="6444208" y="2040129"/>
            <a:ext cx="1121847" cy="329375"/>
          </a:xfrm>
          <a:prstGeom prst="rect">
            <a:avLst/>
          </a:prstGeom>
          <a:solidFill>
            <a:srgbClr val="CFF1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+mj-lt"/>
                <a:cs typeface="Arial" pitchFamily="34" charset="0"/>
              </a:rPr>
              <a:t>Copy A to device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8076E2-36E6-4AD3-9E62-D79F6726433F}"/>
              </a:ext>
            </a:extLst>
          </p:cNvPr>
          <p:cNvSpPr/>
          <p:nvPr/>
        </p:nvSpPr>
        <p:spPr bwMode="auto">
          <a:xfrm>
            <a:off x="6444208" y="2430835"/>
            <a:ext cx="1121848" cy="329374"/>
          </a:xfrm>
          <a:prstGeom prst="rect">
            <a:avLst/>
          </a:prstGeom>
          <a:solidFill>
            <a:srgbClr val="CFF1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+mj-lt"/>
                <a:cs typeface="Arial" pitchFamily="34" charset="0"/>
              </a:rPr>
              <a:t>Copy B to device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3AE178-6CF5-44DF-8B35-3C5DF5C7B04A}"/>
              </a:ext>
            </a:extLst>
          </p:cNvPr>
          <p:cNvSpPr/>
          <p:nvPr/>
        </p:nvSpPr>
        <p:spPr bwMode="auto">
          <a:xfrm>
            <a:off x="6444208" y="3590543"/>
            <a:ext cx="1116120" cy="329374"/>
          </a:xfrm>
          <a:prstGeom prst="rect">
            <a:avLst/>
          </a:prstGeom>
          <a:solidFill>
            <a:srgbClr val="CFF1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+mj-lt"/>
                <a:cs typeface="Arial" pitchFamily="34" charset="0"/>
              </a:rPr>
              <a:t>Copy C to host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F6A568-7766-49FC-9832-68207EDF46A4}"/>
              </a:ext>
            </a:extLst>
          </p:cNvPr>
          <p:cNvSpPr/>
          <p:nvPr/>
        </p:nvSpPr>
        <p:spPr bwMode="auto">
          <a:xfrm>
            <a:off x="6444209" y="2811569"/>
            <a:ext cx="1116120" cy="329374"/>
          </a:xfrm>
          <a:prstGeom prst="rect">
            <a:avLst/>
          </a:prstGeom>
          <a:solidFill>
            <a:srgbClr val="FFED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+mj-lt"/>
                <a:cs typeface="Arial" pitchFamily="34" charset="0"/>
              </a:rPr>
              <a:t>Compute </a:t>
            </a:r>
            <a:r>
              <a:rPr lang="ru-RU" sz="1100" dirty="0">
                <a:latin typeface="+mj-lt"/>
                <a:cs typeface="Arial" pitchFamily="34" charset="0"/>
              </a:rPr>
              <a:t>С=</a:t>
            </a:r>
            <a:r>
              <a:rPr lang="en-US" sz="1100" dirty="0">
                <a:latin typeface="+mj-lt"/>
                <a:cs typeface="Arial" pitchFamily="34" charset="0"/>
              </a:rPr>
              <a:t>A+B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C64BE3-2A72-4F6A-AC17-19032C836454}"/>
              </a:ext>
            </a:extLst>
          </p:cNvPr>
          <p:cNvCxnSpPr>
            <a:cxnSpLocks/>
            <a:endCxn id="11" idx="1"/>
          </p:cNvCxnSpPr>
          <p:nvPr/>
        </p:nvCxnSpPr>
        <p:spPr bwMode="auto">
          <a:xfrm>
            <a:off x="5796136" y="1203598"/>
            <a:ext cx="72243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03C199-2835-4E66-A442-50354F083521}"/>
              </a:ext>
            </a:extLst>
          </p:cNvPr>
          <p:cNvCxnSpPr>
            <a:cxnSpLocks/>
          </p:cNvCxnSpPr>
          <p:nvPr/>
        </p:nvCxnSpPr>
        <p:spPr bwMode="auto">
          <a:xfrm>
            <a:off x="6837893" y="1203598"/>
            <a:ext cx="72243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60DCDC-31E5-4E33-8C52-AE832795269B}"/>
              </a:ext>
            </a:extLst>
          </p:cNvPr>
          <p:cNvCxnSpPr>
            <a:cxnSpLocks/>
          </p:cNvCxnSpPr>
          <p:nvPr/>
        </p:nvCxnSpPr>
        <p:spPr bwMode="auto">
          <a:xfrm>
            <a:off x="7882009" y="1203608"/>
            <a:ext cx="72243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FA2CDAF-51C3-4294-A3BB-49BADD23A376}"/>
              </a:ext>
            </a:extLst>
          </p:cNvPr>
          <p:cNvSpPr/>
          <p:nvPr/>
        </p:nvSpPr>
        <p:spPr bwMode="auto">
          <a:xfrm>
            <a:off x="7635633" y="2807170"/>
            <a:ext cx="1121847" cy="329375"/>
          </a:xfrm>
          <a:prstGeom prst="rect">
            <a:avLst/>
          </a:prstGeom>
          <a:solidFill>
            <a:srgbClr val="CFF1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+mj-lt"/>
                <a:cs typeface="Arial" pitchFamily="34" charset="0"/>
              </a:rPr>
              <a:t>Copy A to device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CE2036-3859-486E-8856-AEFBB9D98D0D}"/>
              </a:ext>
            </a:extLst>
          </p:cNvPr>
          <p:cNvSpPr/>
          <p:nvPr/>
        </p:nvSpPr>
        <p:spPr bwMode="auto">
          <a:xfrm>
            <a:off x="7635633" y="3197876"/>
            <a:ext cx="1121848" cy="329374"/>
          </a:xfrm>
          <a:prstGeom prst="rect">
            <a:avLst/>
          </a:prstGeom>
          <a:solidFill>
            <a:srgbClr val="CFF1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+mj-lt"/>
                <a:cs typeface="Arial" pitchFamily="34" charset="0"/>
              </a:rPr>
              <a:t>Copy B to device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FE8AE0-C785-40CB-8F6C-93AEA6A30099}"/>
              </a:ext>
            </a:extLst>
          </p:cNvPr>
          <p:cNvSpPr/>
          <p:nvPr/>
        </p:nvSpPr>
        <p:spPr bwMode="auto">
          <a:xfrm>
            <a:off x="7646579" y="3591416"/>
            <a:ext cx="1116120" cy="329374"/>
          </a:xfrm>
          <a:prstGeom prst="rect">
            <a:avLst/>
          </a:prstGeom>
          <a:solidFill>
            <a:srgbClr val="FFED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+mj-lt"/>
                <a:cs typeface="Arial" pitchFamily="34" charset="0"/>
              </a:rPr>
              <a:t>Compute </a:t>
            </a:r>
            <a:r>
              <a:rPr lang="ru-RU" sz="1100" dirty="0">
                <a:latin typeface="+mj-lt"/>
                <a:cs typeface="Arial" pitchFamily="34" charset="0"/>
              </a:rPr>
              <a:t>С=</a:t>
            </a:r>
            <a:r>
              <a:rPr lang="en-US" sz="1100" dirty="0">
                <a:latin typeface="+mj-lt"/>
                <a:cs typeface="Arial" pitchFamily="34" charset="0"/>
              </a:rPr>
              <a:t>A+B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0714C3-559B-4C46-B3AD-CF17E3AB408D}"/>
              </a:ext>
            </a:extLst>
          </p:cNvPr>
          <p:cNvSpPr/>
          <p:nvPr/>
        </p:nvSpPr>
        <p:spPr bwMode="auto">
          <a:xfrm>
            <a:off x="7646579" y="3982121"/>
            <a:ext cx="1116120" cy="329374"/>
          </a:xfrm>
          <a:prstGeom prst="rect">
            <a:avLst/>
          </a:prstGeom>
          <a:solidFill>
            <a:srgbClr val="CFF1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+mj-lt"/>
                <a:cs typeface="Arial" pitchFamily="34" charset="0"/>
              </a:rPr>
              <a:t>Copy C to host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5D8438-7D75-4DF1-B7F3-180DD4093101}"/>
              </a:ext>
            </a:extLst>
          </p:cNvPr>
          <p:cNvCxnSpPr>
            <a:cxnSpLocks/>
            <a:endCxn id="31" idx="0"/>
          </p:cNvCxnSpPr>
          <p:nvPr/>
        </p:nvCxnSpPr>
        <p:spPr bwMode="auto">
          <a:xfrm flipH="1">
            <a:off x="7601428" y="1976560"/>
            <a:ext cx="3" cy="2421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35F69AD-8AB1-4408-8419-067C91F880DE}"/>
              </a:ext>
            </a:extLst>
          </p:cNvPr>
          <p:cNvSpPr txBox="1"/>
          <p:nvPr/>
        </p:nvSpPr>
        <p:spPr>
          <a:xfrm>
            <a:off x="7223760" y="4397644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+mj-lt"/>
              </a:rPr>
              <a:t>Stream 2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FACC825-4E5B-4026-AFBE-BD9E2B2FC349}"/>
              </a:ext>
            </a:extLst>
          </p:cNvPr>
          <p:cNvSpPr/>
          <p:nvPr/>
        </p:nvSpPr>
        <p:spPr bwMode="auto">
          <a:xfrm>
            <a:off x="6698099" y="1586332"/>
            <a:ext cx="428322" cy="3693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42ABA0C-CEA5-4B35-A576-37754689DBA9}"/>
              </a:ext>
            </a:extLst>
          </p:cNvPr>
          <p:cNvCxnSpPr>
            <a:cxnSpLocks/>
            <a:stCxn id="32" idx="1"/>
            <a:endCxn id="32" idx="3"/>
          </p:cNvCxnSpPr>
          <p:nvPr/>
        </p:nvCxnSpPr>
        <p:spPr bwMode="auto">
          <a:xfrm>
            <a:off x="6698099" y="1770998"/>
            <a:ext cx="4283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37B019-2ECD-4F34-8056-2C0A2F270008}"/>
              </a:ext>
            </a:extLst>
          </p:cNvPr>
          <p:cNvCxnSpPr>
            <a:stCxn id="32" idx="1"/>
            <a:endCxn id="32" idx="0"/>
          </p:cNvCxnSpPr>
          <p:nvPr/>
        </p:nvCxnSpPr>
        <p:spPr bwMode="auto">
          <a:xfrm flipV="1">
            <a:off x="6698099" y="1586332"/>
            <a:ext cx="214161" cy="1846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37C689-D6DB-47BA-A3BD-006352D3D6BB}"/>
              </a:ext>
            </a:extLst>
          </p:cNvPr>
          <p:cNvCxnSpPr/>
          <p:nvPr/>
        </p:nvCxnSpPr>
        <p:spPr bwMode="auto">
          <a:xfrm flipV="1">
            <a:off x="6828199" y="1587078"/>
            <a:ext cx="214161" cy="1846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687762-DB10-4E7B-BDF7-92AFCD1D17CA}"/>
              </a:ext>
            </a:extLst>
          </p:cNvPr>
          <p:cNvCxnSpPr>
            <a:cxnSpLocks/>
          </p:cNvCxnSpPr>
          <p:nvPr/>
        </p:nvCxnSpPr>
        <p:spPr bwMode="auto">
          <a:xfrm flipV="1">
            <a:off x="6958299" y="1638160"/>
            <a:ext cx="168122" cy="1395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836F242-D121-4954-AD8E-CD0F4ADCCC31}"/>
              </a:ext>
            </a:extLst>
          </p:cNvPr>
          <p:cNvSpPr/>
          <p:nvPr/>
        </p:nvSpPr>
        <p:spPr bwMode="auto">
          <a:xfrm>
            <a:off x="7923641" y="1586332"/>
            <a:ext cx="428322" cy="3693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0DB771C-F68D-476D-BB98-A2C14F40D837}"/>
              </a:ext>
            </a:extLst>
          </p:cNvPr>
          <p:cNvCxnSpPr>
            <a:cxnSpLocks/>
            <a:stCxn id="41" idx="1"/>
            <a:endCxn id="41" idx="3"/>
          </p:cNvCxnSpPr>
          <p:nvPr/>
        </p:nvCxnSpPr>
        <p:spPr bwMode="auto">
          <a:xfrm>
            <a:off x="7923641" y="1770998"/>
            <a:ext cx="4283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059C632-970E-4B97-B01E-C50F01D65E0C}"/>
              </a:ext>
            </a:extLst>
          </p:cNvPr>
          <p:cNvCxnSpPr>
            <a:cxnSpLocks/>
          </p:cNvCxnSpPr>
          <p:nvPr/>
        </p:nvCxnSpPr>
        <p:spPr bwMode="auto">
          <a:xfrm flipV="1">
            <a:off x="8012849" y="1769206"/>
            <a:ext cx="214161" cy="1846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5715516-13E7-47C9-9B0D-570424FFDFDF}"/>
              </a:ext>
            </a:extLst>
          </p:cNvPr>
          <p:cNvCxnSpPr>
            <a:cxnSpLocks/>
            <a:stCxn id="41" idx="2"/>
            <a:endCxn id="41" idx="3"/>
          </p:cNvCxnSpPr>
          <p:nvPr/>
        </p:nvCxnSpPr>
        <p:spPr bwMode="auto">
          <a:xfrm flipV="1">
            <a:off x="8137802" y="1770998"/>
            <a:ext cx="214161" cy="1846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30F7756-5351-43F4-B694-0B8CA1E1F6F5}"/>
              </a:ext>
            </a:extLst>
          </p:cNvPr>
          <p:cNvCxnSpPr>
            <a:cxnSpLocks/>
          </p:cNvCxnSpPr>
          <p:nvPr/>
        </p:nvCxnSpPr>
        <p:spPr bwMode="auto">
          <a:xfrm flipV="1">
            <a:off x="7927274" y="1767414"/>
            <a:ext cx="192655" cy="1573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6E8485-6A0D-4339-8286-4B56220EA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28</a:t>
            </a:fld>
            <a:r>
              <a:rPr lang="en-US"/>
              <a:t>/33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7196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7AA4-CD9F-4613-8217-2D193403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Events &amp; Time Measurement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4BF8E-D3F7-44B2-8F07-DB9869468A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D4C87-66E4-41D6-9359-3FD48DCA7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Introduction To CUDA C++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DC67B4-6FCC-49D3-AD59-E3B8D34041FB}"/>
              </a:ext>
            </a:extLst>
          </p:cNvPr>
          <p:cNvSpPr/>
          <p:nvPr/>
        </p:nvSpPr>
        <p:spPr>
          <a:xfrm>
            <a:off x="467544" y="771550"/>
            <a:ext cx="5256584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latin typeface="Consolas" panose="020B0609020204030204" pitchFamily="49" charset="0"/>
              </a:rPr>
              <a:t>…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err="1">
                <a:solidFill>
                  <a:srgbClr val="267F99"/>
                </a:solidFill>
                <a:latin typeface="Consolas" panose="020B0609020204030204" pitchFamily="49" charset="0"/>
              </a:rPr>
              <a:t>cudaEvent_t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start, stop;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cudaEventCreate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(&amp;start);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cudaEventCreate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(&amp;stop);</a:t>
            </a:r>
          </a:p>
          <a:p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cudaEventRecord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(start, 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dim3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threadsPerBlock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dim3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blockCount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(N / 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N / 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MatSum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&lt;&lt;&lt;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blockCount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threadsPerBlock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dev_a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dev_b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dev_c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</a:p>
          <a:p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cudaEventRecord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(stop, 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cudaEventSynchronize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(stop);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elapsedTime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0.0f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cudaEventElapsedTime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elapsedTime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start, stop);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MatSum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exectuion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time: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%f</a:t>
            </a:r>
            <a:r>
              <a:rPr lang="en-US" sz="11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ms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elapsedTime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cudaEventDestroy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(start);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cudaEventDestroy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(stop);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Овал 11">
            <a:extLst>
              <a:ext uri="{FF2B5EF4-FFF2-40B4-BE49-F238E27FC236}">
                <a16:creationId xmlns:a16="http://schemas.microsoft.com/office/drawing/2014/main" id="{AA6E050E-9F7A-4220-918D-8E644A29F34A}"/>
              </a:ext>
            </a:extLst>
          </p:cNvPr>
          <p:cNvSpPr/>
          <p:nvPr/>
        </p:nvSpPr>
        <p:spPr bwMode="auto">
          <a:xfrm>
            <a:off x="2636274" y="1465498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EEB981-7A59-478B-97BA-4C53B74F34A6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 bwMode="auto">
          <a:xfrm flipV="1">
            <a:off x="2708282" y="1497467"/>
            <a:ext cx="3352543" cy="40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969B4F1-9326-4FC8-9302-E4921996125F}"/>
              </a:ext>
            </a:extLst>
          </p:cNvPr>
          <p:cNvSpPr/>
          <p:nvPr/>
        </p:nvSpPr>
        <p:spPr>
          <a:xfrm>
            <a:off x="6060825" y="1343578"/>
            <a:ext cx="13668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Event creation</a:t>
            </a:r>
            <a:endParaRPr lang="en-US" sz="1200" dirty="0">
              <a:latin typeface="+mj-lt"/>
            </a:endParaRPr>
          </a:p>
        </p:txBody>
      </p:sp>
      <p:sp>
        <p:nvSpPr>
          <p:cNvPr id="15" name="Овал 11">
            <a:extLst>
              <a:ext uri="{FF2B5EF4-FFF2-40B4-BE49-F238E27FC236}">
                <a16:creationId xmlns:a16="http://schemas.microsoft.com/office/drawing/2014/main" id="{1335C197-6049-43AB-84A2-51379573414A}"/>
              </a:ext>
            </a:extLst>
          </p:cNvPr>
          <p:cNvSpPr/>
          <p:nvPr/>
        </p:nvSpPr>
        <p:spPr bwMode="auto">
          <a:xfrm>
            <a:off x="2751123" y="1882236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2ACB0F-8481-4731-88B7-F0576D2F46C0}"/>
              </a:ext>
            </a:extLst>
          </p:cNvPr>
          <p:cNvCxnSpPr>
            <a:cxnSpLocks/>
            <a:stCxn id="15" idx="6"/>
            <a:endCxn id="17" idx="1"/>
          </p:cNvCxnSpPr>
          <p:nvPr/>
        </p:nvCxnSpPr>
        <p:spPr bwMode="auto">
          <a:xfrm>
            <a:off x="2823131" y="1918240"/>
            <a:ext cx="3239719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2B6D21A-038D-4C32-97BB-43611E745FBD}"/>
              </a:ext>
            </a:extLst>
          </p:cNvPr>
          <p:cNvSpPr/>
          <p:nvPr/>
        </p:nvSpPr>
        <p:spPr>
          <a:xfrm>
            <a:off x="6062850" y="1764352"/>
            <a:ext cx="21173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Start region recording</a:t>
            </a:r>
            <a:endParaRPr lang="en-US" sz="1200" dirty="0">
              <a:latin typeface="+mj-lt"/>
            </a:endParaRPr>
          </a:p>
        </p:txBody>
      </p:sp>
      <p:sp>
        <p:nvSpPr>
          <p:cNvPr id="18" name="Овал 11">
            <a:extLst>
              <a:ext uri="{FF2B5EF4-FFF2-40B4-BE49-F238E27FC236}">
                <a16:creationId xmlns:a16="http://schemas.microsoft.com/office/drawing/2014/main" id="{DD646927-FC3D-43C3-89A1-0D35F1DFDCD4}"/>
              </a:ext>
            </a:extLst>
          </p:cNvPr>
          <p:cNvSpPr/>
          <p:nvPr/>
        </p:nvSpPr>
        <p:spPr bwMode="auto">
          <a:xfrm>
            <a:off x="2751123" y="2887149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A882A8-269D-422C-B54A-775D32354528}"/>
              </a:ext>
            </a:extLst>
          </p:cNvPr>
          <p:cNvCxnSpPr>
            <a:cxnSpLocks/>
            <a:stCxn id="18" idx="6"/>
            <a:endCxn id="20" idx="1"/>
          </p:cNvCxnSpPr>
          <p:nvPr/>
        </p:nvCxnSpPr>
        <p:spPr bwMode="auto">
          <a:xfrm flipV="1">
            <a:off x="2823131" y="2916385"/>
            <a:ext cx="3237694" cy="67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E8B9A26-6C4E-4753-A752-F8337E13A368}"/>
              </a:ext>
            </a:extLst>
          </p:cNvPr>
          <p:cNvSpPr/>
          <p:nvPr/>
        </p:nvSpPr>
        <p:spPr>
          <a:xfrm>
            <a:off x="6060825" y="2762496"/>
            <a:ext cx="1895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End region recording</a:t>
            </a:r>
            <a:endParaRPr lang="en-US" sz="1200" dirty="0">
              <a:latin typeface="+mj-lt"/>
            </a:endParaRPr>
          </a:p>
        </p:txBody>
      </p:sp>
      <p:sp>
        <p:nvSpPr>
          <p:cNvPr id="24" name="Овал 11">
            <a:extLst>
              <a:ext uri="{FF2B5EF4-FFF2-40B4-BE49-F238E27FC236}">
                <a16:creationId xmlns:a16="http://schemas.microsoft.com/office/drawing/2014/main" id="{8BEF368F-F1EF-48BA-AC20-8A771405BDE5}"/>
              </a:ext>
            </a:extLst>
          </p:cNvPr>
          <p:cNvSpPr/>
          <p:nvPr/>
        </p:nvSpPr>
        <p:spPr bwMode="auto">
          <a:xfrm>
            <a:off x="2828955" y="3235132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553C45-5074-4CD7-81E4-D1A1296B8FAC}"/>
              </a:ext>
            </a:extLst>
          </p:cNvPr>
          <p:cNvCxnSpPr>
            <a:cxnSpLocks/>
            <a:stCxn id="24" idx="6"/>
            <a:endCxn id="26" idx="1"/>
          </p:cNvCxnSpPr>
          <p:nvPr/>
        </p:nvCxnSpPr>
        <p:spPr bwMode="auto">
          <a:xfrm>
            <a:off x="2900963" y="3271136"/>
            <a:ext cx="3159862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2368712-7725-4379-8619-9D8F0BCE0CBC}"/>
              </a:ext>
            </a:extLst>
          </p:cNvPr>
          <p:cNvSpPr/>
          <p:nvPr/>
        </p:nvSpPr>
        <p:spPr>
          <a:xfrm>
            <a:off x="6060825" y="3117248"/>
            <a:ext cx="22555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Wait for region completion</a:t>
            </a:r>
            <a:endParaRPr lang="en-US" sz="1200" dirty="0">
              <a:latin typeface="+mj-lt"/>
            </a:endParaRPr>
          </a:p>
        </p:txBody>
      </p:sp>
      <p:sp>
        <p:nvSpPr>
          <p:cNvPr id="28" name="Овал 11">
            <a:extLst>
              <a:ext uri="{FF2B5EF4-FFF2-40B4-BE49-F238E27FC236}">
                <a16:creationId xmlns:a16="http://schemas.microsoft.com/office/drawing/2014/main" id="{67D95637-A551-4F92-BDA4-DF33A62D80A0}"/>
              </a:ext>
            </a:extLst>
          </p:cNvPr>
          <p:cNvSpPr/>
          <p:nvPr/>
        </p:nvSpPr>
        <p:spPr bwMode="auto">
          <a:xfrm>
            <a:off x="2644164" y="4147854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B90CA-166D-4CDA-B7DD-9A2D702BCCD3}"/>
              </a:ext>
            </a:extLst>
          </p:cNvPr>
          <p:cNvCxnSpPr>
            <a:cxnSpLocks/>
            <a:stCxn id="28" idx="6"/>
            <a:endCxn id="30" idx="1"/>
          </p:cNvCxnSpPr>
          <p:nvPr/>
        </p:nvCxnSpPr>
        <p:spPr bwMode="auto">
          <a:xfrm>
            <a:off x="2716172" y="4183858"/>
            <a:ext cx="3344653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3A5B227-F0ED-47EF-9E45-A18FFCDE0DE7}"/>
              </a:ext>
            </a:extLst>
          </p:cNvPr>
          <p:cNvSpPr/>
          <p:nvPr/>
        </p:nvSpPr>
        <p:spPr>
          <a:xfrm>
            <a:off x="6060825" y="4029970"/>
            <a:ext cx="12882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Event destroy</a:t>
            </a:r>
            <a:endParaRPr lang="en-US" sz="1200" dirty="0">
              <a:latin typeface="+mj-lt"/>
            </a:endParaRPr>
          </a:p>
        </p:txBody>
      </p:sp>
      <p:sp>
        <p:nvSpPr>
          <p:cNvPr id="32" name="Овал 11">
            <a:extLst>
              <a:ext uri="{FF2B5EF4-FFF2-40B4-BE49-F238E27FC236}">
                <a16:creationId xmlns:a16="http://schemas.microsoft.com/office/drawing/2014/main" id="{2EA0842E-8597-42CC-9126-96902AF46ADF}"/>
              </a:ext>
            </a:extLst>
          </p:cNvPr>
          <p:cNvSpPr/>
          <p:nvPr/>
        </p:nvSpPr>
        <p:spPr bwMode="auto">
          <a:xfrm>
            <a:off x="4408886" y="3561163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B8CF9AB-5544-452D-9ACA-0AD735C3589D}"/>
              </a:ext>
            </a:extLst>
          </p:cNvPr>
          <p:cNvCxnSpPr>
            <a:cxnSpLocks/>
            <a:stCxn id="32" idx="6"/>
            <a:endCxn id="34" idx="1"/>
          </p:cNvCxnSpPr>
          <p:nvPr/>
        </p:nvCxnSpPr>
        <p:spPr bwMode="auto">
          <a:xfrm>
            <a:off x="4480894" y="3597167"/>
            <a:ext cx="1584119" cy="11788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529C267-20D8-460C-8D7F-1236BF826003}"/>
              </a:ext>
            </a:extLst>
          </p:cNvPr>
          <p:cNvSpPr/>
          <p:nvPr/>
        </p:nvSpPr>
        <p:spPr>
          <a:xfrm>
            <a:off x="6065013" y="3561163"/>
            <a:ext cx="20955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Get region elapsed time</a:t>
            </a:r>
            <a:endParaRPr lang="en-US" sz="1200" dirty="0">
              <a:latin typeface="+mj-lt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9BF8189-479D-46AC-AC68-A5BDCD187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957" y="164256"/>
            <a:ext cx="1419622" cy="141962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B06C23-6C90-4AA7-8E01-2B64E9B20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29</a:t>
            </a:fld>
            <a:r>
              <a:rPr lang="en-US"/>
              <a:t>/33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59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A5E1EFB-E65E-4F8C-8772-C4B3EDDD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Nvidia GPU Architecture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13C322-BE8D-43BD-A13A-1E551985D7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213DB8-DB2F-4F9C-927C-E5F806A44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Introduction To CUDA C++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5F9B27-DF4E-4259-A086-79C9C7E8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3</a:t>
            </a:fld>
            <a:r>
              <a:rPr lang="en-US"/>
              <a:t>/33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2805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D123-79C3-47BF-AEB4-0D9EF1A5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427734"/>
            <a:ext cx="8426198" cy="576064"/>
          </a:xfrm>
        </p:spPr>
        <p:txBody>
          <a:bodyPr/>
          <a:lstStyle/>
          <a:p>
            <a:r>
              <a:rPr lang="en-US" dirty="0"/>
              <a:t>Unified Memory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233EF-0591-48BA-BD43-9597612826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A11EC-946F-4AC5-8A8A-F2E2D5666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Introduction To CUDA C++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D4D67-9A7D-4A62-8F52-F827329A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30</a:t>
            </a:fld>
            <a:r>
              <a:rPr lang="en-US"/>
              <a:t>/33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840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37B7AE-5A3D-4A0C-9119-14D762C8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Memory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2F27D-CD5A-4699-A321-47D18468DC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B64FF-E630-4004-89DD-F9A48187B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for AI-accelerators: Introduction To CUDA C++</a:t>
            </a:r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E7CDB8-7F59-473D-9CF0-490DEDF91BE3}"/>
              </a:ext>
            </a:extLst>
          </p:cNvPr>
          <p:cNvSpPr/>
          <p:nvPr/>
        </p:nvSpPr>
        <p:spPr>
          <a:xfrm>
            <a:off x="467544" y="771550"/>
            <a:ext cx="489654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__global__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blockIdx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blockDim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(i &lt; n) </a:t>
            </a:r>
            <a:r>
              <a:rPr lang="en-US" sz="10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[i] = </a:t>
            </a:r>
            <a:r>
              <a:rPr lang="en-US" sz="1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[i] + </a:t>
            </a:r>
            <a:r>
              <a:rPr lang="en-US" sz="10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[i];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N = (</a:t>
            </a:r>
            <a:r>
              <a:rPr lang="en-US" sz="1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0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// 1 MB;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*x, *y;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cudaMallocManaged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(&amp;x, N*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cudaMallocManaged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(&amp;y, N*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en-US" sz="1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i &lt; N; i++)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[i] = </a:t>
            </a:r>
            <a:r>
              <a:rPr lang="en-US" sz="1000" dirty="0">
                <a:solidFill>
                  <a:srgbClr val="098658"/>
                </a:solidFill>
                <a:latin typeface="Consolas" panose="020B0609020204030204" pitchFamily="49" charset="0"/>
              </a:rPr>
              <a:t>1.0f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0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[i] = </a:t>
            </a:r>
            <a:r>
              <a:rPr lang="en-US" sz="1000" dirty="0">
                <a:solidFill>
                  <a:srgbClr val="098658"/>
                </a:solidFill>
                <a:latin typeface="Consolas" panose="020B0609020204030204" pitchFamily="49" charset="0"/>
              </a:rPr>
              <a:t>2.0f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blockSize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98658"/>
                </a:solidFill>
                <a:latin typeface="Consolas" panose="020B0609020204030204" pitchFamily="49" charset="0"/>
              </a:rPr>
              <a:t>256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numBlocks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(N +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blockSize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/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blockSize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 add&lt;&lt;&lt;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numBlocks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blockSize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&gt;&gt;&gt;(N, x, y);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cudaDeviceSynchronize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nn-NO" sz="10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nn-NO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0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sz="1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nn-NO" sz="1000" dirty="0">
                <a:solidFill>
                  <a:srgbClr val="000000"/>
                </a:solidFill>
                <a:latin typeface="Consolas" panose="020B0609020204030204" pitchFamily="49" charset="0"/>
              </a:rPr>
              <a:t>; i &lt; N; i++) </a:t>
            </a:r>
            <a:r>
              <a:rPr lang="nn-NO" sz="1000" dirty="0">
                <a:solidFill>
                  <a:srgbClr val="795E26"/>
                </a:solidFill>
                <a:latin typeface="Consolas" panose="020B0609020204030204" pitchFamily="49" charset="0"/>
              </a:rPr>
              <a:t>assert</a:t>
            </a:r>
            <a:r>
              <a:rPr lang="nn-N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0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nn-NO" sz="1000" dirty="0">
                <a:solidFill>
                  <a:srgbClr val="000000"/>
                </a:solidFill>
                <a:latin typeface="Consolas" panose="020B0609020204030204" pitchFamily="49" charset="0"/>
              </a:rPr>
              <a:t>[i] == </a:t>
            </a:r>
            <a:r>
              <a:rPr lang="nn-NO" sz="1000" dirty="0">
                <a:solidFill>
                  <a:srgbClr val="098658"/>
                </a:solidFill>
                <a:latin typeface="Consolas" panose="020B0609020204030204" pitchFamily="49" charset="0"/>
              </a:rPr>
              <a:t>3.0f</a:t>
            </a:r>
            <a:r>
              <a:rPr lang="nn-N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cudaFree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cudaFree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(y);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26" name="Picture 2" descr="Unified Memory is a single memory address space accessible from any processor in a system.">
            <a:extLst>
              <a:ext uri="{FF2B5EF4-FFF2-40B4-BE49-F238E27FC236}">
                <a16:creationId xmlns:a16="http://schemas.microsoft.com/office/drawing/2014/main" id="{1956222E-3021-47AB-AB65-BA9AB56C5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843558"/>
            <a:ext cx="3896949" cy="115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Овал 11">
            <a:extLst>
              <a:ext uri="{FF2B5EF4-FFF2-40B4-BE49-F238E27FC236}">
                <a16:creationId xmlns:a16="http://schemas.microsoft.com/office/drawing/2014/main" id="{955030C8-7635-4117-9A1F-68EF24BDC800}"/>
              </a:ext>
            </a:extLst>
          </p:cNvPr>
          <p:cNvSpPr/>
          <p:nvPr/>
        </p:nvSpPr>
        <p:spPr bwMode="auto">
          <a:xfrm>
            <a:off x="3451705" y="2319985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D01D41-AAF1-4ABA-9301-8C6E15A39146}"/>
              </a:ext>
            </a:extLst>
          </p:cNvPr>
          <p:cNvCxnSpPr>
            <a:cxnSpLocks/>
            <a:stCxn id="10" idx="6"/>
            <a:endCxn id="12" idx="1"/>
          </p:cNvCxnSpPr>
          <p:nvPr/>
        </p:nvCxnSpPr>
        <p:spPr bwMode="auto">
          <a:xfrm>
            <a:off x="3523713" y="2355989"/>
            <a:ext cx="198439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C2EDE07-8339-4D6C-BEA5-CF606044B2F8}"/>
              </a:ext>
            </a:extLst>
          </p:cNvPr>
          <p:cNvSpPr/>
          <p:nvPr/>
        </p:nvSpPr>
        <p:spPr>
          <a:xfrm>
            <a:off x="5508104" y="2202100"/>
            <a:ext cx="20869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Allocate unified memory</a:t>
            </a:r>
            <a:endParaRPr lang="en-US" sz="1200" dirty="0">
              <a:latin typeface="+mj-lt"/>
            </a:endParaRPr>
          </a:p>
        </p:txBody>
      </p:sp>
      <p:sp>
        <p:nvSpPr>
          <p:cNvPr id="16" name="Овал 11">
            <a:extLst>
              <a:ext uri="{FF2B5EF4-FFF2-40B4-BE49-F238E27FC236}">
                <a16:creationId xmlns:a16="http://schemas.microsoft.com/office/drawing/2014/main" id="{8ED00E95-9E20-4FA2-AD69-0B88BDFEBDBE}"/>
              </a:ext>
            </a:extLst>
          </p:cNvPr>
          <p:cNvSpPr/>
          <p:nvPr/>
        </p:nvSpPr>
        <p:spPr bwMode="auto">
          <a:xfrm>
            <a:off x="1616163" y="4309492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39A776-9445-45A3-8114-973E9D2C4923}"/>
              </a:ext>
            </a:extLst>
          </p:cNvPr>
          <p:cNvCxnSpPr>
            <a:cxnSpLocks/>
            <a:stCxn id="16" idx="6"/>
            <a:endCxn id="18" idx="1"/>
          </p:cNvCxnSpPr>
          <p:nvPr/>
        </p:nvCxnSpPr>
        <p:spPr bwMode="auto">
          <a:xfrm flipV="1">
            <a:off x="1688171" y="4341413"/>
            <a:ext cx="2954954" cy="40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C42C103-0AF8-4C41-95E3-1606BF2A7D93}"/>
              </a:ext>
            </a:extLst>
          </p:cNvPr>
          <p:cNvSpPr/>
          <p:nvPr/>
        </p:nvSpPr>
        <p:spPr>
          <a:xfrm>
            <a:off x="4643125" y="4187524"/>
            <a:ext cx="2267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Release unified memory</a:t>
            </a:r>
            <a:endParaRPr lang="en-US" sz="1200" dirty="0">
              <a:latin typeface="+mj-lt"/>
            </a:endParaRPr>
          </a:p>
        </p:txBody>
      </p:sp>
      <p:sp>
        <p:nvSpPr>
          <p:cNvPr id="20" name="Овал 11">
            <a:extLst>
              <a:ext uri="{FF2B5EF4-FFF2-40B4-BE49-F238E27FC236}">
                <a16:creationId xmlns:a16="http://schemas.microsoft.com/office/drawing/2014/main" id="{7C94F26E-3605-4350-BD37-9D934218409B}"/>
              </a:ext>
            </a:extLst>
          </p:cNvPr>
          <p:cNvSpPr/>
          <p:nvPr/>
        </p:nvSpPr>
        <p:spPr bwMode="auto">
          <a:xfrm>
            <a:off x="2803633" y="2789518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65ED659-8D46-4FA4-AFD7-0764F9C15D8E}"/>
              </a:ext>
            </a:extLst>
          </p:cNvPr>
          <p:cNvCxnSpPr>
            <a:cxnSpLocks/>
            <a:stCxn id="20" idx="6"/>
            <a:endCxn id="22" idx="1"/>
          </p:cNvCxnSpPr>
          <p:nvPr/>
        </p:nvCxnSpPr>
        <p:spPr bwMode="auto">
          <a:xfrm>
            <a:off x="2875641" y="2825522"/>
            <a:ext cx="263246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E189053-EBCD-4C0B-8207-61E706E96EDB}"/>
              </a:ext>
            </a:extLst>
          </p:cNvPr>
          <p:cNvSpPr/>
          <p:nvPr/>
        </p:nvSpPr>
        <p:spPr>
          <a:xfrm>
            <a:off x="5508104" y="2671633"/>
            <a:ext cx="25865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Initialize vectors (CPU side)</a:t>
            </a:r>
            <a:endParaRPr lang="en-US" sz="1200" dirty="0">
              <a:latin typeface="+mj-lt"/>
            </a:endParaRPr>
          </a:p>
        </p:txBody>
      </p:sp>
      <p:sp>
        <p:nvSpPr>
          <p:cNvPr id="24" name="Овал 11">
            <a:extLst>
              <a:ext uri="{FF2B5EF4-FFF2-40B4-BE49-F238E27FC236}">
                <a16:creationId xmlns:a16="http://schemas.microsoft.com/office/drawing/2014/main" id="{3AABB166-C7D5-4FDF-8D64-5A658C9C8979}"/>
              </a:ext>
            </a:extLst>
          </p:cNvPr>
          <p:cNvSpPr/>
          <p:nvPr/>
        </p:nvSpPr>
        <p:spPr bwMode="auto">
          <a:xfrm>
            <a:off x="3537954" y="3468323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BB1590-CC39-4FDD-8A47-5FC2234BDC9F}"/>
              </a:ext>
            </a:extLst>
          </p:cNvPr>
          <p:cNvCxnSpPr>
            <a:cxnSpLocks/>
            <a:stCxn id="24" idx="6"/>
            <a:endCxn id="26" idx="1"/>
          </p:cNvCxnSpPr>
          <p:nvPr/>
        </p:nvCxnSpPr>
        <p:spPr bwMode="auto">
          <a:xfrm>
            <a:off x="3609962" y="3504327"/>
            <a:ext cx="2504273" cy="43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B9ABA32-5116-4121-8ADB-AC2919E04E34}"/>
              </a:ext>
            </a:extLst>
          </p:cNvPr>
          <p:cNvSpPr/>
          <p:nvPr/>
        </p:nvSpPr>
        <p:spPr>
          <a:xfrm>
            <a:off x="6114235" y="3247110"/>
            <a:ext cx="2888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Run computations (GPU side)</a:t>
            </a:r>
          </a:p>
          <a:p>
            <a:pPr algn="ctr"/>
            <a:r>
              <a:rPr lang="en-US" sz="1400" b="1" i="1" dirty="0">
                <a:latin typeface="+mj-lt"/>
              </a:rPr>
              <a:t>no explicit data copy is needed</a:t>
            </a:r>
            <a:endParaRPr lang="en-US" sz="1200" b="1" i="1" dirty="0">
              <a:latin typeface="+mj-lt"/>
            </a:endParaRPr>
          </a:p>
        </p:txBody>
      </p:sp>
      <p:sp>
        <p:nvSpPr>
          <p:cNvPr id="32" name="Овал 11">
            <a:extLst>
              <a:ext uri="{FF2B5EF4-FFF2-40B4-BE49-F238E27FC236}">
                <a16:creationId xmlns:a16="http://schemas.microsoft.com/office/drawing/2014/main" id="{B62D468A-5160-4A66-B3F3-9FD2A7D1074E}"/>
              </a:ext>
            </a:extLst>
          </p:cNvPr>
          <p:cNvSpPr/>
          <p:nvPr/>
        </p:nvSpPr>
        <p:spPr bwMode="auto">
          <a:xfrm>
            <a:off x="4165177" y="3912730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01E061-5710-4D0E-995B-825C0D3AEBA1}"/>
              </a:ext>
            </a:extLst>
          </p:cNvPr>
          <p:cNvCxnSpPr>
            <a:cxnSpLocks/>
            <a:stCxn id="32" idx="6"/>
            <a:endCxn id="34" idx="1"/>
          </p:cNvCxnSpPr>
          <p:nvPr/>
        </p:nvCxnSpPr>
        <p:spPr bwMode="auto">
          <a:xfrm flipV="1">
            <a:off x="4237185" y="3946834"/>
            <a:ext cx="405940" cy="1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2B4843D-1C4B-4844-8975-107B4D3A60CB}"/>
              </a:ext>
            </a:extLst>
          </p:cNvPr>
          <p:cNvSpPr/>
          <p:nvPr/>
        </p:nvSpPr>
        <p:spPr>
          <a:xfrm>
            <a:off x="4643125" y="3792945"/>
            <a:ext cx="21920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Verify results (CPU side)</a:t>
            </a:r>
            <a:endParaRPr lang="en-US" sz="1200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BAF150-4E42-4D23-AC58-D4722F6DF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31</a:t>
            </a:fld>
            <a:r>
              <a:rPr lang="en-US"/>
              <a:t>/33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0015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References</a:t>
            </a:r>
            <a:endParaRPr lang="ru-RU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71469" indent="-271469" eaLnBrk="1" hangingPunct="1">
              <a:buFontTx/>
              <a:buAutoNum type="arabicPeriod"/>
            </a:pPr>
            <a:r>
              <a:rPr lang="en-US" dirty="0"/>
              <a:t>M. </a:t>
            </a:r>
            <a:r>
              <a:rPr lang="en-US" dirty="0" err="1"/>
              <a:t>Andersch</a:t>
            </a:r>
            <a:r>
              <a:rPr lang="en-US" dirty="0"/>
              <a:t>, G. Palmer, R. </a:t>
            </a:r>
            <a:r>
              <a:rPr lang="en-US" dirty="0" err="1"/>
              <a:t>Krashinsky</a:t>
            </a:r>
            <a:r>
              <a:rPr lang="en-US" dirty="0"/>
              <a:t>, N. Stam, V. Mehta, G. Brito, S. Ramaswamy, </a:t>
            </a:r>
            <a:r>
              <a:rPr lang="en-US" i="1" dirty="0"/>
              <a:t>NVIDIA Hopper Architecture In-Depth</a:t>
            </a:r>
            <a:r>
              <a:rPr lang="en-US" dirty="0"/>
              <a:t>, -2022 [</a:t>
            </a:r>
            <a:r>
              <a:rPr lang="en-US" dirty="0">
                <a:hlinkClick r:id="rId3"/>
              </a:rPr>
              <a:t>URL</a:t>
            </a:r>
            <a:r>
              <a:rPr lang="en-US" dirty="0"/>
              <a:t>]</a:t>
            </a:r>
          </a:p>
          <a:p>
            <a:pPr marL="271469" indent="-271469" eaLnBrk="1" hangingPunct="1">
              <a:buFontTx/>
              <a:buAutoNum type="arabicPeriod"/>
            </a:pPr>
            <a:r>
              <a:rPr lang="en-US" dirty="0"/>
              <a:t>NVidia Corporation, </a:t>
            </a:r>
            <a:r>
              <a:rPr lang="en-US" i="1" dirty="0"/>
              <a:t>CUDA C++ Programming Guide v12.3</a:t>
            </a:r>
            <a:r>
              <a:rPr lang="en-US" dirty="0"/>
              <a:t> [</a:t>
            </a:r>
            <a:r>
              <a:rPr lang="en-US" dirty="0">
                <a:hlinkClick r:id="rId4"/>
              </a:rPr>
              <a:t>URL</a:t>
            </a:r>
            <a:r>
              <a:rPr lang="en-US" dirty="0"/>
              <a:t>]</a:t>
            </a:r>
          </a:p>
          <a:p>
            <a:pPr marL="271469" indent="-271469" eaLnBrk="1" hangingPunct="1">
              <a:buFontTx/>
              <a:buAutoNum type="arabicPeriod"/>
            </a:pPr>
            <a:r>
              <a:rPr lang="en-US" dirty="0"/>
              <a:t>M. Harris, </a:t>
            </a:r>
            <a:r>
              <a:rPr lang="en-US" i="1" dirty="0"/>
              <a:t>How to Implement Performance Metrics in CUDA C/C++</a:t>
            </a:r>
            <a:r>
              <a:rPr lang="en-US" dirty="0"/>
              <a:t>, -2012 [</a:t>
            </a:r>
            <a:r>
              <a:rPr lang="en-US" dirty="0">
                <a:hlinkClick r:id="rId5"/>
              </a:rPr>
              <a:t>URL</a:t>
            </a:r>
            <a:r>
              <a:rPr lang="en-US" dirty="0"/>
              <a:t>]</a:t>
            </a:r>
          </a:p>
          <a:p>
            <a:pPr marL="271469" indent="-271469" eaLnBrk="1" hangingPunct="1">
              <a:buFontTx/>
              <a:buAutoNum type="arabicPeriod"/>
            </a:pPr>
            <a:r>
              <a:rPr lang="en-US" dirty="0"/>
              <a:t>M. Harris, </a:t>
            </a:r>
            <a:r>
              <a:rPr lang="en-US" i="1" dirty="0"/>
              <a:t>Unified Memory for CUDA Beginners</a:t>
            </a:r>
            <a:r>
              <a:rPr lang="en-US" dirty="0"/>
              <a:t>, -2017 [</a:t>
            </a:r>
            <a:r>
              <a:rPr lang="en-US" dirty="0">
                <a:hlinkClick r:id="rId6"/>
              </a:rPr>
              <a:t>URL</a:t>
            </a:r>
            <a:r>
              <a:rPr lang="en-US" dirty="0"/>
              <a:t>]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1EB56-BA0D-47A3-963B-76081B734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Introduction To CUDA C++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12744-2330-43A7-BE34-E02AD5D9A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32</a:t>
            </a:fld>
            <a:r>
              <a:rPr lang="en-US"/>
              <a:t>/33</a:t>
            </a: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5A1DB-A7C3-41E6-9FD6-001DB9F8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9A012-2367-4B9B-8CE7-E67AF19ED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/>
              <a:t>Anton Gorshkov</a:t>
            </a:r>
            <a:r>
              <a:rPr lang="en-US" dirty="0"/>
              <a:t>, Ph.D., Associate Professor at Lobachevsky State University, Principal Engineer at Huawei</a:t>
            </a:r>
          </a:p>
          <a:p>
            <a:pPr>
              <a:spcBef>
                <a:spcPts val="600"/>
              </a:spcBef>
            </a:pPr>
            <a:r>
              <a:rPr lang="en-US" b="1" dirty="0"/>
              <a:t>Arseniy </a:t>
            </a:r>
            <a:r>
              <a:rPr lang="en-US" b="1" dirty="0" err="1"/>
              <a:t>Obolenskiy</a:t>
            </a:r>
            <a:r>
              <a:rPr lang="en-US" dirty="0"/>
              <a:t>, Senior Engineer at Huawei</a:t>
            </a:r>
          </a:p>
          <a:p>
            <a:pPr>
              <a:spcBef>
                <a:spcPts val="600"/>
              </a:spcBef>
            </a:pPr>
            <a:r>
              <a:rPr lang="en-US" b="1" dirty="0"/>
              <a:t>Mikhail </a:t>
            </a:r>
            <a:r>
              <a:rPr lang="en-US" b="1" dirty="0" err="1"/>
              <a:t>Lychkov</a:t>
            </a:r>
            <a:r>
              <a:rPr lang="en-US" dirty="0"/>
              <a:t>, Senior Engineer at Huawei</a:t>
            </a:r>
          </a:p>
          <a:p>
            <a:pPr>
              <a:spcBef>
                <a:spcPts val="600"/>
              </a:spcBef>
            </a:pPr>
            <a:r>
              <a:rPr lang="en-US" b="1" dirty="0"/>
              <a:t>Oleg </a:t>
            </a:r>
            <a:r>
              <a:rPr lang="en-US" b="1" dirty="0" err="1"/>
              <a:t>Maslov</a:t>
            </a:r>
            <a:r>
              <a:rPr lang="en-US" dirty="0"/>
              <a:t>, Ph.D., Expert at Huawei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C39ED5-10AA-4004-AA04-01CB5AEFE7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CA69C55-AE9C-45CE-9EFE-A9C4483CE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Introduction To CUDA C++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EB9CC-8ABE-450B-8B72-73332CCD1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33</a:t>
            </a:fld>
            <a:r>
              <a:rPr lang="en-US"/>
              <a:t>/33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66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AD4C8-E749-4A63-94BC-2C223DC7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vs. GPU*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03C8B2-85A3-4719-978A-040B8C8E16E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AD91F3-4812-4591-8B0A-E5AD8914C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Introduction To CUDA C++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D313A-6323-42AF-9BE4-D24CBCEF2CFE}"/>
              </a:ext>
            </a:extLst>
          </p:cNvPr>
          <p:cNvSpPr txBox="1"/>
          <p:nvPr/>
        </p:nvSpPr>
        <p:spPr>
          <a:xfrm>
            <a:off x="6009862" y="4508180"/>
            <a:ext cx="29803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j-lt"/>
              </a:rPr>
              <a:t>* NVIDIA CUDA C++ Programming Guide 12.3</a:t>
            </a:r>
            <a:endParaRPr lang="ru-RU" sz="105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F8F2E-ECA4-471C-9933-F5336E6FE8D0}"/>
              </a:ext>
            </a:extLst>
          </p:cNvPr>
          <p:cNvSpPr txBox="1"/>
          <p:nvPr/>
        </p:nvSpPr>
        <p:spPr>
          <a:xfrm>
            <a:off x="2014869" y="805666"/>
            <a:ext cx="4700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+mj-lt"/>
              </a:rPr>
              <a:t>CPU</a:t>
            </a:r>
            <a:endParaRPr lang="ru-RU" sz="1050" b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AA9525-A1C2-4274-A7A3-AE91EFD13977}"/>
              </a:ext>
            </a:extLst>
          </p:cNvPr>
          <p:cNvSpPr txBox="1"/>
          <p:nvPr/>
        </p:nvSpPr>
        <p:spPr>
          <a:xfrm>
            <a:off x="6682106" y="805666"/>
            <a:ext cx="476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+mj-lt"/>
              </a:rPr>
              <a:t>GPU</a:t>
            </a:r>
            <a:endParaRPr lang="ru-RU" sz="1050" b="1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009140-8515-4847-9A2C-F4AD64E3D4F5}"/>
              </a:ext>
            </a:extLst>
          </p:cNvPr>
          <p:cNvSpPr txBox="1"/>
          <p:nvPr/>
        </p:nvSpPr>
        <p:spPr>
          <a:xfrm>
            <a:off x="1133745" y="3161558"/>
            <a:ext cx="22322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+mj-lt"/>
              </a:rPr>
              <a:t>Large cache → “cache oriented”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+mj-lt"/>
              </a:rPr>
              <a:t>Software thread scheduling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+mj-lt"/>
              </a:rPr>
              <a:t>Best single-thread performance</a:t>
            </a:r>
            <a:endParaRPr lang="ru-RU" sz="10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+mj-lt"/>
              </a:rPr>
              <a:t>Multiple cores: ~(4 – 64)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+mj-lt"/>
              </a:rPr>
              <a:t>SIMD programming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5EA11-543A-4FA7-B31D-225B20334880}"/>
              </a:ext>
            </a:extLst>
          </p:cNvPr>
          <p:cNvSpPr txBox="1"/>
          <p:nvPr/>
        </p:nvSpPr>
        <p:spPr>
          <a:xfrm>
            <a:off x="5657582" y="3167904"/>
            <a:ext cx="25254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+mj-lt"/>
              </a:rPr>
              <a:t>Small cache → “cache-miss oriented”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+mj-lt"/>
              </a:rPr>
              <a:t>Hardware thread scheduling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+mj-lt"/>
              </a:rPr>
              <a:t>Poor single-thread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+mj-lt"/>
              </a:rPr>
              <a:t>Many cores: ~(1024 – 16896)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+mj-lt"/>
              </a:rPr>
              <a:t>SIMT programming model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D7A6586-82CF-44B9-BA6A-025C446D03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65" y="1109278"/>
            <a:ext cx="1995686" cy="199568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7498F03-C5A4-4ACF-BE12-B7F5B2B54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745" y="1016976"/>
            <a:ext cx="2232248" cy="208798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8EAB83E-75F3-49C2-B50B-6D3939559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224" y="1023756"/>
            <a:ext cx="2254175" cy="208549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2355A-CD65-4192-8C93-F0A249636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</a:t>
            </a:fld>
            <a:r>
              <a:rPr lang="en-US"/>
              <a:t>/33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61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C3F30-CC0A-4528-9308-77092072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vs. GPU: Performance*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776058-D5E2-4795-9F4B-9468727EA69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CCF703-3CAF-47BE-AACA-8F4510912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Introduction To CUDA C++</a:t>
            </a:r>
            <a:endParaRPr lang="ru-RU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FD4C68BB-04FD-4B7D-B7F3-2CE304E21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77" y="1051233"/>
            <a:ext cx="7286625" cy="2886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B44C8A-F2C9-4611-8607-5EF6BE182799}"/>
              </a:ext>
            </a:extLst>
          </p:cNvPr>
          <p:cNvSpPr txBox="1"/>
          <p:nvPr/>
        </p:nvSpPr>
        <p:spPr>
          <a:xfrm>
            <a:off x="977977" y="843558"/>
            <a:ext cx="337799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* V. </a:t>
            </a:r>
            <a:r>
              <a:rPr lang="en-US" sz="700" dirty="0" err="1"/>
              <a:t>Natoli</a:t>
            </a:r>
            <a:r>
              <a:rPr lang="en-US" sz="700" dirty="0"/>
              <a:t>, A decade of accelerated computing augurs well for GPUs, -2019 [</a:t>
            </a:r>
            <a:r>
              <a:rPr lang="en-US" sz="700" dirty="0">
                <a:hlinkClick r:id="rId3"/>
              </a:rPr>
              <a:t>URL</a:t>
            </a:r>
            <a:r>
              <a:rPr lang="en-US" sz="700" dirty="0"/>
              <a:t>]</a:t>
            </a:r>
            <a:endParaRPr lang="ru-RU" sz="700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4FF4C96-C987-406A-A452-C5BE3E203542}"/>
              </a:ext>
            </a:extLst>
          </p:cNvPr>
          <p:cNvSpPr/>
          <p:nvPr/>
        </p:nvSpPr>
        <p:spPr bwMode="auto">
          <a:xfrm>
            <a:off x="977977" y="4092267"/>
            <a:ext cx="7286625" cy="5677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Modern GPUs </a:t>
            </a:r>
            <a:r>
              <a:rPr lang="en-US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are much fast and energy efficient than CPUs, but are harder to program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and have limited applicability for the real-world tasks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BE5D4-E4C4-428C-8A27-67DB5D466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5</a:t>
            </a:fld>
            <a:r>
              <a:rPr lang="en-US"/>
              <a:t>/33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32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EE047-60A2-4E12-9912-E10A6C41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NVidia Hopper (2022): Overview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9B66E9-E6F8-4BCE-B3FA-8F1A0717635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BCE57E-73BC-4BFA-A742-407F75E8B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Introduction To CUDA C++</a:t>
            </a:r>
            <a:endParaRPr lang="ru-RU" dirty="0"/>
          </a:p>
        </p:txBody>
      </p:sp>
      <p:pic>
        <p:nvPicPr>
          <p:cNvPr id="4098" name="Picture 2" descr="NVIDIA GH100 GPU SM (Streaming Multiprocessor) block diagram">
            <a:extLst>
              <a:ext uri="{FF2B5EF4-FFF2-40B4-BE49-F238E27FC236}">
                <a16:creationId xmlns:a16="http://schemas.microsoft.com/office/drawing/2014/main" id="{5F1BDAD5-C810-4E4E-A4AD-A4C704F7A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771550"/>
            <a:ext cx="3128738" cy="435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9697AC1-CBD1-4C2A-92B7-186B8A6D9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6" y="1203598"/>
            <a:ext cx="5318124" cy="298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Соединитель: уступ 10">
            <a:extLst>
              <a:ext uri="{FF2B5EF4-FFF2-40B4-BE49-F238E27FC236}">
                <a16:creationId xmlns:a16="http://schemas.microsoft.com/office/drawing/2014/main" id="{33943822-43AE-457A-8563-69AA9B704991}"/>
              </a:ext>
            </a:extLst>
          </p:cNvPr>
          <p:cNvCxnSpPr>
            <a:cxnSpLocks/>
            <a:stCxn id="12" idx="6"/>
          </p:cNvCxnSpPr>
          <p:nvPr/>
        </p:nvCxnSpPr>
        <p:spPr bwMode="auto">
          <a:xfrm>
            <a:off x="2339752" y="3975906"/>
            <a:ext cx="3240360" cy="324036"/>
          </a:xfrm>
          <a:prstGeom prst="bentConnector3">
            <a:avLst>
              <a:gd name="adj1" fmla="val 12696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Овал 11">
            <a:extLst>
              <a:ext uri="{FF2B5EF4-FFF2-40B4-BE49-F238E27FC236}">
                <a16:creationId xmlns:a16="http://schemas.microsoft.com/office/drawing/2014/main" id="{4D488B94-54A7-44B1-BABD-0FC365D15A71}"/>
              </a:ext>
            </a:extLst>
          </p:cNvPr>
          <p:cNvSpPr/>
          <p:nvPr/>
        </p:nvSpPr>
        <p:spPr bwMode="auto">
          <a:xfrm>
            <a:off x="2267744" y="3939902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8C45F-942B-4E6C-AABD-DB04F8CB2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6</a:t>
            </a:fld>
            <a:r>
              <a:rPr lang="en-US"/>
              <a:t>/33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847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2CF73B2-F59E-4160-8B38-270255CD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NVidia Hopper (2022): Streaming Multiprocessor (SM)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9B7B7F-4FAA-46D8-92F6-32825D42C0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8C2FA-9C5C-4FB4-82F6-3F5D4BFCE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Introduction To CUDA C++</a:t>
            </a:r>
            <a:endParaRPr lang="ru-RU" dirty="0"/>
          </a:p>
        </p:txBody>
      </p:sp>
      <p:pic>
        <p:nvPicPr>
          <p:cNvPr id="8" name="Picture 2" descr="NVIDIA GH100 GPU SM (Streaming Multiprocessor) block diagram">
            <a:extLst>
              <a:ext uri="{FF2B5EF4-FFF2-40B4-BE49-F238E27FC236}">
                <a16:creationId xmlns:a16="http://schemas.microsoft.com/office/drawing/2014/main" id="{497F9EAE-5B20-4407-8DD9-41252BBA3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710" y="754189"/>
            <a:ext cx="3128738" cy="435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F30C25-DE17-47E8-9072-C961CC35A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866069"/>
            <a:ext cx="3126222" cy="36518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ACCFC9-CB0E-43B6-8129-5D301D3EB6CF}"/>
              </a:ext>
            </a:extLst>
          </p:cNvPr>
          <p:cNvSpPr/>
          <p:nvPr/>
        </p:nvSpPr>
        <p:spPr bwMode="auto">
          <a:xfrm>
            <a:off x="5552710" y="1046202"/>
            <a:ext cx="1512168" cy="18002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980659-3CA3-4B8F-A0B1-362492D45E0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25814" y="866070"/>
            <a:ext cx="1526896" cy="1801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A93439-86A2-49FC-888C-408517113FC6}"/>
              </a:ext>
            </a:extLst>
          </p:cNvPr>
          <p:cNvCxnSpPr>
            <a:cxnSpLocks/>
          </p:cNvCxnSpPr>
          <p:nvPr/>
        </p:nvCxnSpPr>
        <p:spPr bwMode="auto">
          <a:xfrm flipH="1">
            <a:off x="4025816" y="2846402"/>
            <a:ext cx="1526894" cy="16715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047B0-E7FE-498E-9F88-7C8E620B7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7</a:t>
            </a:fld>
            <a:r>
              <a:rPr lang="en-US"/>
              <a:t>/33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3841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A5E1EFB-E65E-4F8C-8772-C4B3EDDD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CUDA C++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13C322-BE8D-43BD-A13A-1E551985D7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213DB8-DB2F-4F9C-927C-E5F806A44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Introduction To CUDA C++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E3BF58-2E3E-475C-A9C4-AFA2FFDE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8</a:t>
            </a:fld>
            <a:r>
              <a:rPr lang="en-US"/>
              <a:t>/33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934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ABE689-A29C-482D-A231-4BE4D13B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CUDA Toolkit Overview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28BA340-95B4-4203-8713-21FED1DCA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7" y="803661"/>
            <a:ext cx="5000295" cy="2704194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NVidia CUDA Toolkit* </a:t>
            </a:r>
            <a:r>
              <a:rPr lang="en-US" dirty="0"/>
              <a:t>provides development environment to make, optimize and deploy applications for NVidia GPUs, including:</a:t>
            </a:r>
          </a:p>
          <a:p>
            <a:r>
              <a:rPr lang="en-US" sz="1600" dirty="0"/>
              <a:t>Compiler (NVCC)</a:t>
            </a:r>
          </a:p>
          <a:p>
            <a:r>
              <a:rPr lang="en-US" sz="1600" dirty="0"/>
              <a:t>CUDA C++ Libraries &amp; Runtime</a:t>
            </a:r>
          </a:p>
          <a:p>
            <a:r>
              <a:rPr lang="en-US" sz="1600" dirty="0"/>
              <a:t>Performance Libraries (</a:t>
            </a:r>
            <a:r>
              <a:rPr lang="en-US" sz="1600" dirty="0" err="1"/>
              <a:t>cuBLAS</a:t>
            </a:r>
            <a:r>
              <a:rPr lang="en-US" sz="1600" dirty="0"/>
              <a:t>, </a:t>
            </a:r>
            <a:r>
              <a:rPr lang="en-US" sz="1600" dirty="0" err="1"/>
              <a:t>cuFFT</a:t>
            </a:r>
            <a:r>
              <a:rPr lang="en-US" sz="1600" dirty="0"/>
              <a:t>, …)</a:t>
            </a:r>
          </a:p>
          <a:p>
            <a:r>
              <a:rPr lang="en-US" sz="1600" dirty="0"/>
              <a:t>Profiling Tools (</a:t>
            </a:r>
            <a:r>
              <a:rPr lang="en-US" sz="1600" dirty="0" err="1"/>
              <a:t>Nsight</a:t>
            </a:r>
            <a:r>
              <a:rPr lang="en-US" sz="1600" dirty="0"/>
              <a:t> Compute &amp; Systems)</a:t>
            </a:r>
          </a:p>
          <a:p>
            <a:r>
              <a:rPr lang="en-US" sz="1600" dirty="0"/>
              <a:t>Linux/Windows Drivers</a:t>
            </a:r>
          </a:p>
          <a:p>
            <a:r>
              <a:rPr lang="en-US" sz="1600" dirty="0"/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27DFE-DFD9-4B86-B313-7ED7744975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D4CC9-5794-4C24-A4F4-9EC07F805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Programming for AI-accelerators: Introduction To CUDA C++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9B7572-3C58-4056-8C16-1EA5EEDD3447}"/>
              </a:ext>
            </a:extLst>
          </p:cNvPr>
          <p:cNvSpPr txBox="1"/>
          <p:nvPr/>
        </p:nvSpPr>
        <p:spPr>
          <a:xfrm>
            <a:off x="788900" y="4321781"/>
            <a:ext cx="38010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j-lt"/>
              </a:rPr>
              <a:t>* Last Version: </a:t>
            </a:r>
            <a:r>
              <a:rPr lang="en-US" sz="1050" dirty="0">
                <a:latin typeface="+mj-lt"/>
                <a:hlinkClick r:id="rId2"/>
              </a:rPr>
              <a:t>https://developer.nvidia.com/cuda-downloads</a:t>
            </a:r>
            <a:br>
              <a:rPr lang="en-US" sz="1050" dirty="0">
                <a:latin typeface="+mj-lt"/>
              </a:rPr>
            </a:br>
            <a:r>
              <a:rPr lang="en-US" sz="1050" dirty="0">
                <a:latin typeface="+mj-lt"/>
              </a:rPr>
              <a:t>  Archive: </a:t>
            </a:r>
            <a:r>
              <a:rPr lang="en-US" sz="1050" dirty="0">
                <a:latin typeface="+mj-lt"/>
                <a:hlinkClick r:id="rId3"/>
              </a:rPr>
              <a:t>https://developer.nvidia.com/cuda-toolkit-archive</a:t>
            </a:r>
            <a:endParaRPr lang="ru-RU" sz="1050" dirty="0">
              <a:latin typeface="+mj-lt"/>
            </a:endParaRPr>
          </a:p>
        </p:txBody>
      </p:sp>
      <p:pic>
        <p:nvPicPr>
          <p:cNvPr id="2050" name="Picture 2" descr="https://developer-blogs.nvidia.com/wp-content/uploads/2012/10/CUDA_Cube_1K.jpg">
            <a:extLst>
              <a:ext uri="{FF2B5EF4-FFF2-40B4-BE49-F238E27FC236}">
                <a16:creationId xmlns:a16="http://schemas.microsoft.com/office/drawing/2014/main" id="{9DBAD3A8-0411-4EBC-98BA-48A5CD0FF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641" y="941519"/>
            <a:ext cx="3526904" cy="350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1F3D23-867D-4109-841E-6679A7471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9</a:t>
            </a:fld>
            <a:r>
              <a:rPr lang="en-US"/>
              <a:t>/33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9446513"/>
      </p:ext>
    </p:extLst>
  </p:cSld>
  <p:clrMapOvr>
    <a:masterClrMapping/>
  </p:clrMapOvr>
</p:sld>
</file>

<file path=ppt/theme/theme1.xml><?xml version="1.0" encoding="utf-8"?>
<a:theme xmlns:a="http://schemas.openxmlformats.org/drawingml/2006/main" name="1_itlab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4801</Words>
  <Application>Microsoft Office PowerPoint</Application>
  <PresentationFormat>On-screen Show (16:9)</PresentationFormat>
  <Paragraphs>675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Bernard MT Condensed</vt:lpstr>
      <vt:lpstr>Book Antiqua</vt:lpstr>
      <vt:lpstr>Bookman Old Style</vt:lpstr>
      <vt:lpstr>Consolas</vt:lpstr>
      <vt:lpstr>Times New Roman</vt:lpstr>
      <vt:lpstr>Wingdings</vt:lpstr>
      <vt:lpstr>1_itlab</vt:lpstr>
      <vt:lpstr>PowerPoint Presentation</vt:lpstr>
      <vt:lpstr>Contents</vt:lpstr>
      <vt:lpstr>Nvidia GPU Architecture</vt:lpstr>
      <vt:lpstr>CPU vs. GPU*</vt:lpstr>
      <vt:lpstr>CPU vs. GPU: Performance*</vt:lpstr>
      <vt:lpstr>NVidia Hopper (2022): Overview</vt:lpstr>
      <vt:lpstr>NVidia Hopper (2022): Streaming Multiprocessor (SM)</vt:lpstr>
      <vt:lpstr>Introduction to CUDA C++</vt:lpstr>
      <vt:lpstr>CUDA Toolkit Overview</vt:lpstr>
      <vt:lpstr>CUDA Kernels: SIMT* Model</vt:lpstr>
      <vt:lpstr>Function Types</vt:lpstr>
      <vt:lpstr>Threads Hierarchy…</vt:lpstr>
      <vt:lpstr>Threads Hierarchy</vt:lpstr>
      <vt:lpstr>Memory Hierarchy…</vt:lpstr>
      <vt:lpstr>Memory Hierarchy</vt:lpstr>
      <vt:lpstr>Dynamic Shared Memory</vt:lpstr>
      <vt:lpstr>Atomics</vt:lpstr>
      <vt:lpstr>CUDA Host API</vt:lpstr>
      <vt:lpstr>CUDA Runtime &amp; Driver APIs</vt:lpstr>
      <vt:lpstr>Example: Vector Add</vt:lpstr>
      <vt:lpstr>Device Management &amp; Error Handling</vt:lpstr>
      <vt:lpstr>Memory Management</vt:lpstr>
      <vt:lpstr>Execution Control &amp; Device Management</vt:lpstr>
      <vt:lpstr>Example: Vector Add</vt:lpstr>
      <vt:lpstr>CUDA Compute Capability</vt:lpstr>
      <vt:lpstr>CUDA Streams &amp; Events</vt:lpstr>
      <vt:lpstr>Example: Matrix Sum</vt:lpstr>
      <vt:lpstr>CUDA Steams</vt:lpstr>
      <vt:lpstr>CUDA Events &amp; Time Measurement</vt:lpstr>
      <vt:lpstr>Unified Memory</vt:lpstr>
      <vt:lpstr>Unified Memory</vt:lpstr>
      <vt:lpstr>References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программирования.  Курс на базе  Microsoft Solutions Framework</dc:title>
  <dc:creator/>
  <cp:lastModifiedBy/>
  <cp:revision>16</cp:revision>
  <cp:lastPrinted>1900-12-31T20:00:00Z</cp:lastPrinted>
  <dcterms:created xsi:type="dcterms:W3CDTF">1900-12-31T20:00:00Z</dcterms:created>
  <dcterms:modified xsi:type="dcterms:W3CDTF">2024-11-06T18:18:20Z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_2015_ms_pID_725343">
    <vt:lpwstr>(3)Gw7WRa3+xe5E8jIWY/dhYV2vWvD9P+o0usbeFCtItW4BCzAriwJ0SDf+hMlvwICGjcDEG7gs
SIWAJrgI2PbgKErjs8oFnjg0ckiPXcR07hHhYCkkJURXojuLjoaeSgRl0Avt7giCbvGsE9lj
iAWha8VQRJNf+kZ/KxOA2ULqIkcgrI4+nlxidwlXttzhdX1Lp4wO23sQBTG6AXl3S8sHf4YH
Zt5rVMn77299840SaU</vt:lpwstr>
  </property>
  <property fmtid="{D5CDD505-2E9C-101B-9397-08002B2CF9AE}" pid="4" name="_2015_ms_pID_7253431">
    <vt:lpwstr>F3CzflDKUd2g+VOn8LCFuWosJwXbSL8MobuVLvkMGNwW9SkF6f912C
NwdjKMtGv1q/i/ITKjj8zyaJptpURIMjfSbXi/CoWt5neW5RPdqiGuC+TATa11i0FlXEpPkx
5TBu83FPbJidRpZQxqemabo3pRPAHn3PhyMO+ahBuzZ4srd8hjHA2EeQlhAzQOztzWBFAlk9
vdsw1mPUQ8MAQg6Ak9VwZedg9YmuTCGThK9F</vt:lpwstr>
  </property>
  <property fmtid="{D5CDD505-2E9C-101B-9397-08002B2CF9AE}" pid="5" name="_2015_ms_pID_7253432">
    <vt:lpwstr>Ew==</vt:lpwstr>
  </property>
</Properties>
</file>