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1"/>
  </p:sldMasterIdLst>
  <p:notesMasterIdLst>
    <p:notesMasterId r:id="rId32"/>
  </p:notesMasterIdLst>
  <p:sldIdLst>
    <p:sldId id="260" r:id="rId2"/>
    <p:sldId id="498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499" r:id="rId15"/>
    <p:sldId id="500" r:id="rId16"/>
    <p:sldId id="503" r:id="rId17"/>
    <p:sldId id="515" r:id="rId18"/>
    <p:sldId id="516" r:id="rId19"/>
    <p:sldId id="517" r:id="rId20"/>
    <p:sldId id="502" r:id="rId21"/>
    <p:sldId id="519" r:id="rId22"/>
    <p:sldId id="520" r:id="rId23"/>
    <p:sldId id="518" r:id="rId24"/>
    <p:sldId id="521" r:id="rId25"/>
    <p:sldId id="522" r:id="rId26"/>
    <p:sldId id="523" r:id="rId27"/>
    <p:sldId id="524" r:id="rId28"/>
    <p:sldId id="525" r:id="rId29"/>
    <p:sldId id="302" r:id="rId30"/>
    <p:sldId id="501" r:id="rId31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5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91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87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83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7908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337489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727071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116652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FDAEF61-8511-44DD-A0FA-8B400BA4728F}">
          <p14:sldIdLst>
            <p14:sldId id="260"/>
            <p14:sldId id="498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499"/>
            <p14:sldId id="500"/>
            <p14:sldId id="503"/>
            <p14:sldId id="515"/>
            <p14:sldId id="516"/>
            <p14:sldId id="517"/>
            <p14:sldId id="502"/>
            <p14:sldId id="519"/>
            <p14:sldId id="520"/>
            <p14:sldId id="518"/>
            <p14:sldId id="521"/>
            <p14:sldId id="522"/>
            <p14:sldId id="523"/>
            <p14:sldId id="524"/>
            <p14:sldId id="525"/>
            <p14:sldId id="302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9FDB9"/>
    <a:srgbClr val="FBA9A3"/>
    <a:srgbClr val="FFEDA3"/>
    <a:srgbClr val="C9DBFF"/>
    <a:srgbClr val="B7D4FF"/>
    <a:srgbClr val="FFF2BD"/>
    <a:srgbClr val="8FC7FF"/>
    <a:srgbClr val="97E4FF"/>
    <a:srgbClr val="5D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6FCF8-429C-41F8-AD5F-D775F6E04DE4}" v="4" dt="2021-07-26T14:44:1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1" autoAdjust="0"/>
    <p:restoredTop sz="94576" autoAdjust="0"/>
  </p:normalViewPr>
  <p:slideViewPr>
    <p:cSldViewPr>
      <p:cViewPr varScale="1">
        <p:scale>
          <a:sx n="165" d="100"/>
          <a:sy n="165" d="100"/>
        </p:scale>
        <p:origin x="162" y="2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1pPr>
    <a:lvl2pPr marL="389582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2pPr>
    <a:lvl3pPr marL="779163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3pPr>
    <a:lvl4pPr marL="1168745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4pPr>
    <a:lvl5pPr marL="1558326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5pPr>
    <a:lvl6pPr marL="1947908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A048D-BC9E-420A-9E19-C3FB18E7A77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7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7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5848E85-F01A-4962-ABF0-A7219BA4D0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3918"/>
            <a:ext cx="1018664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98757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7042B2-665E-45FF-9DC9-ADE29D317D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9" y="4083918"/>
            <a:ext cx="1311406" cy="9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50"/>
            </a:lvl2pPr>
            <a:lvl4pPr>
              <a:defRPr sz="1350"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</a:t>
            </a:r>
            <a:r>
              <a:rPr lang="ru-RU" dirty="0"/>
              <a:t>0</a:t>
            </a: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7734"/>
            <a:ext cx="8426198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</a:t>
            </a:r>
            <a:r>
              <a:rPr lang="ru-RU" dirty="0"/>
              <a:t>0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5" y="155974"/>
            <a:ext cx="8737750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777" y="803660"/>
            <a:ext cx="8770388" cy="391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4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2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</a:t>
            </a:r>
            <a:r>
              <a:rPr lang="ru-RU" dirty="0"/>
              <a:t>0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9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17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26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35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00030" indent="-20003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7204" indent="-207174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07234" indent="-20003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807264" indent="-20003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007294" indent="-20003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200">
          <a:solidFill>
            <a:schemeClr val="tx1"/>
          </a:solidFill>
          <a:latin typeface="+mn-lt"/>
          <a:cs typeface="+mn-cs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.v.gorsh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c-programming-guide/index.html?highlight=wmma#id40" TargetMode="Externa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NVIDIA/cutlas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on-demand.gputechconf.com/gtc-cn/2018/pdf/CH8303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VIDIA/cutlass/tree/main/media/docs" TargetMode="External"/><Relationship Id="rId3" Type="http://schemas.openxmlformats.org/officeDocument/2006/relationships/hyperlink" Target="https://resources.nvidia.com/en-us-tensor-core" TargetMode="External"/><Relationship Id="rId7" Type="http://schemas.openxmlformats.org/officeDocument/2006/relationships/hyperlink" Target="https://developer.nvidia.com/blog/programming-tensor-cores-cuda-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nvidia.com/nsight-systems/UserGuide/index.html" TargetMode="External"/><Relationship Id="rId5" Type="http://schemas.openxmlformats.org/officeDocument/2006/relationships/hyperlink" Target="https://docs.nvidia.com/nsight-compute/NsightCompute/index.html" TargetMode="External"/><Relationship Id="rId4" Type="http://schemas.openxmlformats.org/officeDocument/2006/relationships/hyperlink" Target="https://docs.nvidia.com/cuda/cuda-c-programming-guide/" TargetMode="External"/><Relationship Id="rId9" Type="http://schemas.openxmlformats.org/officeDocument/2006/relationships/hyperlink" Target="https://www.cs.utexas.edu/users/flame/BLISRetreat2023/slides/Thakkar_BLISRetreat2023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nvidia.com/cuda/cub/index.html" TargetMode="External"/><Relationship Id="rId3" Type="http://schemas.openxmlformats.org/officeDocument/2006/relationships/hyperlink" Target="https://developer.nvidia.com/nvshmem" TargetMode="External"/><Relationship Id="rId7" Type="http://schemas.openxmlformats.org/officeDocument/2006/relationships/hyperlink" Target="https://developer.nvidia.com/blog/cutlass-linear-algebra-cuda/" TargetMode="External"/><Relationship Id="rId2" Type="http://schemas.openxmlformats.org/officeDocument/2006/relationships/hyperlink" Target="https://developer.nvidia.com/ncc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nvidia.com/cudnn" TargetMode="External"/><Relationship Id="rId5" Type="http://schemas.openxmlformats.org/officeDocument/2006/relationships/hyperlink" Target="https://docs.nvidia.com/cuda/cufft/index.html" TargetMode="External"/><Relationship Id="rId4" Type="http://schemas.openxmlformats.org/officeDocument/2006/relationships/hyperlink" Target="https://developer.nvidia.com/cubla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nvidia.com/nsight-syste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nvidia.com/nsight-compute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82834" y="4068102"/>
            <a:ext cx="3121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Anton Gorshkov</a:t>
            </a:r>
          </a:p>
          <a:p>
            <a:r>
              <a:rPr lang="en-US" sz="1600" dirty="0">
                <a:latin typeface="Arial" pitchFamily="34" charset="0"/>
                <a:hlinkClick r:id="rId3"/>
              </a:rPr>
              <a:t>anton.v.gorshkov@gmail.com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265039" y="2211710"/>
            <a:ext cx="6613922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800" dirty="0">
                <a:latin typeface="Book Antiqua" panose="02040602050305030304" pitchFamily="18" charset="0"/>
              </a:rPr>
              <a:t>CUDA For AI-Programming</a:t>
            </a:r>
            <a:endParaRPr lang="ru-RU" sz="2800" dirty="0">
              <a:latin typeface="Book Antiqua" panose="0204060205030503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35819" y="1491630"/>
            <a:ext cx="710057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000" b="1" i="1" cap="small" dirty="0">
                <a:latin typeface="Bookman Old Style" panose="02050604050505020204" pitchFamily="18" charset="0"/>
              </a:rPr>
              <a:t>Programming for AI-accelerators</a:t>
            </a:r>
          </a:p>
        </p:txBody>
      </p:sp>
      <p:sp>
        <p:nvSpPr>
          <p:cNvPr id="5" name="Text Box 1033"/>
          <p:cNvSpPr txBox="1">
            <a:spLocks noChangeArrowheads="1"/>
          </p:cNvSpPr>
          <p:nvPr/>
        </p:nvSpPr>
        <p:spPr bwMode="auto">
          <a:xfrm>
            <a:off x="0" y="86921"/>
            <a:ext cx="9144000" cy="5616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Lobachevsky State University of Nizhny Novgorod</a:t>
            </a:r>
          </a:p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Institute of Information Technology, Mathematics and Mechanics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181B2-E7AC-4108-9BBD-E764FA4F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Sum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576A5-C793-4259-9DD0-198F536A2E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C118F-02DA-4B6E-849E-AF63E001D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362EC-5C1D-40F9-94A8-5C9B46451E80}"/>
              </a:ext>
            </a:extLst>
          </p:cNvPr>
          <p:cNvSpPr txBox="1"/>
          <p:nvPr/>
        </p:nvSpPr>
        <p:spPr>
          <a:xfrm>
            <a:off x="183968" y="819709"/>
            <a:ext cx="48245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__global__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j] = 2 * </a:t>
            </a:r>
            <a:r>
              <a:rPr lang="en-US" sz="12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j];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*a, *c;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(&amp;a, N * N *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(&amp;c, N * N *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 * N; ++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/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 /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)&gt;&gt;&gt;(a, c);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cudaDeviceSynchronize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144FCDD-6F2B-4C51-94AA-2F1AA146482D}"/>
              </a:ext>
            </a:extLst>
          </p:cNvPr>
          <p:cNvSpPr/>
          <p:nvPr/>
        </p:nvSpPr>
        <p:spPr bwMode="auto">
          <a:xfrm>
            <a:off x="8006917" y="997344"/>
            <a:ext cx="1005840" cy="914400"/>
          </a:xfrm>
          <a:prstGeom prst="roundRect">
            <a:avLst/>
          </a:prstGeom>
          <a:solidFill>
            <a:srgbClr val="B9FD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A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13606F3-27DE-4037-B047-9437CDB3D563}"/>
              </a:ext>
            </a:extLst>
          </p:cNvPr>
          <p:cNvSpPr/>
          <p:nvPr/>
        </p:nvSpPr>
        <p:spPr bwMode="auto">
          <a:xfrm>
            <a:off x="8012043" y="2244574"/>
            <a:ext cx="1005840" cy="914400"/>
          </a:xfrm>
          <a:prstGeom prst="roundRect">
            <a:avLst/>
          </a:prstGeom>
          <a:solidFill>
            <a:srgbClr val="B9FD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A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D114222-E83C-44CD-A42F-F04B6466E6BB}"/>
              </a:ext>
            </a:extLst>
          </p:cNvPr>
          <p:cNvSpPr/>
          <p:nvPr/>
        </p:nvSpPr>
        <p:spPr bwMode="auto">
          <a:xfrm>
            <a:off x="8006917" y="3491804"/>
            <a:ext cx="1005840" cy="914400"/>
          </a:xfrm>
          <a:prstGeom prst="roundRect">
            <a:avLst/>
          </a:prstGeom>
          <a:solidFill>
            <a:srgbClr val="C9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  <a:cs typeface="Arial" pitchFamily="34" charset="0"/>
              </a:rPr>
              <a:t>C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61EA1-60A4-402C-AA74-BBC78C7D98E2}"/>
              </a:ext>
            </a:extLst>
          </p:cNvPr>
          <p:cNvSpPr txBox="1"/>
          <p:nvPr/>
        </p:nvSpPr>
        <p:spPr>
          <a:xfrm>
            <a:off x="8351420" y="1947354"/>
            <a:ext cx="3168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+</a:t>
            </a:r>
            <a:endParaRPr lang="ru-RU" sz="11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C7077B-B2D9-4159-A20B-57FCDA6DF0A7}"/>
              </a:ext>
            </a:extLst>
          </p:cNvPr>
          <p:cNvSpPr txBox="1"/>
          <p:nvPr/>
        </p:nvSpPr>
        <p:spPr>
          <a:xfrm>
            <a:off x="8351420" y="3194584"/>
            <a:ext cx="3168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=</a:t>
            </a:r>
            <a:endParaRPr lang="ru-RU" sz="1100" dirty="0">
              <a:latin typeface="+mj-lt"/>
            </a:endParaRPr>
          </a:p>
        </p:txBody>
      </p:sp>
      <p:sp>
        <p:nvSpPr>
          <p:cNvPr id="15" name="Овал 11">
            <a:extLst>
              <a:ext uri="{FF2B5EF4-FFF2-40B4-BE49-F238E27FC236}">
                <a16:creationId xmlns:a16="http://schemas.microsoft.com/office/drawing/2014/main" id="{EB2DC268-B8A7-420D-8814-3DB29C3EF401}"/>
              </a:ext>
            </a:extLst>
          </p:cNvPr>
          <p:cNvSpPr/>
          <p:nvPr/>
        </p:nvSpPr>
        <p:spPr bwMode="auto">
          <a:xfrm>
            <a:off x="3190943" y="1851347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8" name="Connector: Elbow 32">
            <a:extLst>
              <a:ext uri="{FF2B5EF4-FFF2-40B4-BE49-F238E27FC236}">
                <a16:creationId xmlns:a16="http://schemas.microsoft.com/office/drawing/2014/main" id="{8C87FB26-1A50-4261-AFF1-B7DB826D1A21}"/>
              </a:ext>
            </a:extLst>
          </p:cNvPr>
          <p:cNvCxnSpPr>
            <a:cxnSpLocks/>
            <a:stCxn id="15" idx="6"/>
            <a:endCxn id="19" idx="1"/>
          </p:cNvCxnSpPr>
          <p:nvPr/>
        </p:nvCxnSpPr>
        <p:spPr bwMode="auto">
          <a:xfrm>
            <a:off x="3262951" y="1887351"/>
            <a:ext cx="2330028" cy="1393080"/>
          </a:xfrm>
          <a:prstGeom prst="bentConnector3">
            <a:avLst>
              <a:gd name="adj1" fmla="val 65151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9B68E3BB-9A62-4EF0-9F5C-3B75BF86B1CF}"/>
              </a:ext>
            </a:extLst>
          </p:cNvPr>
          <p:cNvSpPr/>
          <p:nvPr/>
        </p:nvSpPr>
        <p:spPr>
          <a:xfrm>
            <a:off x="5592979" y="3049598"/>
            <a:ext cx="1630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+mj-lt"/>
              </a:rPr>
              <a:t>One</a:t>
            </a:r>
            <a:r>
              <a:rPr lang="en-US" sz="1200" dirty="0">
                <a:latin typeface="+mj-lt"/>
              </a:rPr>
              <a:t> memory access instead of </a:t>
            </a:r>
            <a:r>
              <a:rPr lang="en-US" sz="1200" b="1" dirty="0">
                <a:solidFill>
                  <a:srgbClr val="C00000"/>
                </a:solidFill>
                <a:latin typeface="+mj-lt"/>
              </a:rPr>
              <a:t>two</a:t>
            </a:r>
            <a:endParaRPr lang="en-US" sz="11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Правая фигурная скобка 21">
            <a:extLst>
              <a:ext uri="{FF2B5EF4-FFF2-40B4-BE49-F238E27FC236}">
                <a16:creationId xmlns:a16="http://schemas.microsoft.com/office/drawing/2014/main" id="{2BC2F622-2CEB-4C99-B2B5-30CA0CDD88F5}"/>
              </a:ext>
            </a:extLst>
          </p:cNvPr>
          <p:cNvSpPr/>
          <p:nvPr/>
        </p:nvSpPr>
        <p:spPr bwMode="auto">
          <a:xfrm>
            <a:off x="4432440" y="1444774"/>
            <a:ext cx="144016" cy="334888"/>
          </a:xfrm>
          <a:prstGeom prst="rightBrace">
            <a:avLst>
              <a:gd name="adj1" fmla="val 24407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3" name="Rectangle 33">
            <a:extLst>
              <a:ext uri="{FF2B5EF4-FFF2-40B4-BE49-F238E27FC236}">
                <a16:creationId xmlns:a16="http://schemas.microsoft.com/office/drawing/2014/main" id="{2E66E1B4-5A55-49AC-BD9B-DC872CA44AAD}"/>
              </a:ext>
            </a:extLst>
          </p:cNvPr>
          <p:cNvSpPr/>
          <p:nvPr/>
        </p:nvSpPr>
        <p:spPr>
          <a:xfrm>
            <a:off x="5389764" y="2534158"/>
            <a:ext cx="2036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+mj-lt"/>
              </a:rPr>
              <a:t>Sequential</a:t>
            </a:r>
            <a:r>
              <a:rPr lang="en-US" sz="1200" dirty="0">
                <a:latin typeface="+mj-lt"/>
              </a:rPr>
              <a:t> global memory access instead of </a:t>
            </a:r>
            <a:r>
              <a:rPr lang="en-US" sz="1200" b="1" dirty="0" err="1">
                <a:solidFill>
                  <a:srgbClr val="C00000"/>
                </a:solidFill>
                <a:latin typeface="+mj-lt"/>
              </a:rPr>
              <a:t>strided</a:t>
            </a:r>
            <a:endParaRPr lang="en-US" sz="11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4" name="Овал 11">
            <a:extLst>
              <a:ext uri="{FF2B5EF4-FFF2-40B4-BE49-F238E27FC236}">
                <a16:creationId xmlns:a16="http://schemas.microsoft.com/office/drawing/2014/main" id="{3715A159-BEFB-47A7-9E67-22CC60312C9F}"/>
              </a:ext>
            </a:extLst>
          </p:cNvPr>
          <p:cNvSpPr/>
          <p:nvPr/>
        </p:nvSpPr>
        <p:spPr bwMode="auto">
          <a:xfrm>
            <a:off x="4608040" y="1576214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5" name="Connector: Elbow 32">
            <a:extLst>
              <a:ext uri="{FF2B5EF4-FFF2-40B4-BE49-F238E27FC236}">
                <a16:creationId xmlns:a16="http://schemas.microsoft.com/office/drawing/2014/main" id="{3C1701AD-E117-4723-8298-7A3155A0BF18}"/>
              </a:ext>
            </a:extLst>
          </p:cNvPr>
          <p:cNvCxnSpPr>
            <a:cxnSpLocks/>
            <a:stCxn id="24" idx="6"/>
            <a:endCxn id="23" idx="1"/>
          </p:cNvCxnSpPr>
          <p:nvPr/>
        </p:nvCxnSpPr>
        <p:spPr bwMode="auto">
          <a:xfrm>
            <a:off x="4680048" y="1612218"/>
            <a:ext cx="709716" cy="1152773"/>
          </a:xfrm>
          <a:prstGeom prst="bentConnector3">
            <a:avLst>
              <a:gd name="adj1" fmla="val 32876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6" name="Таблица 36">
            <a:extLst>
              <a:ext uri="{FF2B5EF4-FFF2-40B4-BE49-F238E27FC236}">
                <a16:creationId xmlns:a16="http://schemas.microsoft.com/office/drawing/2014/main" id="{36F20514-75D9-4DD1-8294-69B56E896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14903"/>
              </p:ext>
            </p:extLst>
          </p:nvPr>
        </p:nvGraphicFramePr>
        <p:xfrm>
          <a:off x="5408798" y="1194554"/>
          <a:ext cx="1895872" cy="11084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37415">
                  <a:extLst>
                    <a:ext uri="{9D8B030D-6E8A-4147-A177-3AD203B41FA5}">
                      <a16:colId xmlns:a16="http://schemas.microsoft.com/office/drawing/2014/main" val="142115095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9371525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445412946"/>
                    </a:ext>
                  </a:extLst>
                </a:gridCol>
                <a:gridCol w="566369">
                  <a:extLst>
                    <a:ext uri="{9D8B030D-6E8A-4147-A177-3AD203B41FA5}">
                      <a16:colId xmlns:a16="http://schemas.microsoft.com/office/drawing/2014/main" val="1118843028"/>
                    </a:ext>
                  </a:extLst>
                </a:gridCol>
              </a:tblGrid>
              <a:tr h="277118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(0, 0)</a:t>
                      </a:r>
                      <a:endParaRPr lang="ru-RU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(1, 0)</a:t>
                      </a:r>
                      <a:endParaRPr lang="ru-RU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(15,  0)</a:t>
                      </a:r>
                      <a:endParaRPr lang="ru-RU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100866"/>
                  </a:ext>
                </a:extLst>
              </a:tr>
              <a:tr h="277118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(0, 1)</a:t>
                      </a:r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(1, 1)</a:t>
                      </a:r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(15, 1)</a:t>
                      </a:r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929530"/>
                  </a:ext>
                </a:extLst>
              </a:tr>
              <a:tr h="277118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017808"/>
                  </a:ext>
                </a:extLst>
              </a:tr>
              <a:tr h="277118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(0, 15)</a:t>
                      </a:r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(1, 15)</a:t>
                      </a:r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(15, 15)</a:t>
                      </a:r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484882"/>
                  </a:ext>
                </a:extLst>
              </a:tr>
            </a:tbl>
          </a:graphicData>
        </a:graphic>
      </p:graphicFrame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21ABB98-91B4-400A-A180-8F3875FC84DB}"/>
              </a:ext>
            </a:extLst>
          </p:cNvPr>
          <p:cNvCxnSpPr/>
          <p:nvPr/>
        </p:nvCxnSpPr>
        <p:spPr bwMode="auto">
          <a:xfrm>
            <a:off x="5408798" y="1096868"/>
            <a:ext cx="1895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3">
            <a:extLst>
              <a:ext uri="{FF2B5EF4-FFF2-40B4-BE49-F238E27FC236}">
                <a16:creationId xmlns:a16="http://schemas.microsoft.com/office/drawing/2014/main" id="{9932CE78-EDF3-47B4-8BAB-E32F3F7E03DA}"/>
              </a:ext>
            </a:extLst>
          </p:cNvPr>
          <p:cNvSpPr/>
          <p:nvPr/>
        </p:nvSpPr>
        <p:spPr>
          <a:xfrm>
            <a:off x="6542622" y="846674"/>
            <a:ext cx="8701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+mj-lt"/>
              </a:rPr>
              <a:t>threadIdx.x</a:t>
            </a:r>
            <a:endParaRPr lang="en-US" sz="900" b="1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8A97D1D9-1328-4C3A-80C3-14EA44D8A5C4}"/>
              </a:ext>
            </a:extLst>
          </p:cNvPr>
          <p:cNvCxnSpPr>
            <a:cxnSpLocks/>
          </p:cNvCxnSpPr>
          <p:nvPr/>
        </p:nvCxnSpPr>
        <p:spPr bwMode="auto">
          <a:xfrm>
            <a:off x="5292080" y="1194554"/>
            <a:ext cx="0" cy="1115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33">
            <a:extLst>
              <a:ext uri="{FF2B5EF4-FFF2-40B4-BE49-F238E27FC236}">
                <a16:creationId xmlns:a16="http://schemas.microsoft.com/office/drawing/2014/main" id="{51C7489B-C28A-460C-A017-3D9DA24C8A0C}"/>
              </a:ext>
            </a:extLst>
          </p:cNvPr>
          <p:cNvSpPr/>
          <p:nvPr/>
        </p:nvSpPr>
        <p:spPr>
          <a:xfrm rot="16200000">
            <a:off x="4726997" y="1838828"/>
            <a:ext cx="8701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solidFill>
                  <a:srgbClr val="7030A0"/>
                </a:solidFill>
                <a:latin typeface="+mj-lt"/>
              </a:rPr>
              <a:t>threadIdx.y</a:t>
            </a:r>
            <a:endParaRPr lang="en-US" sz="9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C4AA24CB-DDAB-4C63-A089-65D2263C2CA5}"/>
              </a:ext>
            </a:extLst>
          </p:cNvPr>
          <p:cNvSpPr/>
          <p:nvPr/>
        </p:nvSpPr>
        <p:spPr bwMode="auto">
          <a:xfrm>
            <a:off x="5423822" y="1209385"/>
            <a:ext cx="1862441" cy="5194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1BA46E-62BA-4B31-BA85-06A21E2A4A86}"/>
              </a:ext>
            </a:extLst>
          </p:cNvPr>
          <p:cNvSpPr txBox="1"/>
          <p:nvPr/>
        </p:nvSpPr>
        <p:spPr>
          <a:xfrm>
            <a:off x="7269915" y="1341286"/>
            <a:ext cx="717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+mj-lt"/>
              </a:rPr>
              <a:t>Warp 0</a:t>
            </a:r>
            <a:endParaRPr lang="ru-RU" sz="1200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C4C3E0E-B377-46E4-959B-34C1CC0D54D1}"/>
              </a:ext>
            </a:extLst>
          </p:cNvPr>
          <p:cNvSpPr/>
          <p:nvPr/>
        </p:nvSpPr>
        <p:spPr bwMode="auto">
          <a:xfrm>
            <a:off x="2849595" y="1779662"/>
            <a:ext cx="14401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9178D10-E0D4-4B1E-82E3-722D7FDFAD5D}"/>
              </a:ext>
            </a:extLst>
          </p:cNvPr>
          <p:cNvSpPr/>
          <p:nvPr/>
        </p:nvSpPr>
        <p:spPr bwMode="auto">
          <a:xfrm>
            <a:off x="1249389" y="1779662"/>
            <a:ext cx="14401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57" name="Rectangle 33">
            <a:extLst>
              <a:ext uri="{FF2B5EF4-FFF2-40B4-BE49-F238E27FC236}">
                <a16:creationId xmlns:a16="http://schemas.microsoft.com/office/drawing/2014/main" id="{0A065CF9-DB35-4D0F-B7DB-D5F0D27D3B92}"/>
              </a:ext>
            </a:extLst>
          </p:cNvPr>
          <p:cNvSpPr/>
          <p:nvPr/>
        </p:nvSpPr>
        <p:spPr>
          <a:xfrm>
            <a:off x="1544730" y="2123817"/>
            <a:ext cx="2231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+mj-lt"/>
              </a:rPr>
              <a:t>Linear components should correspond to </a:t>
            </a:r>
            <a:r>
              <a:rPr lang="en-US" sz="1000" b="1" i="1" dirty="0">
                <a:solidFill>
                  <a:srgbClr val="FF0000"/>
                </a:solidFill>
                <a:latin typeface="+mj-lt"/>
              </a:rPr>
              <a:t>linear</a:t>
            </a:r>
            <a:r>
              <a:rPr lang="en-US" sz="1000" b="1" dirty="0">
                <a:solidFill>
                  <a:srgbClr val="FF0000"/>
                </a:solidFill>
                <a:latin typeface="+mj-lt"/>
              </a:rPr>
              <a:t> thread index</a:t>
            </a: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00BF034-B2ED-41C3-8B48-6F7E8C365234}"/>
              </a:ext>
            </a:extLst>
          </p:cNvPr>
          <p:cNvCxnSpPr>
            <a:cxnSpLocks/>
            <a:stCxn id="57" idx="0"/>
            <a:endCxn id="54" idx="4"/>
          </p:cNvCxnSpPr>
          <p:nvPr/>
        </p:nvCxnSpPr>
        <p:spPr bwMode="auto">
          <a:xfrm flipV="1">
            <a:off x="2660709" y="1995686"/>
            <a:ext cx="260894" cy="128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C4FC1FAA-9E71-4263-A9CD-96C73F4D783D}"/>
              </a:ext>
            </a:extLst>
          </p:cNvPr>
          <p:cNvCxnSpPr>
            <a:cxnSpLocks/>
            <a:stCxn id="57" idx="0"/>
            <a:endCxn id="55" idx="4"/>
          </p:cNvCxnSpPr>
          <p:nvPr/>
        </p:nvCxnSpPr>
        <p:spPr bwMode="auto">
          <a:xfrm flipH="1" flipV="1">
            <a:off x="1321397" y="1995686"/>
            <a:ext cx="1339312" cy="128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Правая фигурная скобка 73">
            <a:extLst>
              <a:ext uri="{FF2B5EF4-FFF2-40B4-BE49-F238E27FC236}">
                <a16:creationId xmlns:a16="http://schemas.microsoft.com/office/drawing/2014/main" id="{C95C1E1C-FDF4-40F8-BCF3-F7B0FCA6F420}"/>
              </a:ext>
            </a:extLst>
          </p:cNvPr>
          <p:cNvSpPr/>
          <p:nvPr/>
        </p:nvSpPr>
        <p:spPr bwMode="auto">
          <a:xfrm>
            <a:off x="4263367" y="2716196"/>
            <a:ext cx="144016" cy="334888"/>
          </a:xfrm>
          <a:prstGeom prst="rightBrace">
            <a:avLst>
              <a:gd name="adj1" fmla="val 24407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75" name="Овал 11">
            <a:extLst>
              <a:ext uri="{FF2B5EF4-FFF2-40B4-BE49-F238E27FC236}">
                <a16:creationId xmlns:a16="http://schemas.microsoft.com/office/drawing/2014/main" id="{FD0FC887-52BE-4C5E-BBE3-A4FF8FDE44E8}"/>
              </a:ext>
            </a:extLst>
          </p:cNvPr>
          <p:cNvSpPr/>
          <p:nvPr/>
        </p:nvSpPr>
        <p:spPr bwMode="auto">
          <a:xfrm>
            <a:off x="4450287" y="2841337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76" name="Connector: Elbow 32">
            <a:extLst>
              <a:ext uri="{FF2B5EF4-FFF2-40B4-BE49-F238E27FC236}">
                <a16:creationId xmlns:a16="http://schemas.microsoft.com/office/drawing/2014/main" id="{F2EFCAB6-5859-4278-9AE6-07EDFD8E9CE4}"/>
              </a:ext>
            </a:extLst>
          </p:cNvPr>
          <p:cNvCxnSpPr>
            <a:cxnSpLocks/>
            <a:stCxn id="75" idx="6"/>
            <a:endCxn id="77" idx="1"/>
          </p:cNvCxnSpPr>
          <p:nvPr/>
        </p:nvCxnSpPr>
        <p:spPr bwMode="auto">
          <a:xfrm>
            <a:off x="4522295" y="2877341"/>
            <a:ext cx="746630" cy="985018"/>
          </a:xfrm>
          <a:prstGeom prst="bentConnector3">
            <a:avLst>
              <a:gd name="adj1" fmla="val 13569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Rectangle 33">
            <a:extLst>
              <a:ext uri="{FF2B5EF4-FFF2-40B4-BE49-F238E27FC236}">
                <a16:creationId xmlns:a16="http://schemas.microsoft.com/office/drawing/2014/main" id="{09840D3F-DE0B-4E36-932F-C24A4BE0E6B3}"/>
              </a:ext>
            </a:extLst>
          </p:cNvPr>
          <p:cNvSpPr/>
          <p:nvPr/>
        </p:nvSpPr>
        <p:spPr>
          <a:xfrm>
            <a:off x="5268925" y="3562277"/>
            <a:ext cx="22785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latin typeface="+mj-lt"/>
              </a:rPr>
              <a:t>“The allocated memory is suitably aligned for any kind of variable” CUDA Toolkit Documentation</a:t>
            </a:r>
            <a:endParaRPr lang="en-US" sz="1050" i="1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067FACF-8EF1-46CA-9D07-B2DF57E1F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93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BED06-34B8-4FAE-87C2-D72E4015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Memory: Effective Memory Accesses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B5CBF-36F2-42C2-92FC-D70CD855FB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8B4C48-9750-435B-9D4A-64014AB86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333202-2A85-4CD3-9CDF-065CCD72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82" y="2805107"/>
            <a:ext cx="6974406" cy="191210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222C9D9-7EA3-4040-A7F5-1446ABF9B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6" y="803661"/>
            <a:ext cx="8806753" cy="1912106"/>
          </a:xfrm>
        </p:spPr>
        <p:txBody>
          <a:bodyPr/>
          <a:lstStyle/>
          <a:p>
            <a:r>
              <a:rPr lang="en-US" dirty="0"/>
              <a:t>Shared memory may be used as a cache for global memory</a:t>
            </a:r>
          </a:p>
          <a:p>
            <a:pPr lvl="1"/>
            <a:r>
              <a:rPr lang="en-US" dirty="0"/>
              <a:t>it makes sense only if one will access an element in global memory multiple times</a:t>
            </a:r>
          </a:p>
          <a:p>
            <a:r>
              <a:rPr lang="en-US" dirty="0"/>
              <a:t>Effective access into shared memory implies the usage of different </a:t>
            </a:r>
            <a:r>
              <a:rPr lang="en-US" b="1" i="1" dirty="0"/>
              <a:t>memory banks</a:t>
            </a:r>
          </a:p>
          <a:p>
            <a:pPr lvl="1"/>
            <a:r>
              <a:rPr lang="en-US" dirty="0"/>
              <a:t>consecutive</a:t>
            </a:r>
            <a:r>
              <a:rPr lang="ru-RU" dirty="0"/>
              <a:t> 4</a:t>
            </a:r>
            <a:r>
              <a:rPr lang="en-US" dirty="0"/>
              <a:t> (or 8) bytes belong to different banks</a:t>
            </a:r>
          </a:p>
          <a:p>
            <a:pPr lvl="1"/>
            <a:r>
              <a:rPr lang="en-US" dirty="0"/>
              <a:t>threads within a warp should treat unequal banks to avoid bank conflicts</a:t>
            </a:r>
          </a:p>
          <a:p>
            <a:pPr lvl="2"/>
            <a:r>
              <a:rPr lang="en-US" dirty="0"/>
              <a:t>it’s ok to access single element by all the threads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BC0C99-EF59-4B00-A3EA-BD551880C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72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049C3-522E-4E22-B216-5FE9BEDA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Vector Multiplication…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AD0EDA-8D4C-4EEA-B550-8558F0B942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2C4E1B-A8A8-46F8-9687-B568B110C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B4859-98F6-477B-89DD-B2BC6A1865C6}"/>
              </a:ext>
            </a:extLst>
          </p:cNvPr>
          <p:cNvSpPr txBox="1"/>
          <p:nvPr/>
        </p:nvSpPr>
        <p:spPr>
          <a:xfrm>
            <a:off x="533765" y="765763"/>
            <a:ext cx="56918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__global__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GEMV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b,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N; ++j)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sum +=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j] 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sum;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*a, *b, *c;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(&amp;a, N * N *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(&amp;b, N *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(&amp;c, N *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 * N; ++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GEMV2&lt;&lt;&lt;N / BLOCK_SIZE, BLOCK_SIZE&gt;&gt;&gt;(a, b, c);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cudaDeviceSynchronize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F3A38D2-0374-45BF-85E2-9B14B7B5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85" y="2283718"/>
            <a:ext cx="3566080" cy="2427734"/>
          </a:xfrm>
          <a:prstGeom prst="rect">
            <a:avLst/>
          </a:prstGeom>
        </p:spPr>
      </p:pic>
      <p:sp>
        <p:nvSpPr>
          <p:cNvPr id="15" name="Облачко с текстом: прямоугольное со скругленными углами 14">
            <a:extLst>
              <a:ext uri="{FF2B5EF4-FFF2-40B4-BE49-F238E27FC236}">
                <a16:creationId xmlns:a16="http://schemas.microsoft.com/office/drawing/2014/main" id="{C974A83B-1F61-4881-8A2E-AF89B34CF73D}"/>
              </a:ext>
            </a:extLst>
          </p:cNvPr>
          <p:cNvSpPr/>
          <p:nvPr/>
        </p:nvSpPr>
        <p:spPr bwMode="auto">
          <a:xfrm>
            <a:off x="2915816" y="2438003"/>
            <a:ext cx="720080" cy="267494"/>
          </a:xfrm>
          <a:prstGeom prst="wedgeRoundRectCallout">
            <a:avLst>
              <a:gd name="adj1" fmla="val -33692"/>
              <a:gd name="adj2" fmla="val 9928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16 384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6" name="Облачко с текстом: прямоугольное со скругленными углами 15">
            <a:extLst>
              <a:ext uri="{FF2B5EF4-FFF2-40B4-BE49-F238E27FC236}">
                <a16:creationId xmlns:a16="http://schemas.microsoft.com/office/drawing/2014/main" id="{CC87384B-8890-4C96-B1F5-7C173AD8F545}"/>
              </a:ext>
            </a:extLst>
          </p:cNvPr>
          <p:cNvSpPr/>
          <p:nvPr/>
        </p:nvSpPr>
        <p:spPr bwMode="auto">
          <a:xfrm>
            <a:off x="4169951" y="4362522"/>
            <a:ext cx="720080" cy="267494"/>
          </a:xfrm>
          <a:prstGeom prst="wedgeRoundRectCallout">
            <a:avLst>
              <a:gd name="adj1" fmla="val -136567"/>
              <a:gd name="adj2" fmla="val -7813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128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D4B9D0CC-94C2-481F-B596-164EB0BD46CF}"/>
              </a:ext>
            </a:extLst>
          </p:cNvPr>
          <p:cNvSpPr/>
          <p:nvPr/>
        </p:nvSpPr>
        <p:spPr>
          <a:xfrm>
            <a:off x="5832142" y="1282054"/>
            <a:ext cx="2124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Vector </a:t>
            </a:r>
            <a:r>
              <a:rPr lang="en-US" sz="1200" i="1" dirty="0">
                <a:latin typeface="+mj-lt"/>
              </a:rPr>
              <a:t>b</a:t>
            </a:r>
            <a:r>
              <a:rPr lang="en-US" sz="1200" dirty="0">
                <a:latin typeface="+mj-lt"/>
              </a:rPr>
              <a:t> will be read </a:t>
            </a:r>
            <a:r>
              <a:rPr lang="en-US" sz="1200" b="1" dirty="0">
                <a:solidFill>
                  <a:srgbClr val="C00000"/>
                </a:solidFill>
                <a:latin typeface="+mj-lt"/>
              </a:rPr>
              <a:t>N times </a:t>
            </a:r>
            <a:r>
              <a:rPr lang="en-US" sz="1200" dirty="0">
                <a:latin typeface="+mj-lt"/>
              </a:rPr>
              <a:t>from global memory</a:t>
            </a:r>
            <a:endParaRPr lang="en-US" sz="1100" dirty="0">
              <a:latin typeface="+mj-lt"/>
            </a:endParaRPr>
          </a:p>
        </p:txBody>
      </p:sp>
      <p:sp>
        <p:nvSpPr>
          <p:cNvPr id="21" name="Овал 11">
            <a:extLst>
              <a:ext uri="{FF2B5EF4-FFF2-40B4-BE49-F238E27FC236}">
                <a16:creationId xmlns:a16="http://schemas.microsoft.com/office/drawing/2014/main" id="{C1A5AD2E-FD7D-4B5B-B318-FF49C2E97189}"/>
              </a:ext>
            </a:extLst>
          </p:cNvPr>
          <p:cNvSpPr/>
          <p:nvPr/>
        </p:nvSpPr>
        <p:spPr bwMode="auto">
          <a:xfrm>
            <a:off x="3239852" y="1611733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2" name="Connector: Elbow 32">
            <a:extLst>
              <a:ext uri="{FF2B5EF4-FFF2-40B4-BE49-F238E27FC236}">
                <a16:creationId xmlns:a16="http://schemas.microsoft.com/office/drawing/2014/main" id="{A0CC9D95-055D-496D-AB29-12BF310ED0BD}"/>
              </a:ext>
            </a:extLst>
          </p:cNvPr>
          <p:cNvCxnSpPr>
            <a:cxnSpLocks/>
            <a:stCxn id="21" idx="6"/>
            <a:endCxn id="20" idx="1"/>
          </p:cNvCxnSpPr>
          <p:nvPr/>
        </p:nvCxnSpPr>
        <p:spPr bwMode="auto">
          <a:xfrm flipV="1">
            <a:off x="3311860" y="1512887"/>
            <a:ext cx="2520282" cy="1348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4078F-D6B4-4613-A374-85CC8617C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85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2B0D1-96B3-40BC-9772-3FE399F8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Vector Multiplication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331BC6-A461-4E5F-831E-452808514C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680509-3956-4D6C-B581-EC84AC16A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Programming for AI-Accelerators: CUDA For AI-Programming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80F17-8611-4734-A750-E774EED0547A}"/>
              </a:ext>
            </a:extLst>
          </p:cNvPr>
          <p:cNvSpPr txBox="1"/>
          <p:nvPr/>
        </p:nvSpPr>
        <p:spPr>
          <a:xfrm>
            <a:off x="496479" y="798116"/>
            <a:ext cx="60765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__global__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GEMV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b,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__shared__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[BLOCK_SIZE];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Loop over blocks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k &lt; N / BLOCK_SIZE; ++k) 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Read vector block to shared memory cache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 * BLOCK_SIZE +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Compute partial sum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BLOCK_SIZE; ++j)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sum +=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k * BLOCK_SIZE + j] 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sum;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1130E6-4D83-42F4-9EC0-0957B624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970" y="2355726"/>
            <a:ext cx="3384704" cy="2304256"/>
          </a:xfrm>
          <a:prstGeom prst="rect">
            <a:avLst/>
          </a:prstGeom>
        </p:spPr>
      </p:pic>
      <p:sp>
        <p:nvSpPr>
          <p:cNvPr id="12" name="Rectangle 33">
            <a:extLst>
              <a:ext uri="{FF2B5EF4-FFF2-40B4-BE49-F238E27FC236}">
                <a16:creationId xmlns:a16="http://schemas.microsoft.com/office/drawing/2014/main" id="{B7DE951B-47A5-49FF-B332-CD2E9C5BD11C}"/>
              </a:ext>
            </a:extLst>
          </p:cNvPr>
          <p:cNvSpPr/>
          <p:nvPr/>
        </p:nvSpPr>
        <p:spPr>
          <a:xfrm>
            <a:off x="6518714" y="1159567"/>
            <a:ext cx="2036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Programmable </a:t>
            </a:r>
            <a:r>
              <a:rPr lang="en-US" sz="1200" b="1" i="1" dirty="0">
                <a:latin typeface="+mj-lt"/>
              </a:rPr>
              <a:t>cache</a:t>
            </a:r>
            <a:r>
              <a:rPr lang="en-US" sz="1200" dirty="0">
                <a:latin typeface="+mj-lt"/>
              </a:rPr>
              <a:t> in shared memory</a:t>
            </a:r>
            <a:endParaRPr lang="en-US" sz="1100" dirty="0">
              <a:latin typeface="+mj-lt"/>
            </a:endParaRPr>
          </a:p>
        </p:txBody>
      </p:sp>
      <p:sp>
        <p:nvSpPr>
          <p:cNvPr id="13" name="Овал 11">
            <a:extLst>
              <a:ext uri="{FF2B5EF4-FFF2-40B4-BE49-F238E27FC236}">
                <a16:creationId xmlns:a16="http://schemas.microsoft.com/office/drawing/2014/main" id="{FB328D21-83E5-48AB-9F03-794A65968EB1}"/>
              </a:ext>
            </a:extLst>
          </p:cNvPr>
          <p:cNvSpPr/>
          <p:nvPr/>
        </p:nvSpPr>
        <p:spPr bwMode="auto">
          <a:xfrm>
            <a:off x="3779912" y="1635646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4" name="Connector: Elbow 32">
            <a:extLst>
              <a:ext uri="{FF2B5EF4-FFF2-40B4-BE49-F238E27FC236}">
                <a16:creationId xmlns:a16="http://schemas.microsoft.com/office/drawing/2014/main" id="{262AD328-16DB-41F7-AC54-9737F49B69E3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 bwMode="auto">
          <a:xfrm flipV="1">
            <a:off x="3851920" y="1390400"/>
            <a:ext cx="2666794" cy="2812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33">
            <a:extLst>
              <a:ext uri="{FF2B5EF4-FFF2-40B4-BE49-F238E27FC236}">
                <a16:creationId xmlns:a16="http://schemas.microsoft.com/office/drawing/2014/main" id="{C24F20B8-A9CB-4DC4-8D2B-2BB4AAF922F1}"/>
              </a:ext>
            </a:extLst>
          </p:cNvPr>
          <p:cNvSpPr/>
          <p:nvPr/>
        </p:nvSpPr>
        <p:spPr>
          <a:xfrm>
            <a:off x="6084168" y="1851803"/>
            <a:ext cx="2905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Vector </a:t>
            </a:r>
            <a:r>
              <a:rPr lang="en-US" sz="1200" i="1" dirty="0">
                <a:latin typeface="+mj-lt"/>
              </a:rPr>
              <a:t>b</a:t>
            </a:r>
            <a:r>
              <a:rPr lang="en-US" sz="1200" dirty="0">
                <a:latin typeface="+mj-lt"/>
              </a:rPr>
              <a:t> will be read </a:t>
            </a:r>
            <a:r>
              <a:rPr lang="en-US" sz="1200" b="1" dirty="0">
                <a:solidFill>
                  <a:srgbClr val="006600"/>
                </a:solidFill>
                <a:latin typeface="+mj-lt"/>
              </a:rPr>
              <a:t>N / BLOCK_SIZE</a:t>
            </a:r>
            <a:r>
              <a:rPr lang="en-US" sz="1200" dirty="0">
                <a:latin typeface="+mj-lt"/>
              </a:rPr>
              <a:t> times from global memory</a:t>
            </a:r>
            <a:endParaRPr lang="en-US" sz="1100" dirty="0">
              <a:latin typeface="+mj-lt"/>
            </a:endParaRPr>
          </a:p>
        </p:txBody>
      </p:sp>
      <p:sp>
        <p:nvSpPr>
          <p:cNvPr id="18" name="Овал 11">
            <a:extLst>
              <a:ext uri="{FF2B5EF4-FFF2-40B4-BE49-F238E27FC236}">
                <a16:creationId xmlns:a16="http://schemas.microsoft.com/office/drawing/2014/main" id="{972CA3EA-5C0D-4F4C-BBFA-7BEF87C081E6}"/>
              </a:ext>
            </a:extLst>
          </p:cNvPr>
          <p:cNvSpPr/>
          <p:nvPr/>
        </p:nvSpPr>
        <p:spPr bwMode="auto">
          <a:xfrm>
            <a:off x="5407447" y="2560176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9" name="Connector: Elbow 32">
            <a:extLst>
              <a:ext uri="{FF2B5EF4-FFF2-40B4-BE49-F238E27FC236}">
                <a16:creationId xmlns:a16="http://schemas.microsoft.com/office/drawing/2014/main" id="{56DA0844-03AA-4F54-8751-694310248360}"/>
              </a:ext>
            </a:extLst>
          </p:cNvPr>
          <p:cNvCxnSpPr>
            <a:cxnSpLocks/>
            <a:stCxn id="18" idx="6"/>
            <a:endCxn id="17" idx="1"/>
          </p:cNvCxnSpPr>
          <p:nvPr/>
        </p:nvCxnSpPr>
        <p:spPr bwMode="auto">
          <a:xfrm flipV="1">
            <a:off x="5479455" y="2082636"/>
            <a:ext cx="604713" cy="513544"/>
          </a:xfrm>
          <a:prstGeom prst="bentConnector3">
            <a:avLst>
              <a:gd name="adj1" fmla="val 20332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33">
            <a:extLst>
              <a:ext uri="{FF2B5EF4-FFF2-40B4-BE49-F238E27FC236}">
                <a16:creationId xmlns:a16="http://schemas.microsoft.com/office/drawing/2014/main" id="{DEED3315-00A1-4EA6-961D-6EADA940EF1E}"/>
              </a:ext>
            </a:extLst>
          </p:cNvPr>
          <p:cNvSpPr/>
          <p:nvPr/>
        </p:nvSpPr>
        <p:spPr>
          <a:xfrm>
            <a:off x="2283591" y="4271603"/>
            <a:ext cx="290599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All threads access </a:t>
            </a:r>
            <a:r>
              <a:rPr lang="en-US" sz="1200" b="1" dirty="0">
                <a:solidFill>
                  <a:srgbClr val="006600"/>
                </a:solidFill>
                <a:latin typeface="+mj-lt"/>
              </a:rPr>
              <a:t>the same bank with same address</a:t>
            </a:r>
            <a:endParaRPr lang="en-US" sz="1100" b="1" dirty="0">
              <a:solidFill>
                <a:srgbClr val="006600"/>
              </a:solidFill>
              <a:latin typeface="+mj-lt"/>
            </a:endParaRPr>
          </a:p>
        </p:txBody>
      </p:sp>
      <p:sp>
        <p:nvSpPr>
          <p:cNvPr id="16" name="Овал 11">
            <a:extLst>
              <a:ext uri="{FF2B5EF4-FFF2-40B4-BE49-F238E27FC236}">
                <a16:creationId xmlns:a16="http://schemas.microsoft.com/office/drawing/2014/main" id="{CC2B4562-607B-4BBD-BEC2-89093DABBBB0}"/>
              </a:ext>
            </a:extLst>
          </p:cNvPr>
          <p:cNvSpPr/>
          <p:nvPr/>
        </p:nvSpPr>
        <p:spPr bwMode="auto">
          <a:xfrm>
            <a:off x="5149313" y="3471850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0" name="Connector: Elbow 32">
            <a:extLst>
              <a:ext uri="{FF2B5EF4-FFF2-40B4-BE49-F238E27FC236}">
                <a16:creationId xmlns:a16="http://schemas.microsoft.com/office/drawing/2014/main" id="{14C686DB-B170-40A8-90A0-B12F7861700C}"/>
              </a:ext>
            </a:extLst>
          </p:cNvPr>
          <p:cNvCxnSpPr>
            <a:cxnSpLocks/>
            <a:stCxn id="16" idx="6"/>
            <a:endCxn id="15" idx="3"/>
          </p:cNvCxnSpPr>
          <p:nvPr/>
        </p:nvCxnSpPr>
        <p:spPr bwMode="auto">
          <a:xfrm flipH="1">
            <a:off x="5189588" y="3507854"/>
            <a:ext cx="31733" cy="994582"/>
          </a:xfrm>
          <a:prstGeom prst="bentConnector3">
            <a:avLst>
              <a:gd name="adj1" fmla="val -720386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Правая фигурная скобка 28">
            <a:extLst>
              <a:ext uri="{FF2B5EF4-FFF2-40B4-BE49-F238E27FC236}">
                <a16:creationId xmlns:a16="http://schemas.microsoft.com/office/drawing/2014/main" id="{D4B55949-B37A-400B-BAA1-AB0F32CA256C}"/>
              </a:ext>
            </a:extLst>
          </p:cNvPr>
          <p:cNvSpPr/>
          <p:nvPr/>
        </p:nvSpPr>
        <p:spPr bwMode="auto">
          <a:xfrm rot="5400000">
            <a:off x="2867911" y="2551903"/>
            <a:ext cx="155448" cy="2209895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484D5E42-87C1-4F24-B108-A26C5CC9CFE0}"/>
              </a:ext>
            </a:extLst>
          </p:cNvPr>
          <p:cNvSpPr/>
          <p:nvPr/>
        </p:nvSpPr>
        <p:spPr>
          <a:xfrm>
            <a:off x="2123517" y="3701801"/>
            <a:ext cx="16357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7030A0"/>
                </a:solidFill>
                <a:latin typeface="+mj-lt"/>
              </a:rPr>
              <a:t>Is global memory access good enough?</a:t>
            </a:r>
            <a:endParaRPr lang="en-US" sz="1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EA6CB4-BB04-4858-A1E7-9F3A8788E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66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A5E1EFB-E65E-4F8C-8772-C4B3EDDD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Tensor Cores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3C322-BE8D-43BD-A13A-1E551985D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98E85-34CC-4BD5-9E6E-0030AE606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89AFC6-3E9E-4A2D-8143-9F196837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14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80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CF73B2-F59E-4160-8B38-270255C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5" y="155974"/>
            <a:ext cx="8737750" cy="421481"/>
          </a:xfrm>
        </p:spPr>
        <p:txBody>
          <a:bodyPr/>
          <a:lstStyle/>
          <a:p>
            <a:r>
              <a:rPr lang="en-US" dirty="0"/>
              <a:t>NVidia Hopper (2022): Tensor Core</a:t>
            </a:r>
            <a:endParaRPr lang="ru-RU" dirty="0"/>
          </a:p>
        </p:txBody>
      </p:sp>
      <p:sp>
        <p:nvSpPr>
          <p:cNvPr id="34" name="Объект 33">
            <a:extLst>
              <a:ext uri="{FF2B5EF4-FFF2-40B4-BE49-F238E27FC236}">
                <a16:creationId xmlns:a16="http://schemas.microsoft.com/office/drawing/2014/main" id="{97070C4E-8A92-4EC5-B72F-4E2B0486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920" y="820282"/>
            <a:ext cx="4978939" cy="1710957"/>
          </a:xfrm>
        </p:spPr>
        <p:txBody>
          <a:bodyPr/>
          <a:lstStyle/>
          <a:p>
            <a:pPr algn="just"/>
            <a:r>
              <a:rPr lang="en-US" sz="1600" dirty="0"/>
              <a:t>Matrix Multiply &amp; Accumulate (MMA) operations support in HW for small matrices (e.g., 16x16)</a:t>
            </a:r>
          </a:p>
          <a:p>
            <a:pPr algn="just"/>
            <a:r>
              <a:rPr lang="en-US" sz="1600" dirty="0"/>
              <a:t>FP8, FP16, BF16, TF32, FP64 and INT8 MMA data types </a:t>
            </a:r>
            <a:r>
              <a:rPr lang="en-US" sz="1400" i="1" dirty="0"/>
              <a:t>(depends on architecture)</a:t>
            </a:r>
          </a:p>
          <a:p>
            <a:pPr algn="just"/>
            <a:r>
              <a:rPr lang="en-US" sz="1600" dirty="0"/>
              <a:t>Tesla V100 and newer </a:t>
            </a:r>
            <a:r>
              <a:rPr lang="en-US" sz="1400" i="1" dirty="0"/>
              <a:t>(compute capability 7.0+)</a:t>
            </a:r>
          </a:p>
          <a:p>
            <a:pPr algn="just"/>
            <a:r>
              <a:rPr lang="en-US" sz="1600" dirty="0"/>
              <a:t>High performance and low power consumption</a:t>
            </a:r>
            <a:endParaRPr lang="ru-RU" sz="20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9B7B7F-4FAA-46D8-92F6-32825D42C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395" y="4806554"/>
            <a:ext cx="1893887" cy="336947"/>
          </a:xfrm>
        </p:spPr>
        <p:txBody>
          <a:bodyPr/>
          <a:lstStyle/>
          <a:p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4FC63-D542-4C34-BCC0-EE254F569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76543" y="4806554"/>
            <a:ext cx="5318125" cy="336947"/>
          </a:xfrm>
        </p:spPr>
        <p:txBody>
          <a:bodyPr/>
          <a:lstStyle/>
          <a:p>
            <a:r>
              <a:rPr lang="it-IT"/>
              <a:t>Programming for AI-Accelerators: CUDA For AI-Programming</a:t>
            </a:r>
            <a:endParaRPr lang="ru-RU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D8ECB31-2BB4-44B5-BD68-80B08DEC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66069"/>
            <a:ext cx="3126222" cy="36518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7EEC3A-5460-4C86-A918-6D91CDE4E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2718031"/>
            <a:ext cx="1496016" cy="194421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304AFE-D30E-45EB-8D71-96F9E895E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950" y="2686702"/>
            <a:ext cx="1889105" cy="2022385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730DAB-3B4D-4D74-83A8-21997B30D126}"/>
              </a:ext>
            </a:extLst>
          </p:cNvPr>
          <p:cNvSpPr/>
          <p:nvPr/>
        </p:nvSpPr>
        <p:spPr bwMode="auto">
          <a:xfrm>
            <a:off x="2345539" y="1995686"/>
            <a:ext cx="1152128" cy="216024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F36A14E2-A844-44CB-9FCA-BAA3F5385657}"/>
              </a:ext>
            </a:extLst>
          </p:cNvPr>
          <p:cNvCxnSpPr>
            <a:cxnSpLocks/>
            <a:stCxn id="28" idx="2"/>
            <a:endCxn id="14" idx="3"/>
          </p:cNvCxnSpPr>
          <p:nvPr/>
        </p:nvCxnSpPr>
        <p:spPr bwMode="auto">
          <a:xfrm rot="10800000">
            <a:off x="3497668" y="3075806"/>
            <a:ext cx="1043283" cy="61206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073EFBEA-8B6E-47A3-97EC-126FD7099CDC}"/>
              </a:ext>
            </a:extLst>
          </p:cNvPr>
          <p:cNvSpPr/>
          <p:nvPr/>
        </p:nvSpPr>
        <p:spPr bwMode="auto">
          <a:xfrm>
            <a:off x="4540950" y="3651870"/>
            <a:ext cx="62101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064D929-DC59-421B-BDA5-8652B66F8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841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90453-D15E-402B-A739-3D5D2C2A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 </a:t>
            </a:r>
            <a:r>
              <a:rPr lang="en-US" sz="1800" i="1" dirty="0"/>
              <a:t>(Host Side)</a:t>
            </a:r>
            <a:endParaRPr lang="ru-RU" i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A9C410-BA5D-4453-963C-7926783A59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C9FC3C-C505-4D30-B65C-AEBA6108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7B03A-87E0-4638-B65A-6466B8EDEAC2}"/>
              </a:ext>
            </a:extLst>
          </p:cNvPr>
          <p:cNvSpPr txBox="1"/>
          <p:nvPr/>
        </p:nvSpPr>
        <p:spPr>
          <a:xfrm>
            <a:off x="179512" y="1028224"/>
            <a:ext cx="417623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assert.h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cuda.h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&lt;chrono&gt;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4096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BLOCK_SIZE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*a, *b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*c;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(&amp;a, N * N *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(&amp;b, N * N *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(&amp;c, N * N *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 * N; ++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DD146-4323-4A81-B7FA-3D56B8D776D5}"/>
              </a:ext>
            </a:extLst>
          </p:cNvPr>
          <p:cNvSpPr txBox="1"/>
          <p:nvPr/>
        </p:nvSpPr>
        <p:spPr>
          <a:xfrm>
            <a:off x="4399939" y="843558"/>
            <a:ext cx="45362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dim3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block_count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/ BLOCK_SIZE, N / BLOCK_SIZE);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dim3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(BLOCK_SIZE, BLOCK_SIZE);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GEMM&lt;&lt;&lt;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&gt;&gt;&gt;(a, b, c);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cudaDeviceSynchronize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GEMM&lt;&lt;&lt;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&gt;&gt;&gt;(a, b, c);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cudaDeviceSynchronize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::duration&lt;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elapsed =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- start;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"Time: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elapsed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sec"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 * N; ++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7868D3-94C3-4FCD-A95B-F74E6AD4EBA8}"/>
              </a:ext>
            </a:extLst>
          </p:cNvPr>
          <p:cNvCxnSpPr>
            <a:cxnSpLocks/>
          </p:cNvCxnSpPr>
          <p:nvPr/>
        </p:nvCxnSpPr>
        <p:spPr bwMode="auto">
          <a:xfrm>
            <a:off x="4378463" y="771550"/>
            <a:ext cx="0" cy="39604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33">
            <a:extLst>
              <a:ext uri="{FF2B5EF4-FFF2-40B4-BE49-F238E27FC236}">
                <a16:creationId xmlns:a16="http://schemas.microsoft.com/office/drawing/2014/main" id="{0914DFDD-0393-4AAF-BE87-912FF33F833C}"/>
              </a:ext>
            </a:extLst>
          </p:cNvPr>
          <p:cNvSpPr/>
          <p:nvPr/>
        </p:nvSpPr>
        <p:spPr>
          <a:xfrm>
            <a:off x="2843808" y="2340917"/>
            <a:ext cx="1172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Half-float data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type (16 bits)</a:t>
            </a:r>
            <a:endParaRPr lang="en-US" sz="1100" dirty="0">
              <a:latin typeface="+mj-lt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B176D9C-95DA-486F-93CA-AE76F50FE2F9}"/>
              </a:ext>
            </a:extLst>
          </p:cNvPr>
          <p:cNvSpPr/>
          <p:nvPr/>
        </p:nvSpPr>
        <p:spPr bwMode="auto">
          <a:xfrm>
            <a:off x="3707904" y="3219822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3" name="Connector: Elbow 32">
            <a:extLst>
              <a:ext uri="{FF2B5EF4-FFF2-40B4-BE49-F238E27FC236}">
                <a16:creationId xmlns:a16="http://schemas.microsoft.com/office/drawing/2014/main" id="{4907C664-2292-4A2B-8C96-C44BDE4800A5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 bwMode="auto">
          <a:xfrm rot="16200000" flipV="1">
            <a:off x="3378440" y="2854354"/>
            <a:ext cx="417240" cy="3136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0F59F5-4B0B-425C-94F7-9F0F149E4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17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E875F-C639-4A1D-9AA4-FA122674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 </a:t>
            </a:r>
            <a:r>
              <a:rPr lang="en-US" sz="1800" i="1" dirty="0"/>
              <a:t>(Naïve Kernel)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793DF1-6481-4DAB-9925-7652A25686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C84A2D-649A-415E-868C-07BBF477A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B29A3-AA74-4763-B2C5-8CB3F3A893BD}"/>
              </a:ext>
            </a:extLst>
          </p:cNvPr>
          <p:cNvSpPr txBox="1"/>
          <p:nvPr/>
        </p:nvSpPr>
        <p:spPr>
          <a:xfrm>
            <a:off x="252415" y="987574"/>
            <a:ext cx="588165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__global__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GEMMv1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b,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k &lt; N; ++k)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sum +=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k] 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 * N + j];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j] = sum;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3E9AE5-D8EE-44BE-8BEE-FCEB416B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787774"/>
            <a:ext cx="4427984" cy="1928377"/>
          </a:xfrm>
          <a:prstGeom prst="rect">
            <a:avLst/>
          </a:prstGeom>
        </p:spPr>
      </p:pic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B59F1256-B9EA-4FA6-9081-6815C9BDED40}"/>
              </a:ext>
            </a:extLst>
          </p:cNvPr>
          <p:cNvSpPr/>
          <p:nvPr/>
        </p:nvSpPr>
        <p:spPr bwMode="auto">
          <a:xfrm rot="5400000">
            <a:off x="1750903" y="1996897"/>
            <a:ext cx="120726" cy="792088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F910926B-0DCC-4DEA-BB05-13EAE5A5F587}"/>
              </a:ext>
            </a:extLst>
          </p:cNvPr>
          <p:cNvSpPr/>
          <p:nvPr/>
        </p:nvSpPr>
        <p:spPr bwMode="auto">
          <a:xfrm rot="5400000">
            <a:off x="3009761" y="1996897"/>
            <a:ext cx="120726" cy="792088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3" name="Правая фигурная скобка 12">
            <a:extLst>
              <a:ext uri="{FF2B5EF4-FFF2-40B4-BE49-F238E27FC236}">
                <a16:creationId xmlns:a16="http://schemas.microsoft.com/office/drawing/2014/main" id="{7E2D4BE3-D9E7-4781-B687-409661EA67D9}"/>
              </a:ext>
            </a:extLst>
          </p:cNvPr>
          <p:cNvSpPr/>
          <p:nvPr/>
        </p:nvSpPr>
        <p:spPr bwMode="auto">
          <a:xfrm rot="5400000">
            <a:off x="1007675" y="2553062"/>
            <a:ext cx="120726" cy="792088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7F58299E-0429-4345-9ADE-783E9E92E69C}"/>
              </a:ext>
            </a:extLst>
          </p:cNvPr>
          <p:cNvSpPr/>
          <p:nvPr/>
        </p:nvSpPr>
        <p:spPr>
          <a:xfrm>
            <a:off x="4441307" y="1785592"/>
            <a:ext cx="20369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+mj-lt"/>
              </a:rPr>
              <a:t>Constant</a:t>
            </a:r>
            <a:r>
              <a:rPr lang="en-US" sz="1200" dirty="0">
                <a:latin typeface="+mj-lt"/>
              </a:rPr>
              <a:t> memory access</a:t>
            </a:r>
            <a:endParaRPr lang="en-US" sz="1100" dirty="0">
              <a:latin typeface="+mj-lt"/>
            </a:endParaRPr>
          </a:p>
        </p:txBody>
      </p:sp>
      <p:sp>
        <p:nvSpPr>
          <p:cNvPr id="17" name="Овал 11">
            <a:extLst>
              <a:ext uri="{FF2B5EF4-FFF2-40B4-BE49-F238E27FC236}">
                <a16:creationId xmlns:a16="http://schemas.microsoft.com/office/drawing/2014/main" id="{B5F5B53A-43B1-4634-BEA7-CC38BDB6EB58}"/>
              </a:ext>
            </a:extLst>
          </p:cNvPr>
          <p:cNvSpPr/>
          <p:nvPr/>
        </p:nvSpPr>
        <p:spPr bwMode="auto">
          <a:xfrm>
            <a:off x="3034120" y="2445551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8" name="Connector: Elbow 32">
            <a:extLst>
              <a:ext uri="{FF2B5EF4-FFF2-40B4-BE49-F238E27FC236}">
                <a16:creationId xmlns:a16="http://schemas.microsoft.com/office/drawing/2014/main" id="{775A8299-8C85-452A-8C8B-939CB5926B2E}"/>
              </a:ext>
            </a:extLst>
          </p:cNvPr>
          <p:cNvCxnSpPr>
            <a:cxnSpLocks/>
            <a:stCxn id="17" idx="6"/>
            <a:endCxn id="16" idx="1"/>
          </p:cNvCxnSpPr>
          <p:nvPr/>
        </p:nvCxnSpPr>
        <p:spPr bwMode="auto">
          <a:xfrm flipV="1">
            <a:off x="3106128" y="1924092"/>
            <a:ext cx="1335179" cy="5574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33">
            <a:extLst>
              <a:ext uri="{FF2B5EF4-FFF2-40B4-BE49-F238E27FC236}">
                <a16:creationId xmlns:a16="http://schemas.microsoft.com/office/drawing/2014/main" id="{869D01CE-9353-45B2-B075-DFF74C0912D5}"/>
              </a:ext>
            </a:extLst>
          </p:cNvPr>
          <p:cNvSpPr/>
          <p:nvPr/>
        </p:nvSpPr>
        <p:spPr>
          <a:xfrm>
            <a:off x="4457209" y="2476878"/>
            <a:ext cx="20369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+mj-lt"/>
              </a:rPr>
              <a:t>N-</a:t>
            </a:r>
            <a:r>
              <a:rPr lang="en-US" sz="1200" b="1" dirty="0" err="1">
                <a:solidFill>
                  <a:srgbClr val="C00000"/>
                </a:solidFill>
                <a:latin typeface="+mj-lt"/>
              </a:rPr>
              <a:t>strided</a:t>
            </a:r>
            <a:r>
              <a:rPr lang="en-US" sz="1200" dirty="0">
                <a:latin typeface="+mj-lt"/>
              </a:rPr>
              <a:t> memory access</a:t>
            </a:r>
            <a:endParaRPr lang="en-US" sz="1100" dirty="0">
              <a:latin typeface="+mj-lt"/>
            </a:endParaRPr>
          </a:p>
        </p:txBody>
      </p:sp>
      <p:sp>
        <p:nvSpPr>
          <p:cNvPr id="24" name="Овал 11">
            <a:extLst>
              <a:ext uri="{FF2B5EF4-FFF2-40B4-BE49-F238E27FC236}">
                <a16:creationId xmlns:a16="http://schemas.microsoft.com/office/drawing/2014/main" id="{D3349A66-5F4A-42C5-AE27-DCD333AC6977}"/>
              </a:ext>
            </a:extLst>
          </p:cNvPr>
          <p:cNvSpPr/>
          <p:nvPr/>
        </p:nvSpPr>
        <p:spPr bwMode="auto">
          <a:xfrm>
            <a:off x="1775262" y="2445551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5" name="Connector: Elbow 32">
            <a:extLst>
              <a:ext uri="{FF2B5EF4-FFF2-40B4-BE49-F238E27FC236}">
                <a16:creationId xmlns:a16="http://schemas.microsoft.com/office/drawing/2014/main" id="{C82505C4-CA40-4733-BCDE-AC0AD373A31A}"/>
              </a:ext>
            </a:extLst>
          </p:cNvPr>
          <p:cNvCxnSpPr>
            <a:cxnSpLocks/>
            <a:stCxn id="24" idx="6"/>
            <a:endCxn id="23" idx="1"/>
          </p:cNvCxnSpPr>
          <p:nvPr/>
        </p:nvCxnSpPr>
        <p:spPr bwMode="auto">
          <a:xfrm>
            <a:off x="1847270" y="2481555"/>
            <a:ext cx="2609939" cy="133823"/>
          </a:xfrm>
          <a:prstGeom prst="bentConnector3">
            <a:avLst>
              <a:gd name="adj1" fmla="val 12747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3">
            <a:extLst>
              <a:ext uri="{FF2B5EF4-FFF2-40B4-BE49-F238E27FC236}">
                <a16:creationId xmlns:a16="http://schemas.microsoft.com/office/drawing/2014/main" id="{D6B6561C-D8D0-40BA-8677-10C5ABE1A590}"/>
              </a:ext>
            </a:extLst>
          </p:cNvPr>
          <p:cNvSpPr/>
          <p:nvPr/>
        </p:nvSpPr>
        <p:spPr>
          <a:xfrm>
            <a:off x="2233963" y="3474963"/>
            <a:ext cx="20369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+mj-lt"/>
              </a:rPr>
              <a:t>N-</a:t>
            </a:r>
            <a:r>
              <a:rPr lang="en-US" sz="1200" b="1" dirty="0" err="1">
                <a:solidFill>
                  <a:srgbClr val="C00000"/>
                </a:solidFill>
                <a:latin typeface="+mj-lt"/>
              </a:rPr>
              <a:t>strided</a:t>
            </a:r>
            <a:r>
              <a:rPr lang="en-US" sz="1200" dirty="0">
                <a:latin typeface="+mj-lt"/>
              </a:rPr>
              <a:t> memory access</a:t>
            </a:r>
            <a:endParaRPr lang="en-US" sz="1100" dirty="0">
              <a:latin typeface="+mj-lt"/>
            </a:endParaRPr>
          </a:p>
        </p:txBody>
      </p:sp>
      <p:sp>
        <p:nvSpPr>
          <p:cNvPr id="34" name="Овал 11">
            <a:extLst>
              <a:ext uri="{FF2B5EF4-FFF2-40B4-BE49-F238E27FC236}">
                <a16:creationId xmlns:a16="http://schemas.microsoft.com/office/drawing/2014/main" id="{2E31346B-CE55-4EA3-A8FC-FA70E082AB79}"/>
              </a:ext>
            </a:extLst>
          </p:cNvPr>
          <p:cNvSpPr/>
          <p:nvPr/>
        </p:nvSpPr>
        <p:spPr bwMode="auto">
          <a:xfrm>
            <a:off x="1032034" y="3003682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35" name="Connector: Elbow 32">
            <a:extLst>
              <a:ext uri="{FF2B5EF4-FFF2-40B4-BE49-F238E27FC236}">
                <a16:creationId xmlns:a16="http://schemas.microsoft.com/office/drawing/2014/main" id="{74C83C40-9538-4D9C-8BC8-4645B764CDA8}"/>
              </a:ext>
            </a:extLst>
          </p:cNvPr>
          <p:cNvCxnSpPr>
            <a:cxnSpLocks/>
            <a:stCxn id="34" idx="6"/>
            <a:endCxn id="33" idx="1"/>
          </p:cNvCxnSpPr>
          <p:nvPr/>
        </p:nvCxnSpPr>
        <p:spPr bwMode="auto">
          <a:xfrm>
            <a:off x="1104042" y="3039686"/>
            <a:ext cx="1129921" cy="57377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1" name="Таблица 41">
            <a:extLst>
              <a:ext uri="{FF2B5EF4-FFF2-40B4-BE49-F238E27FC236}">
                <a16:creationId xmlns:a16="http://schemas.microsoft.com/office/drawing/2014/main" id="{C3A39BCF-218F-4996-A757-5C9136063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65587"/>
              </p:ext>
            </p:extLst>
          </p:nvPr>
        </p:nvGraphicFramePr>
        <p:xfrm>
          <a:off x="6742978" y="877051"/>
          <a:ext cx="211299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95">
                  <a:extLst>
                    <a:ext uri="{9D8B030D-6E8A-4147-A177-3AD203B41FA5}">
                      <a16:colId xmlns:a16="http://schemas.microsoft.com/office/drawing/2014/main" val="1228000656"/>
                    </a:ext>
                  </a:extLst>
                </a:gridCol>
                <a:gridCol w="1056495">
                  <a:extLst>
                    <a:ext uri="{9D8B030D-6E8A-4147-A177-3AD203B41FA5}">
                      <a16:colId xmlns:a16="http://schemas.microsoft.com/office/drawing/2014/main" val="4002626298"/>
                    </a:ext>
                  </a:extLst>
                </a:gridCol>
              </a:tblGrid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Time, sec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9593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GEMMv1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1.14</a:t>
                      </a:r>
                      <a:endParaRPr lang="ru-RU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641596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535D610-B5C0-4596-BFED-E70C62B8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38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6A08B-3CB0-4EA6-8460-FB98D007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 </a:t>
            </a:r>
            <a:r>
              <a:rPr lang="en-US" sz="1800" i="1" dirty="0"/>
              <a:t>(Global Memory Optimization)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6492B-5BEF-4967-8DF0-2CD7448FD0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95619E-B512-4888-8C80-D5ADAABE4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47410-0FE3-447F-9569-2E55A5E63799}"/>
              </a:ext>
            </a:extLst>
          </p:cNvPr>
          <p:cNvSpPr txBox="1"/>
          <p:nvPr/>
        </p:nvSpPr>
        <p:spPr>
          <a:xfrm>
            <a:off x="252415" y="987574"/>
            <a:ext cx="588165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__global__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GEMMv2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b,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k &lt; N; ++k)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sum +=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k] 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 * N + j];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j] = sum;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C897A5-55CE-4FA5-AA1B-F6843CF8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787774"/>
            <a:ext cx="4427984" cy="1928377"/>
          </a:xfrm>
          <a:prstGeom prst="rect">
            <a:avLst/>
          </a:prstGeom>
        </p:spPr>
      </p:pic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B32BDD66-4A03-44AC-BF45-ABFEBFF8DD20}"/>
              </a:ext>
            </a:extLst>
          </p:cNvPr>
          <p:cNvSpPr/>
          <p:nvPr/>
        </p:nvSpPr>
        <p:spPr bwMode="auto">
          <a:xfrm rot="5400000">
            <a:off x="1750903" y="1996897"/>
            <a:ext cx="120726" cy="792088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6EB3076B-631B-4EB5-895B-07628D0969F3}"/>
              </a:ext>
            </a:extLst>
          </p:cNvPr>
          <p:cNvSpPr/>
          <p:nvPr/>
        </p:nvSpPr>
        <p:spPr bwMode="auto">
          <a:xfrm rot="5400000">
            <a:off x="3009761" y="1996897"/>
            <a:ext cx="120726" cy="792088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79DDD139-787E-44F0-AD38-7AC4A9075511}"/>
              </a:ext>
            </a:extLst>
          </p:cNvPr>
          <p:cNvSpPr/>
          <p:nvPr/>
        </p:nvSpPr>
        <p:spPr bwMode="auto">
          <a:xfrm rot="5400000">
            <a:off x="1007675" y="2553062"/>
            <a:ext cx="120726" cy="792088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F6013053-E1D9-4E35-994D-B5C5F2A27754}"/>
              </a:ext>
            </a:extLst>
          </p:cNvPr>
          <p:cNvSpPr/>
          <p:nvPr/>
        </p:nvSpPr>
        <p:spPr>
          <a:xfrm>
            <a:off x="4441307" y="1785592"/>
            <a:ext cx="21469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+mj-lt"/>
              </a:rPr>
              <a:t>Sequential</a:t>
            </a:r>
            <a:r>
              <a:rPr lang="en-US" sz="1200" dirty="0">
                <a:latin typeface="+mj-lt"/>
              </a:rPr>
              <a:t> memory access</a:t>
            </a:r>
            <a:endParaRPr lang="en-US" sz="1100" dirty="0">
              <a:latin typeface="+mj-lt"/>
            </a:endParaRPr>
          </a:p>
        </p:txBody>
      </p:sp>
      <p:sp>
        <p:nvSpPr>
          <p:cNvPr id="13" name="Овал 11">
            <a:extLst>
              <a:ext uri="{FF2B5EF4-FFF2-40B4-BE49-F238E27FC236}">
                <a16:creationId xmlns:a16="http://schemas.microsoft.com/office/drawing/2014/main" id="{A5B6221A-C85B-475A-B9FC-D6D36B0EBF3F}"/>
              </a:ext>
            </a:extLst>
          </p:cNvPr>
          <p:cNvSpPr/>
          <p:nvPr/>
        </p:nvSpPr>
        <p:spPr bwMode="auto">
          <a:xfrm>
            <a:off x="3034120" y="2445551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4" name="Connector: Elbow 32">
            <a:extLst>
              <a:ext uri="{FF2B5EF4-FFF2-40B4-BE49-F238E27FC236}">
                <a16:creationId xmlns:a16="http://schemas.microsoft.com/office/drawing/2014/main" id="{D58BA777-8C82-4C68-8159-E36146C6F5A8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 bwMode="auto">
          <a:xfrm flipV="1">
            <a:off x="3106128" y="1924092"/>
            <a:ext cx="1335179" cy="5574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33">
            <a:extLst>
              <a:ext uri="{FF2B5EF4-FFF2-40B4-BE49-F238E27FC236}">
                <a16:creationId xmlns:a16="http://schemas.microsoft.com/office/drawing/2014/main" id="{C99B8366-7644-4535-B813-7C15811CE8A4}"/>
              </a:ext>
            </a:extLst>
          </p:cNvPr>
          <p:cNvSpPr/>
          <p:nvPr/>
        </p:nvSpPr>
        <p:spPr>
          <a:xfrm>
            <a:off x="4457209" y="2476878"/>
            <a:ext cx="20369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+mj-lt"/>
              </a:rPr>
              <a:t>Constant</a:t>
            </a:r>
            <a:r>
              <a:rPr lang="en-US" sz="1200" dirty="0">
                <a:latin typeface="+mj-lt"/>
              </a:rPr>
              <a:t> memory access</a:t>
            </a:r>
            <a:endParaRPr lang="en-US" sz="1100" dirty="0">
              <a:latin typeface="+mj-lt"/>
            </a:endParaRPr>
          </a:p>
        </p:txBody>
      </p:sp>
      <p:sp>
        <p:nvSpPr>
          <p:cNvPr id="16" name="Овал 11">
            <a:extLst>
              <a:ext uri="{FF2B5EF4-FFF2-40B4-BE49-F238E27FC236}">
                <a16:creationId xmlns:a16="http://schemas.microsoft.com/office/drawing/2014/main" id="{D1721AF4-50CB-4BE4-BA0F-B383BDD813CD}"/>
              </a:ext>
            </a:extLst>
          </p:cNvPr>
          <p:cNvSpPr/>
          <p:nvPr/>
        </p:nvSpPr>
        <p:spPr bwMode="auto">
          <a:xfrm>
            <a:off x="1775262" y="2445551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7" name="Connector: Elbow 32">
            <a:extLst>
              <a:ext uri="{FF2B5EF4-FFF2-40B4-BE49-F238E27FC236}">
                <a16:creationId xmlns:a16="http://schemas.microsoft.com/office/drawing/2014/main" id="{913C58FA-0295-4AD5-A9E9-C45AE48C344A}"/>
              </a:ext>
            </a:extLst>
          </p:cNvPr>
          <p:cNvCxnSpPr>
            <a:cxnSpLocks/>
            <a:stCxn id="16" idx="6"/>
            <a:endCxn id="15" idx="1"/>
          </p:cNvCxnSpPr>
          <p:nvPr/>
        </p:nvCxnSpPr>
        <p:spPr bwMode="auto">
          <a:xfrm>
            <a:off x="1847270" y="2481555"/>
            <a:ext cx="2609939" cy="133823"/>
          </a:xfrm>
          <a:prstGeom prst="bentConnector3">
            <a:avLst>
              <a:gd name="adj1" fmla="val 18069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33">
            <a:extLst>
              <a:ext uri="{FF2B5EF4-FFF2-40B4-BE49-F238E27FC236}">
                <a16:creationId xmlns:a16="http://schemas.microsoft.com/office/drawing/2014/main" id="{8A9E86DD-EF2A-4043-A6D0-EA5544DE1A5F}"/>
              </a:ext>
            </a:extLst>
          </p:cNvPr>
          <p:cNvSpPr/>
          <p:nvPr/>
        </p:nvSpPr>
        <p:spPr>
          <a:xfrm>
            <a:off x="2233963" y="3474963"/>
            <a:ext cx="20369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+mj-lt"/>
              </a:rPr>
              <a:t>Constant</a:t>
            </a:r>
            <a:r>
              <a:rPr lang="en-US" sz="1200" dirty="0">
                <a:latin typeface="+mj-lt"/>
              </a:rPr>
              <a:t> memory access</a:t>
            </a:r>
            <a:endParaRPr lang="en-US" sz="1100" dirty="0">
              <a:latin typeface="+mj-lt"/>
            </a:endParaRPr>
          </a:p>
        </p:txBody>
      </p:sp>
      <p:sp>
        <p:nvSpPr>
          <p:cNvPr id="19" name="Овал 11">
            <a:extLst>
              <a:ext uri="{FF2B5EF4-FFF2-40B4-BE49-F238E27FC236}">
                <a16:creationId xmlns:a16="http://schemas.microsoft.com/office/drawing/2014/main" id="{1C5C89E6-6273-4E2C-AE6C-63E264D6356B}"/>
              </a:ext>
            </a:extLst>
          </p:cNvPr>
          <p:cNvSpPr/>
          <p:nvPr/>
        </p:nvSpPr>
        <p:spPr bwMode="auto">
          <a:xfrm>
            <a:off x="1032034" y="3003682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0" name="Connector: Elbow 32">
            <a:extLst>
              <a:ext uri="{FF2B5EF4-FFF2-40B4-BE49-F238E27FC236}">
                <a16:creationId xmlns:a16="http://schemas.microsoft.com/office/drawing/2014/main" id="{EE5EA21C-643E-46CA-B30B-6D72D06B58F1}"/>
              </a:ext>
            </a:extLst>
          </p:cNvPr>
          <p:cNvCxnSpPr>
            <a:cxnSpLocks/>
            <a:stCxn id="19" idx="6"/>
            <a:endCxn id="18" idx="1"/>
          </p:cNvCxnSpPr>
          <p:nvPr/>
        </p:nvCxnSpPr>
        <p:spPr bwMode="auto">
          <a:xfrm>
            <a:off x="1104042" y="3039686"/>
            <a:ext cx="1129921" cy="57377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Таблица 41">
            <a:extLst>
              <a:ext uri="{FF2B5EF4-FFF2-40B4-BE49-F238E27FC236}">
                <a16:creationId xmlns:a16="http://schemas.microsoft.com/office/drawing/2014/main" id="{FF27A046-4330-4BCB-BF8B-86708A04F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7595"/>
              </p:ext>
            </p:extLst>
          </p:nvPr>
        </p:nvGraphicFramePr>
        <p:xfrm>
          <a:off x="6742978" y="877051"/>
          <a:ext cx="2112990" cy="81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95">
                  <a:extLst>
                    <a:ext uri="{9D8B030D-6E8A-4147-A177-3AD203B41FA5}">
                      <a16:colId xmlns:a16="http://schemas.microsoft.com/office/drawing/2014/main" val="1228000656"/>
                    </a:ext>
                  </a:extLst>
                </a:gridCol>
                <a:gridCol w="1056495">
                  <a:extLst>
                    <a:ext uri="{9D8B030D-6E8A-4147-A177-3AD203B41FA5}">
                      <a16:colId xmlns:a16="http://schemas.microsoft.com/office/drawing/2014/main" val="4002626298"/>
                    </a:ext>
                  </a:extLst>
                </a:gridCol>
              </a:tblGrid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Time, sec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9593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GEMMv1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1.14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641596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GEMMv2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0.25</a:t>
                      </a:r>
                      <a:endParaRPr lang="ru-RU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51917"/>
                  </a:ext>
                </a:extLst>
              </a:tr>
            </a:tbl>
          </a:graphicData>
        </a:graphic>
      </p:graphicFrame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85F0C23-6447-4BCC-98E7-9032B914C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79" y="3947882"/>
            <a:ext cx="696840" cy="65174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1BA2F8D-2246-4D23-A88D-D5AEC90866F0}"/>
              </a:ext>
            </a:extLst>
          </p:cNvPr>
          <p:cNvSpPr txBox="1"/>
          <p:nvPr/>
        </p:nvSpPr>
        <p:spPr>
          <a:xfrm>
            <a:off x="1058980" y="4064534"/>
            <a:ext cx="3405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Can we benefit from shared memory?</a:t>
            </a:r>
            <a:endParaRPr lang="ru-RU" sz="1400" b="1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93E8868-5D2A-4095-B3F9-FDD70CE4E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62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66E4B-40EE-44B8-AD80-810DC1C5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 </a:t>
            </a:r>
            <a:r>
              <a:rPr lang="en-US" sz="1800" i="1" dirty="0"/>
              <a:t>(Block Version)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74DC6-B8D4-4642-903A-35276A1C98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DD24EF-3D41-47DE-BA11-DDE846487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343E6-88B2-4D85-B12D-BF965A50F597}"/>
              </a:ext>
            </a:extLst>
          </p:cNvPr>
          <p:cNvSpPr txBox="1"/>
          <p:nvPr/>
        </p:nvSpPr>
        <p:spPr>
          <a:xfrm>
            <a:off x="509387" y="736828"/>
            <a:ext cx="744699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__global__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GEMMv3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b,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__shared__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block_a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[BLOCK_SIZE * BLOCK_SIZE];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__shared__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block_b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[BLOCK_SIZE * BLOCK_SIZE];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Loop per blocks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block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block &lt;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gridDim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++block) {</a:t>
            </a:r>
          </a:p>
          <a:p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Read current block for A and B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block_a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BLOCK_SIZE +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(block * BLOCK_SIZE +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block_b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BLOCK_SIZE +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[(block * BLOCK_SIZE +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N +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Calculate current block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k &lt; BLOCK_SIZE; ++k)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sum +=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block_a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BLOCK_SIZE + k] *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block_b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 * BLOCK_SIZE +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syncthreads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Store result into C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sum;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21DD77-2DA3-4CDC-A0A2-74CB6D93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17" y="843558"/>
            <a:ext cx="3398659" cy="1440160"/>
          </a:xfrm>
          <a:prstGeom prst="rect">
            <a:avLst/>
          </a:prstGeom>
        </p:spPr>
      </p:pic>
      <p:graphicFrame>
        <p:nvGraphicFramePr>
          <p:cNvPr id="11" name="Таблица 41">
            <a:extLst>
              <a:ext uri="{FF2B5EF4-FFF2-40B4-BE49-F238E27FC236}">
                <a16:creationId xmlns:a16="http://schemas.microsoft.com/office/drawing/2014/main" id="{18BF4B58-7E3F-40FA-B8BC-74A6CCC8A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21453"/>
              </p:ext>
            </p:extLst>
          </p:nvPr>
        </p:nvGraphicFramePr>
        <p:xfrm>
          <a:off x="6877175" y="3572761"/>
          <a:ext cx="2112990" cy="10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95">
                  <a:extLst>
                    <a:ext uri="{9D8B030D-6E8A-4147-A177-3AD203B41FA5}">
                      <a16:colId xmlns:a16="http://schemas.microsoft.com/office/drawing/2014/main" val="1228000656"/>
                    </a:ext>
                  </a:extLst>
                </a:gridCol>
                <a:gridCol w="1056495">
                  <a:extLst>
                    <a:ext uri="{9D8B030D-6E8A-4147-A177-3AD203B41FA5}">
                      <a16:colId xmlns:a16="http://schemas.microsoft.com/office/drawing/2014/main" val="4002626298"/>
                    </a:ext>
                  </a:extLst>
                </a:gridCol>
              </a:tblGrid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Time, sec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9593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GEMMv1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1.14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641596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GEMMv2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0.25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51917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GEMMv3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0.14</a:t>
                      </a:r>
                      <a:endParaRPr lang="ru-RU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84941"/>
                  </a:ext>
                </a:extLst>
              </a:tr>
            </a:tbl>
          </a:graphicData>
        </a:graphic>
      </p:graphicFrame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B16324E1-50BC-483F-9AE3-EB1DADB1BA43}"/>
              </a:ext>
            </a:extLst>
          </p:cNvPr>
          <p:cNvSpPr/>
          <p:nvPr/>
        </p:nvSpPr>
        <p:spPr bwMode="auto">
          <a:xfrm rot="5400000">
            <a:off x="2905453" y="2860523"/>
            <a:ext cx="114939" cy="1777993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99E847EC-7837-4AA4-A653-F2FA2FB7CA3C}"/>
              </a:ext>
            </a:extLst>
          </p:cNvPr>
          <p:cNvSpPr/>
          <p:nvPr/>
        </p:nvSpPr>
        <p:spPr>
          <a:xfrm>
            <a:off x="3215197" y="3819432"/>
            <a:ext cx="2036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+mj-lt"/>
              </a:rPr>
              <a:t>Constant</a:t>
            </a:r>
            <a:r>
              <a:rPr lang="en-US" sz="1200" dirty="0">
                <a:latin typeface="+mj-lt"/>
              </a:rPr>
              <a:t> memory access </a:t>
            </a:r>
            <a:r>
              <a:rPr lang="en-US" sz="1200" i="1" dirty="0">
                <a:latin typeface="+mj-lt"/>
              </a:rPr>
              <a:t>(no bank conflicts)</a:t>
            </a:r>
            <a:endParaRPr lang="en-US" sz="1100" i="1" dirty="0">
              <a:latin typeface="+mj-lt"/>
            </a:endParaRPr>
          </a:p>
        </p:txBody>
      </p:sp>
      <p:sp>
        <p:nvSpPr>
          <p:cNvPr id="14" name="Овал 11">
            <a:extLst>
              <a:ext uri="{FF2B5EF4-FFF2-40B4-BE49-F238E27FC236}">
                <a16:creationId xmlns:a16="http://schemas.microsoft.com/office/drawing/2014/main" id="{F5835AF6-2047-4FE5-946B-351AD2BCE2B1}"/>
              </a:ext>
            </a:extLst>
          </p:cNvPr>
          <p:cNvSpPr/>
          <p:nvPr/>
        </p:nvSpPr>
        <p:spPr bwMode="auto">
          <a:xfrm>
            <a:off x="2926918" y="3806990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5" name="Connector: Elbow 32">
            <a:extLst>
              <a:ext uri="{FF2B5EF4-FFF2-40B4-BE49-F238E27FC236}">
                <a16:creationId xmlns:a16="http://schemas.microsoft.com/office/drawing/2014/main" id="{ECFC9381-CF0E-4452-8ECE-5CCA93B0EE1A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 bwMode="auto">
          <a:xfrm>
            <a:off x="2998926" y="3842994"/>
            <a:ext cx="216271" cy="2072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5D0CFA6D-14E9-49FA-B796-BD4A69093442}"/>
              </a:ext>
            </a:extLst>
          </p:cNvPr>
          <p:cNvSpPr/>
          <p:nvPr/>
        </p:nvSpPr>
        <p:spPr bwMode="auto">
          <a:xfrm rot="5400000">
            <a:off x="5570454" y="2843867"/>
            <a:ext cx="114940" cy="1811305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E7806E9A-9271-4E0B-B242-A7FBC91723F0}"/>
              </a:ext>
            </a:extLst>
          </p:cNvPr>
          <p:cNvSpPr/>
          <p:nvPr/>
        </p:nvSpPr>
        <p:spPr>
          <a:xfrm>
            <a:off x="4809112" y="4262003"/>
            <a:ext cx="2036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+mj-lt"/>
              </a:rPr>
              <a:t>Sequential</a:t>
            </a:r>
            <a:r>
              <a:rPr lang="en-US" sz="1200" dirty="0">
                <a:latin typeface="+mj-lt"/>
              </a:rPr>
              <a:t> memory access </a:t>
            </a:r>
            <a:r>
              <a:rPr lang="en-US" sz="1200" i="1" dirty="0">
                <a:latin typeface="+mj-lt"/>
              </a:rPr>
              <a:t>(no bank conflicts)</a:t>
            </a:r>
            <a:endParaRPr lang="en-US" sz="1100" i="1" dirty="0">
              <a:latin typeface="+mj-lt"/>
            </a:endParaRPr>
          </a:p>
        </p:txBody>
      </p:sp>
      <p:sp>
        <p:nvSpPr>
          <p:cNvPr id="21" name="Овал 11">
            <a:extLst>
              <a:ext uri="{FF2B5EF4-FFF2-40B4-BE49-F238E27FC236}">
                <a16:creationId xmlns:a16="http://schemas.microsoft.com/office/drawing/2014/main" id="{E80F6E66-90D0-4676-B4F4-DE74AD2A251A}"/>
              </a:ext>
            </a:extLst>
          </p:cNvPr>
          <p:cNvSpPr/>
          <p:nvPr/>
        </p:nvSpPr>
        <p:spPr bwMode="auto">
          <a:xfrm>
            <a:off x="5591920" y="3802522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2" name="Connector: Elbow 32">
            <a:extLst>
              <a:ext uri="{FF2B5EF4-FFF2-40B4-BE49-F238E27FC236}">
                <a16:creationId xmlns:a16="http://schemas.microsoft.com/office/drawing/2014/main" id="{B696D387-38C0-42C9-8051-8162DFAE5126}"/>
              </a:ext>
            </a:extLst>
          </p:cNvPr>
          <p:cNvCxnSpPr>
            <a:cxnSpLocks/>
            <a:stCxn id="21" idx="6"/>
            <a:endCxn id="20" idx="0"/>
          </p:cNvCxnSpPr>
          <p:nvPr/>
        </p:nvCxnSpPr>
        <p:spPr bwMode="auto">
          <a:xfrm>
            <a:off x="5663928" y="3838526"/>
            <a:ext cx="163636" cy="4234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9EBD8CFB-35EA-4590-A61C-5C426767DDDE}"/>
              </a:ext>
            </a:extLst>
          </p:cNvPr>
          <p:cNvSpPr/>
          <p:nvPr/>
        </p:nvSpPr>
        <p:spPr bwMode="auto">
          <a:xfrm>
            <a:off x="7800929" y="2612170"/>
            <a:ext cx="155448" cy="316069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259C89EF-E3EB-4480-AFD6-6FB20CB4F835}"/>
              </a:ext>
            </a:extLst>
          </p:cNvPr>
          <p:cNvSpPr/>
          <p:nvPr/>
        </p:nvSpPr>
        <p:spPr>
          <a:xfrm>
            <a:off x="7893160" y="2481663"/>
            <a:ext cx="11922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7030A0"/>
                </a:solidFill>
                <a:latin typeface="+mj-lt"/>
              </a:rPr>
              <a:t>Is global memory access good enough?</a:t>
            </a:r>
            <a:endParaRPr lang="en-US" sz="1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3B0AE5D-5FA4-4330-8C1E-388B5ADBB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9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8C6F0-BA54-4892-A741-85A978A8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2E007-2C32-4A9A-8985-03A7BCBBF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 Performance Optimization</a:t>
            </a:r>
          </a:p>
          <a:p>
            <a:r>
              <a:rPr lang="en-US" dirty="0"/>
              <a:t>NVIDIA Tensor Cores</a:t>
            </a:r>
          </a:p>
          <a:p>
            <a:r>
              <a:rPr lang="en-US" dirty="0"/>
              <a:t>NVIDIA CUTLASS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E80D4-568F-4AC3-817C-49B8F88BAE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CB78E-D0CC-4729-9FD3-DEFDABF2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6E3D77-7259-4CD7-A0E1-8BAE98ED4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64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E3B43-59D1-4CEC-ACB4-2EF4D3B8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 Matrix Functions*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C6104D-6D1B-47FB-8F3E-1B61A4266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977" y="1064307"/>
                <a:ext cx="4568247" cy="3208250"/>
              </a:xfrm>
            </p:spPr>
            <p:txBody>
              <a:bodyPr/>
              <a:lstStyle/>
              <a:p>
                <a:r>
                  <a:rPr lang="en-US" dirty="0"/>
                  <a:t>C++ warp-level operations to accelerate matrix 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Requires co-operation from all threads in a warp </a:t>
                </a:r>
                <a:r>
                  <a:rPr lang="en-US" i="1" dirty="0"/>
                  <a:t>(no conditions within a warp are allowed)</a:t>
                </a:r>
              </a:p>
              <a:p>
                <a:r>
                  <a:rPr lang="en-US" dirty="0"/>
                  <a:t>Basic MMA API is the following:</a:t>
                </a:r>
              </a:p>
              <a:p>
                <a:pPr lvl="1"/>
                <a:r>
                  <a:rPr lang="en-US" sz="1600" b="1" i="1" dirty="0"/>
                  <a:t>Load</a:t>
                </a:r>
                <a:r>
                  <a:rPr lang="en-US" sz="1600" dirty="0"/>
                  <a:t> input matrices from global or shared memory (or </a:t>
                </a:r>
                <a:r>
                  <a:rPr lang="en-US" sz="1600" b="1" i="1" dirty="0"/>
                  <a:t>fill</a:t>
                </a:r>
                <a:r>
                  <a:rPr lang="en-US" sz="1600" dirty="0"/>
                  <a:t> by constant value)</a:t>
                </a:r>
              </a:p>
              <a:p>
                <a:pPr lvl="1"/>
                <a:r>
                  <a:rPr lang="en-US" sz="1600" dirty="0"/>
                  <a:t>Perform warp-synchronous </a:t>
                </a:r>
                <a:r>
                  <a:rPr lang="en-US" sz="1600" b="1" i="1" dirty="0"/>
                  <a:t>MMA</a:t>
                </a:r>
                <a:r>
                  <a:rPr lang="en-US" sz="1600" dirty="0"/>
                  <a:t> operation</a:t>
                </a:r>
              </a:p>
              <a:p>
                <a:pPr lvl="1"/>
                <a:r>
                  <a:rPr lang="en-US" sz="1600" b="1" i="1" dirty="0"/>
                  <a:t>Store</a:t>
                </a:r>
                <a:r>
                  <a:rPr lang="en-US" sz="1600" dirty="0"/>
                  <a:t> result matrix to global or shared memory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C6104D-6D1B-47FB-8F3E-1B61A4266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977" y="1064307"/>
                <a:ext cx="4568247" cy="3208250"/>
              </a:xfrm>
              <a:blipFill>
                <a:blip r:embed="rId2"/>
                <a:stretch>
                  <a:fillRect l="-267" t="-1141" r="-1202" b="-2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A13FFB26-E7FD-4D5D-A779-0A674DA399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8CCE3-0B8C-49CE-A843-13C51371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Programming for AI-Accelerators: CUDA For AI-Programming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E921E-188C-4CBA-92F0-E4C67F3BAE63}"/>
              </a:ext>
            </a:extLst>
          </p:cNvPr>
          <p:cNvSpPr txBox="1"/>
          <p:nvPr/>
        </p:nvSpPr>
        <p:spPr>
          <a:xfrm>
            <a:off x="4788024" y="971485"/>
            <a:ext cx="4202141" cy="348557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mma.h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05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nvcuda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=void&gt;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load_matrix_sync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&lt;...&gt;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ldm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load_matrix_sync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&lt;...&gt;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ldm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layout_t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store_matrix_sync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mptr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&lt;...&gt;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ldm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layout_t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fill_fragment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&lt;...&gt;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mma_sync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&lt;...&gt;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&lt;...&gt;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&lt;...&gt;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&lt;...&gt;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satf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65CF0-3089-4CBC-BF4D-B8F2C2C09A9D}"/>
              </a:ext>
            </a:extLst>
          </p:cNvPr>
          <p:cNvSpPr txBox="1"/>
          <p:nvPr/>
        </p:nvSpPr>
        <p:spPr>
          <a:xfrm>
            <a:off x="814395" y="4497799"/>
            <a:ext cx="44872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* </a:t>
            </a:r>
            <a:r>
              <a:rPr lang="en-US" sz="1100" dirty="0">
                <a:latin typeface="+mj-lt"/>
                <a:hlinkClick r:id="rId3"/>
              </a:rPr>
              <a:t>CUDA C++ Programming Guide v12.3, 7.24. Warp Matrix Functions</a:t>
            </a:r>
            <a:endParaRPr lang="ru-RU" sz="1100" dirty="0">
              <a:latin typeface="+mj-lt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3F25EF-AD6A-4799-8A11-F55BE2858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00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E1EE4-E763-4681-A9F4-7903F6C4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 </a:t>
            </a:r>
            <a:r>
              <a:rPr lang="en-US" sz="1800" i="1" dirty="0"/>
              <a:t>(</a:t>
            </a:r>
            <a:r>
              <a:rPr lang="en-US" sz="1800" i="1" dirty="0" err="1"/>
              <a:t>wmma</a:t>
            </a:r>
            <a:r>
              <a:rPr lang="en-US" sz="1800" i="1" dirty="0"/>
              <a:t> version)…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B6F9C-C7C6-4F87-99C3-3D156544E7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73539B-E6B4-467E-8467-746CB66EE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072B2-190A-4D44-AFA8-294285918754}"/>
              </a:ext>
            </a:extLst>
          </p:cNvPr>
          <p:cNvSpPr txBox="1"/>
          <p:nvPr/>
        </p:nvSpPr>
        <p:spPr>
          <a:xfrm>
            <a:off x="539552" y="843558"/>
            <a:ext cx="58686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mma.h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WARP_SIZE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WMMA_SIZE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nvcuda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__global__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GEMMv4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half* a,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half* b,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warp_i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warpSize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warp_j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Declare matrix fragments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::fragment&lt;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matrix_a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WMMA_SIZE, WMMA_SIZE, WMMA_SIZE,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half,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row_major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a_frag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::fragment&lt;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matrix_b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WMMA_SIZE, WMMA_SIZE, WMMA_SIZE,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half,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row_major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b_frag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::fragment&lt;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::accumulator, WMMA_SIZE, WMMA_SIZE, WMMA_SIZE,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acc_frag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Fill result with zeros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fill_fragment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acc_frag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A5CB14-6CDA-4FC1-A707-575F9F6F0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71" y="843558"/>
            <a:ext cx="3398659" cy="1440160"/>
          </a:xfrm>
          <a:prstGeom prst="rect">
            <a:avLst/>
          </a:prstGeom>
        </p:spPr>
      </p:pic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41A123BE-2747-4601-8785-CDCE9255705B}"/>
              </a:ext>
            </a:extLst>
          </p:cNvPr>
          <p:cNvSpPr/>
          <p:nvPr/>
        </p:nvSpPr>
        <p:spPr bwMode="auto">
          <a:xfrm>
            <a:off x="4434295" y="2734279"/>
            <a:ext cx="144263" cy="925512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6767A27A-5DE1-4CB0-A826-5B918BE4A108}"/>
              </a:ext>
            </a:extLst>
          </p:cNvPr>
          <p:cNvSpPr/>
          <p:nvPr/>
        </p:nvSpPr>
        <p:spPr>
          <a:xfrm>
            <a:off x="5796136" y="2558031"/>
            <a:ext cx="280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Input matrix fragments</a:t>
            </a:r>
          </a:p>
          <a:p>
            <a:pPr algn="ctr"/>
            <a:r>
              <a:rPr lang="en-US" sz="1200" i="1" dirty="0">
                <a:latin typeface="+mj-lt"/>
              </a:rPr>
              <a:t>(matrices A and B are stored by rows)</a:t>
            </a:r>
            <a:endParaRPr lang="en-US" sz="1100" i="1" dirty="0">
              <a:latin typeface="+mj-lt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372343E-D2FC-4083-810F-56DB477BCE04}"/>
              </a:ext>
            </a:extLst>
          </p:cNvPr>
          <p:cNvSpPr/>
          <p:nvPr/>
        </p:nvSpPr>
        <p:spPr bwMode="auto">
          <a:xfrm>
            <a:off x="4603041" y="3161031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3" name="Connector: Elbow 32">
            <a:extLst>
              <a:ext uri="{FF2B5EF4-FFF2-40B4-BE49-F238E27FC236}">
                <a16:creationId xmlns:a16="http://schemas.microsoft.com/office/drawing/2014/main" id="{ACF12D35-2813-4AAA-8BC4-0197C77E2AC3}"/>
              </a:ext>
            </a:extLst>
          </p:cNvPr>
          <p:cNvCxnSpPr>
            <a:cxnSpLocks/>
            <a:stCxn id="12" idx="6"/>
            <a:endCxn id="11" idx="1"/>
          </p:cNvCxnSpPr>
          <p:nvPr/>
        </p:nvCxnSpPr>
        <p:spPr bwMode="auto">
          <a:xfrm flipV="1">
            <a:off x="4675049" y="2788864"/>
            <a:ext cx="1121087" cy="4081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Правая фигурная скобка 16">
            <a:extLst>
              <a:ext uri="{FF2B5EF4-FFF2-40B4-BE49-F238E27FC236}">
                <a16:creationId xmlns:a16="http://schemas.microsoft.com/office/drawing/2014/main" id="{EE7769EE-286B-458B-8956-73B93A102C1B}"/>
              </a:ext>
            </a:extLst>
          </p:cNvPr>
          <p:cNvSpPr/>
          <p:nvPr/>
        </p:nvSpPr>
        <p:spPr bwMode="auto">
          <a:xfrm>
            <a:off x="4675049" y="3704246"/>
            <a:ext cx="135033" cy="379672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8" name="Rectangle 33">
            <a:extLst>
              <a:ext uri="{FF2B5EF4-FFF2-40B4-BE49-F238E27FC236}">
                <a16:creationId xmlns:a16="http://schemas.microsoft.com/office/drawing/2014/main" id="{683528B3-3BCB-4231-BE1D-4F4D5E9E8B78}"/>
              </a:ext>
            </a:extLst>
          </p:cNvPr>
          <p:cNvSpPr/>
          <p:nvPr/>
        </p:nvSpPr>
        <p:spPr>
          <a:xfrm>
            <a:off x="5796137" y="3379015"/>
            <a:ext cx="28083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Accumulator (result) matrix fragment</a:t>
            </a:r>
            <a:endParaRPr lang="en-US" sz="1100" i="1" dirty="0">
              <a:latin typeface="+mj-lt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28C89FFE-6702-4998-B809-9DB1AD567DF0}"/>
              </a:ext>
            </a:extLst>
          </p:cNvPr>
          <p:cNvSpPr/>
          <p:nvPr/>
        </p:nvSpPr>
        <p:spPr bwMode="auto">
          <a:xfrm>
            <a:off x="4848458" y="3858078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0" name="Connector: Elbow 32">
            <a:extLst>
              <a:ext uri="{FF2B5EF4-FFF2-40B4-BE49-F238E27FC236}">
                <a16:creationId xmlns:a16="http://schemas.microsoft.com/office/drawing/2014/main" id="{AA1EABB1-8866-446D-83B4-87F77F323832}"/>
              </a:ext>
            </a:extLst>
          </p:cNvPr>
          <p:cNvCxnSpPr>
            <a:cxnSpLocks/>
            <a:stCxn id="19" idx="6"/>
            <a:endCxn id="18" idx="1"/>
          </p:cNvCxnSpPr>
          <p:nvPr/>
        </p:nvCxnSpPr>
        <p:spPr bwMode="auto">
          <a:xfrm flipV="1">
            <a:off x="4920466" y="3517515"/>
            <a:ext cx="875671" cy="3765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Правая фигурная скобка 22">
            <a:extLst>
              <a:ext uri="{FF2B5EF4-FFF2-40B4-BE49-F238E27FC236}">
                <a16:creationId xmlns:a16="http://schemas.microsoft.com/office/drawing/2014/main" id="{F21B1808-F32F-4B63-9F64-AAE04DDC14E9}"/>
              </a:ext>
            </a:extLst>
          </p:cNvPr>
          <p:cNvSpPr/>
          <p:nvPr/>
        </p:nvSpPr>
        <p:spPr bwMode="auto">
          <a:xfrm>
            <a:off x="2114961" y="1203598"/>
            <a:ext cx="72008" cy="288032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4" name="Rectangle 33">
            <a:extLst>
              <a:ext uri="{FF2B5EF4-FFF2-40B4-BE49-F238E27FC236}">
                <a16:creationId xmlns:a16="http://schemas.microsoft.com/office/drawing/2014/main" id="{B88AAF94-CE23-40E5-991A-FE9AB56DE471}"/>
              </a:ext>
            </a:extLst>
          </p:cNvPr>
          <p:cNvSpPr/>
          <p:nvPr/>
        </p:nvSpPr>
        <p:spPr>
          <a:xfrm>
            <a:off x="3195105" y="880432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1 warp (32 threads) computes 16x16 elements of C (result) matrix</a:t>
            </a:r>
            <a:endParaRPr lang="en-US" sz="1100" i="1" dirty="0">
              <a:latin typeface="+mj-lt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0B83460-A71A-43EB-9145-19CBB427B8FF}"/>
              </a:ext>
            </a:extLst>
          </p:cNvPr>
          <p:cNvSpPr/>
          <p:nvPr/>
        </p:nvSpPr>
        <p:spPr bwMode="auto">
          <a:xfrm>
            <a:off x="2231722" y="1311610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6" name="Connector: Elbow 32">
            <a:extLst>
              <a:ext uri="{FF2B5EF4-FFF2-40B4-BE49-F238E27FC236}">
                <a16:creationId xmlns:a16="http://schemas.microsoft.com/office/drawing/2014/main" id="{AD0C8FE3-C4A2-4BFF-8DB8-DAC307DF643E}"/>
              </a:ext>
            </a:extLst>
          </p:cNvPr>
          <p:cNvCxnSpPr>
            <a:cxnSpLocks/>
            <a:stCxn id="25" idx="6"/>
            <a:endCxn id="24" idx="1"/>
          </p:cNvCxnSpPr>
          <p:nvPr/>
        </p:nvCxnSpPr>
        <p:spPr bwMode="auto">
          <a:xfrm flipV="1">
            <a:off x="2303730" y="1203598"/>
            <a:ext cx="891375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3">
            <a:extLst>
              <a:ext uri="{FF2B5EF4-FFF2-40B4-BE49-F238E27FC236}">
                <a16:creationId xmlns:a16="http://schemas.microsoft.com/office/drawing/2014/main" id="{EF3F42BF-597E-462D-A419-8D8C082E2F08}"/>
              </a:ext>
            </a:extLst>
          </p:cNvPr>
          <p:cNvSpPr/>
          <p:nvPr/>
        </p:nvSpPr>
        <p:spPr>
          <a:xfrm>
            <a:off x="5784093" y="4069109"/>
            <a:ext cx="28203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Initialize accumulator with zeros</a:t>
            </a:r>
            <a:endParaRPr lang="en-US" sz="1100" i="1" dirty="0">
              <a:latin typeface="+mj-lt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6E9C6C-8109-4103-B33E-7DE42D3362B2}"/>
              </a:ext>
            </a:extLst>
          </p:cNvPr>
          <p:cNvCxnSpPr>
            <a:cxnSpLocks/>
            <a:stCxn id="35" idx="6"/>
            <a:endCxn id="31" idx="1"/>
          </p:cNvCxnSpPr>
          <p:nvPr/>
        </p:nvCxnSpPr>
        <p:spPr bwMode="auto">
          <a:xfrm flipV="1">
            <a:off x="3376789" y="4207609"/>
            <a:ext cx="2407304" cy="2774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03BEB9A2-C8A8-4CC3-8FCC-79641E2C38BC}"/>
              </a:ext>
            </a:extLst>
          </p:cNvPr>
          <p:cNvSpPr/>
          <p:nvPr/>
        </p:nvSpPr>
        <p:spPr bwMode="auto">
          <a:xfrm>
            <a:off x="3304781" y="4449095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A4D82A8-0738-4601-A47C-9C1672C44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21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9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E1EE4-E763-4681-A9F4-7903F6C4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 </a:t>
            </a:r>
            <a:r>
              <a:rPr lang="en-US" sz="1800" i="1" dirty="0"/>
              <a:t>(</a:t>
            </a:r>
            <a:r>
              <a:rPr lang="en-US" sz="1800" i="1" dirty="0" err="1"/>
              <a:t>wmma</a:t>
            </a:r>
            <a:r>
              <a:rPr lang="en-US" sz="1800" i="1" dirty="0"/>
              <a:t> version)…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B6F9C-C7C6-4F87-99C3-3D156544E7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73539B-E6B4-467E-8467-746CB66EE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D60BB-67B3-4CA8-9322-FACE3FDFAE6F}"/>
              </a:ext>
            </a:extLst>
          </p:cNvPr>
          <p:cNvSpPr txBox="1"/>
          <p:nvPr/>
        </p:nvSpPr>
        <p:spPr>
          <a:xfrm>
            <a:off x="323528" y="909756"/>
            <a:ext cx="55263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Loop over 16x16 fragments of A and B for a warp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k &lt; N; k += WMMA_SIZE)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warp_i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WMMA_SIZE;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k;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k;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warp_j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WMMA_SIZE;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Load matrix fragments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load_matrix_sync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a_frag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+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load_matrix_sync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b_frag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+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Perform matrix multiplication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mma_sync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acc_frag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a_frag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b_frag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acc_frag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warp_i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WMMA_SIZE;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warp_j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WMMA_SIZE;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Store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the result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store_matrix_sync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 +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c_row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c_col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acc_frag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N,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wmma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mem_row_major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B104A9-8451-41BF-A3C9-1088FB3E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71" y="843558"/>
            <a:ext cx="3398659" cy="1440160"/>
          </a:xfrm>
          <a:prstGeom prst="rect">
            <a:avLst/>
          </a:prstGeom>
        </p:spPr>
      </p:pic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DC08BD09-380C-4781-9509-7EB6E54FD77B}"/>
              </a:ext>
            </a:extLst>
          </p:cNvPr>
          <p:cNvSpPr/>
          <p:nvPr/>
        </p:nvSpPr>
        <p:spPr bwMode="auto">
          <a:xfrm>
            <a:off x="4686623" y="2160553"/>
            <a:ext cx="135033" cy="379672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FE967880-91A3-4A78-9BAA-7D32C76157E2}"/>
              </a:ext>
            </a:extLst>
          </p:cNvPr>
          <p:cNvSpPr/>
          <p:nvPr/>
        </p:nvSpPr>
        <p:spPr>
          <a:xfrm>
            <a:off x="5882168" y="2426976"/>
            <a:ext cx="2808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Load matrix fragment for A and B from global memory to tensor core</a:t>
            </a:r>
            <a:endParaRPr lang="en-US" sz="1100" i="1" dirty="0">
              <a:latin typeface="+mj-lt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1101188-513D-457F-B89C-B885D21B2524}"/>
              </a:ext>
            </a:extLst>
          </p:cNvPr>
          <p:cNvSpPr/>
          <p:nvPr/>
        </p:nvSpPr>
        <p:spPr bwMode="auto">
          <a:xfrm>
            <a:off x="4860032" y="2314385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3" name="Connector: Elbow 32">
            <a:extLst>
              <a:ext uri="{FF2B5EF4-FFF2-40B4-BE49-F238E27FC236}">
                <a16:creationId xmlns:a16="http://schemas.microsoft.com/office/drawing/2014/main" id="{B73CF8F8-C273-4B0D-B84B-1A994E6D85C1}"/>
              </a:ext>
            </a:extLst>
          </p:cNvPr>
          <p:cNvCxnSpPr>
            <a:cxnSpLocks/>
            <a:stCxn id="12" idx="6"/>
            <a:endCxn id="11" idx="1"/>
          </p:cNvCxnSpPr>
          <p:nvPr/>
        </p:nvCxnSpPr>
        <p:spPr bwMode="auto">
          <a:xfrm>
            <a:off x="4932040" y="2350389"/>
            <a:ext cx="950128" cy="3074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33">
            <a:extLst>
              <a:ext uri="{FF2B5EF4-FFF2-40B4-BE49-F238E27FC236}">
                <a16:creationId xmlns:a16="http://schemas.microsoft.com/office/drawing/2014/main" id="{3E7A4984-FD11-4E39-89C0-788C3AB45011}"/>
              </a:ext>
            </a:extLst>
          </p:cNvPr>
          <p:cNvSpPr/>
          <p:nvPr/>
        </p:nvSpPr>
        <p:spPr>
          <a:xfrm>
            <a:off x="5882168" y="3043516"/>
            <a:ext cx="2808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Compute intermediate result for 16x16 fragments and sum it into accumulator</a:t>
            </a:r>
          </a:p>
          <a:p>
            <a:pPr algn="ctr"/>
            <a:r>
              <a:rPr lang="en-US" sz="1200" i="1" dirty="0">
                <a:latin typeface="+mj-lt"/>
              </a:rPr>
              <a:t>(</a:t>
            </a:r>
            <a:r>
              <a:rPr lang="en-US" sz="1200" i="1" dirty="0" err="1">
                <a:latin typeface="+mj-lt"/>
              </a:rPr>
              <a:t>acc_frag</a:t>
            </a:r>
            <a:r>
              <a:rPr lang="en-US" sz="1200" i="1" dirty="0">
                <a:latin typeface="+mj-lt"/>
              </a:rPr>
              <a:t> = </a:t>
            </a:r>
            <a:r>
              <a:rPr lang="en-US" sz="1200" i="1" dirty="0" err="1">
                <a:latin typeface="+mj-lt"/>
              </a:rPr>
              <a:t>a_frag</a:t>
            </a:r>
            <a:r>
              <a:rPr lang="en-US" sz="1200" i="1" dirty="0">
                <a:latin typeface="+mj-lt"/>
              </a:rPr>
              <a:t> * </a:t>
            </a:r>
            <a:r>
              <a:rPr lang="en-US" sz="1200" i="1" dirty="0" err="1">
                <a:latin typeface="+mj-lt"/>
              </a:rPr>
              <a:t>b_frag</a:t>
            </a:r>
            <a:r>
              <a:rPr lang="en-US" sz="1200" i="1" dirty="0">
                <a:latin typeface="+mj-lt"/>
              </a:rPr>
              <a:t> + </a:t>
            </a:r>
            <a:r>
              <a:rPr lang="en-US" sz="1200" i="1" dirty="0" err="1">
                <a:latin typeface="+mj-lt"/>
              </a:rPr>
              <a:t>acc_frag</a:t>
            </a:r>
            <a:r>
              <a:rPr lang="en-US" sz="1200" i="1" dirty="0">
                <a:latin typeface="+mj-lt"/>
              </a:rPr>
              <a:t>)</a:t>
            </a:r>
            <a:endParaRPr lang="en-US" sz="1100" i="1" dirty="0">
              <a:latin typeface="+mj-lt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D3BB5EE-A38B-4EA2-A25A-E0C9C3DD0BE8}"/>
              </a:ext>
            </a:extLst>
          </p:cNvPr>
          <p:cNvSpPr/>
          <p:nvPr/>
        </p:nvSpPr>
        <p:spPr bwMode="auto">
          <a:xfrm>
            <a:off x="4286373" y="2834548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8" name="Connector: Elbow 32">
            <a:extLst>
              <a:ext uri="{FF2B5EF4-FFF2-40B4-BE49-F238E27FC236}">
                <a16:creationId xmlns:a16="http://schemas.microsoft.com/office/drawing/2014/main" id="{E205FF92-97F3-45FD-9992-6C42278C47C8}"/>
              </a:ext>
            </a:extLst>
          </p:cNvPr>
          <p:cNvCxnSpPr>
            <a:cxnSpLocks/>
            <a:stCxn id="17" idx="6"/>
            <a:endCxn id="16" idx="1"/>
          </p:cNvCxnSpPr>
          <p:nvPr/>
        </p:nvCxnSpPr>
        <p:spPr bwMode="auto">
          <a:xfrm>
            <a:off x="4358381" y="2870552"/>
            <a:ext cx="1523787" cy="496130"/>
          </a:xfrm>
          <a:prstGeom prst="bentConnector3">
            <a:avLst>
              <a:gd name="adj1" fmla="val 6861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Правая фигурная скобка 19">
            <a:extLst>
              <a:ext uri="{FF2B5EF4-FFF2-40B4-BE49-F238E27FC236}">
                <a16:creationId xmlns:a16="http://schemas.microsoft.com/office/drawing/2014/main" id="{4D56C7FF-80BB-4C5B-924D-EE87ABFDD902}"/>
              </a:ext>
            </a:extLst>
          </p:cNvPr>
          <p:cNvSpPr/>
          <p:nvPr/>
        </p:nvSpPr>
        <p:spPr bwMode="auto">
          <a:xfrm>
            <a:off x="4844005" y="3884730"/>
            <a:ext cx="113329" cy="321174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CA7B9906-2D55-4765-A943-68D351470669}"/>
              </a:ext>
            </a:extLst>
          </p:cNvPr>
          <p:cNvSpPr/>
          <p:nvPr/>
        </p:nvSpPr>
        <p:spPr>
          <a:xfrm>
            <a:off x="5886289" y="4013681"/>
            <a:ext cx="2808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Store final result for 16x16 fragment from tensor core to global memory</a:t>
            </a:r>
            <a:endParaRPr lang="en-US" sz="1100" i="1" dirty="0">
              <a:latin typeface="+mj-lt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08548D0A-0C4E-4786-B6CA-242FC4FC9C46}"/>
              </a:ext>
            </a:extLst>
          </p:cNvPr>
          <p:cNvSpPr/>
          <p:nvPr/>
        </p:nvSpPr>
        <p:spPr bwMode="auto">
          <a:xfrm>
            <a:off x="4999368" y="4009313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3" name="Connector: Elbow 32">
            <a:extLst>
              <a:ext uri="{FF2B5EF4-FFF2-40B4-BE49-F238E27FC236}">
                <a16:creationId xmlns:a16="http://schemas.microsoft.com/office/drawing/2014/main" id="{6D4E8CB2-72E3-4EC0-9F5E-87C145562C51}"/>
              </a:ext>
            </a:extLst>
          </p:cNvPr>
          <p:cNvCxnSpPr>
            <a:cxnSpLocks/>
            <a:stCxn id="22" idx="6"/>
            <a:endCxn id="21" idx="1"/>
          </p:cNvCxnSpPr>
          <p:nvPr/>
        </p:nvCxnSpPr>
        <p:spPr bwMode="auto">
          <a:xfrm>
            <a:off x="5071376" y="4045317"/>
            <a:ext cx="814913" cy="199197"/>
          </a:xfrm>
          <a:prstGeom prst="bentConnector3">
            <a:avLst>
              <a:gd name="adj1" fmla="val 38637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0AC7EF-87B2-4EDB-A8B2-2D3C29C89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22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9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E1EE4-E763-4681-A9F4-7903F6C4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 </a:t>
            </a:r>
            <a:r>
              <a:rPr lang="en-US" sz="1800" i="1" dirty="0"/>
              <a:t>(</a:t>
            </a:r>
            <a:r>
              <a:rPr lang="en-US" sz="1800" i="1" dirty="0" err="1"/>
              <a:t>wmma</a:t>
            </a:r>
            <a:r>
              <a:rPr lang="en-US" sz="1800" i="1" dirty="0"/>
              <a:t> version)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B6F9C-C7C6-4F87-99C3-3D156544E7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73539B-E6B4-467E-8467-746CB66EE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graphicFrame>
        <p:nvGraphicFramePr>
          <p:cNvPr id="7" name="Таблица 41">
            <a:extLst>
              <a:ext uri="{FF2B5EF4-FFF2-40B4-BE49-F238E27FC236}">
                <a16:creationId xmlns:a16="http://schemas.microsoft.com/office/drawing/2014/main" id="{AF2D7B30-D439-41DC-974B-5E4A7103C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8283"/>
              </p:ext>
            </p:extLst>
          </p:nvPr>
        </p:nvGraphicFramePr>
        <p:xfrm>
          <a:off x="6906289" y="3337853"/>
          <a:ext cx="211299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95">
                  <a:extLst>
                    <a:ext uri="{9D8B030D-6E8A-4147-A177-3AD203B41FA5}">
                      <a16:colId xmlns:a16="http://schemas.microsoft.com/office/drawing/2014/main" val="1228000656"/>
                    </a:ext>
                  </a:extLst>
                </a:gridCol>
                <a:gridCol w="1056495">
                  <a:extLst>
                    <a:ext uri="{9D8B030D-6E8A-4147-A177-3AD203B41FA5}">
                      <a16:colId xmlns:a16="http://schemas.microsoft.com/office/drawing/2014/main" val="4002626298"/>
                    </a:ext>
                  </a:extLst>
                </a:gridCol>
              </a:tblGrid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Time, sec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9593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GEMMv1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1.14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641596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GEMMv2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0.25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51917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GEMMv3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0.14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84941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GEMMv4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0.06</a:t>
                      </a:r>
                      <a:endParaRPr lang="ru-RU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062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2B7C9FA-AA14-4DC2-BDA8-BF516B267B65}"/>
              </a:ext>
            </a:extLst>
          </p:cNvPr>
          <p:cNvSpPr txBox="1"/>
          <p:nvPr/>
        </p:nvSpPr>
        <p:spPr>
          <a:xfrm>
            <a:off x="269636" y="957010"/>
            <a:ext cx="5013814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half *a, *b;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*c;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(&amp;a, N * N *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(half));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(&amp;b, N * N *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(half));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(&amp;c, N * N *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dim3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WARP_SIZE,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dim3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block_count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(N /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(WARP_SIZE / WMMA_SIZE),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(N /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WMMA_SIZE;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GEMMv4&lt;&lt;&lt;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&gt;&gt;&gt;(a, b, c);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cudaDeviceSynchronize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::duration&lt;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elapsed = end - start;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"Time: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elapsed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sec"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 …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F76C175E-4083-4BEA-A642-A3D5BEB2AB23}"/>
              </a:ext>
            </a:extLst>
          </p:cNvPr>
          <p:cNvSpPr/>
          <p:nvPr/>
        </p:nvSpPr>
        <p:spPr>
          <a:xfrm>
            <a:off x="3209246" y="850958"/>
            <a:ext cx="2023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>
                <a:latin typeface="+mj-lt"/>
              </a:rPr>
              <a:t>blockDim.x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must</a:t>
            </a:r>
            <a:r>
              <a:rPr lang="en-US" sz="1200" dirty="0">
                <a:latin typeface="+mj-lt"/>
              </a:rPr>
              <a:t> be</a:t>
            </a:r>
            <a:r>
              <a:rPr lang="ru-RU" sz="1200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a multiple of </a:t>
            </a:r>
            <a:r>
              <a:rPr lang="en-US" sz="1200" i="1" dirty="0" err="1">
                <a:latin typeface="+mj-lt"/>
              </a:rPr>
              <a:t>warpSize</a:t>
            </a:r>
            <a:r>
              <a:rPr lang="en-US" sz="1200" dirty="0">
                <a:latin typeface="+mj-lt"/>
              </a:rPr>
              <a:t> </a:t>
            </a:r>
            <a:endParaRPr lang="en-US" sz="1100" dirty="0">
              <a:latin typeface="+mj-lt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76971E7-F764-483B-B3CE-EB4E97D7194F}"/>
              </a:ext>
            </a:extLst>
          </p:cNvPr>
          <p:cNvSpPr/>
          <p:nvPr/>
        </p:nvSpPr>
        <p:spPr bwMode="auto">
          <a:xfrm>
            <a:off x="1689330" y="2262739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4" name="Connector: Elbow 32">
            <a:extLst>
              <a:ext uri="{FF2B5EF4-FFF2-40B4-BE49-F238E27FC236}">
                <a16:creationId xmlns:a16="http://schemas.microsoft.com/office/drawing/2014/main" id="{EA9B6A58-CE61-40A3-89FF-2544AEB9A8CE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 bwMode="auto">
          <a:xfrm flipV="1">
            <a:off x="1761338" y="1312623"/>
            <a:ext cx="2459811" cy="98612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974ECD-D979-47B0-8E34-C80E4ECD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71" y="843558"/>
            <a:ext cx="3398659" cy="1440160"/>
          </a:xfrm>
          <a:prstGeom prst="rect">
            <a:avLst/>
          </a:prstGeom>
        </p:spPr>
      </p:pic>
      <p:sp>
        <p:nvSpPr>
          <p:cNvPr id="23" name="Овал 22">
            <a:extLst>
              <a:ext uri="{FF2B5EF4-FFF2-40B4-BE49-F238E27FC236}">
                <a16:creationId xmlns:a16="http://schemas.microsoft.com/office/drawing/2014/main" id="{4EED4124-BDD8-4A99-8DBB-E7205A80FF00}"/>
              </a:ext>
            </a:extLst>
          </p:cNvPr>
          <p:cNvSpPr/>
          <p:nvPr/>
        </p:nvSpPr>
        <p:spPr bwMode="auto">
          <a:xfrm>
            <a:off x="3820423" y="2716037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4" name="Connector: Elbow 32">
            <a:extLst>
              <a:ext uri="{FF2B5EF4-FFF2-40B4-BE49-F238E27FC236}">
                <a16:creationId xmlns:a16="http://schemas.microsoft.com/office/drawing/2014/main" id="{83FA0820-EDE9-4E38-A8C5-1030BB278B70}"/>
              </a:ext>
            </a:extLst>
          </p:cNvPr>
          <p:cNvCxnSpPr>
            <a:cxnSpLocks/>
            <a:stCxn id="23" idx="6"/>
            <a:endCxn id="26" idx="1"/>
          </p:cNvCxnSpPr>
          <p:nvPr/>
        </p:nvCxnSpPr>
        <p:spPr bwMode="auto">
          <a:xfrm flipV="1">
            <a:off x="3892431" y="2536380"/>
            <a:ext cx="646516" cy="2156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33">
            <a:extLst>
              <a:ext uri="{FF2B5EF4-FFF2-40B4-BE49-F238E27FC236}">
                <a16:creationId xmlns:a16="http://schemas.microsoft.com/office/drawing/2014/main" id="{CC543F6C-DC4B-4EAE-93FB-14A7208BF02F}"/>
              </a:ext>
            </a:extLst>
          </p:cNvPr>
          <p:cNvSpPr/>
          <p:nvPr/>
        </p:nvSpPr>
        <p:spPr>
          <a:xfrm>
            <a:off x="4538947" y="2305547"/>
            <a:ext cx="4295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latin typeface="+mj-lt"/>
              </a:rPr>
              <a:t>X dimension:</a:t>
            </a:r>
            <a:r>
              <a:rPr lang="en-US" sz="1200" dirty="0">
                <a:latin typeface="+mj-lt"/>
              </a:rPr>
              <a:t> 32 threads (warp) responsible for 16 elements</a:t>
            </a:r>
          </a:p>
          <a:p>
            <a:pPr algn="ctr"/>
            <a:r>
              <a:rPr lang="en-US" sz="1200" i="1" dirty="0">
                <a:latin typeface="+mj-lt"/>
              </a:rPr>
              <a:t>(2x more blocks is needed)</a:t>
            </a:r>
            <a:endParaRPr lang="en-US" sz="1100" i="1" dirty="0">
              <a:latin typeface="+mj-lt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F1E9D48-41D8-41E6-BCE7-9B9A05355AC6}"/>
              </a:ext>
            </a:extLst>
          </p:cNvPr>
          <p:cNvSpPr/>
          <p:nvPr/>
        </p:nvSpPr>
        <p:spPr bwMode="auto">
          <a:xfrm>
            <a:off x="2832527" y="2885494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ADB59BA-18A0-410A-92B9-3AE48D177051}"/>
              </a:ext>
            </a:extLst>
          </p:cNvPr>
          <p:cNvCxnSpPr>
            <a:cxnSpLocks/>
            <a:stCxn id="32" idx="6"/>
            <a:endCxn id="34" idx="1"/>
          </p:cNvCxnSpPr>
          <p:nvPr/>
        </p:nvCxnSpPr>
        <p:spPr bwMode="auto">
          <a:xfrm>
            <a:off x="2904535" y="2921498"/>
            <a:ext cx="1634413" cy="1012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D6E5FBE-B2DA-45C4-A9D1-EE2AE2ECEEDB}"/>
              </a:ext>
            </a:extLst>
          </p:cNvPr>
          <p:cNvSpPr/>
          <p:nvPr/>
        </p:nvSpPr>
        <p:spPr>
          <a:xfrm>
            <a:off x="4538948" y="2791903"/>
            <a:ext cx="4295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i="1" dirty="0">
                <a:latin typeface="+mj-lt"/>
              </a:rPr>
              <a:t>Y dimension:</a:t>
            </a:r>
            <a:r>
              <a:rPr lang="en-US" sz="1200" dirty="0">
                <a:latin typeface="+mj-lt"/>
              </a:rPr>
              <a:t> 1 “thread” responsible for 16 elements</a:t>
            </a:r>
          </a:p>
          <a:p>
            <a:pPr algn="ctr"/>
            <a:r>
              <a:rPr lang="en-US" sz="1200" i="1" dirty="0">
                <a:latin typeface="+mj-lt"/>
              </a:rPr>
              <a:t>(16x less blocks is needed)</a:t>
            </a:r>
            <a:endParaRPr lang="en-US" sz="1100" i="1" dirty="0">
              <a:latin typeface="+mj-lt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E6B8857-41E8-4C09-83C1-73146756DCDC}"/>
              </a:ext>
            </a:extLst>
          </p:cNvPr>
          <p:cNvSpPr/>
          <p:nvPr/>
        </p:nvSpPr>
        <p:spPr bwMode="auto">
          <a:xfrm>
            <a:off x="5163080" y="3624008"/>
            <a:ext cx="864096" cy="901304"/>
          </a:xfrm>
          <a:prstGeom prst="rect">
            <a:avLst/>
          </a:prstGeom>
          <a:solidFill>
            <a:srgbClr val="FFED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16x16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AD427A1-B1B8-41E1-8350-F81001CC7D34}"/>
              </a:ext>
            </a:extLst>
          </p:cNvPr>
          <p:cNvCxnSpPr/>
          <p:nvPr/>
        </p:nvCxnSpPr>
        <p:spPr bwMode="auto">
          <a:xfrm>
            <a:off x="5163080" y="3525215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E8696ECE-2EB2-4E96-B34E-7B0B7632026F}"/>
              </a:ext>
            </a:extLst>
          </p:cNvPr>
          <p:cNvCxnSpPr>
            <a:cxnSpLocks/>
          </p:cNvCxnSpPr>
          <p:nvPr/>
        </p:nvCxnSpPr>
        <p:spPr bwMode="auto">
          <a:xfrm>
            <a:off x="5077806" y="3626662"/>
            <a:ext cx="0" cy="898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5FD8380-BE1D-4F6D-A705-51408CB1DCA7}"/>
              </a:ext>
            </a:extLst>
          </p:cNvPr>
          <p:cNvSpPr txBox="1"/>
          <p:nvPr/>
        </p:nvSpPr>
        <p:spPr>
          <a:xfrm>
            <a:off x="5974430" y="340063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x</a:t>
            </a:r>
            <a:endParaRPr lang="ru-RU" sz="10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DF8A13-A17C-4598-867C-12455CF4696F}"/>
              </a:ext>
            </a:extLst>
          </p:cNvPr>
          <p:cNvSpPr txBox="1"/>
          <p:nvPr/>
        </p:nvSpPr>
        <p:spPr>
          <a:xfrm>
            <a:off x="4953413" y="447775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y</a:t>
            </a:r>
            <a:endParaRPr lang="ru-RU" sz="10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0AE975-38C8-4AED-BF8F-1E9D9E49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23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304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A5E1EFB-E65E-4F8C-8772-C4B3EDDD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CUTLASS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3C322-BE8D-43BD-A13A-1E551985D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98E85-34CC-4BD5-9E6E-0030AE606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9E4469-91F6-49DF-BC12-E9D7AD28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24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8D3D991-4AC6-4873-8969-1E70D490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5" y="155974"/>
            <a:ext cx="8737750" cy="421481"/>
          </a:xfrm>
        </p:spPr>
        <p:txBody>
          <a:bodyPr/>
          <a:lstStyle/>
          <a:p>
            <a:r>
              <a:rPr lang="en-US" dirty="0"/>
              <a:t>NVIDIA CUTLASS</a:t>
            </a:r>
            <a:endParaRPr lang="ru-RU" dirty="0"/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8607BEA6-461A-46CC-9FE6-8B8395C83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7" y="803661"/>
            <a:ext cx="6944511" cy="198411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CUDA Templates for Linear Algebra Subroutines and Solvers 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  <a:hlinkClick r:id="rId2"/>
              </a:rPr>
              <a:t>CUTLASS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):</a:t>
            </a:r>
          </a:p>
          <a:p>
            <a:r>
              <a:rPr lang="en-US" sz="1400" dirty="0"/>
              <a:t>Header-only open-source library for programming tensor cores</a:t>
            </a:r>
          </a:p>
          <a:p>
            <a:r>
              <a:rPr lang="en-US" sz="1400" dirty="0"/>
              <a:t>C++ template abstractions for high-performance GEMM and related computations</a:t>
            </a:r>
          </a:p>
          <a:p>
            <a:r>
              <a:rPr lang="en-US" sz="1400" dirty="0"/>
              <a:t>Model aware but architecture agnostic programming model</a:t>
            </a:r>
          </a:p>
          <a:p>
            <a:r>
              <a:rPr lang="en-US" sz="1400" dirty="0"/>
              <a:t>Support for mixed-precision computations:</a:t>
            </a:r>
          </a:p>
          <a:p>
            <a:pPr lvl="1" algn="just"/>
            <a:r>
              <a:rPr lang="en-US" sz="1250" dirty="0"/>
              <a:t>FP16 (half-precision), BF16 (bfloat16), TF32 (tensor float), FP32 (single-precision), FP64 (double-precision), Int8, Int4, Int1</a:t>
            </a:r>
          </a:p>
          <a:p>
            <a:pPr algn="just"/>
            <a:r>
              <a:rPr lang="en-US" sz="1400" dirty="0"/>
              <a:t>Python interface that is friendly for AI developers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0A0D0D-6B45-4CB2-9B7B-C56EE897C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395" y="4806554"/>
            <a:ext cx="1893887" cy="336947"/>
          </a:xfrm>
        </p:spPr>
        <p:txBody>
          <a:bodyPr/>
          <a:lstStyle/>
          <a:p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D843A2-7712-4CAE-9F8C-5F087E492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76543" y="4806554"/>
            <a:ext cx="5318125" cy="336947"/>
          </a:xfrm>
        </p:spPr>
        <p:txBody>
          <a:bodyPr/>
          <a:lstStyle/>
          <a:p>
            <a:r>
              <a:rPr lang="it-IT"/>
              <a:t>Programming for AI-Accelerators: CUDA For AI-Programming</a:t>
            </a:r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D1FBEE0-6D5D-49B1-82C5-AABAE7225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57" y="2814097"/>
            <a:ext cx="7922164" cy="18722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4F0DB1-B6E2-4FA5-9469-B5EB6F0341E3}"/>
              </a:ext>
            </a:extLst>
          </p:cNvPr>
          <p:cNvSpPr txBox="1"/>
          <p:nvPr/>
        </p:nvSpPr>
        <p:spPr>
          <a:xfrm>
            <a:off x="5615517" y="2612717"/>
            <a:ext cx="2994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dirty="0">
                <a:latin typeface="+mj-lt"/>
              </a:rPr>
              <a:t>J. Bai-Cheng, </a:t>
            </a:r>
            <a:r>
              <a:rPr lang="en-US" sz="800" i="1" dirty="0">
                <a:latin typeface="+mj-lt"/>
              </a:rPr>
              <a:t>CUTLASS: CUDA template library for dense linear algebra at all levels and scales</a:t>
            </a:r>
            <a:r>
              <a:rPr lang="en-US" sz="800" dirty="0">
                <a:latin typeface="+mj-lt"/>
              </a:rPr>
              <a:t>, GTC 2018, -2018 [</a:t>
            </a:r>
            <a:r>
              <a:rPr lang="en-US" sz="800" dirty="0">
                <a:latin typeface="+mj-lt"/>
                <a:hlinkClick r:id="rId4"/>
              </a:rPr>
              <a:t>URL</a:t>
            </a:r>
            <a:r>
              <a:rPr lang="en-US" sz="800" dirty="0">
                <a:latin typeface="+mj-lt"/>
              </a:rPr>
              <a:t>]</a:t>
            </a:r>
            <a:endParaRPr lang="ru-RU" sz="800" dirty="0">
              <a:latin typeface="+mj-lt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7194CC9-5887-4926-A694-01C5600F4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692" y="756906"/>
            <a:ext cx="1457091" cy="1779662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2E1C24-431E-40EA-BB1E-598E7B498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25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357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526FA-FBBE-4FAF-8847-D1D8411A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CUTLASS 3.0 GEMM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754698-4C08-4613-925C-A1833B49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02" y="930368"/>
            <a:ext cx="4496239" cy="221065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/>
              <a:t>CUTLASS presents a uniform programming model for matrix multiply-accumulate (MMA) operations at different levels of the GPU system hierarchy (from lowest to highest):</a:t>
            </a:r>
          </a:p>
          <a:p>
            <a:r>
              <a:rPr lang="en-US" sz="1400" b="1" kern="0" dirty="0"/>
              <a:t>Device Layer </a:t>
            </a:r>
            <a:r>
              <a:rPr lang="en-US" sz="1200" i="1" kern="0" dirty="0"/>
              <a:t>(host-side)</a:t>
            </a:r>
          </a:p>
          <a:p>
            <a:pPr lvl="1"/>
            <a:r>
              <a:rPr lang="en-US" sz="1200" kern="0" dirty="0"/>
              <a:t>host side setup &amp; interface</a:t>
            </a:r>
          </a:p>
          <a:p>
            <a:r>
              <a:rPr lang="en-US" sz="1400" b="1" kern="0" dirty="0"/>
              <a:t>Kernel Layer </a:t>
            </a:r>
            <a:r>
              <a:rPr lang="en-US" sz="1200" i="1" kern="0" dirty="0"/>
              <a:t>(</a:t>
            </a:r>
            <a:r>
              <a:rPr lang="en-US" sz="1200" i="1" dirty="0"/>
              <a:t>≈grid</a:t>
            </a:r>
            <a:r>
              <a:rPr lang="en-US" sz="1200" i="1" kern="0" dirty="0"/>
              <a:t>)</a:t>
            </a:r>
            <a:endParaRPr lang="en-US" sz="1400" i="1" kern="0" dirty="0"/>
          </a:p>
          <a:p>
            <a:pPr lvl="1"/>
            <a:r>
              <a:rPr lang="en-US" sz="1200" kern="0" dirty="0"/>
              <a:t>launch API, grid planning logic, load balancing schedules, kernel thread marshalling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B48753-E579-44E3-8D73-609CF94A66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D87E1B-FD59-4DE4-9501-D2DCD3811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246FD9-7BFF-4CAA-A3EA-9DC0234B7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172" y="1022159"/>
            <a:ext cx="4125726" cy="2134740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98B08321-F930-4A0A-A736-2EAA3AA7663F}"/>
              </a:ext>
            </a:extLst>
          </p:cNvPr>
          <p:cNvSpPr txBox="1">
            <a:spLocks/>
          </p:cNvSpPr>
          <p:nvPr/>
        </p:nvSpPr>
        <p:spPr bwMode="auto">
          <a:xfrm>
            <a:off x="216102" y="3075806"/>
            <a:ext cx="8704447" cy="150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0030" indent="-20003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204" indent="-20717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50">
                <a:solidFill>
                  <a:schemeClr val="tx1"/>
                </a:solidFill>
                <a:latin typeface="+mn-lt"/>
                <a:cs typeface="+mn-cs"/>
              </a:defRPr>
            </a:lvl2pPr>
            <a:lvl3pPr marL="607234" indent="-2000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807264" indent="-2000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50">
                <a:solidFill>
                  <a:schemeClr val="tx1"/>
                </a:solidFill>
                <a:latin typeface="+mn-lt"/>
                <a:cs typeface="+mn-cs"/>
              </a:defRPr>
            </a:lvl4pPr>
            <a:lvl5pPr marL="1007294" indent="-20003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1885997" indent="-17145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906" indent="-17145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815" indent="-17145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723" indent="-17145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400" b="1" kern="0" dirty="0"/>
              <a:t>Collective Layer </a:t>
            </a:r>
            <a:r>
              <a:rPr lang="en-US" sz="1200" i="1" kern="0" dirty="0"/>
              <a:t>(</a:t>
            </a:r>
            <a:r>
              <a:rPr lang="en-US" sz="1200" i="1" dirty="0"/>
              <a:t>≈block</a:t>
            </a:r>
            <a:r>
              <a:rPr lang="en-US" sz="1200" i="1" kern="0" dirty="0"/>
              <a:t>)</a:t>
            </a:r>
            <a:endParaRPr lang="en-US" sz="1400" i="1" kern="0" dirty="0"/>
          </a:p>
          <a:p>
            <a:pPr lvl="1"/>
            <a:r>
              <a:rPr lang="en-US" sz="1200" kern="0" dirty="0"/>
              <a:t>micro-kernel describing the complete temporal tiling (pipeline) of a math/copy operation</a:t>
            </a:r>
          </a:p>
          <a:p>
            <a:r>
              <a:rPr lang="en-US" sz="1400" b="1" dirty="0"/>
              <a:t>Tiled MMA/Copy Layer </a:t>
            </a:r>
            <a:r>
              <a:rPr lang="en-US" sz="1200" i="1" dirty="0"/>
              <a:t>(≈warp)</a:t>
            </a:r>
          </a:p>
          <a:p>
            <a:pPr lvl="1"/>
            <a:r>
              <a:rPr lang="en-US" sz="1200" dirty="0"/>
              <a:t>micro-kernel describing the complete spatial tiling of a math/copy operation</a:t>
            </a:r>
          </a:p>
          <a:p>
            <a:r>
              <a:rPr lang="en-US" sz="1400" b="1" dirty="0"/>
              <a:t>Atom Layer </a:t>
            </a:r>
            <a:r>
              <a:rPr lang="en-US" sz="1200" i="1" dirty="0"/>
              <a:t>(HW instructions)</a:t>
            </a:r>
            <a:endParaRPr lang="en-US" sz="1200" b="1" i="1" dirty="0"/>
          </a:p>
          <a:p>
            <a:pPr lvl="1"/>
            <a:r>
              <a:rPr lang="en-US" sz="1200" dirty="0"/>
              <a:t>the fewest number of threads for </a:t>
            </a:r>
            <a:r>
              <a:rPr lang="en-US" sz="1200" kern="0" dirty="0"/>
              <a:t>hardware-accelerated math/copy operation</a:t>
            </a:r>
            <a:endParaRPr lang="en-US" sz="12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E1E1D2-A0A0-4085-8006-1F3FED31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26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11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034E9-1F33-4D4A-B1DF-749CF9F5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 </a:t>
            </a:r>
            <a:r>
              <a:rPr lang="en-US" sz="1800" i="1" dirty="0"/>
              <a:t>(CUTLASS version)…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86D28-7261-4AFB-ADD0-CA1A57D61E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4BBBE4-1429-4A4B-8B91-D4C8CB14B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59030-F397-4E07-9569-4ADF086C440A}"/>
              </a:ext>
            </a:extLst>
          </p:cNvPr>
          <p:cNvSpPr txBox="1"/>
          <p:nvPr/>
        </p:nvSpPr>
        <p:spPr>
          <a:xfrm>
            <a:off x="527978" y="751783"/>
            <a:ext cx="633670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cudaError_t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CutlassGEMM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half_t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half_t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float*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RowMajor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RowMajor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OpClassTensorOp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OpClassTensorOp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Sm75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Sm75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CutlassGemm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gemm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Gemm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half_t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Data-type of A matrix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RowMajor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Layout of A matrix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half_t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Data-type of B matrix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RowMajor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Layout of B matrix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Data-type of C matrix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RowMajor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Layout of C matrix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Element Accumulator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OpClassTensorOp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Tag indicating Tensor Cores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Sm75&gt;;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SM architecture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CutlassGemm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::Arguments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({N, N, N},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Gemm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Problem dimensions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{a, N},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Tensor-ref for source matrix A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{b, N},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Tensor-ref for source matrix B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{c, N},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Tensor-ref for source matrix C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{c, N},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Tensor-ref for destination matrix D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{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Scalars used in the Epilogue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CutlassGemm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gemm_operator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::Status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gemm_operator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status ==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kSuccess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cudaSuccess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cudaErrorUnknown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авая фигурная скобка 12">
            <a:extLst>
              <a:ext uri="{FF2B5EF4-FFF2-40B4-BE49-F238E27FC236}">
                <a16:creationId xmlns:a16="http://schemas.microsoft.com/office/drawing/2014/main" id="{773DF4F1-AAF7-414E-B2C9-D8F6388BA881}"/>
              </a:ext>
            </a:extLst>
          </p:cNvPr>
          <p:cNvSpPr/>
          <p:nvPr/>
        </p:nvSpPr>
        <p:spPr bwMode="auto">
          <a:xfrm>
            <a:off x="6144201" y="1582120"/>
            <a:ext cx="173409" cy="1349670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3">
                <a:extLst>
                  <a:ext uri="{FF2B5EF4-FFF2-40B4-BE49-F238E27FC236}">
                    <a16:creationId xmlns:a16="http://schemas.microsoft.com/office/drawing/2014/main" id="{618F909A-DF74-4386-A3A7-3B227943ABC9}"/>
                  </a:ext>
                </a:extLst>
              </p:cNvPr>
              <p:cNvSpPr/>
              <p:nvPr/>
            </p:nvSpPr>
            <p:spPr>
              <a:xfrm>
                <a:off x="6732240" y="1582120"/>
                <a:ext cx="2016224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+mj-lt"/>
                  </a:rPr>
                  <a:t>Problem description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𝑏𝑒𝑡𝑎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33">
                <a:extLst>
                  <a:ext uri="{FF2B5EF4-FFF2-40B4-BE49-F238E27FC236}">
                    <a16:creationId xmlns:a16="http://schemas.microsoft.com/office/drawing/2014/main" id="{618F909A-DF74-4386-A3A7-3B227943A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582120"/>
                <a:ext cx="2016224" cy="446276"/>
              </a:xfrm>
              <a:prstGeom prst="rect">
                <a:avLst/>
              </a:prstGeom>
              <a:blipFill>
                <a:blip r:embed="rId2"/>
                <a:stretch>
                  <a:fillRect t="-2740" b="-2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>
            <a:extLst>
              <a:ext uri="{FF2B5EF4-FFF2-40B4-BE49-F238E27FC236}">
                <a16:creationId xmlns:a16="http://schemas.microsoft.com/office/drawing/2014/main" id="{AC4DE8A3-76AD-4C63-BAB5-3E1715170226}"/>
              </a:ext>
            </a:extLst>
          </p:cNvPr>
          <p:cNvSpPr/>
          <p:nvPr/>
        </p:nvSpPr>
        <p:spPr bwMode="auto">
          <a:xfrm>
            <a:off x="6369729" y="2223262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6" name="Connector: Elbow 32">
            <a:extLst>
              <a:ext uri="{FF2B5EF4-FFF2-40B4-BE49-F238E27FC236}">
                <a16:creationId xmlns:a16="http://schemas.microsoft.com/office/drawing/2014/main" id="{A39FA0CA-0145-447A-85B1-DC32EE28B0FA}"/>
              </a:ext>
            </a:extLst>
          </p:cNvPr>
          <p:cNvCxnSpPr>
            <a:cxnSpLocks/>
            <a:stCxn id="15" idx="6"/>
            <a:endCxn id="14" idx="2"/>
          </p:cNvCxnSpPr>
          <p:nvPr/>
        </p:nvCxnSpPr>
        <p:spPr bwMode="auto">
          <a:xfrm flipV="1">
            <a:off x="6441737" y="2028396"/>
            <a:ext cx="1298615" cy="2308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Правая фигурная скобка 21">
            <a:extLst>
              <a:ext uri="{FF2B5EF4-FFF2-40B4-BE49-F238E27FC236}">
                <a16:creationId xmlns:a16="http://schemas.microsoft.com/office/drawing/2014/main" id="{D2C0AB04-56D5-4FE1-A3FF-408D3B730B79}"/>
              </a:ext>
            </a:extLst>
          </p:cNvPr>
          <p:cNvSpPr/>
          <p:nvPr/>
        </p:nvSpPr>
        <p:spPr bwMode="auto">
          <a:xfrm>
            <a:off x="6144201" y="3124742"/>
            <a:ext cx="173409" cy="887167"/>
          </a:xfrm>
          <a:prstGeom prst="rightBrace">
            <a:avLst>
              <a:gd name="adj1" fmla="val 3439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A38305F-3EA1-4B2F-905C-FF18C814772E}"/>
              </a:ext>
            </a:extLst>
          </p:cNvPr>
          <p:cNvSpPr/>
          <p:nvPr/>
        </p:nvSpPr>
        <p:spPr bwMode="auto">
          <a:xfrm>
            <a:off x="6369729" y="3535879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6" name="Connector: Elbow 32">
            <a:extLst>
              <a:ext uri="{FF2B5EF4-FFF2-40B4-BE49-F238E27FC236}">
                <a16:creationId xmlns:a16="http://schemas.microsoft.com/office/drawing/2014/main" id="{7D8C87A1-925E-4473-AE94-2A01D8AC65C7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 bwMode="auto">
          <a:xfrm flipV="1">
            <a:off x="6441737" y="3330910"/>
            <a:ext cx="1298615" cy="24097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33">
            <a:extLst>
              <a:ext uri="{FF2B5EF4-FFF2-40B4-BE49-F238E27FC236}">
                <a16:creationId xmlns:a16="http://schemas.microsoft.com/office/drawing/2014/main" id="{3266A7A7-5E3B-4C51-B7AD-4F7BB34888E6}"/>
              </a:ext>
            </a:extLst>
          </p:cNvPr>
          <p:cNvSpPr/>
          <p:nvPr/>
        </p:nvSpPr>
        <p:spPr>
          <a:xfrm>
            <a:off x="6732240" y="3053911"/>
            <a:ext cx="20162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Problem arguments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653A5910-32FB-4C82-87FB-22BAC2137A55}"/>
              </a:ext>
            </a:extLst>
          </p:cNvPr>
          <p:cNvSpPr/>
          <p:nvPr/>
        </p:nvSpPr>
        <p:spPr bwMode="auto">
          <a:xfrm>
            <a:off x="3923928" y="4355713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31" name="Connector: Elbow 32">
            <a:extLst>
              <a:ext uri="{FF2B5EF4-FFF2-40B4-BE49-F238E27FC236}">
                <a16:creationId xmlns:a16="http://schemas.microsoft.com/office/drawing/2014/main" id="{FAD12D05-250B-4DF1-A911-30849A574D03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 bwMode="auto">
          <a:xfrm flipV="1">
            <a:off x="3995936" y="4242741"/>
            <a:ext cx="3744416" cy="14897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3">
            <a:extLst>
              <a:ext uri="{FF2B5EF4-FFF2-40B4-BE49-F238E27FC236}">
                <a16:creationId xmlns:a16="http://schemas.microsoft.com/office/drawing/2014/main" id="{CB918B65-2EDD-4453-B3F8-05B6A8915F0B}"/>
              </a:ext>
            </a:extLst>
          </p:cNvPr>
          <p:cNvSpPr/>
          <p:nvPr/>
        </p:nvSpPr>
        <p:spPr>
          <a:xfrm>
            <a:off x="6732240" y="3781076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Device-side computations </a:t>
            </a:r>
            <a:r>
              <a:rPr lang="en-US" sz="1200" i="1" dirty="0">
                <a:latin typeface="+mj-lt"/>
              </a:rPr>
              <a:t>(asynchronous)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59A7BE-CF57-47CC-9327-A2856BEEA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27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253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8020CCF-9E17-442B-8B5E-F87A8A16F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817483"/>
            <a:ext cx="1141761" cy="16356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034E9-1F33-4D4A-B1DF-749CF9F5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 </a:t>
            </a:r>
            <a:r>
              <a:rPr lang="en-US" sz="1800" i="1" dirty="0"/>
              <a:t>(CUTLASS version)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86D28-7261-4AFB-ADD0-CA1A57D61E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4BBBE4-1429-4A4B-8B91-D4C8CB14B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graphicFrame>
        <p:nvGraphicFramePr>
          <p:cNvPr id="7" name="Таблица 41">
            <a:extLst>
              <a:ext uri="{FF2B5EF4-FFF2-40B4-BE49-F238E27FC236}">
                <a16:creationId xmlns:a16="http://schemas.microsoft.com/office/drawing/2014/main" id="{4ABE6AA6-6BEE-43DE-B339-EE4D71D14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93368"/>
              </p:ext>
            </p:extLst>
          </p:nvPr>
        </p:nvGraphicFramePr>
        <p:xfrm>
          <a:off x="6536384" y="3026168"/>
          <a:ext cx="2344184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092">
                  <a:extLst>
                    <a:ext uri="{9D8B030D-6E8A-4147-A177-3AD203B41FA5}">
                      <a16:colId xmlns:a16="http://schemas.microsoft.com/office/drawing/2014/main" val="1228000656"/>
                    </a:ext>
                  </a:extLst>
                </a:gridCol>
                <a:gridCol w="1172092">
                  <a:extLst>
                    <a:ext uri="{9D8B030D-6E8A-4147-A177-3AD203B41FA5}">
                      <a16:colId xmlns:a16="http://schemas.microsoft.com/office/drawing/2014/main" val="4002626298"/>
                    </a:ext>
                  </a:extLst>
                </a:gridCol>
              </a:tblGrid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Time, sec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9593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GEMMv1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1.14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641596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GEMMv2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0.25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51917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GEMMv3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0.14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84941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GEMMv4</a:t>
                      </a:r>
                      <a:endParaRPr lang="ru-R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0.06</a:t>
                      </a:r>
                      <a:endParaRPr lang="ru-RU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06277"/>
                  </a:ext>
                </a:extLst>
              </a:tr>
              <a:tr h="25683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/>
                        <a:t>CutlassGEMM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0.007</a:t>
                      </a:r>
                      <a:endParaRPr lang="ru-RU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043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57E033C-9966-460A-9025-AB2F94AADE04}"/>
              </a:ext>
            </a:extLst>
          </p:cNvPr>
          <p:cNvSpPr txBox="1"/>
          <p:nvPr/>
        </p:nvSpPr>
        <p:spPr>
          <a:xfrm>
            <a:off x="263432" y="953067"/>
            <a:ext cx="482453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"cutlass/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gemm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/device/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gemm.h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half_t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*a, *b;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*c;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(&amp;a, N * N *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half_t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(&amp;b, N * N *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cutlass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half_t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(&amp;c, N * N *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cudaError_t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status =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CutlassGEMM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b, c);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cudaDeviceSynchronize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status =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CutlassGEMM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b, c);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cudaDeviceSynchronize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::duration&lt;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elapsed = end - start;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"Time: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elapsed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sec"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 …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C639F68-49B1-4D3F-A861-7EBEFB40B2C4}"/>
              </a:ext>
            </a:extLst>
          </p:cNvPr>
          <p:cNvSpPr/>
          <p:nvPr/>
        </p:nvSpPr>
        <p:spPr bwMode="auto">
          <a:xfrm>
            <a:off x="3019321" y="1055646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3" name="Connector: Elbow 32">
            <a:extLst>
              <a:ext uri="{FF2B5EF4-FFF2-40B4-BE49-F238E27FC236}">
                <a16:creationId xmlns:a16="http://schemas.microsoft.com/office/drawing/2014/main" id="{2D83A2D2-A869-4D80-B252-BA2052AB16FA}"/>
              </a:ext>
            </a:extLst>
          </p:cNvPr>
          <p:cNvCxnSpPr>
            <a:cxnSpLocks/>
            <a:stCxn id="12" idx="6"/>
            <a:endCxn id="14" idx="1"/>
          </p:cNvCxnSpPr>
          <p:nvPr/>
        </p:nvCxnSpPr>
        <p:spPr bwMode="auto">
          <a:xfrm flipV="1">
            <a:off x="3091329" y="1091567"/>
            <a:ext cx="1953232" cy="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33">
            <a:extLst>
              <a:ext uri="{FF2B5EF4-FFF2-40B4-BE49-F238E27FC236}">
                <a16:creationId xmlns:a16="http://schemas.microsoft.com/office/drawing/2014/main" id="{70469359-A651-4ADC-B24E-6FC01BD82EBD}"/>
              </a:ext>
            </a:extLst>
          </p:cNvPr>
          <p:cNvSpPr/>
          <p:nvPr/>
        </p:nvSpPr>
        <p:spPr>
          <a:xfrm>
            <a:off x="5044561" y="953067"/>
            <a:ext cx="149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CUTLASS header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4D694A2-E904-4720-9901-C78A272736C4}"/>
              </a:ext>
            </a:extLst>
          </p:cNvPr>
          <p:cNvSpPr/>
          <p:nvPr/>
        </p:nvSpPr>
        <p:spPr bwMode="auto">
          <a:xfrm>
            <a:off x="2144073" y="1511552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9" name="Connector: Elbow 32">
            <a:extLst>
              <a:ext uri="{FF2B5EF4-FFF2-40B4-BE49-F238E27FC236}">
                <a16:creationId xmlns:a16="http://schemas.microsoft.com/office/drawing/2014/main" id="{94E0F14F-4B50-405B-BF38-23FCE52BC8A7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 bwMode="auto">
          <a:xfrm>
            <a:off x="2216081" y="1547556"/>
            <a:ext cx="2828480" cy="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3">
            <a:extLst>
              <a:ext uri="{FF2B5EF4-FFF2-40B4-BE49-F238E27FC236}">
                <a16:creationId xmlns:a16="http://schemas.microsoft.com/office/drawing/2014/main" id="{65E54642-F300-4CA5-8174-143CA66BEBE5}"/>
              </a:ext>
            </a:extLst>
          </p:cNvPr>
          <p:cNvSpPr/>
          <p:nvPr/>
        </p:nvSpPr>
        <p:spPr>
          <a:xfrm>
            <a:off x="5044561" y="1409461"/>
            <a:ext cx="21124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CUTLASS-specific data type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A806B32-952D-42A6-887A-246D982A4238}"/>
              </a:ext>
            </a:extLst>
          </p:cNvPr>
          <p:cNvSpPr/>
          <p:nvPr/>
        </p:nvSpPr>
        <p:spPr bwMode="auto">
          <a:xfrm>
            <a:off x="2629321" y="3342307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27" name="Connector: Elbow 32">
            <a:extLst>
              <a:ext uri="{FF2B5EF4-FFF2-40B4-BE49-F238E27FC236}">
                <a16:creationId xmlns:a16="http://schemas.microsoft.com/office/drawing/2014/main" id="{06F35207-90A4-44E1-A64C-52FB4E3FFAAE}"/>
              </a:ext>
            </a:extLst>
          </p:cNvPr>
          <p:cNvCxnSpPr>
            <a:cxnSpLocks/>
            <a:stCxn id="26" idx="6"/>
            <a:endCxn id="28" idx="1"/>
          </p:cNvCxnSpPr>
          <p:nvPr/>
        </p:nvCxnSpPr>
        <p:spPr bwMode="auto">
          <a:xfrm>
            <a:off x="2701329" y="3378311"/>
            <a:ext cx="1115435" cy="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33">
            <a:extLst>
              <a:ext uri="{FF2B5EF4-FFF2-40B4-BE49-F238E27FC236}">
                <a16:creationId xmlns:a16="http://schemas.microsoft.com/office/drawing/2014/main" id="{6B4A4E84-4DBB-4285-B573-7672CC988F3E}"/>
              </a:ext>
            </a:extLst>
          </p:cNvPr>
          <p:cNvSpPr/>
          <p:nvPr/>
        </p:nvSpPr>
        <p:spPr>
          <a:xfrm>
            <a:off x="3816764" y="3240216"/>
            <a:ext cx="18353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Host-side function call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2DF9CE88-E850-4A45-ACCC-21E0B1676B75}"/>
              </a:ext>
            </a:extLst>
          </p:cNvPr>
          <p:cNvSpPr/>
          <p:nvPr/>
        </p:nvSpPr>
        <p:spPr bwMode="auto">
          <a:xfrm>
            <a:off x="3490437" y="2731955"/>
            <a:ext cx="72008" cy="72008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34" name="Connector: Elbow 32">
            <a:extLst>
              <a:ext uri="{FF2B5EF4-FFF2-40B4-BE49-F238E27FC236}">
                <a16:creationId xmlns:a16="http://schemas.microsoft.com/office/drawing/2014/main" id="{055F39A9-470F-4410-BB5D-AF1CCC614914}"/>
              </a:ext>
            </a:extLst>
          </p:cNvPr>
          <p:cNvCxnSpPr>
            <a:cxnSpLocks/>
            <a:stCxn id="33" idx="6"/>
            <a:endCxn id="35" idx="1"/>
          </p:cNvCxnSpPr>
          <p:nvPr/>
        </p:nvCxnSpPr>
        <p:spPr bwMode="auto">
          <a:xfrm>
            <a:off x="3562445" y="2767959"/>
            <a:ext cx="1115435" cy="4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3">
            <a:extLst>
              <a:ext uri="{FF2B5EF4-FFF2-40B4-BE49-F238E27FC236}">
                <a16:creationId xmlns:a16="http://schemas.microsoft.com/office/drawing/2014/main" id="{597F215D-A17F-448C-9D50-AEB84B64B90E}"/>
              </a:ext>
            </a:extLst>
          </p:cNvPr>
          <p:cNvSpPr/>
          <p:nvPr/>
        </p:nvSpPr>
        <p:spPr>
          <a:xfrm>
            <a:off x="4677880" y="2629864"/>
            <a:ext cx="11182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Warming-up</a:t>
            </a:r>
          </a:p>
        </p:txBody>
      </p:sp>
      <p:sp>
        <p:nvSpPr>
          <p:cNvPr id="38" name="Взрыв: 14 точек 37">
            <a:extLst>
              <a:ext uri="{FF2B5EF4-FFF2-40B4-BE49-F238E27FC236}">
                <a16:creationId xmlns:a16="http://schemas.microsoft.com/office/drawing/2014/main" id="{95ECF717-C289-4FC4-B5EE-0D1F680706A9}"/>
              </a:ext>
            </a:extLst>
          </p:cNvPr>
          <p:cNvSpPr/>
          <p:nvPr/>
        </p:nvSpPr>
        <p:spPr bwMode="auto">
          <a:xfrm>
            <a:off x="6185239" y="2283718"/>
            <a:ext cx="2112488" cy="893672"/>
          </a:xfrm>
          <a:prstGeom prst="irregularSeal2">
            <a:avLst/>
          </a:prstGeom>
          <a:solidFill>
            <a:srgbClr val="B9FDB9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~160x faster!</a:t>
            </a:r>
            <a:endParaRPr kumimoji="0" lang="ru-RU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B20757-77F4-4984-9FB9-A8D12858C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28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080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References</a:t>
            </a:r>
            <a:endParaRPr lang="ru-RU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1469" indent="-271469" eaLnBrk="1" hangingPunct="1">
              <a:buFontTx/>
              <a:buAutoNum type="arabicPeriod"/>
            </a:pPr>
            <a:r>
              <a:rPr lang="pt-BR" dirty="0"/>
              <a:t>NVIDIA Corporation, </a:t>
            </a:r>
            <a:r>
              <a:rPr lang="pt-BR" i="1" dirty="0"/>
              <a:t>NVIDIA H100 Tensor Core GPU Architecture </a:t>
            </a:r>
            <a:r>
              <a:rPr lang="pt-BR" dirty="0"/>
              <a:t>[</a:t>
            </a:r>
            <a:r>
              <a:rPr lang="pt-BR" dirty="0">
                <a:hlinkClick r:id="rId3"/>
              </a:rPr>
              <a:t>URL</a:t>
            </a:r>
            <a:r>
              <a:rPr lang="pt-BR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pt-BR" dirty="0"/>
              <a:t>NVIDIA Corporation, </a:t>
            </a:r>
            <a:r>
              <a:rPr lang="en-US" i="1" dirty="0"/>
              <a:t>CUDA C++ Programming Guide v12.3 </a:t>
            </a:r>
            <a:r>
              <a:rPr lang="en-US" dirty="0"/>
              <a:t>[</a:t>
            </a:r>
            <a:r>
              <a:rPr lang="en-US" dirty="0">
                <a:hlinkClick r:id="rId4"/>
              </a:rPr>
              <a:t>URL</a:t>
            </a:r>
            <a:r>
              <a:rPr lang="en-US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dirty="0"/>
              <a:t>NVIDIA Corporation, </a:t>
            </a:r>
            <a:r>
              <a:rPr lang="en-US" i="1" dirty="0"/>
              <a:t>The user manual for NVIDIA </a:t>
            </a:r>
            <a:r>
              <a:rPr lang="en-US" i="1" dirty="0" err="1"/>
              <a:t>Nsight</a:t>
            </a:r>
            <a:r>
              <a:rPr lang="en-US" i="1" dirty="0"/>
              <a:t> Compute v2023.3.1, </a:t>
            </a:r>
            <a:r>
              <a:rPr lang="en-US" dirty="0"/>
              <a:t>-2023 [</a:t>
            </a:r>
            <a:r>
              <a:rPr lang="en-US" dirty="0">
                <a:hlinkClick r:id="rId5"/>
              </a:rPr>
              <a:t>URL</a:t>
            </a:r>
            <a:r>
              <a:rPr lang="en-US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dirty="0"/>
              <a:t>NVIDIA Corporation, </a:t>
            </a:r>
            <a:r>
              <a:rPr lang="en-US" i="1" dirty="0"/>
              <a:t>NVIDIA </a:t>
            </a:r>
            <a:r>
              <a:rPr lang="en-US" i="1" dirty="0" err="1"/>
              <a:t>Nsight</a:t>
            </a:r>
            <a:r>
              <a:rPr lang="en-US" i="1" dirty="0"/>
              <a:t> Systems user guide v2024.1</a:t>
            </a:r>
            <a:r>
              <a:rPr lang="en-US" dirty="0"/>
              <a:t>, -2024 [</a:t>
            </a:r>
            <a:r>
              <a:rPr lang="en-US" dirty="0">
                <a:hlinkClick r:id="rId6"/>
              </a:rPr>
              <a:t>URL</a:t>
            </a:r>
            <a:r>
              <a:rPr lang="en-US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dirty="0"/>
              <a:t>J. Appleyard, S. </a:t>
            </a:r>
            <a:r>
              <a:rPr lang="en-US" dirty="0" err="1"/>
              <a:t>Yokim</a:t>
            </a:r>
            <a:r>
              <a:rPr lang="en-US" dirty="0"/>
              <a:t>, </a:t>
            </a:r>
            <a:r>
              <a:rPr lang="en-US" i="1" dirty="0"/>
              <a:t>Programming Tensor Cores in CUDA 9</a:t>
            </a:r>
            <a:r>
              <a:rPr lang="en-US" dirty="0"/>
              <a:t>, -2017 [</a:t>
            </a:r>
            <a:r>
              <a:rPr lang="en-US" dirty="0">
                <a:hlinkClick r:id="rId7"/>
              </a:rPr>
              <a:t>URL</a:t>
            </a:r>
            <a:r>
              <a:rPr lang="en-US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pt-BR" dirty="0"/>
              <a:t>NVIDIA Corporation, </a:t>
            </a:r>
            <a:r>
              <a:rPr lang="en-US" i="1" dirty="0"/>
              <a:t>NVIDIA CUTLASS v3.4 Documentation</a:t>
            </a:r>
            <a:r>
              <a:rPr lang="en-US" dirty="0"/>
              <a:t>, -2024 [</a:t>
            </a:r>
            <a:r>
              <a:rPr lang="en-US" dirty="0">
                <a:hlinkClick r:id="rId8"/>
              </a:rPr>
              <a:t>URL</a:t>
            </a:r>
            <a:r>
              <a:rPr lang="en-US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dirty="0"/>
              <a:t>V. Thakkar, C. </a:t>
            </a:r>
            <a:r>
              <a:rPr lang="en-US" dirty="0" err="1"/>
              <a:t>Cecka</a:t>
            </a:r>
            <a:r>
              <a:rPr lang="en-US" dirty="0"/>
              <a:t>, R. </a:t>
            </a:r>
            <a:r>
              <a:rPr lang="en-US" dirty="0" err="1"/>
              <a:t>Vuduc</a:t>
            </a:r>
            <a:r>
              <a:rPr lang="en-US" dirty="0"/>
              <a:t>, </a:t>
            </a:r>
            <a:r>
              <a:rPr lang="en-US" i="1" dirty="0"/>
              <a:t>A Generalized Micro-kernel Abstraction for GPU Linear Algebra, </a:t>
            </a:r>
            <a:r>
              <a:rPr lang="en-US" dirty="0"/>
              <a:t>-2023 [</a:t>
            </a:r>
            <a:r>
              <a:rPr lang="en-US" dirty="0">
                <a:hlinkClick r:id="rId9"/>
              </a:rPr>
              <a:t>URL</a:t>
            </a:r>
            <a:r>
              <a:rPr lang="en-US" dirty="0"/>
              <a:t>]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5D4DF15-D272-444F-BD74-C64122BC9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29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A5E1EFB-E65E-4F8C-8772-C4B3EDDD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427734"/>
            <a:ext cx="8426198" cy="576064"/>
          </a:xfrm>
        </p:spPr>
        <p:txBody>
          <a:bodyPr/>
          <a:lstStyle/>
          <a:p>
            <a:r>
              <a:rPr lang="en-US" dirty="0"/>
              <a:t>CUDA PERFORMANCE OPTIMIZATION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3C322-BE8D-43BD-A13A-1E551985D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98E85-34CC-4BD5-9E6E-0030AE606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1C0F94-2197-4A52-B242-347C78E8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3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39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A1DB-A7C3-41E6-9FD6-001DB9F8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9A012-2367-4B9B-8CE7-E67AF19E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Anton Gorshkov</a:t>
            </a:r>
            <a:r>
              <a:rPr lang="en-US" dirty="0"/>
              <a:t>, Ph.D., Associate Professor at Lobachevsky State University, Principal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Arseniy </a:t>
            </a:r>
            <a:r>
              <a:rPr lang="en-US" b="1" dirty="0" err="1"/>
              <a:t>Obolenskiy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Mikhail </a:t>
            </a:r>
            <a:r>
              <a:rPr lang="en-US" b="1" dirty="0" err="1"/>
              <a:t>Lychkov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Oleg </a:t>
            </a:r>
            <a:r>
              <a:rPr lang="en-US" b="1" dirty="0" err="1"/>
              <a:t>Maslov</a:t>
            </a:r>
            <a:r>
              <a:rPr lang="en-US" dirty="0"/>
              <a:t>, Ph.D., Expert at Huawei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39ED5-10AA-4004-AA04-01CB5AEFE7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A96D4-E94C-4044-99CC-A7351846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346496-893E-43C5-93F7-5C50333E0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30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66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05DDE24-C9A5-4397-BE18-EA0CF016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Tips: Know Your Application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7C0897-5AA6-4A68-8465-29B1DE553A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09578-A0AB-4E6D-8F26-94B0D363F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8FB00C4-0D09-4E2D-A5EA-271560D2CF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777" y="1000956"/>
            <a:ext cx="8770388" cy="3136242"/>
          </a:xfrm>
        </p:spPr>
        <p:txBody>
          <a:bodyPr/>
          <a:lstStyle/>
          <a:p>
            <a:pPr>
              <a:spcBef>
                <a:spcPts val="225"/>
              </a:spcBef>
              <a:buFont typeface="Wingdings" panose="05000000000000000000" pitchFamily="2" charset="2"/>
              <a:buChar char="ü"/>
            </a:pPr>
            <a:r>
              <a:rPr lang="en-US" dirty="0"/>
              <a:t>Massive parallelism</a:t>
            </a:r>
          </a:p>
          <a:p>
            <a:pPr lvl="1">
              <a:spcBef>
                <a:spcPts val="225"/>
              </a:spcBef>
            </a:pPr>
            <a:r>
              <a:rPr lang="en-US" dirty="0"/>
              <a:t>focus on highly parallel code regions to fully utilize compute resources</a:t>
            </a:r>
          </a:p>
          <a:p>
            <a:pPr lvl="1">
              <a:spcBef>
                <a:spcPts val="225"/>
              </a:spcBef>
            </a:pPr>
            <a:r>
              <a:rPr lang="en-US" dirty="0"/>
              <a:t>remember Amdahl's Law</a:t>
            </a:r>
          </a:p>
          <a:p>
            <a:pPr lvl="2">
              <a:spcBef>
                <a:spcPts val="225"/>
              </a:spcBef>
            </a:pPr>
            <a:r>
              <a:rPr lang="en-US" dirty="0"/>
              <a:t>if only 50% of code can be parallelized – 2x is the maximum speed-up</a:t>
            </a:r>
            <a:r>
              <a:rPr lang="ru-RU" dirty="0"/>
              <a:t> </a:t>
            </a:r>
            <a:r>
              <a:rPr lang="en-US" dirty="0"/>
              <a:t>even for 1000 cores</a:t>
            </a:r>
          </a:p>
          <a:p>
            <a:pPr lvl="1">
              <a:spcBef>
                <a:spcPts val="225"/>
              </a:spcBef>
            </a:pPr>
            <a:r>
              <a:rPr lang="en-US" dirty="0"/>
              <a:t>strict data dependencies may prevent massive parallelization</a:t>
            </a:r>
          </a:p>
          <a:p>
            <a:pPr>
              <a:spcBef>
                <a:spcPts val="225"/>
              </a:spcBef>
              <a:buFont typeface="Wingdings" panose="05000000000000000000" pitchFamily="2" charset="2"/>
              <a:buChar char="ü"/>
            </a:pPr>
            <a:r>
              <a:rPr lang="en-US" dirty="0"/>
              <a:t>Low ratio of memory accesses to computation</a:t>
            </a:r>
          </a:p>
          <a:p>
            <a:pPr lvl="1">
              <a:spcBef>
                <a:spcPts val="225"/>
              </a:spcBef>
            </a:pPr>
            <a:r>
              <a:rPr lang="en-US" dirty="0"/>
              <a:t>compute bound applications is typically easier to parallelize</a:t>
            </a:r>
          </a:p>
          <a:p>
            <a:pPr lvl="1">
              <a:spcBef>
                <a:spcPts val="225"/>
              </a:spcBef>
            </a:pPr>
            <a:r>
              <a:rPr lang="en-US" dirty="0"/>
              <a:t>memory bound applications requires another (specific) approaches</a:t>
            </a:r>
          </a:p>
          <a:p>
            <a:pPr>
              <a:spcBef>
                <a:spcPts val="225"/>
              </a:spcBef>
              <a:buFont typeface="Wingdings" panose="05000000000000000000" pitchFamily="2" charset="2"/>
              <a:buChar char="ü"/>
            </a:pPr>
            <a:r>
              <a:rPr lang="en-US" dirty="0"/>
              <a:t>Right data access patterns</a:t>
            </a:r>
          </a:p>
          <a:p>
            <a:pPr lvl="1">
              <a:spcBef>
                <a:spcPts val="225"/>
              </a:spcBef>
            </a:pPr>
            <a:r>
              <a:rPr lang="en-US" dirty="0"/>
              <a:t>sequential data accesses are preferable</a:t>
            </a:r>
            <a:r>
              <a:rPr lang="ru-RU" dirty="0"/>
              <a:t> </a:t>
            </a:r>
            <a:r>
              <a:rPr lang="en-US" dirty="0"/>
              <a:t>over random</a:t>
            </a:r>
          </a:p>
          <a:p>
            <a:pPr lvl="1">
              <a:spcBef>
                <a:spcPts val="225"/>
              </a:spcBef>
            </a:pPr>
            <a:r>
              <a:rPr lang="en-US" dirty="0"/>
              <a:t>data locality matters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3F3E2D-1776-4B7C-936C-76185E36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2429544"/>
            <a:ext cx="1761091" cy="1707654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B9B0E20-02E8-4C5B-991B-7F003AAFA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01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05DC7-384D-4383-BAFC-DD0E2AAB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Tips: Massive Parallelism &amp; Overlapping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4D7CF-8D2D-4655-B70C-AEB42C67BC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AC2BBE-14CF-40A4-BB0A-E5774EEFC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C19D57C-A008-42BB-9FF4-68CB749592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777" y="834572"/>
            <a:ext cx="8770388" cy="3537378"/>
          </a:xfrm>
        </p:spPr>
        <p:txBody>
          <a:bodyPr/>
          <a:lstStyle/>
          <a:p>
            <a:pPr>
              <a:spcBef>
                <a:spcPts val="225"/>
              </a:spcBef>
            </a:pPr>
            <a:r>
              <a:rPr lang="en-US" dirty="0"/>
              <a:t>Best performance on multicore devices may be achieved with:</a:t>
            </a:r>
          </a:p>
          <a:p>
            <a:pPr lvl="1">
              <a:spcBef>
                <a:spcPts val="225"/>
              </a:spcBef>
            </a:pPr>
            <a:r>
              <a:rPr lang="en-US" dirty="0"/>
              <a:t>computations overlap between devices </a:t>
            </a:r>
            <a:r>
              <a:rPr lang="en-US" i="1" dirty="0"/>
              <a:t>(heterogeneous calculations)</a:t>
            </a:r>
          </a:p>
          <a:p>
            <a:pPr lvl="2">
              <a:spcBef>
                <a:spcPts val="225"/>
              </a:spcBef>
            </a:pPr>
            <a:r>
              <a:rPr lang="en-US" dirty="0"/>
              <a:t>use CPU &amp; GPU or multiple GPUs simultaneously</a:t>
            </a:r>
          </a:p>
          <a:p>
            <a:pPr lvl="1">
              <a:spcBef>
                <a:spcPts val="225"/>
              </a:spcBef>
            </a:pPr>
            <a:r>
              <a:rPr lang="en-US" dirty="0"/>
              <a:t>overlap between compute kernels and memory transfers</a:t>
            </a:r>
          </a:p>
          <a:p>
            <a:pPr lvl="2">
              <a:spcBef>
                <a:spcPts val="225"/>
              </a:spcBef>
            </a:pPr>
            <a:r>
              <a:rPr lang="en-US" dirty="0"/>
              <a:t>use streams and asynchronous memory copy</a:t>
            </a:r>
          </a:p>
          <a:p>
            <a:pPr lvl="1">
              <a:spcBef>
                <a:spcPts val="225"/>
              </a:spcBef>
            </a:pPr>
            <a:r>
              <a:rPr lang="en-US" dirty="0"/>
              <a:t>massive parallelism across SMs* and warps </a:t>
            </a:r>
            <a:r>
              <a:rPr lang="en-US" i="1" dirty="0"/>
              <a:t>(device utilization)</a:t>
            </a:r>
          </a:p>
          <a:p>
            <a:pPr lvl="2">
              <a:spcBef>
                <a:spcPts val="225"/>
              </a:spcBef>
            </a:pPr>
            <a:r>
              <a:rPr lang="en-US" dirty="0"/>
              <a:t>make sure your kernel has enough parallelism or run multiple kernels in parallel</a:t>
            </a:r>
          </a:p>
          <a:p>
            <a:pPr lvl="2">
              <a:spcBef>
                <a:spcPts val="225"/>
              </a:spcBef>
            </a:pPr>
            <a:r>
              <a:rPr lang="en-US" dirty="0"/>
              <a:t>eliminate branching inside a warp</a:t>
            </a:r>
          </a:p>
          <a:p>
            <a:pPr lvl="1">
              <a:spcBef>
                <a:spcPts val="225"/>
              </a:spcBef>
            </a:pPr>
            <a:r>
              <a:rPr lang="en-US" dirty="0"/>
              <a:t>overlap between compute operations and memory accesses </a:t>
            </a:r>
            <a:r>
              <a:rPr lang="en-US" i="1" dirty="0"/>
              <a:t>(memory/compute ratio)</a:t>
            </a:r>
          </a:p>
          <a:p>
            <a:pPr lvl="2">
              <a:spcBef>
                <a:spcPts val="225"/>
              </a:spcBef>
            </a:pPr>
            <a:r>
              <a:rPr lang="en-US" dirty="0"/>
              <a:t>calculate easy-to-compute values instead of storing them</a:t>
            </a:r>
          </a:p>
          <a:p>
            <a:pPr lvl="2">
              <a:spcBef>
                <a:spcPts val="225"/>
              </a:spcBef>
            </a:pPr>
            <a:r>
              <a:rPr lang="en-US" dirty="0"/>
              <a:t>use sequential memory access pattern</a:t>
            </a:r>
          </a:p>
          <a:p>
            <a:pPr lvl="2">
              <a:spcBef>
                <a:spcPts val="225"/>
              </a:spcBef>
            </a:pPr>
            <a:r>
              <a:rPr lang="en-US" dirty="0"/>
              <a:t>utilize shared memory and thread registers as a cache</a:t>
            </a:r>
          </a:p>
          <a:p>
            <a:pPr lvl="2">
              <a:spcBef>
                <a:spcPts val="225"/>
              </a:spcBef>
            </a:pPr>
            <a:r>
              <a:rPr lang="en-US" dirty="0"/>
              <a:t>request needed data from memory earlier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11467-385B-4A6D-B90B-28089218A0EA}"/>
              </a:ext>
            </a:extLst>
          </p:cNvPr>
          <p:cNvSpPr txBox="1"/>
          <p:nvPr/>
        </p:nvSpPr>
        <p:spPr>
          <a:xfrm>
            <a:off x="814395" y="4497799"/>
            <a:ext cx="22454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* SM – Streaming Multiprocessor</a:t>
            </a:r>
            <a:endParaRPr lang="ru-RU" sz="1100" dirty="0"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411E051-96B7-4CFE-9CC7-E2ABBF3EF173}"/>
              </a:ext>
            </a:extLst>
          </p:cNvPr>
          <p:cNvSpPr/>
          <p:nvPr/>
        </p:nvSpPr>
        <p:spPr bwMode="auto">
          <a:xfrm>
            <a:off x="6732240" y="3676280"/>
            <a:ext cx="792088" cy="201588"/>
          </a:xfrm>
          <a:prstGeom prst="rect">
            <a:avLst/>
          </a:prstGeom>
          <a:solidFill>
            <a:srgbClr val="FBA9A3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CFE207-C864-4449-B1F4-B717FC45359E}"/>
              </a:ext>
            </a:extLst>
          </p:cNvPr>
          <p:cNvSpPr/>
          <p:nvPr/>
        </p:nvSpPr>
        <p:spPr bwMode="auto">
          <a:xfrm>
            <a:off x="6948264" y="3941011"/>
            <a:ext cx="864096" cy="201588"/>
          </a:xfrm>
          <a:prstGeom prst="rect">
            <a:avLst/>
          </a:prstGeom>
          <a:solidFill>
            <a:srgbClr val="B9FDB9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745D4D5-C1FB-40F0-AED0-1729F9794B80}"/>
              </a:ext>
            </a:extLst>
          </p:cNvPr>
          <p:cNvSpPr/>
          <p:nvPr/>
        </p:nvSpPr>
        <p:spPr bwMode="auto">
          <a:xfrm>
            <a:off x="7596336" y="3676280"/>
            <a:ext cx="792088" cy="201588"/>
          </a:xfrm>
          <a:prstGeom prst="rect">
            <a:avLst/>
          </a:prstGeom>
          <a:solidFill>
            <a:srgbClr val="FBA9A3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F641B1B-9034-47CD-8EBC-6F48BD7AB782}"/>
              </a:ext>
            </a:extLst>
          </p:cNvPr>
          <p:cNvSpPr/>
          <p:nvPr/>
        </p:nvSpPr>
        <p:spPr bwMode="auto">
          <a:xfrm>
            <a:off x="7884368" y="3939647"/>
            <a:ext cx="638602" cy="201588"/>
          </a:xfrm>
          <a:prstGeom prst="rect">
            <a:avLst/>
          </a:prstGeom>
          <a:solidFill>
            <a:srgbClr val="B9FDB9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996663D-F3F8-4354-9510-78523502C72D}"/>
              </a:ext>
            </a:extLst>
          </p:cNvPr>
          <p:cNvSpPr/>
          <p:nvPr/>
        </p:nvSpPr>
        <p:spPr bwMode="auto">
          <a:xfrm>
            <a:off x="6804248" y="4208134"/>
            <a:ext cx="1872208" cy="201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CB399F-0B11-4BE8-821B-4104C36839C1}"/>
              </a:ext>
            </a:extLst>
          </p:cNvPr>
          <p:cNvCxnSpPr>
            <a:cxnSpLocks/>
          </p:cNvCxnSpPr>
          <p:nvPr/>
        </p:nvCxnSpPr>
        <p:spPr bwMode="auto">
          <a:xfrm>
            <a:off x="7576734" y="1131590"/>
            <a:ext cx="0" cy="10105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D89B8436-936F-4F9C-B3E8-49E8E859FFAA}"/>
              </a:ext>
            </a:extLst>
          </p:cNvPr>
          <p:cNvCxnSpPr>
            <a:cxnSpLocks/>
          </p:cNvCxnSpPr>
          <p:nvPr/>
        </p:nvCxnSpPr>
        <p:spPr bwMode="auto">
          <a:xfrm>
            <a:off x="7730220" y="1131590"/>
            <a:ext cx="0" cy="10105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441435C5-D726-42BC-B6B3-B18820C15116}"/>
              </a:ext>
            </a:extLst>
          </p:cNvPr>
          <p:cNvCxnSpPr>
            <a:cxnSpLocks/>
          </p:cNvCxnSpPr>
          <p:nvPr/>
        </p:nvCxnSpPr>
        <p:spPr bwMode="auto">
          <a:xfrm>
            <a:off x="7890478" y="1131590"/>
            <a:ext cx="0" cy="10105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13">
            <a:extLst>
              <a:ext uri="{FF2B5EF4-FFF2-40B4-BE49-F238E27FC236}">
                <a16:creationId xmlns:a16="http://schemas.microsoft.com/office/drawing/2014/main" id="{CCB8223B-1B22-49D3-A215-1E8258C90482}"/>
              </a:ext>
            </a:extLst>
          </p:cNvPr>
          <p:cNvCxnSpPr>
            <a:cxnSpLocks/>
          </p:cNvCxnSpPr>
          <p:nvPr/>
        </p:nvCxnSpPr>
        <p:spPr bwMode="auto">
          <a:xfrm>
            <a:off x="8043964" y="1131590"/>
            <a:ext cx="0" cy="10105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13">
            <a:extLst>
              <a:ext uri="{FF2B5EF4-FFF2-40B4-BE49-F238E27FC236}">
                <a16:creationId xmlns:a16="http://schemas.microsoft.com/office/drawing/2014/main" id="{96974E55-4915-4633-9AB7-736255683776}"/>
              </a:ext>
            </a:extLst>
          </p:cNvPr>
          <p:cNvCxnSpPr>
            <a:cxnSpLocks/>
          </p:cNvCxnSpPr>
          <p:nvPr/>
        </p:nvCxnSpPr>
        <p:spPr bwMode="auto">
          <a:xfrm>
            <a:off x="8192649" y="1131590"/>
            <a:ext cx="0" cy="10105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EFD378BB-C3DB-4A15-9BB2-9B0625FF0AFB}"/>
              </a:ext>
            </a:extLst>
          </p:cNvPr>
          <p:cNvCxnSpPr>
            <a:cxnSpLocks/>
          </p:cNvCxnSpPr>
          <p:nvPr/>
        </p:nvCxnSpPr>
        <p:spPr bwMode="auto">
          <a:xfrm>
            <a:off x="8346135" y="1131590"/>
            <a:ext cx="0" cy="10105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13">
            <a:extLst>
              <a:ext uri="{FF2B5EF4-FFF2-40B4-BE49-F238E27FC236}">
                <a16:creationId xmlns:a16="http://schemas.microsoft.com/office/drawing/2014/main" id="{16243715-B2BC-4A22-B124-01023DF44B50}"/>
              </a:ext>
            </a:extLst>
          </p:cNvPr>
          <p:cNvCxnSpPr>
            <a:cxnSpLocks/>
          </p:cNvCxnSpPr>
          <p:nvPr/>
        </p:nvCxnSpPr>
        <p:spPr bwMode="auto">
          <a:xfrm>
            <a:off x="8506393" y="1131590"/>
            <a:ext cx="0" cy="10105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13">
            <a:extLst>
              <a:ext uri="{FF2B5EF4-FFF2-40B4-BE49-F238E27FC236}">
                <a16:creationId xmlns:a16="http://schemas.microsoft.com/office/drawing/2014/main" id="{1B2E990D-5361-467A-AC50-DFBB4FBCA82E}"/>
              </a:ext>
            </a:extLst>
          </p:cNvPr>
          <p:cNvCxnSpPr>
            <a:cxnSpLocks/>
          </p:cNvCxnSpPr>
          <p:nvPr/>
        </p:nvCxnSpPr>
        <p:spPr bwMode="auto">
          <a:xfrm>
            <a:off x="8659879" y="1131590"/>
            <a:ext cx="0" cy="10105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BA192B-7ED8-4EE7-A2B4-65DC0A720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36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A0E87-47F1-4766-B28C-CCD1B8E2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Tips: Levels Of Optimization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49EB8-2016-4E56-BE4F-9B03017A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06" y="987574"/>
            <a:ext cx="7907862" cy="248816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Inter-node communications </a:t>
            </a:r>
            <a:r>
              <a:rPr lang="en-US" sz="1600" dirty="0"/>
              <a:t>(including </a:t>
            </a:r>
            <a:r>
              <a:rPr lang="en-US" sz="1600" dirty="0">
                <a:hlinkClick r:id="rId2"/>
              </a:rPr>
              <a:t>NCCL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NVSHMEM</a:t>
            </a:r>
            <a:r>
              <a:rPr lang="en-US" sz="16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Host-side performance libraries </a:t>
            </a:r>
            <a:r>
              <a:rPr lang="en-US" sz="1600" dirty="0"/>
              <a:t>(e.g., </a:t>
            </a:r>
            <a:r>
              <a:rPr lang="en-US" sz="1600" dirty="0">
                <a:hlinkClick r:id="rId4"/>
              </a:rPr>
              <a:t>cuBLAS</a:t>
            </a:r>
            <a:r>
              <a:rPr lang="en-US" sz="1600" dirty="0"/>
              <a:t>, </a:t>
            </a:r>
            <a:r>
              <a:rPr lang="en-US" sz="1600" dirty="0">
                <a:hlinkClick r:id="rId5"/>
              </a:rPr>
              <a:t>cuFFT</a:t>
            </a:r>
            <a:r>
              <a:rPr lang="en-US" sz="1600" dirty="0"/>
              <a:t>, </a:t>
            </a:r>
            <a:r>
              <a:rPr lang="en-US" sz="1600" dirty="0">
                <a:hlinkClick r:id="rId6"/>
              </a:rPr>
              <a:t>cuDNN</a:t>
            </a:r>
            <a:r>
              <a:rPr lang="en-US" sz="1600" dirty="0"/>
              <a:t>, etc.)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Host-device and inter-devices communications </a:t>
            </a:r>
            <a:r>
              <a:rPr lang="en-US" sz="1600" dirty="0"/>
              <a:t>(including </a:t>
            </a:r>
            <a:r>
              <a:rPr lang="en-US" sz="1600" dirty="0">
                <a:hlinkClick r:id="rId2"/>
              </a:rPr>
              <a:t>NCCL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NVSHMEM</a:t>
            </a:r>
            <a:r>
              <a:rPr lang="en-US" sz="16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Device-side performance libraries </a:t>
            </a:r>
            <a:r>
              <a:rPr lang="en-US" sz="1600" dirty="0"/>
              <a:t>(e.g., </a:t>
            </a:r>
            <a:r>
              <a:rPr lang="en-US" sz="1600" dirty="0">
                <a:hlinkClick r:id="rId7"/>
              </a:rPr>
              <a:t>CUTLASS</a:t>
            </a:r>
            <a:r>
              <a:rPr lang="en-US" sz="1600" dirty="0"/>
              <a:t>, </a:t>
            </a:r>
            <a:r>
              <a:rPr lang="en-US" sz="1600" dirty="0">
                <a:hlinkClick r:id="rId8"/>
              </a:rPr>
              <a:t>CUB</a:t>
            </a:r>
            <a:r>
              <a:rPr lang="en-US" sz="1600" dirty="0"/>
              <a:t>, etc.)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Kernel-level optimizations </a:t>
            </a:r>
            <a:r>
              <a:rPr lang="en-US" sz="1600" dirty="0"/>
              <a:t>(compute &amp; memory aspects, GPU occupancy)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Instruction-level optimizations </a:t>
            </a:r>
            <a:r>
              <a:rPr lang="en-US" sz="1600" dirty="0"/>
              <a:t>(micro-architectural tricks, inline assembly)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E382F3-74C0-4EFD-99F0-DF58679A73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AA9F9-68CE-474F-A397-0860846ED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5E062BC-E20C-403E-BD10-F11A9F9E60D2}"/>
              </a:ext>
            </a:extLst>
          </p:cNvPr>
          <p:cNvSpPr/>
          <p:nvPr/>
        </p:nvSpPr>
        <p:spPr bwMode="auto">
          <a:xfrm>
            <a:off x="928687" y="4044775"/>
            <a:ext cx="7286625" cy="5565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+mj-lt"/>
                <a:cs typeface="Arial" pitchFamily="34" charset="0"/>
              </a:rPr>
              <a:t>Optimization efforts on higher level normally give better performance easier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(as well as using performance libraries instead of custom code)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Стрелка: штриховая вправо 7">
            <a:extLst>
              <a:ext uri="{FF2B5EF4-FFF2-40B4-BE49-F238E27FC236}">
                <a16:creationId xmlns:a16="http://schemas.microsoft.com/office/drawing/2014/main" id="{D54D0F74-293A-4430-9F6F-4B7C711797F5}"/>
              </a:ext>
            </a:extLst>
          </p:cNvPr>
          <p:cNvSpPr/>
          <p:nvPr/>
        </p:nvSpPr>
        <p:spPr bwMode="auto">
          <a:xfrm rot="5400000">
            <a:off x="7217114" y="2005401"/>
            <a:ext cx="2376263" cy="484632"/>
          </a:xfrm>
          <a:prstGeom prst="stripedRightArrow">
            <a:avLst>
              <a:gd name="adj1" fmla="val 40448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857F1-50DF-40DB-9EB1-AA27DA3E4426}"/>
              </a:ext>
            </a:extLst>
          </p:cNvPr>
          <p:cNvSpPr txBox="1"/>
          <p:nvPr/>
        </p:nvSpPr>
        <p:spPr>
          <a:xfrm>
            <a:off x="8067010" y="741190"/>
            <a:ext cx="67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+mj-lt"/>
              </a:rPr>
              <a:t>Higher</a:t>
            </a:r>
            <a:endParaRPr lang="ru-RU" sz="1100" i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D9E2F8-AB60-4B72-AB38-13CEE7BA728C}"/>
              </a:ext>
            </a:extLst>
          </p:cNvPr>
          <p:cNvSpPr txBox="1"/>
          <p:nvPr/>
        </p:nvSpPr>
        <p:spPr>
          <a:xfrm>
            <a:off x="8067010" y="3453403"/>
            <a:ext cx="67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+mj-lt"/>
              </a:rPr>
              <a:t>Lower</a:t>
            </a:r>
            <a:endParaRPr lang="ru-RU" sz="1100" i="1" dirty="0">
              <a:latin typeface="+mj-lt"/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2F6F428C-5C2B-403F-8C42-1D8389DA2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23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6F95A-AFF4-4DD1-9DEF-125E6630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Tips: Profiling Tools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7B235-6669-4C63-A080-CE11492190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E2B63A-A5F6-4067-9C19-E4D805056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EE982-8B40-4C0F-A7F3-A995AEB78814}"/>
              </a:ext>
            </a:extLst>
          </p:cNvPr>
          <p:cNvSpPr txBox="1"/>
          <p:nvPr/>
        </p:nvSpPr>
        <p:spPr>
          <a:xfrm>
            <a:off x="1295636" y="839519"/>
            <a:ext cx="25922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dirty="0">
                <a:solidFill>
                  <a:srgbClr val="1A1A1A"/>
                </a:solidFill>
                <a:effectLst/>
                <a:latin typeface="+mj-lt"/>
                <a:hlinkClick r:id="rId2"/>
              </a:rPr>
              <a:t>NVIDIA </a:t>
            </a:r>
            <a:r>
              <a:rPr lang="en-US" sz="1100" b="1" i="0" dirty="0" err="1">
                <a:solidFill>
                  <a:srgbClr val="1A1A1A"/>
                </a:solidFill>
                <a:effectLst/>
                <a:latin typeface="+mj-lt"/>
                <a:hlinkClick r:id="rId2"/>
              </a:rPr>
              <a:t>Nsight</a:t>
            </a:r>
            <a:r>
              <a:rPr lang="en-US" sz="1100" b="1" i="0" dirty="0">
                <a:solidFill>
                  <a:srgbClr val="1A1A1A"/>
                </a:solidFill>
                <a:effectLst/>
                <a:latin typeface="+mj-lt"/>
                <a:hlinkClick r:id="rId2"/>
              </a:rPr>
              <a:t> Systems</a:t>
            </a:r>
            <a:endParaRPr lang="en-US" sz="1100" b="1" i="0" dirty="0">
              <a:solidFill>
                <a:srgbClr val="1A1A1A"/>
              </a:solidFill>
              <a:effectLst/>
              <a:latin typeface="+mj-lt"/>
            </a:endParaRPr>
          </a:p>
          <a:p>
            <a:pPr algn="ctr"/>
            <a:r>
              <a:rPr lang="en-US" sz="1000" b="0" i="0" dirty="0">
                <a:solidFill>
                  <a:srgbClr val="1A1A1A"/>
                </a:solidFill>
                <a:effectLst/>
                <a:latin typeface="+mj-lt"/>
              </a:rPr>
              <a:t> (system-wide performance analysis tool)</a:t>
            </a:r>
            <a:endParaRPr lang="ru-RU" sz="1000" dirty="0">
              <a:latin typeface="+mj-lt"/>
            </a:endParaRPr>
          </a:p>
        </p:txBody>
      </p:sp>
      <p:pic>
        <p:nvPicPr>
          <p:cNvPr id="2052" name="Picture 4" descr="Unified Memory GPU Page Faults on timeline">
            <a:extLst>
              <a:ext uri="{FF2B5EF4-FFF2-40B4-BE49-F238E27FC236}">
                <a16:creationId xmlns:a16="http://schemas.microsoft.com/office/drawing/2014/main" id="{04535F50-6ABF-4DB6-95CA-5F13F028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55017"/>
            <a:ext cx="4968552" cy="3122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C96FF10-0B4B-4A6A-A6B7-CDEC6DAE9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61" y="2067694"/>
            <a:ext cx="4677983" cy="26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084354-84ED-43C0-AC83-196DE0E33899}"/>
              </a:ext>
            </a:extLst>
          </p:cNvPr>
          <p:cNvSpPr txBox="1"/>
          <p:nvPr/>
        </p:nvSpPr>
        <p:spPr>
          <a:xfrm>
            <a:off x="5405308" y="1652196"/>
            <a:ext cx="25922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dirty="0">
                <a:solidFill>
                  <a:srgbClr val="1A1A1A"/>
                </a:solidFill>
                <a:effectLst/>
                <a:latin typeface="+mj-lt"/>
                <a:hlinkClick r:id="rId5"/>
              </a:rPr>
              <a:t>NVIDIA </a:t>
            </a:r>
            <a:r>
              <a:rPr lang="en-US" sz="1100" b="1" i="0" dirty="0" err="1">
                <a:solidFill>
                  <a:srgbClr val="1A1A1A"/>
                </a:solidFill>
                <a:effectLst/>
                <a:latin typeface="+mj-lt"/>
                <a:hlinkClick r:id="rId5"/>
              </a:rPr>
              <a:t>Nsight</a:t>
            </a:r>
            <a:r>
              <a:rPr lang="en-US" sz="1100" b="1" i="0" dirty="0">
                <a:solidFill>
                  <a:srgbClr val="1A1A1A"/>
                </a:solidFill>
                <a:effectLst/>
                <a:latin typeface="+mj-lt"/>
                <a:hlinkClick r:id="rId5"/>
              </a:rPr>
              <a:t> Compute</a:t>
            </a:r>
            <a:endParaRPr lang="en-US" sz="1100" b="1" i="0" dirty="0">
              <a:solidFill>
                <a:srgbClr val="1A1A1A"/>
              </a:solidFill>
              <a:effectLst/>
              <a:latin typeface="+mj-lt"/>
            </a:endParaRPr>
          </a:p>
          <a:p>
            <a:pPr algn="ctr"/>
            <a:r>
              <a:rPr lang="en-US" sz="1000" b="0" i="0" dirty="0">
                <a:solidFill>
                  <a:srgbClr val="1A1A1A"/>
                </a:solidFill>
                <a:effectLst/>
                <a:latin typeface="+mj-lt"/>
              </a:rPr>
              <a:t> (kernel-level interactive profiler)</a:t>
            </a:r>
            <a:endParaRPr lang="ru-RU" sz="1000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8506A2E-953D-4890-A701-AEFCDB752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43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0A7D7-8CA5-4C14-82E4-41882752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Memory: Effective Accesses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DBA1F7-7A27-4AE2-BD17-96DFA4CBBA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4C8AC-12DE-4AA8-ADA9-A22367332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0B5FCE8-8F0C-42AD-A70C-8422507CFF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843558"/>
            <a:ext cx="8640960" cy="1512168"/>
          </a:xfrm>
        </p:spPr>
        <p:txBody>
          <a:bodyPr/>
          <a:lstStyle/>
          <a:p>
            <a:r>
              <a:rPr lang="en-US" dirty="0"/>
              <a:t>The most effective access into global memory should:</a:t>
            </a:r>
            <a:endParaRPr lang="en-US" b="1" dirty="0"/>
          </a:p>
          <a:p>
            <a:pPr lvl="1"/>
            <a:r>
              <a:rPr lang="en-US" dirty="0"/>
              <a:t>work with </a:t>
            </a:r>
            <a:r>
              <a:rPr lang="en-US" b="1" dirty="0"/>
              <a:t>aligned memory </a:t>
            </a:r>
            <a:r>
              <a:rPr lang="en-US" dirty="0"/>
              <a:t>region</a:t>
            </a:r>
          </a:p>
          <a:p>
            <a:pPr lvl="2"/>
            <a:r>
              <a:rPr lang="en-US" dirty="0"/>
              <a:t>most common region alignment is 64 bytes (cache line size for modern architectures)</a:t>
            </a:r>
          </a:p>
          <a:p>
            <a:pPr lvl="1"/>
            <a:r>
              <a:rPr lang="en-US" dirty="0"/>
              <a:t>in a way nearby threads treat </a:t>
            </a:r>
            <a:r>
              <a:rPr lang="en-US" b="1" dirty="0"/>
              <a:t>nearby memory elements</a:t>
            </a:r>
          </a:p>
          <a:p>
            <a:pPr lvl="2"/>
            <a:r>
              <a:rPr lang="en-US" dirty="0"/>
              <a:t>threads within a single warp should touch minimal number of cache lines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08157D5-B709-4B08-A80D-F3023C36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49" y="2542251"/>
            <a:ext cx="4176464" cy="86777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F82BB9C-2648-41FB-884D-68DEA3BF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0" y="3661490"/>
            <a:ext cx="4176463" cy="88192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2ABA59A-7F38-4C7E-8060-C1E465C60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850" y="2542251"/>
            <a:ext cx="4134381" cy="86777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6950FE5-920A-4801-83BE-0F5B93CD0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849" y="3656985"/>
            <a:ext cx="4134381" cy="87253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A24636-E5DF-4C2B-9D20-04F5433A4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85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181B2-E7AC-4108-9BBD-E764FA4F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Sum…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576A5-C793-4259-9DD0-198F536A2E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C118F-02DA-4B6E-849E-AF63E001D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Programming for AI-Accelerators: CUDA For AI-Programming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362EC-5C1D-40F9-94A8-5C9B46451E80}"/>
              </a:ext>
            </a:extLst>
          </p:cNvPr>
          <p:cNvSpPr txBox="1"/>
          <p:nvPr/>
        </p:nvSpPr>
        <p:spPr>
          <a:xfrm>
            <a:off x="467544" y="819709"/>
            <a:ext cx="48245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__global__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j]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j]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j];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*a, *c;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(&amp;a, N * N *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cudaMallocManaged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(&amp;c, N * N *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 * N; ++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&lt;&lt;&lt;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/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 /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dim3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)&gt;&gt;&gt;(a, c);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cudaDeviceSynchronize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cudaFree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144FCDD-6F2B-4C51-94AA-2F1AA146482D}"/>
              </a:ext>
            </a:extLst>
          </p:cNvPr>
          <p:cNvSpPr/>
          <p:nvPr/>
        </p:nvSpPr>
        <p:spPr bwMode="auto">
          <a:xfrm>
            <a:off x="7762056" y="987574"/>
            <a:ext cx="914400" cy="914400"/>
          </a:xfrm>
          <a:prstGeom prst="roundRect">
            <a:avLst/>
          </a:prstGeom>
          <a:solidFill>
            <a:srgbClr val="B9FD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A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13606F3-27DE-4037-B047-9437CDB3D563}"/>
              </a:ext>
            </a:extLst>
          </p:cNvPr>
          <p:cNvSpPr/>
          <p:nvPr/>
        </p:nvSpPr>
        <p:spPr bwMode="auto">
          <a:xfrm>
            <a:off x="7767182" y="2234804"/>
            <a:ext cx="914400" cy="914400"/>
          </a:xfrm>
          <a:prstGeom prst="roundRect">
            <a:avLst/>
          </a:prstGeom>
          <a:solidFill>
            <a:srgbClr val="B9FD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A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D114222-E83C-44CD-A42F-F04B6466E6BB}"/>
              </a:ext>
            </a:extLst>
          </p:cNvPr>
          <p:cNvSpPr/>
          <p:nvPr/>
        </p:nvSpPr>
        <p:spPr bwMode="auto">
          <a:xfrm>
            <a:off x="7762056" y="3482034"/>
            <a:ext cx="914400" cy="914400"/>
          </a:xfrm>
          <a:prstGeom prst="roundRect">
            <a:avLst/>
          </a:prstGeom>
          <a:solidFill>
            <a:srgbClr val="C9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  <a:cs typeface="Arial" pitchFamily="34" charset="0"/>
              </a:rPr>
              <a:t>C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61EA1-60A4-402C-AA74-BBC78C7D98E2}"/>
              </a:ext>
            </a:extLst>
          </p:cNvPr>
          <p:cNvSpPr txBox="1"/>
          <p:nvPr/>
        </p:nvSpPr>
        <p:spPr>
          <a:xfrm>
            <a:off x="8075240" y="1937584"/>
            <a:ext cx="2880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+</a:t>
            </a:r>
            <a:endParaRPr lang="ru-RU" sz="11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C7077B-B2D9-4159-A20B-57FCDA6DF0A7}"/>
              </a:ext>
            </a:extLst>
          </p:cNvPr>
          <p:cNvSpPr txBox="1"/>
          <p:nvPr/>
        </p:nvSpPr>
        <p:spPr>
          <a:xfrm>
            <a:off x="8075240" y="3184814"/>
            <a:ext cx="2880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j-lt"/>
              </a:rPr>
              <a:t>=</a:t>
            </a:r>
            <a:endParaRPr lang="ru-RU" sz="1100" dirty="0">
              <a:latin typeface="+mj-l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A6E835-200C-4E4F-9D94-168C7A7A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369720"/>
            <a:ext cx="1773737" cy="16589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07FCFE-A147-4169-8E15-BF81643E40AE}"/>
              </a:ext>
            </a:extLst>
          </p:cNvPr>
          <p:cNvSpPr txBox="1"/>
          <p:nvPr/>
        </p:nvSpPr>
        <p:spPr>
          <a:xfrm>
            <a:off x="5530876" y="3149811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Is this code fast enough?</a:t>
            </a:r>
            <a:endParaRPr lang="ru-RU" sz="1400" b="1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6F0726B-DBA5-4CF7-A75B-3FD9E55B0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/3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422689"/>
      </p:ext>
    </p:extLst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4931</Words>
  <Application>Microsoft Office PowerPoint</Application>
  <PresentationFormat>Экран (16:9)</PresentationFormat>
  <Paragraphs>592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Arial</vt:lpstr>
      <vt:lpstr>Bernard MT Condensed</vt:lpstr>
      <vt:lpstr>Book Antiqua</vt:lpstr>
      <vt:lpstr>Bookman Old Style</vt:lpstr>
      <vt:lpstr>Cambria Math</vt:lpstr>
      <vt:lpstr>Consolas</vt:lpstr>
      <vt:lpstr>Times New Roman</vt:lpstr>
      <vt:lpstr>Wingdings</vt:lpstr>
      <vt:lpstr>1_itlab</vt:lpstr>
      <vt:lpstr>Презентация PowerPoint</vt:lpstr>
      <vt:lpstr>Contents</vt:lpstr>
      <vt:lpstr>CUDA PERFORMANCE OPTIMIZATION</vt:lpstr>
      <vt:lpstr>Basic Tips: Know Your Application</vt:lpstr>
      <vt:lpstr>Basic Tips: Massive Parallelism &amp; Overlapping</vt:lpstr>
      <vt:lpstr>Basic Tips: Levels Of Optimization</vt:lpstr>
      <vt:lpstr>Basic Tips: Profiling Tools</vt:lpstr>
      <vt:lpstr>Global Memory: Effective Accesses</vt:lpstr>
      <vt:lpstr>Example: Matrix Sum…</vt:lpstr>
      <vt:lpstr>Example: Matrix Sum</vt:lpstr>
      <vt:lpstr>Shared Memory: Effective Memory Accesses</vt:lpstr>
      <vt:lpstr>Example: Matrix Vector Multiplication…</vt:lpstr>
      <vt:lpstr>Example: Matrix Vector Multiplication</vt:lpstr>
      <vt:lpstr>Nvidia Tensor Cores</vt:lpstr>
      <vt:lpstr>NVidia Hopper (2022): Tensor Core</vt:lpstr>
      <vt:lpstr>Example: Matrix Multiplication (Host Side)</vt:lpstr>
      <vt:lpstr>Example: Matrix Multiplication (Naïve Kernel)</vt:lpstr>
      <vt:lpstr>Example: Matrix Multiplication (Global Memory Optimization)</vt:lpstr>
      <vt:lpstr>Example: Matrix Multiplication (Block Version)</vt:lpstr>
      <vt:lpstr>Warp Matrix Functions*</vt:lpstr>
      <vt:lpstr>Example: Matrix Multiplication (wmma version)…</vt:lpstr>
      <vt:lpstr>Example: Matrix Multiplication (wmma version)…</vt:lpstr>
      <vt:lpstr>Example: Matrix Multiplication (wmma version)</vt:lpstr>
      <vt:lpstr>Nvidia CUTLASS</vt:lpstr>
      <vt:lpstr>NVIDIA CUTLASS</vt:lpstr>
      <vt:lpstr>CUTLASS 3.0 GEMM API</vt:lpstr>
      <vt:lpstr>Example: Matrix Multiplication (CUTLASS version)…</vt:lpstr>
      <vt:lpstr>Example: Matrix Multiplication (CUTLASS version)</vt:lpstr>
      <vt:lpstr>References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2024-03-05T15:18:54Z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