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23"/>
  </p:notesMasterIdLst>
  <p:sldIdLst>
    <p:sldId id="260" r:id="rId2"/>
    <p:sldId id="498" r:id="rId3"/>
    <p:sldId id="508" r:id="rId4"/>
    <p:sldId id="509" r:id="rId5"/>
    <p:sldId id="512" r:id="rId6"/>
    <p:sldId id="511" r:id="rId7"/>
    <p:sldId id="513" r:id="rId8"/>
    <p:sldId id="514" r:id="rId9"/>
    <p:sldId id="516" r:id="rId10"/>
    <p:sldId id="518" r:id="rId11"/>
    <p:sldId id="521" r:id="rId12"/>
    <p:sldId id="510" r:id="rId13"/>
    <p:sldId id="519" r:id="rId14"/>
    <p:sldId id="523" r:id="rId15"/>
    <p:sldId id="520" r:id="rId16"/>
    <p:sldId id="524" r:id="rId17"/>
    <p:sldId id="522" r:id="rId18"/>
    <p:sldId id="525" r:id="rId19"/>
    <p:sldId id="517" r:id="rId20"/>
    <p:sldId id="526" r:id="rId21"/>
    <p:sldId id="501" r:id="rId22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7D4FF"/>
    <a:srgbClr val="D8DBE2"/>
    <a:srgbClr val="9AF5FB"/>
    <a:srgbClr val="93FBE2"/>
    <a:srgbClr val="006600"/>
    <a:srgbClr val="C9DBFF"/>
    <a:srgbClr val="FFF2BD"/>
    <a:srgbClr val="FFEDA3"/>
    <a:srgbClr val="8F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96327" autoAdjust="0"/>
  </p:normalViewPr>
  <p:slideViewPr>
    <p:cSldViewPr>
      <p:cViewPr varScale="1">
        <p:scale>
          <a:sx n="164" d="100"/>
          <a:sy n="164" d="100"/>
        </p:scale>
        <p:origin x="9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9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/21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/21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/21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document/detail/zh/CANNCommunityEdition/800alpha002/devguide/opdevg/ascendcopdevg/atlas_ascendc_10_0038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ascend.com/document/detail/zh/CANNCommunityEdition/800alpha002/devguide/opdevg/ascendcopdevg/atlas_ascendc_10_003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document/detail/zh/CANNCommunityEdition/800alpha002/devguide/opdevg/ascendcopdevg/atlas_ascendc_10_0047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ascend.com/document/detail/zh/CANNCommunityEdition/800alpha002/devguide/opdevg/ascendcopdevg/atlas_ascendc_10_0043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ascend/samples/tree/master/operator/ascendc/0_introduction/13_matmulleakyrelu_kernellaunch/MatmulLeakyReluInvo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ascend/samples/" TargetMode="External"/><Relationship Id="rId2" Type="http://schemas.openxmlformats.org/officeDocument/2006/relationships/hyperlink" Target="https://www.hiascend.com/ascend-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ascend.com/zh/developer/download/community/result?module=cann" TargetMode="External"/><Relationship Id="rId4" Type="http://schemas.openxmlformats.org/officeDocument/2006/relationships/hyperlink" Target="https://www.hiascend.com/document/detail/zh/CANNCommunityEdition/80alpha002/devguide/opdevg/ascendcopdevg/atlas_ascendc_10_000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ascend/samples/tree/master/operator/ascendc/0_introduction/11_matmul_kernellaunch/MatmulInvocationNe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60032" y="4068102"/>
            <a:ext cx="37444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Arseniy </a:t>
            </a:r>
            <a:r>
              <a:rPr lang="en-US" sz="1600" b="1" dirty="0" err="1">
                <a:latin typeface="Arial" pitchFamily="34" charset="0"/>
              </a:rPr>
              <a:t>Obolenskiy</a:t>
            </a:r>
            <a:r>
              <a:rPr lang="en-US" sz="1600" dirty="0">
                <a:latin typeface="Arial" pitchFamily="34" charset="0"/>
              </a:rPr>
              <a:t>, 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Ascend Hardware Programming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Using Ascend C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E8C9-D0DA-80E4-FF64-F51A3B3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MatMul: How </a:t>
            </a:r>
            <a:r>
              <a:rPr lang="en-US" dirty="0"/>
              <a:t>I</a:t>
            </a:r>
            <a:r>
              <a:rPr lang="en-RU" dirty="0"/>
              <a:t>t </a:t>
            </a:r>
            <a:r>
              <a:rPr lang="en-US" dirty="0"/>
              <a:t>W</a:t>
            </a:r>
            <a:r>
              <a:rPr lang="en-RU" dirty="0"/>
              <a:t>orks </a:t>
            </a:r>
            <a:r>
              <a:rPr lang="en-US" dirty="0"/>
              <a:t>U</a:t>
            </a:r>
            <a:r>
              <a:rPr lang="en-RU" dirty="0"/>
              <a:t>nder </a:t>
            </a:r>
            <a:r>
              <a:rPr lang="en-US" dirty="0"/>
              <a:t>T</a:t>
            </a:r>
            <a:r>
              <a:rPr lang="en-RU" dirty="0"/>
              <a:t>he </a:t>
            </a:r>
            <a:r>
              <a:rPr lang="en-US" dirty="0"/>
              <a:t>H</a:t>
            </a:r>
            <a:r>
              <a:rPr lang="en-RU" dirty="0"/>
              <a:t>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14B7-085D-9D6F-EEE1-098FC642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High-level API provided by Ascend C is an abstraction to hide low level details of MatMul implementation</a:t>
            </a:r>
          </a:p>
          <a:p>
            <a:endParaRPr lang="en-RU" dirty="0"/>
          </a:p>
          <a:p>
            <a:r>
              <a:rPr lang="en-RU" dirty="0"/>
              <a:t>MatMul still follows pipelining paradigm</a:t>
            </a:r>
            <a:br>
              <a:rPr lang="en-RU" dirty="0"/>
            </a:br>
            <a:r>
              <a:rPr lang="en-RU" dirty="0"/>
              <a:t>from vector only kernels</a:t>
            </a:r>
          </a:p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84EB-D246-745D-DDEE-49E38A30B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A61B-A25B-4595-EA21-4A57853BB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1F578B-CB89-4775-8D0A-B9718E2F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29" y="1180861"/>
            <a:ext cx="4232854" cy="35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FF79CD4-FE0D-680C-8684-2B7F6FF3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" y="3178639"/>
            <a:ext cx="6223964" cy="14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80C6B6-2075-4846-84EB-D53B13C00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3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7C9-3B62-48B9-D220-C4B88780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MatMul: How </a:t>
            </a:r>
            <a:r>
              <a:rPr lang="en-US" dirty="0"/>
              <a:t>T</a:t>
            </a:r>
            <a:r>
              <a:rPr lang="en-RU" dirty="0"/>
              <a:t>o </a:t>
            </a:r>
            <a:r>
              <a:rPr lang="en-US" dirty="0"/>
              <a:t>I</a:t>
            </a:r>
            <a:r>
              <a:rPr lang="en-RU" dirty="0"/>
              <a:t>mplement </a:t>
            </a:r>
            <a:r>
              <a:rPr lang="en-US" dirty="0"/>
              <a:t>U</a:t>
            </a:r>
            <a:r>
              <a:rPr lang="en-RU" dirty="0"/>
              <a:t>sing </a:t>
            </a:r>
            <a:r>
              <a:rPr lang="en-US" dirty="0"/>
              <a:t>B</a:t>
            </a:r>
            <a:r>
              <a:rPr lang="en-RU" dirty="0"/>
              <a:t>asic API?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3719-CF9D-595D-29F0-871BBC2AAE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A544-FE69-C868-5F13-3B338FE93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454A95-5608-4EA8-B303-1B51FF95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40" y="1640582"/>
            <a:ext cx="1862336" cy="1862336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511B16-CDCE-417C-8E02-A623B62F9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/21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0E130A-1C9A-9D00-7B99-B25B85F4FD42}"/>
              </a:ext>
            </a:extLst>
          </p:cNvPr>
          <p:cNvSpPr txBox="1">
            <a:spLocks/>
          </p:cNvSpPr>
          <p:nvPr/>
        </p:nvSpPr>
        <p:spPr bwMode="auto">
          <a:xfrm>
            <a:off x="252415" y="1123963"/>
            <a:ext cx="5864391" cy="313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0030" indent="-20003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204" indent="-2071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50">
                <a:solidFill>
                  <a:schemeClr val="tx1"/>
                </a:solidFill>
                <a:latin typeface="+mn-lt"/>
                <a:cs typeface="+mn-cs"/>
              </a:defRPr>
            </a:lvl2pPr>
            <a:lvl3pPr marL="60723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80726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50">
                <a:solidFill>
                  <a:schemeClr val="tx1"/>
                </a:solidFill>
                <a:latin typeface="+mn-lt"/>
                <a:cs typeface="+mn-cs"/>
              </a:defRPr>
            </a:lvl4pPr>
            <a:lvl5pPr marL="100729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97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906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815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723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kern="0"/>
              <a:t>Implementation:</a:t>
            </a:r>
          </a:p>
          <a:p>
            <a:pPr lvl="1"/>
            <a:r>
              <a:rPr lang="en-GB" kern="0">
                <a:hlinkClick r:id="rId3"/>
              </a:rPr>
              <a:t>https://www.hiascend.com/document/detail/zh/CANNCommunityEdition/800alpha002/devguide/opdevg/ascendcopdevg/atlas_ascendc_10_0038.html</a:t>
            </a:r>
            <a:r>
              <a:rPr lang="en-GB" kern="0"/>
              <a:t> </a:t>
            </a:r>
          </a:p>
          <a:p>
            <a:r>
              <a:rPr lang="en-GB" kern="0"/>
              <a:t>Detailed guide:</a:t>
            </a:r>
          </a:p>
          <a:p>
            <a:pPr lvl="1"/>
            <a:r>
              <a:rPr lang="en-GB" kern="0">
                <a:hlinkClick r:id="rId4"/>
              </a:rPr>
              <a:t>https://www.hiascend.com/document/detail/zh/CANNCommunityEdition/800alpha002/devguide/opdevg/ascendcopdevg/atlas_ascendc_10_0037.html</a:t>
            </a:r>
            <a:r>
              <a:rPr lang="en-GB" kern="0"/>
              <a:t> </a:t>
            </a:r>
          </a:p>
          <a:p>
            <a:endParaRPr lang="en-GB" kern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EF8FFF-3931-4729-34F5-EAA319D7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145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91525"/>
            <a:ext cx="8568952" cy="864096"/>
          </a:xfrm>
        </p:spPr>
        <p:txBody>
          <a:bodyPr/>
          <a:lstStyle/>
          <a:p>
            <a:r>
              <a:rPr lang="en-US" dirty="0"/>
              <a:t>MIXED kernel example OVERVIEW</a:t>
            </a:r>
            <a:br>
              <a:rPr lang="en-US" dirty="0"/>
            </a:br>
            <a:r>
              <a:rPr lang="en-US" sz="2000" dirty="0"/>
              <a:t>Matrix multiplication + LEAKY RELU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557DEE-CFA6-430A-B078-900BE5F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12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71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6CC-F294-A251-4D4A-301680CB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Mixed </a:t>
            </a:r>
            <a:r>
              <a:rPr lang="en-US" dirty="0"/>
              <a:t>K</a:t>
            </a:r>
            <a:r>
              <a:rPr lang="en-RU" dirty="0"/>
              <a:t>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C0E8-1FC0-E36B-F9E9-4D6545BC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U" dirty="0"/>
              <a:t>What is so special about mixed kernels?</a:t>
            </a:r>
          </a:p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4589-0B95-6604-55E0-70D358D3D8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96E-1607-9B17-A518-18F3E5A0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570B-BFBD-7AC3-E475-0D2F261B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131590"/>
            <a:ext cx="7772400" cy="341172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5232A0-88EE-D16F-322A-0B47F3902511}"/>
              </a:ext>
            </a:extLst>
          </p:cNvPr>
          <p:cNvSpPr/>
          <p:nvPr/>
        </p:nvSpPr>
        <p:spPr bwMode="auto">
          <a:xfrm>
            <a:off x="2373524" y="2931790"/>
            <a:ext cx="41044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0C7022-6ACD-3B3B-887D-3B682E9B3438}"/>
              </a:ext>
            </a:extLst>
          </p:cNvPr>
          <p:cNvCxnSpPr>
            <a:cxnSpLocks/>
            <a:endCxn id="9" idx="6"/>
          </p:cNvCxnSpPr>
          <p:nvPr/>
        </p:nvCxnSpPr>
        <p:spPr bwMode="auto">
          <a:xfrm flipH="1" flipV="1">
            <a:off x="6477980" y="3075806"/>
            <a:ext cx="75831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F4F08-0541-9866-8F12-F19AB0B45C60}"/>
              </a:ext>
            </a:extLst>
          </p:cNvPr>
          <p:cNvSpPr txBox="1"/>
          <p:nvPr/>
        </p:nvSpPr>
        <p:spPr>
          <a:xfrm>
            <a:off x="7235456" y="3270835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2A12D-CB83-BD90-2105-6746B939AB67}"/>
              </a:ext>
            </a:extLst>
          </p:cNvPr>
          <p:cNvSpPr txBox="1"/>
          <p:nvPr/>
        </p:nvSpPr>
        <p:spPr>
          <a:xfrm>
            <a:off x="6804248" y="3654406"/>
            <a:ext cx="2093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U" sz="1400" dirty="0"/>
              <a:t>How to transfer the data</a:t>
            </a:r>
          </a:p>
          <a:p>
            <a:pPr algn="ctr"/>
            <a:r>
              <a:rPr lang="en-RU" sz="1400" dirty="0"/>
              <a:t>between VEC and CUBE?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A807E1B-0DC8-4895-962A-91E36ED4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1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A19-26D7-9529-C8CA-F4BD29A0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Mixed </a:t>
            </a:r>
            <a:r>
              <a:rPr lang="en-US" dirty="0"/>
              <a:t>K</a:t>
            </a:r>
            <a:r>
              <a:rPr lang="en-RU" dirty="0"/>
              <a:t>ernels: </a:t>
            </a:r>
            <a:r>
              <a:rPr lang="en-US" dirty="0"/>
              <a:t>M</a:t>
            </a:r>
            <a:r>
              <a:rPr lang="en-RU" dirty="0"/>
              <a:t>otivation </a:t>
            </a:r>
            <a:r>
              <a:rPr lang="en-US" dirty="0"/>
              <a:t>&amp;</a:t>
            </a:r>
            <a:r>
              <a:rPr lang="en-RU" dirty="0"/>
              <a:t> </a:t>
            </a:r>
            <a:r>
              <a:rPr lang="en-US" dirty="0"/>
              <a:t>P</a:t>
            </a:r>
            <a:r>
              <a:rPr lang="en-RU" dirty="0"/>
              <a:t>ipelines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1234-4F17-E643-5C5C-8AA57C3E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Motivation:</a:t>
            </a:r>
          </a:p>
          <a:p>
            <a:pPr marL="200030" lvl="1" indent="0">
              <a:buNone/>
            </a:pPr>
            <a:r>
              <a:rPr lang="en-RU" dirty="0"/>
              <a:t>Execution of fused vector and cube workloads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386A-4257-5076-8CB0-5D81540FC0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00A1-02FA-0D03-DB13-C8C5FFAD5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CFED06-F7D3-AF7C-421C-DC6C6DF8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03266"/>
            <a:ext cx="6979052" cy="3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9BEFB-77E0-49FA-B913-AADC530F3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32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0D5A-DEAD-95FE-A097-137C3B13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Mixed </a:t>
            </a:r>
            <a:r>
              <a:rPr lang="en-US" dirty="0"/>
              <a:t>K</a:t>
            </a:r>
            <a:r>
              <a:rPr lang="en-RU" dirty="0"/>
              <a:t>ernels: </a:t>
            </a:r>
            <a:r>
              <a:rPr lang="en-US" dirty="0"/>
              <a:t>D</a:t>
            </a:r>
            <a:r>
              <a:rPr lang="en-RU" dirty="0"/>
              <a:t>ata </a:t>
            </a:r>
            <a:r>
              <a:rPr lang="en-US" dirty="0"/>
              <a:t>T</a:t>
            </a:r>
            <a:r>
              <a:rPr lang="en-RU" dirty="0"/>
              <a:t>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D756-C3F5-C882-D324-D6DC35C0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Data transfer between CUBE unit and vector unit is implemented through copying L0 &lt;-&gt; GM &lt;-&gt; UB</a:t>
            </a:r>
          </a:p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815-54E9-2D84-A909-408E649F09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63CB-EBBC-ABB9-7220-7734FE59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46EACC-C847-510C-1DCE-3ADCB9EF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18633"/>
            <a:ext cx="5296249" cy="22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FE9BA-9FDA-1B2D-7168-479F5F1B946B}"/>
              </a:ext>
            </a:extLst>
          </p:cNvPr>
          <p:cNvSpPr txBox="1"/>
          <p:nvPr/>
        </p:nvSpPr>
        <p:spPr>
          <a:xfrm>
            <a:off x="2987824" y="3566402"/>
            <a:ext cx="59318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sz="1100" b="0" i="0" dirty="0">
                <a:effectLst/>
                <a:latin typeface="Helvetica Neue" panose="02000503000000020004" pitchFamily="2" charset="0"/>
              </a:rPr>
              <a:t>Initialize a </a:t>
            </a:r>
            <a:r>
              <a:rPr lang="en-GB" sz="1100" b="0" i="0" dirty="0" err="1">
                <a:effectLst/>
                <a:latin typeface="Helvetica Neue" panose="02000503000000020004" pitchFamily="2" charset="0"/>
              </a:rPr>
              <a:t>MatMul</a:t>
            </a:r>
            <a:r>
              <a:rPr lang="en-GB" sz="1100" b="0" i="0" dirty="0">
                <a:effectLst/>
                <a:latin typeface="Helvetica Neue" panose="02000503000000020004" pitchFamily="2" charset="0"/>
              </a:rPr>
              <a:t> object and transfer the input data from Global Memory to the Cube core.</a:t>
            </a:r>
          </a:p>
          <a:p>
            <a:pPr algn="just">
              <a:buFont typeface="+mj-lt"/>
              <a:buAutoNum type="arabicPeriod"/>
            </a:pPr>
            <a:r>
              <a:rPr lang="en-GB" sz="1100" b="0" i="0" dirty="0">
                <a:effectLst/>
                <a:latin typeface="Helvetica Neue" panose="02000503000000020004" pitchFamily="2" charset="0"/>
              </a:rPr>
              <a:t>Perform calculations internal to </a:t>
            </a:r>
            <a:r>
              <a:rPr lang="en-GB" sz="1100" b="0" i="0" dirty="0" err="1">
                <a:effectLst/>
                <a:latin typeface="Helvetica Neue" panose="02000503000000020004" pitchFamily="2" charset="0"/>
              </a:rPr>
              <a:t>MatMul</a:t>
            </a:r>
            <a:r>
              <a:rPr lang="en-GB" sz="1100" b="0" i="0" dirty="0">
                <a:effectLst/>
                <a:latin typeface="Helvetica Neue" panose="02000503000000020004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sz="1100" b="0" i="0" dirty="0">
                <a:effectLst/>
                <a:latin typeface="Helvetica Neue" panose="02000503000000020004" pitchFamily="2" charset="0"/>
              </a:rPr>
              <a:t>Transfer the calculation results of </a:t>
            </a:r>
            <a:r>
              <a:rPr lang="en-GB" sz="1100" b="0" i="0" dirty="0" err="1">
                <a:effectLst/>
                <a:latin typeface="Helvetica Neue" panose="02000503000000020004" pitchFamily="2" charset="0"/>
              </a:rPr>
              <a:t>MatMul</a:t>
            </a:r>
            <a:r>
              <a:rPr lang="en-GB" sz="1100" b="0" i="0" dirty="0">
                <a:effectLst/>
                <a:latin typeface="Helvetica Neue" panose="02000503000000020004" pitchFamily="2" charset="0"/>
              </a:rPr>
              <a:t> to the Vector core.</a:t>
            </a:r>
          </a:p>
          <a:p>
            <a:pPr algn="just">
              <a:buFont typeface="+mj-lt"/>
              <a:buAutoNum type="arabicPeriod"/>
            </a:pPr>
            <a:r>
              <a:rPr lang="en-GB" sz="1100" b="0" i="0" dirty="0">
                <a:effectLst/>
                <a:latin typeface="Helvetica Neue" panose="02000503000000020004" pitchFamily="2" charset="0"/>
              </a:rPr>
              <a:t>Perform Vector calculations.</a:t>
            </a:r>
          </a:p>
          <a:p>
            <a:pPr algn="just">
              <a:buFont typeface="+mj-lt"/>
              <a:buAutoNum type="arabicPeriod"/>
            </a:pPr>
            <a:r>
              <a:rPr lang="en-GB" sz="1100" b="0" i="0" dirty="0">
                <a:effectLst/>
                <a:latin typeface="Helvetica Neue" panose="02000503000000020004" pitchFamily="2" charset="0"/>
              </a:rPr>
              <a:t>Move the output results to Global Memory.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D0245-3BE6-41D1-93D2-66BBF6D33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62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24A6-C810-BF2C-D9BB-6E09B95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Mixed </a:t>
            </a:r>
            <a:r>
              <a:rPr lang="en-US" dirty="0"/>
              <a:t>K</a:t>
            </a:r>
            <a:r>
              <a:rPr lang="en-RU" dirty="0"/>
              <a:t>ernels: </a:t>
            </a:r>
            <a:r>
              <a:rPr lang="en-US" dirty="0"/>
              <a:t>D</a:t>
            </a:r>
            <a:r>
              <a:rPr lang="en-RU" dirty="0"/>
              <a:t>ata </a:t>
            </a:r>
            <a:r>
              <a:rPr lang="en-US" dirty="0"/>
              <a:t>T</a:t>
            </a:r>
            <a:r>
              <a:rPr lang="en-RU" dirty="0"/>
              <a:t>ransfer </a:t>
            </a:r>
            <a:r>
              <a:rPr lang="en-RU" sz="1800" i="1" dirty="0"/>
              <a:t>(</a:t>
            </a:r>
            <a:r>
              <a:rPr lang="en-US" sz="1800" i="1" dirty="0"/>
              <a:t>I</a:t>
            </a:r>
            <a:r>
              <a:rPr lang="en-RU" sz="1800" i="1" dirty="0"/>
              <a:t>mplementation </a:t>
            </a:r>
            <a:r>
              <a:rPr lang="en-US" sz="1800" i="1" dirty="0"/>
              <a:t>S</a:t>
            </a:r>
            <a:r>
              <a:rPr lang="en-RU" sz="1800" i="1" dirty="0"/>
              <a:t>ketch)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5B5B-3412-BCE6-7D28-60CC3C263E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E774-85A4-61EE-9C6B-5911F253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9A830-B76D-C761-53E6-3D6999622438}"/>
              </a:ext>
            </a:extLst>
          </p:cNvPr>
          <p:cNvSpPr txBox="1"/>
          <p:nvPr/>
        </p:nvSpPr>
        <p:spPr>
          <a:xfrm>
            <a:off x="35496" y="844926"/>
            <a:ext cx="50425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biasType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aicore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 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MatmulLeakyKernel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biasType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9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Process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// Step 1: Initialize a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MatMul</a:t>
            </a:r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object and transfer the input data from Global Memory to the Cube core.</a:t>
            </a:r>
            <a:endParaRPr lang="en-GB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uint32_t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computeRound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REGIST_MATMUL_OBJ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(&amp;pipe, 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GetSysWorkSpacePtr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(&amp;tiling);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SetTensorA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aGlobal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SetTensorB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bGlobal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SetBias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biasGlobal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while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Iterate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&gt;()) {</a:t>
            </a:r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Step 2: Perform the internal calculation of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MatMul</a:t>
            </a:r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. </a:t>
            </a:r>
            <a:endParaRPr lang="en-GB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// Step 3: Transfer the calculation results of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MatMul</a:t>
            </a:r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the Vector core.</a:t>
            </a:r>
            <a:endParaRPr lang="en-GB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reluOutQueue</a:t>
            </a:r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AllocTensor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GetTensorC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GB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// Step 4: Perform Vector calculation.</a:t>
            </a:r>
            <a:endParaRPr lang="en-GB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AscendC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LeakyRelu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)alpha,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tiling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baseM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tiling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baseN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reluOutQueue</a:t>
            </a:r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E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nQue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// Step 5: Move the output results to Global Memory</a:t>
            </a:r>
            <a:endParaRPr lang="en-GB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reluOutQueue</a:t>
            </a:r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DeQue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  <a:p>
            <a:r>
              <a:rPr lang="en-GB" sz="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AscendC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DataCopy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cGlobal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startOffset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copyParam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reluOutQueue</a:t>
            </a:r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FreeTensor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reluOutLocal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computeRound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matmulObj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5B10294-7D16-337F-D949-0E453645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76" y="1864250"/>
            <a:ext cx="3884367" cy="16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E93079-28CC-4F85-8B51-E5D856E7A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4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9A57-B7BD-35F6-DC77-FC609AA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 + LeakyReLU: </a:t>
            </a:r>
            <a:r>
              <a:rPr lang="en-US" dirty="0"/>
              <a:t>A</a:t>
            </a:r>
            <a:r>
              <a:rPr lang="en-RU" dirty="0"/>
              <a:t>lgorithm </a:t>
            </a:r>
            <a:r>
              <a:rPr lang="en-US" dirty="0"/>
              <a:t>O</a:t>
            </a:r>
            <a:r>
              <a:rPr lang="en-RU" dirty="0"/>
              <a:t>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6007-4CE7-2DDC-3579-D5D625CA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High-level API implementation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798E-0709-DEC4-5AB6-B1524A7E6B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AF42-D324-59C5-66F3-486D2490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0989A-9020-0D0C-5C7E-E1C0B65B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1" y="1419622"/>
            <a:ext cx="5651057" cy="299739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D0441DF-9889-4FB2-B1A7-38D89DF3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2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7C9-3B62-48B9-D220-C4B88780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 + LeakyReLU: How </a:t>
            </a:r>
            <a:r>
              <a:rPr lang="en-US" dirty="0"/>
              <a:t>T</a:t>
            </a:r>
            <a:r>
              <a:rPr lang="en-RU" dirty="0"/>
              <a:t>o </a:t>
            </a:r>
            <a:r>
              <a:rPr lang="en-US" dirty="0"/>
              <a:t>I</a:t>
            </a:r>
            <a:r>
              <a:rPr lang="en-RU" dirty="0"/>
              <a:t>mplement </a:t>
            </a:r>
            <a:r>
              <a:rPr lang="en-US" dirty="0"/>
              <a:t>U</a:t>
            </a:r>
            <a:r>
              <a:rPr lang="en-RU" dirty="0"/>
              <a:t>sing </a:t>
            </a:r>
            <a:r>
              <a:rPr lang="en-US" dirty="0"/>
              <a:t>Basic </a:t>
            </a:r>
            <a:r>
              <a:rPr lang="en-RU" dirty="0"/>
              <a:t>API?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3719-CF9D-595D-29F0-871BBC2AAE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A544-FE69-C868-5F13-3B338FE93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64CCD-603C-46B5-A73A-ABDBFE54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640582"/>
            <a:ext cx="1862336" cy="186233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FF2EF15-513D-4938-B9E6-5B9D1F4B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/21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DC2D4C-CFA5-B02C-E910-DAF134482AAC}"/>
              </a:ext>
            </a:extLst>
          </p:cNvPr>
          <p:cNvSpPr txBox="1">
            <a:spLocks/>
          </p:cNvSpPr>
          <p:nvPr/>
        </p:nvSpPr>
        <p:spPr bwMode="auto">
          <a:xfrm>
            <a:off x="252415" y="1363669"/>
            <a:ext cx="6191793" cy="24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0030" indent="-20003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204" indent="-2071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50">
                <a:solidFill>
                  <a:schemeClr val="tx1"/>
                </a:solidFill>
                <a:latin typeface="+mn-lt"/>
                <a:cs typeface="+mn-cs"/>
              </a:defRPr>
            </a:lvl2pPr>
            <a:lvl3pPr marL="60723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80726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50">
                <a:solidFill>
                  <a:schemeClr val="tx1"/>
                </a:solidFill>
                <a:latin typeface="+mn-lt"/>
                <a:cs typeface="+mn-cs"/>
              </a:defRPr>
            </a:lvl4pPr>
            <a:lvl5pPr marL="100729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97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906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815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723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kern="0"/>
              <a:t>Implementation:</a:t>
            </a:r>
          </a:p>
          <a:p>
            <a:pPr lvl="1"/>
            <a:r>
              <a:rPr lang="en-GB" kern="0">
                <a:hlinkClick r:id="rId3"/>
              </a:rPr>
              <a:t>https://www.hiascend.com/document/detail/zh/CANNCommunityEdition/800alpha002/devguide/opdevg/ascendcopdevg/atlas_ascendc_10_0047.html</a:t>
            </a:r>
            <a:r>
              <a:rPr lang="en-GB" kern="0"/>
              <a:t> </a:t>
            </a:r>
          </a:p>
          <a:p>
            <a:r>
              <a:rPr lang="en-GB" kern="0"/>
              <a:t>Detailed guide:</a:t>
            </a:r>
          </a:p>
          <a:p>
            <a:pPr lvl="1"/>
            <a:r>
              <a:rPr lang="en-GB" kern="0">
                <a:hlinkClick r:id="rId4"/>
              </a:rPr>
              <a:t>https://www.hiascend.com/document/detail/zh/CANNCommunityEdition/800alpha002/devguide/opdevg/ascendcopdevg/atlas_ascendc_10_0043.html</a:t>
            </a:r>
            <a:r>
              <a:rPr lang="en-GB" kern="0"/>
              <a:t> 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781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84B1-B213-C3EC-D05A-C0D388D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 </a:t>
            </a:r>
            <a:r>
              <a:rPr lang="en-US" dirty="0"/>
              <a:t>A</a:t>
            </a:r>
            <a:r>
              <a:rPr lang="en-RU" dirty="0"/>
              <a:t>nd </a:t>
            </a:r>
            <a:r>
              <a:rPr lang="en-US" dirty="0"/>
              <a:t>L</a:t>
            </a:r>
            <a:r>
              <a:rPr lang="en-RU" dirty="0"/>
              <a:t>eaky 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957F-3137-0F25-57FD-049C5FF8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Sample implementation:</a:t>
            </a:r>
            <a:endParaRPr lang="en-RU" dirty="0"/>
          </a:p>
          <a:p>
            <a:pPr lvl="1"/>
            <a:r>
              <a:rPr lang="en-GB" dirty="0">
                <a:hlinkClick r:id="rId2"/>
              </a:rPr>
              <a:t>https://gitee.com/ascend/samples/tree/master/operator/ascendc/0_introduction/13_matmulleakyrelu_kernellaunch/MatmulLeakyReluInvocation</a:t>
            </a:r>
            <a:r>
              <a:rPr lang="en-GB" dirty="0"/>
              <a:t> </a:t>
            </a:r>
            <a:endParaRPr lang="en-RU" dirty="0"/>
          </a:p>
          <a:p>
            <a:r>
              <a:rPr lang="en-RU" dirty="0"/>
              <a:t>Run instructions:</a:t>
            </a:r>
          </a:p>
          <a:p>
            <a:pPr lvl="1"/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$ bash r</a:t>
            </a:r>
            <a:r>
              <a:rPr lang="en-RU" i="1" dirty="0">
                <a:latin typeface="Courier New" panose="02070309020205020404" pitchFamily="49" charset="0"/>
                <a:cs typeface="Courier New" panose="02070309020205020404" pitchFamily="49" charset="0"/>
              </a:rPr>
              <a:t>un.sh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8491-F817-9306-4FA1-D9DFA230B2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F9DB-9BBA-B9B3-073C-7DC8CA6A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839BBE-FF85-4601-8776-563E3524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355726"/>
            <a:ext cx="3466132" cy="2093369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A41851C-52A4-43EF-813A-7C986931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4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C6F0-BA54-4892-A741-85A978A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E007-2C32-4A9A-8985-03A7BCB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Ascend C Overview</a:t>
            </a:r>
          </a:p>
          <a:p>
            <a:pPr lvl="1"/>
            <a:r>
              <a:rPr lang="en-US" dirty="0"/>
              <a:t>Principles</a:t>
            </a:r>
          </a:p>
          <a:p>
            <a:pPr lvl="1"/>
            <a:r>
              <a:rPr lang="en-US" dirty="0"/>
              <a:t>API levels (level 0, level 2, high-level API)</a:t>
            </a:r>
          </a:p>
          <a:p>
            <a:pPr lvl="1"/>
            <a:r>
              <a:rPr lang="en-US" dirty="0"/>
              <a:t>API documentation (how to read, key points)</a:t>
            </a:r>
          </a:p>
          <a:p>
            <a:pPr lvl="1"/>
            <a:r>
              <a:rPr lang="en-US" dirty="0"/>
              <a:t>Ascend C kernel types (vector, cube, mixed)</a:t>
            </a:r>
          </a:p>
          <a:p>
            <a:r>
              <a:rPr lang="en-US" dirty="0"/>
              <a:t>Cube Kernel Example: Matrix Multiplication (</a:t>
            </a:r>
            <a:r>
              <a:rPr lang="en-US" dirty="0" err="1"/>
              <a:t>MatMul</a:t>
            </a:r>
            <a:r>
              <a:rPr lang="en-US" dirty="0"/>
              <a:t>)</a:t>
            </a:r>
          </a:p>
          <a:p>
            <a:r>
              <a:rPr lang="en-US" dirty="0"/>
              <a:t>Mixed Kernel Example: </a:t>
            </a:r>
            <a:r>
              <a:rPr lang="en-US" dirty="0" err="1"/>
              <a:t>MatMul</a:t>
            </a:r>
            <a:r>
              <a:rPr lang="en-US" dirty="0"/>
              <a:t> + 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80D4-568F-4AC3-817C-49B8F88BA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CB78E-D0CC-4729-9FD3-DEFDABF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A6618D-3BA1-42EC-B495-6FBB4AC6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ABFD5-3F38-4BB9-85A4-FDEF9653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6B6D6-4EB6-44A8-A59E-BF9B74A3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sz="1800" dirty="0"/>
              <a:t>Ascend C: </a:t>
            </a:r>
            <a:r>
              <a:rPr lang="en-US" sz="1800" dirty="0">
                <a:hlinkClick r:id="rId2"/>
              </a:rPr>
              <a:t>https://www.hiascend.com/ascend-c</a:t>
            </a:r>
            <a:r>
              <a:rPr lang="en-US" sz="1800" dirty="0"/>
              <a:t> 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800" dirty="0"/>
              <a:t>Ascend C Samples: </a:t>
            </a:r>
            <a:r>
              <a:rPr lang="en-US" sz="1800" dirty="0">
                <a:hlinkClick r:id="rId3"/>
              </a:rPr>
              <a:t>https://gitee.com/ascend/samples/</a:t>
            </a:r>
            <a:r>
              <a:rPr lang="en-US" sz="1800" dirty="0"/>
              <a:t> 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800" dirty="0"/>
              <a:t>Ascend C Programming Guide: </a:t>
            </a:r>
            <a:r>
              <a:rPr lang="en-US" sz="1800" dirty="0">
                <a:hlinkClick r:id="rId4"/>
              </a:rPr>
              <a:t>https://www.hiascend.com/document/detail/zh/CANNCommunityEdition/80alpha002/devguide/opdevg/ascendcopdevg/atlas_ascendc_10_0001.html</a:t>
            </a:r>
            <a:r>
              <a:rPr lang="en-US" sz="1800" dirty="0"/>
              <a:t> 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800" dirty="0"/>
              <a:t>Huawei CANN Community Edition: </a:t>
            </a:r>
            <a:r>
              <a:rPr lang="en-US" sz="1800" dirty="0">
                <a:hlinkClick r:id="rId5"/>
              </a:rPr>
              <a:t>https://www.hiascend.com/zh/developer/download/community/result?module=cann</a:t>
            </a:r>
            <a:r>
              <a:rPr lang="en-US" sz="1800" dirty="0"/>
              <a:t> 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40EEF-542D-43BB-ACB9-E1273EBB5A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58EC2-5944-4D82-9EED-A9EF3173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46C31-0F1D-43A7-AFAB-DDF13579C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21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A96D4-E94C-4044-99CC-A735184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D3361-C5B3-41A1-86C3-31021848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27734"/>
            <a:ext cx="8568952" cy="504056"/>
          </a:xfrm>
        </p:spPr>
        <p:txBody>
          <a:bodyPr/>
          <a:lstStyle/>
          <a:p>
            <a:r>
              <a:rPr lang="en-US" dirty="0"/>
              <a:t>Ascend C OVERVIEW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98C32A-B95E-43AA-9A32-C892D7AC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139702"/>
            <a:ext cx="8568952" cy="864096"/>
          </a:xfrm>
        </p:spPr>
        <p:txBody>
          <a:bodyPr/>
          <a:lstStyle/>
          <a:p>
            <a:r>
              <a:rPr lang="en-US" dirty="0"/>
              <a:t>CUBE kernel example OVERVIEW</a:t>
            </a:r>
            <a:br>
              <a:rPr lang="en-US" dirty="0"/>
            </a:br>
            <a:r>
              <a:rPr lang="en-US" sz="2000" dirty="0"/>
              <a:t>Matrix multiplication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92BFCA-317F-496E-AEEC-3544C5DC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4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A481-E402-72E4-8063-F4D6BD4B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Matrix </a:t>
            </a:r>
            <a:r>
              <a:rPr lang="en-US" dirty="0"/>
              <a:t>M</a:t>
            </a:r>
            <a:r>
              <a:rPr lang="en-RU" dirty="0"/>
              <a:t>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E612-099A-5CEB-DCF8-0FDDD019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7" y="803661"/>
            <a:ext cx="8770388" cy="2128130"/>
          </a:xfrm>
        </p:spPr>
        <p:txBody>
          <a:bodyPr/>
          <a:lstStyle/>
          <a:p>
            <a:pPr algn="l"/>
            <a:r>
              <a:rPr lang="en-GB" b="0" i="0" dirty="0">
                <a:effectLst/>
                <a:latin typeface="Helvetica Neue" panose="02000503000000020004" pitchFamily="2" charset="0"/>
              </a:rPr>
              <a:t>The calculation formula of </a:t>
            </a:r>
            <a:r>
              <a:rPr lang="en-GB" b="0" i="0" dirty="0" err="1">
                <a:effectLst/>
                <a:latin typeface="Helvetica Neue" panose="02000503000000020004" pitchFamily="2" charset="0"/>
              </a:rPr>
              <a:t>MatMul</a:t>
            </a:r>
            <a:r>
              <a:rPr lang="en-GB" b="0" i="0" dirty="0">
                <a:effectLst/>
                <a:latin typeface="Helvetica Neue" panose="02000503000000020004" pitchFamily="2" charset="0"/>
              </a:rPr>
              <a:t> is: C = A * B + Bias, and its schematic diagram is as follows.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 Neue" panose="02000503000000020004" pitchFamily="2" charset="0"/>
              </a:rPr>
              <a:t>A and B are the source operands, A is the left matrix with the shape [M, K]; B is the right matrix with the shape [K, N].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 Neue" panose="02000503000000020004" pitchFamily="2" charset="0"/>
              </a:rPr>
              <a:t>C is the destination operand, which stores the matrix of the matrix multiplication result. The shape is [M, N].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 Neue" panose="02000503000000020004" pitchFamily="2" charset="0"/>
              </a:rPr>
              <a:t>Bias is the matrix multiplication bias, and its shape is [N].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2611-263C-8B5E-7AF1-496C254D87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324E-A9C9-9F09-F091-5D3836799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2CD27-C601-D46E-6791-D0D69329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65" y="2795348"/>
            <a:ext cx="7429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A00FC0-0905-4CCD-884E-20E12CD58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5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B8E5-FAAB-D60F-3687-0CABBFEE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Ascend </a:t>
            </a:r>
            <a:r>
              <a:rPr lang="en-US" dirty="0"/>
              <a:t>B</a:t>
            </a:r>
            <a:r>
              <a:rPr lang="en-RU" dirty="0"/>
              <a:t>uffer </a:t>
            </a:r>
            <a:r>
              <a:rPr lang="en-US" dirty="0"/>
              <a:t>N</a:t>
            </a:r>
            <a:r>
              <a:rPr lang="en-RU" dirty="0"/>
              <a:t>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889A-0FE5-D92A-750F-E66227D8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600" b="0" i="0" dirty="0">
                <a:effectLst/>
                <a:latin typeface="Helvetica Neue" panose="02000503000000020004" pitchFamily="2" charset="0"/>
              </a:rPr>
              <a:t>Before understanding the matrix multiplication data flow, we need to review several important concepts of storage </a:t>
            </a:r>
            <a:r>
              <a:rPr lang="en-GB" sz="1600" b="1" i="0" dirty="0">
                <a:effectLst/>
                <a:latin typeface="Helvetica Neue" panose="02000503000000020004" pitchFamily="2" charset="0"/>
              </a:rPr>
              <a:t>logical locations:</a:t>
            </a:r>
            <a:endParaRPr lang="en-GB" sz="1600" b="0" i="0" dirty="0">
              <a:effectLst/>
              <a:latin typeface="Helvetica Neue" panose="02000503000000020004" pitchFamily="2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A1 is used to store the entire A matrix, which can be compared to the second-level cache in the CPU multi-level cache;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B1 is used to store the entire B matrix, which can be compared to the second-level cache in the CPU multi-level cache;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A2 is used to store the segmented small blocks of the A matrix, which can be compared to the first-level cache in the CPU multi-level cache;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B2 is used to store the segmented small B matrix, which can be compared to the first-level cache in the CPU multi-level cache;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CO1 is used to store the small result C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CO2 is used to store the entire result C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Helvetica Neue" panose="02000503000000020004" pitchFamily="2" charset="0"/>
              </a:rPr>
              <a:t>VECCALC is generally used when temporary variables</a:t>
            </a:r>
            <a:br>
              <a:rPr lang="en-GB" sz="1400" b="0" i="0" dirty="0">
                <a:effectLst/>
                <a:latin typeface="Helvetica Neue" panose="02000503000000020004" pitchFamily="2" charset="0"/>
              </a:rPr>
            </a:br>
            <a:r>
              <a:rPr lang="en-GB" sz="1400" b="0" i="0" dirty="0">
                <a:effectLst/>
                <a:latin typeface="Helvetica Neue" panose="02000503000000020004" pitchFamily="2" charset="0"/>
              </a:rPr>
              <a:t>are needed for calculations.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FF16-EF0D-6368-D940-E2328B1287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D3B2-4408-A73E-64C3-DDADD515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584A60-3226-4BBE-9A0C-95B13B9D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07" y="3026373"/>
            <a:ext cx="3928216" cy="17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5DC6E8-A117-40E0-9C3F-B66E5696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1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288-0970-29B2-A055-4FCACD79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MatMul: </a:t>
            </a:r>
            <a:r>
              <a:rPr lang="en-US" dirty="0"/>
              <a:t>D</a:t>
            </a:r>
            <a:r>
              <a:rPr lang="en-RU" dirty="0"/>
              <a:t>ata </a:t>
            </a:r>
            <a:r>
              <a:rPr lang="en-US" dirty="0"/>
              <a:t>F</a:t>
            </a:r>
            <a:r>
              <a:rPr lang="en-RU" dirty="0"/>
              <a:t>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84E7-12F7-D031-F749-0B92C50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5 steps computation: CopyIn, Split, Compute, Aggregate, CopyOut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6894-1764-35A8-2AA9-9035CC8F6F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4E4A-4051-E8F6-C18B-0CF316229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2571BD-C8E3-C710-F905-66C26730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01" y="1491630"/>
            <a:ext cx="6719226" cy="29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AF7D7D-138A-9DB6-5A72-B562C9788504}"/>
              </a:ext>
            </a:extLst>
          </p:cNvPr>
          <p:cNvSpPr/>
          <p:nvPr/>
        </p:nvSpPr>
        <p:spPr bwMode="auto">
          <a:xfrm>
            <a:off x="1907703" y="1347614"/>
            <a:ext cx="686865" cy="31683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8D48F-C1EA-9B28-67B7-3554551A2119}"/>
              </a:ext>
            </a:extLst>
          </p:cNvPr>
          <p:cNvSpPr/>
          <p:nvPr/>
        </p:nvSpPr>
        <p:spPr bwMode="auto">
          <a:xfrm>
            <a:off x="2915816" y="1347614"/>
            <a:ext cx="576064" cy="31683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D24CD-D0A8-1605-54FF-44B03A4FBD3A}"/>
              </a:ext>
            </a:extLst>
          </p:cNvPr>
          <p:cNvSpPr/>
          <p:nvPr/>
        </p:nvSpPr>
        <p:spPr bwMode="auto">
          <a:xfrm>
            <a:off x="3995936" y="1347614"/>
            <a:ext cx="936104" cy="31683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A7ECF-BD7A-B2EC-5B7B-E3693D586783}"/>
              </a:ext>
            </a:extLst>
          </p:cNvPr>
          <p:cNvSpPr/>
          <p:nvPr/>
        </p:nvSpPr>
        <p:spPr bwMode="auto">
          <a:xfrm>
            <a:off x="5292080" y="1347614"/>
            <a:ext cx="811484" cy="31683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EADB5-64E7-D494-838E-9F71C062E523}"/>
              </a:ext>
            </a:extLst>
          </p:cNvPr>
          <p:cNvSpPr/>
          <p:nvPr/>
        </p:nvSpPr>
        <p:spPr bwMode="auto">
          <a:xfrm>
            <a:off x="6424811" y="1376690"/>
            <a:ext cx="1327887" cy="31683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CBD9C1F-01BE-47CC-BB93-DD879AE51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AE2F-38A7-D335-33C9-BE14EC9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MatMul: </a:t>
            </a:r>
            <a:r>
              <a:rPr lang="en-US" dirty="0"/>
              <a:t>T</a:t>
            </a:r>
            <a:r>
              <a:rPr lang="en-RU" dirty="0"/>
              <a:t>iling </a:t>
            </a:r>
            <a:r>
              <a:rPr lang="en-US" dirty="0"/>
              <a:t>P</a:t>
            </a:r>
            <a:r>
              <a:rPr lang="en-RU" dirty="0"/>
              <a:t>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77B6-3A9D-E698-892C-382A1EC848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034-7F05-9B8E-1C14-5F827313A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4C6318-E214-DAEF-273C-87844E67F560}"/>
              </a:ext>
            </a:extLst>
          </p:cNvPr>
          <p:cNvSpPr/>
          <p:nvPr/>
        </p:nvSpPr>
        <p:spPr bwMode="auto">
          <a:xfrm>
            <a:off x="3275856" y="1131590"/>
            <a:ext cx="2304256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4A983-D901-1862-81C9-B9FB270C26B1}"/>
              </a:ext>
            </a:extLst>
          </p:cNvPr>
          <p:cNvSpPr/>
          <p:nvPr/>
        </p:nvSpPr>
        <p:spPr bwMode="auto">
          <a:xfrm>
            <a:off x="1345332" y="1917333"/>
            <a:ext cx="2304256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 core tiling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0C0F0-6E5B-D34D-BC89-0423470A12F5}"/>
              </a:ext>
            </a:extLst>
          </p:cNvPr>
          <p:cNvSpPr/>
          <p:nvPr/>
        </p:nvSpPr>
        <p:spPr bwMode="auto">
          <a:xfrm>
            <a:off x="5174594" y="1917333"/>
            <a:ext cx="2304256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core tiling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43E2E-22A3-879D-853E-210B52294F6B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 flipH="1">
            <a:off x="2497460" y="1635646"/>
            <a:ext cx="1930524" cy="281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7A9BD-12C1-4E8A-B54C-8DB3DC8BF6AC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4427984" y="1635646"/>
            <a:ext cx="1898738" cy="281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3A514-BBF7-3E58-E7BE-E9AAFFB2AC53}"/>
              </a:ext>
            </a:extLst>
          </p:cNvPr>
          <p:cNvSpPr txBox="1"/>
          <p:nvPr/>
        </p:nvSpPr>
        <p:spPr>
          <a:xfrm>
            <a:off x="233469" y="2534740"/>
            <a:ext cx="42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Split workloads between multiple 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1B425-0696-6C45-F6BB-471EF697880D}"/>
              </a:ext>
            </a:extLst>
          </p:cNvPr>
          <p:cNvSpPr txBox="1"/>
          <p:nvPr/>
        </p:nvSpPr>
        <p:spPr>
          <a:xfrm>
            <a:off x="4461245" y="2538045"/>
            <a:ext cx="45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Split matrix into several tiles to fit hardware buffers limitation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639A82-7597-42CE-4ED0-215B0C27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79645"/>
            <a:ext cx="3347864" cy="179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4C7482-88F6-4306-BD88-49CEE59E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3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3C8C-B015-C926-7202-7B02629F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MatMul: </a:t>
            </a:r>
            <a:r>
              <a:rPr lang="en-US" dirty="0"/>
              <a:t>H</a:t>
            </a:r>
            <a:r>
              <a:rPr lang="en-RU" dirty="0"/>
              <a:t>igh-</a:t>
            </a:r>
            <a:r>
              <a:rPr lang="en-US" dirty="0"/>
              <a:t>L</a:t>
            </a:r>
            <a:r>
              <a:rPr lang="en-RU" dirty="0"/>
              <a:t>evel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69BF-AB0C-C885-6237-A4F5B134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The tiling problem is too hard so it was decided to hide this under high-level API for the end users</a:t>
            </a:r>
          </a:p>
          <a:p>
            <a:r>
              <a:rPr lang="en-GB" dirty="0"/>
              <a:t>Sample implementation:</a:t>
            </a:r>
          </a:p>
          <a:p>
            <a:pPr lvl="1"/>
            <a:r>
              <a:rPr lang="en-GB" dirty="0">
                <a:hlinkClick r:id="rId2"/>
              </a:rPr>
              <a:t>https://gitee.com/ascend/samples/tree/master/operator/ascendc/0_introduction/11_matmul_kernellaunch/MatmulInvocationNeo</a:t>
            </a:r>
            <a:r>
              <a:rPr lang="en-GB" dirty="0"/>
              <a:t> </a:t>
            </a:r>
          </a:p>
          <a:p>
            <a:r>
              <a:rPr lang="en-RU" dirty="0"/>
              <a:t>Run instructions:</a:t>
            </a:r>
          </a:p>
          <a:p>
            <a:pPr lvl="1"/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$ bash r</a:t>
            </a:r>
            <a:r>
              <a:rPr lang="en-RU" i="1" dirty="0">
                <a:latin typeface="Courier New" panose="02070309020205020404" pitchFamily="49" charset="0"/>
                <a:cs typeface="Courier New" panose="02070309020205020404" pitchFamily="49" charset="0"/>
              </a:rPr>
              <a:t>un.sh</a:t>
            </a:r>
          </a:p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84D6-6288-3572-F2AA-9F4C1D6B3E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DC0C-9E35-B8AE-01F5-1E9568F9A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Ascend Hardware Programming Using Ascend C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15B042-BA51-4A33-BF16-30EC367F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355726"/>
            <a:ext cx="3466132" cy="209336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2E2DA6-6D82-488C-B1F5-CBD55760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9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1597</Words>
  <Application>Microsoft Macintosh PowerPoint</Application>
  <PresentationFormat>On-screen Show (16:9)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Bernard MT Condensed</vt:lpstr>
      <vt:lpstr>Book Antiqua</vt:lpstr>
      <vt:lpstr>Bookman Old Style</vt:lpstr>
      <vt:lpstr>Courier New</vt:lpstr>
      <vt:lpstr>Helvetica Neue</vt:lpstr>
      <vt:lpstr>Menlo</vt:lpstr>
      <vt:lpstr>Times New Roman</vt:lpstr>
      <vt:lpstr>Wingdings</vt:lpstr>
      <vt:lpstr>1_itlab</vt:lpstr>
      <vt:lpstr>PowerPoint Presentation</vt:lpstr>
      <vt:lpstr>Contents</vt:lpstr>
      <vt:lpstr>Ascend C OVERVIEW</vt:lpstr>
      <vt:lpstr>CUBE kernel example OVERVIEW Matrix multiplication</vt:lpstr>
      <vt:lpstr>Matrix Multiplication</vt:lpstr>
      <vt:lpstr>Ascend Buffer Names</vt:lpstr>
      <vt:lpstr>MatMul: Data Flow </vt:lpstr>
      <vt:lpstr>MatMul: Tiling Problem</vt:lpstr>
      <vt:lpstr>MatMul: High-Level API</vt:lpstr>
      <vt:lpstr>MatMul: How It Works Under The Hood?</vt:lpstr>
      <vt:lpstr>MatMul: How To Implement Using Basic API?</vt:lpstr>
      <vt:lpstr>MIXED kernel example OVERVIEW Matrix multiplication + LEAKY RELU</vt:lpstr>
      <vt:lpstr>Mixed Kernels</vt:lpstr>
      <vt:lpstr>Mixed Kernels: Motivation &amp; Pipelines </vt:lpstr>
      <vt:lpstr>Mixed Kernels: Data Transfer</vt:lpstr>
      <vt:lpstr>Mixed Kernels: Data Transfer (Implementation Sketch)</vt:lpstr>
      <vt:lpstr>MatMul + LeakyReLU: Algorithm Overview</vt:lpstr>
      <vt:lpstr>MatMul + LeakyReLU: How To Implement Using Basic API?</vt:lpstr>
      <vt:lpstr>MatMul And Leaky ReLU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2024-12-17T03:45:01Z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