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0" r:id="rId1"/>
  </p:sldMasterIdLst>
  <p:notesMasterIdLst>
    <p:notesMasterId r:id="rId7"/>
  </p:notesMasterIdLst>
  <p:sldIdLst>
    <p:sldId id="260" r:id="rId2"/>
    <p:sldId id="500" r:id="rId3"/>
    <p:sldId id="502" r:id="rId4"/>
    <p:sldId id="302" r:id="rId5"/>
    <p:sldId id="501" r:id="rId6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5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1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87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3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7908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337489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727071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116652" algn="l" defTabSz="779163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4C4"/>
    <a:srgbClr val="006600"/>
    <a:srgbClr val="C9DBFF"/>
    <a:srgbClr val="B7D4FF"/>
    <a:srgbClr val="FFF2BD"/>
    <a:srgbClr val="FFEDA3"/>
    <a:srgbClr val="8FC7FF"/>
    <a:srgbClr val="97E4FF"/>
    <a:srgbClr val="5D9FFF"/>
    <a:srgbClr val="FFE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6FCF8-429C-41F8-AD5F-D775F6E04DE4}" v="4" dt="2021-07-26T14:44:1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1" autoAdjust="0"/>
    <p:restoredTop sz="94576" autoAdjust="0"/>
  </p:normalViewPr>
  <p:slideViewPr>
    <p:cSldViewPr>
      <p:cViewPr varScale="1">
        <p:scale>
          <a:sx n="130" d="100"/>
          <a:sy n="130" d="100"/>
        </p:scale>
        <p:origin x="16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1pPr>
    <a:lvl2pPr marL="389582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2pPr>
    <a:lvl3pPr marL="779163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3pPr>
    <a:lvl4pPr marL="1168745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4pPr>
    <a:lvl5pPr marL="1558326" algn="l" rtl="0" eaLnBrk="0" fontAlgn="base" hangingPunct="0">
      <a:spcBef>
        <a:spcPct val="30000"/>
      </a:spcBef>
      <a:spcAft>
        <a:spcPct val="0"/>
      </a:spcAft>
      <a:defRPr sz="1023" kern="1200">
        <a:solidFill>
          <a:schemeClr val="tx1"/>
        </a:solidFill>
        <a:latin typeface="Arial" charset="0"/>
        <a:ea typeface="+mn-ea"/>
        <a:cs typeface="+mn-cs"/>
      </a:defRPr>
    </a:lvl5pPr>
    <a:lvl6pPr marL="1947908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7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F74FE7-CF99-4916-B10D-F64EAC0EB5CE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27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5848E85-F01A-4962-ABF0-A7219BA4D0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83918"/>
            <a:ext cx="1018664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987574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7042B2-665E-45FF-9DC9-ADE29D317D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9" y="4083918"/>
            <a:ext cx="1311406" cy="98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50"/>
            </a:lvl2pPr>
            <a:lvl4pPr>
              <a:defRPr sz="1350"/>
            </a:lvl4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for AI-accelerators: Programming Models (Practice #1)</a:t>
            </a:r>
            <a:endParaRPr lang="ru-RU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/5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/5</a:t>
            </a:r>
            <a:endParaRPr lang="ru-RU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5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3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for AI-accelerators: Programming Models (Practice #1)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5" y="155974"/>
            <a:ext cx="8737750" cy="421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777" y="803660"/>
            <a:ext cx="8770388" cy="391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4394" y="4806554"/>
            <a:ext cx="1893887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76542" y="4806554"/>
            <a:ext cx="5318125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75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for AI-accelerators: Programming Models (Practice #1)</a:t>
            </a: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30" y="4806554"/>
            <a:ext cx="863600" cy="33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9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/5</a:t>
            </a:r>
            <a:endParaRPr lang="ru-RU" dirty="0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9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17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26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35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00030" indent="-20003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7204" indent="-207174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07234" indent="-200030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807264" indent="-20003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007294" indent="-20003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200">
          <a:solidFill>
            <a:schemeClr val="tx1"/>
          </a:solidFill>
          <a:latin typeface="+mn-lt"/>
          <a:cs typeface="+mn-cs"/>
        </a:defRPr>
      </a:lvl5pPr>
      <a:lvl6pPr marL="1885997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6pPr>
      <a:lvl7pPr marL="2228906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7pPr>
      <a:lvl8pPr marL="2571815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8pPr>
      <a:lvl9pPr marL="2914723" indent="-17145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9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7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5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8" algn="l" defTabSz="6858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.v.gorshkov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max_func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vidia.com/cuda/cuda-c-programming-guide/index.html" TargetMode="External"/><Relationship Id="rId5" Type="http://schemas.openxmlformats.org/officeDocument/2006/relationships/hyperlink" Target="https://www.intel.com/content/www/us/en/docs/intrinsics-guide/index.html" TargetMode="External"/><Relationship Id="rId4" Type="http://schemas.openxmlformats.org/officeDocument/2006/relationships/hyperlink" Target="https://www.openmp.org/spec-html/5.2/openm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82834" y="4068102"/>
            <a:ext cx="31216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1600" dirty="0">
                <a:latin typeface="Arial" pitchFamily="34" charset="0"/>
              </a:rPr>
              <a:t>Anton Gorshkov</a:t>
            </a:r>
          </a:p>
          <a:p>
            <a:r>
              <a:rPr lang="en-US" sz="1600" dirty="0">
                <a:latin typeface="Arial" pitchFamily="34" charset="0"/>
                <a:hlinkClick r:id="rId3"/>
              </a:rPr>
              <a:t>anton.v.gorshkov@gmail.com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8" name="Заголовок 1"/>
          <p:cNvSpPr txBox="1">
            <a:spLocks/>
          </p:cNvSpPr>
          <p:nvPr/>
        </p:nvSpPr>
        <p:spPr bwMode="auto">
          <a:xfrm>
            <a:off x="1265039" y="2211710"/>
            <a:ext cx="6613922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sz="2800" dirty="0">
                <a:latin typeface="Book Antiqua" panose="02040602050305030304" pitchFamily="18" charset="0"/>
              </a:rPr>
              <a:t>Practice #1</a:t>
            </a:r>
            <a:br>
              <a:rPr lang="en-US" altLang="ru-RU" sz="2800" dirty="0">
                <a:latin typeface="Book Antiqua" panose="02040602050305030304" pitchFamily="18" charset="0"/>
              </a:rPr>
            </a:br>
            <a:r>
              <a:rPr lang="en-US" altLang="ru-RU" sz="2800" dirty="0">
                <a:latin typeface="Book Antiqua" panose="02040602050305030304" pitchFamily="18" charset="0"/>
              </a:rPr>
              <a:t>Programming Models</a:t>
            </a:r>
            <a:endParaRPr lang="ru-RU" sz="2800" dirty="0">
              <a:latin typeface="Book Antiqua" panose="0204060205030503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35819" y="1491630"/>
            <a:ext cx="7100577" cy="377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2000" b="1" i="1" cap="small" dirty="0">
                <a:latin typeface="Bookman Old Style" panose="02050604050505020204" pitchFamily="18" charset="0"/>
              </a:rPr>
              <a:t>Programming for AI-accelerators</a:t>
            </a:r>
          </a:p>
        </p:txBody>
      </p:sp>
      <p:sp>
        <p:nvSpPr>
          <p:cNvPr id="5" name="Text Box 1033"/>
          <p:cNvSpPr txBox="1">
            <a:spLocks noChangeArrowheads="1"/>
          </p:cNvSpPr>
          <p:nvPr/>
        </p:nvSpPr>
        <p:spPr bwMode="auto">
          <a:xfrm>
            <a:off x="0" y="86921"/>
            <a:ext cx="9144000" cy="561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itchFamily="18" charset="0"/>
                <a:cs typeface="Arial" charset="0"/>
              </a:defRPr>
            </a:lvl9pPr>
          </a:lstStyle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Lobachevsky State University of Nizhny Novgorod</a:t>
            </a:r>
          </a:p>
          <a:p>
            <a:pPr algn="ctr" eaLnBrk="1" hangingPunct="1">
              <a:spcAft>
                <a:spcPts val="300"/>
              </a:spcAft>
              <a:defRPr/>
            </a:pPr>
            <a:r>
              <a:rPr lang="en-US" sz="1400" b="1" cap="small" spc="70" dirty="0">
                <a:latin typeface="Bookman Old Style" panose="02050604050505020204" pitchFamily="18" charset="0"/>
                <a:cs typeface="Arial" panose="020B0604020202020204" pitchFamily="34" charset="0"/>
              </a:rPr>
              <a:t>Institute of Information Technology, Mathematics and Mechanics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CF73B2-F59E-4160-8B38-270255C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777" y="803661"/>
                <a:ext cx="8770388" cy="1984114"/>
              </a:xfrm>
            </p:spPr>
            <p:txBody>
              <a:bodyPr/>
              <a:lstStyle/>
              <a:p>
                <a:r>
                  <a:rPr lang="en-US" dirty="0"/>
                  <a:t>Implement </a:t>
                </a:r>
                <a:r>
                  <a:rPr lang="en-US" b="1" dirty="0"/>
                  <a:t>SoftMax</a:t>
                </a:r>
                <a:r>
                  <a:rPr lang="en-US" dirty="0"/>
                  <a:t> layer for deep neural network:</a:t>
                </a:r>
              </a:p>
              <a:p>
                <a:pPr marL="20003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Input –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row-major format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–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in row-major format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SoftMax function should be applied </a:t>
                </a:r>
                <a:r>
                  <a:rPr lang="en-US" b="1" dirty="0"/>
                  <a:t>for each row</a:t>
                </a:r>
                <a:r>
                  <a:rPr lang="en-US" dirty="0"/>
                  <a:t> in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777" y="803661"/>
                <a:ext cx="8770388" cy="1984114"/>
              </a:xfrm>
              <a:blipFill>
                <a:blip r:embed="rId2"/>
                <a:stretch>
                  <a:fillRect l="-139" t="-1846" b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409B7B7F-4FAA-46D8-92F6-32825D42C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4FC63-D542-4C34-BCC0-EE254F569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Programming Models (Practice #1)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AD5E0F-D7E4-4C05-9A15-575E1D06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938572"/>
            <a:ext cx="1891534" cy="1296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4C9229-EC3A-433E-812C-F351BC87ABA4}"/>
                  </a:ext>
                </a:extLst>
              </p:cNvPr>
              <p:cNvSpPr txBox="1"/>
              <p:nvPr/>
            </p:nvSpPr>
            <p:spPr>
              <a:xfrm>
                <a:off x="2483768" y="3311943"/>
                <a:ext cx="1788630" cy="825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4C9229-EC3A-433E-812C-F351BC87A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311943"/>
                <a:ext cx="1788630" cy="8256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F49FD3-5D7B-4A04-BC87-3029DB874051}"/>
                  </a:ext>
                </a:extLst>
              </p:cNvPr>
              <p:cNvSpPr txBox="1"/>
              <p:nvPr/>
            </p:nvSpPr>
            <p:spPr>
              <a:xfrm>
                <a:off x="5364088" y="3291829"/>
                <a:ext cx="1786836" cy="8772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F49FD3-5D7B-4A04-BC87-3029DB874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291829"/>
                <a:ext cx="1786836" cy="8772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6411EF8-1EB4-416E-8514-57A7EC856EEE}"/>
              </a:ext>
            </a:extLst>
          </p:cNvPr>
          <p:cNvCxnSpPr/>
          <p:nvPr/>
        </p:nvCxnSpPr>
        <p:spPr bwMode="auto">
          <a:xfrm>
            <a:off x="4499992" y="3724780"/>
            <a:ext cx="7200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1BF4B0-5B0E-42E4-B653-5696DB357FA8}"/>
              </a:ext>
            </a:extLst>
          </p:cNvPr>
          <p:cNvSpPr txBox="1"/>
          <p:nvPr/>
        </p:nvSpPr>
        <p:spPr>
          <a:xfrm>
            <a:off x="4439083" y="334874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SoftMax</a:t>
            </a:r>
            <a:endParaRPr lang="ru-RU" dirty="0">
              <a:latin typeface="+mj-lt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0E26AE7-1C40-47C9-8089-6AF589BE0885}"/>
              </a:ext>
            </a:extLst>
          </p:cNvPr>
          <p:cNvSpPr/>
          <p:nvPr/>
        </p:nvSpPr>
        <p:spPr bwMode="auto">
          <a:xfrm>
            <a:off x="2621999" y="3284875"/>
            <a:ext cx="1512168" cy="36469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2AD7FB16-E657-4B0E-BAF0-EF60F7F99602}"/>
              </a:ext>
            </a:extLst>
          </p:cNvPr>
          <p:cNvSpPr/>
          <p:nvPr/>
        </p:nvSpPr>
        <p:spPr bwMode="auto">
          <a:xfrm>
            <a:off x="2621999" y="3834205"/>
            <a:ext cx="1512168" cy="36469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ADC2E31A-063E-40F2-A32D-1FEFC64C5452}"/>
              </a:ext>
            </a:extLst>
          </p:cNvPr>
          <p:cNvSpPr/>
          <p:nvPr/>
        </p:nvSpPr>
        <p:spPr bwMode="auto">
          <a:xfrm>
            <a:off x="5473164" y="3286042"/>
            <a:ext cx="1512168" cy="36469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70AE4B9-7BCB-468D-84E8-496651308105}"/>
              </a:ext>
            </a:extLst>
          </p:cNvPr>
          <p:cNvSpPr/>
          <p:nvPr/>
        </p:nvSpPr>
        <p:spPr bwMode="auto">
          <a:xfrm>
            <a:off x="5473501" y="3834205"/>
            <a:ext cx="1512168" cy="364690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8" name="Облачко с текстом: прямоугольное со скругленными углами 17">
            <a:extLst>
              <a:ext uri="{FF2B5EF4-FFF2-40B4-BE49-F238E27FC236}">
                <a16:creationId xmlns:a16="http://schemas.microsoft.com/office/drawing/2014/main" id="{15F3DC24-389A-408C-9571-85472499F25F}"/>
              </a:ext>
            </a:extLst>
          </p:cNvPr>
          <p:cNvSpPr/>
          <p:nvPr/>
        </p:nvSpPr>
        <p:spPr bwMode="auto">
          <a:xfrm>
            <a:off x="565999" y="2797753"/>
            <a:ext cx="2210544" cy="452913"/>
          </a:xfrm>
          <a:prstGeom prst="wedgeRoundRectCallout">
            <a:avLst>
              <a:gd name="adj1" fmla="val 47237"/>
              <a:gd name="adj2" fmla="val 76556"/>
              <a:gd name="adj3" fmla="val 16667"/>
            </a:avLst>
          </a:prstGeom>
          <a:solidFill>
            <a:srgbClr val="FCC4C4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Apply SoftMax transformation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for each row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C8520D2-BC6A-429C-A468-CAA5C26E5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84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2CF73B2-F59E-4160-8B38-270255CD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Details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777" y="774725"/>
                <a:ext cx="6368447" cy="3669233"/>
              </a:xfrm>
            </p:spPr>
            <p:txBody>
              <a:bodyPr/>
              <a:lstStyle/>
              <a:p>
                <a:r>
                  <a:rPr lang="en-US" sz="1600" dirty="0"/>
                  <a:t>Implement console application in C++/CUDA with command line arguments:</a:t>
                </a:r>
              </a:p>
              <a:p>
                <a:pPr lvl="1"/>
                <a:r>
                  <a:rPr lang="en-US" sz="1400" dirty="0"/>
                  <a:t>Size of matrices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/>
              </a:p>
              <a:p>
                <a:r>
                  <a:rPr lang="en-US" sz="1600" dirty="0"/>
                  <a:t>Matrix element type is </a:t>
                </a:r>
                <a:r>
                  <a:rPr lang="en-US" sz="1600" i="1" dirty="0"/>
                  <a:t>float</a:t>
                </a:r>
              </a:p>
              <a:p>
                <a:r>
                  <a:rPr lang="en-US" sz="1600" dirty="0"/>
                  <a:t>The following computational methods should be supported:</a:t>
                </a:r>
              </a:p>
              <a:p>
                <a:pPr lvl="1"/>
                <a:r>
                  <a:rPr lang="en-US" sz="1400" dirty="0"/>
                  <a:t>Sequential (general C/C++)</a:t>
                </a:r>
              </a:p>
              <a:p>
                <a:pPr lvl="1"/>
                <a:r>
                  <a:rPr lang="en-US" sz="1400" dirty="0"/>
                  <a:t>Parallel (OpenMP)</a:t>
                </a:r>
              </a:p>
              <a:p>
                <a:pPr lvl="1"/>
                <a:r>
                  <a:rPr lang="en-US" sz="1400" dirty="0"/>
                  <a:t>SIMD (vector </a:t>
                </a:r>
                <a:r>
                  <a:rPr lang="en-US" sz="1400" dirty="0" err="1"/>
                  <a:t>intrinsics</a:t>
                </a:r>
                <a:r>
                  <a:rPr lang="en-US" sz="1400" dirty="0"/>
                  <a:t>)</a:t>
                </a:r>
              </a:p>
              <a:p>
                <a:pPr lvl="1"/>
                <a:r>
                  <a:rPr lang="en-US" sz="1400" dirty="0"/>
                  <a:t>Parallel </a:t>
                </a:r>
                <a:r>
                  <a:rPr lang="en-US" sz="1400"/>
                  <a:t>+ SIMD </a:t>
                </a:r>
                <a:r>
                  <a:rPr lang="en-US" sz="1400" dirty="0"/>
                  <a:t>(OpenMP + vector intrinsics)</a:t>
                </a:r>
              </a:p>
              <a:p>
                <a:pPr lvl="1"/>
                <a:r>
                  <a:rPr lang="en-US" sz="1400" dirty="0"/>
                  <a:t>SIMT (CUDA*)</a:t>
                </a:r>
              </a:p>
              <a:p>
                <a:r>
                  <a:rPr lang="en-US" sz="1600" dirty="0"/>
                  <a:t>As a result the application should print:</a:t>
                </a:r>
              </a:p>
              <a:p>
                <a:pPr lvl="1"/>
                <a:r>
                  <a:rPr lang="en-US" sz="1400" dirty="0"/>
                  <a:t>Time in seconds for each method</a:t>
                </a:r>
              </a:p>
              <a:p>
                <a:pPr lvl="1"/>
                <a:r>
                  <a:rPr lang="en-US" sz="1400" dirty="0"/>
                  <a:t>Correctness check result for each method as absolute maximum difference between current and sequential result</a:t>
                </a:r>
                <a:endParaRPr lang="ru-RU" sz="1400" dirty="0"/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179B050A-32C6-4104-8330-4724A55F4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777" y="774725"/>
                <a:ext cx="6368447" cy="3669233"/>
              </a:xfrm>
              <a:blipFill>
                <a:blip r:embed="rId2"/>
                <a:stretch>
                  <a:fillRect t="-498" b="-3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409B7B7F-4FAA-46D8-92F6-32825D42C0A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A4FC63-D542-4C34-BCC0-EE254F569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Programming Models (Practice #1)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7BED5-72C9-44C6-A871-5C2BCE565246}"/>
              </a:ext>
            </a:extLst>
          </p:cNvPr>
          <p:cNvSpPr txBox="1"/>
          <p:nvPr/>
        </p:nvSpPr>
        <p:spPr>
          <a:xfrm>
            <a:off x="5076056" y="2608644"/>
            <a:ext cx="3600400" cy="1107996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1024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Sequential: 2.34 sec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Parallel: 1.12 sec (diff: 0.0)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SIMD: 1.65 sec (diff: 0.1e-5)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Parallel+SIMD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0.75 sec (diff: 0.1e-05)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SIMT: 0.34 sec (diff: 0.23e-4)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84670-6A45-4B2D-815D-76261A76F143}"/>
              </a:ext>
            </a:extLst>
          </p:cNvPr>
          <p:cNvSpPr txBox="1"/>
          <p:nvPr/>
        </p:nvSpPr>
        <p:spPr>
          <a:xfrm>
            <a:off x="5076056" y="2347034"/>
            <a:ext cx="1963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latin typeface="+mj-lt"/>
              </a:rPr>
              <a:t>Application Output Example:</a:t>
            </a:r>
            <a:endParaRPr lang="ru-RU" sz="1100" i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C3B7A-4C85-4B84-9DA8-9CEECF584EAF}"/>
              </a:ext>
            </a:extLst>
          </p:cNvPr>
          <p:cNvSpPr txBox="1"/>
          <p:nvPr/>
        </p:nvSpPr>
        <p:spPr>
          <a:xfrm>
            <a:off x="2803257" y="4509028"/>
            <a:ext cx="6264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+mj-lt"/>
              </a:rPr>
              <a:t>* Implementation Hint: </a:t>
            </a:r>
            <a:r>
              <a:rPr lang="en-US" sz="1100" dirty="0">
                <a:latin typeface="+mj-lt"/>
              </a:rPr>
              <a:t>let CUDA block processes a row of matrix, and CUDA thread – an element</a:t>
            </a:r>
            <a:endParaRPr lang="ru-RU" sz="1100" dirty="0">
              <a:latin typeface="+mj-lt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E801BDB-86C2-4725-8040-CF80E8224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77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References</a:t>
            </a:r>
            <a:endParaRPr lang="ru-RU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71469" indent="-271469" eaLnBrk="1" hangingPunct="1">
              <a:buFontTx/>
              <a:buAutoNum type="arabicPeriod"/>
            </a:pPr>
            <a:r>
              <a:rPr lang="en-US" sz="1600" dirty="0"/>
              <a:t>Wikipedia, </a:t>
            </a:r>
            <a:r>
              <a:rPr lang="en-US" sz="1600" i="1" dirty="0" err="1"/>
              <a:t>Softmax</a:t>
            </a:r>
            <a:r>
              <a:rPr lang="en-US" sz="1600" i="1" dirty="0"/>
              <a:t> Function</a:t>
            </a:r>
            <a:r>
              <a:rPr lang="en-US" sz="1600" dirty="0"/>
              <a:t>, -2024 [</a:t>
            </a:r>
            <a:r>
              <a:rPr lang="en-US" sz="1600" dirty="0">
                <a:hlinkClick r:id="rId3"/>
              </a:rPr>
              <a:t>URL</a:t>
            </a:r>
            <a:r>
              <a:rPr lang="en-US" sz="1600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sz="1600" dirty="0"/>
              <a:t>OpenMP Architecture Review Board, </a:t>
            </a:r>
            <a:r>
              <a:rPr lang="en-US" sz="1600" i="1" dirty="0"/>
              <a:t>OPENMP API Specification v5.2</a:t>
            </a:r>
            <a:r>
              <a:rPr lang="en-US" sz="1600" dirty="0"/>
              <a:t>, -2021 [</a:t>
            </a:r>
            <a:r>
              <a:rPr lang="en-US" sz="1600" dirty="0">
                <a:hlinkClick r:id="rId4"/>
              </a:rPr>
              <a:t>URL</a:t>
            </a:r>
            <a:r>
              <a:rPr lang="en-US" sz="1600" dirty="0"/>
              <a:t>]</a:t>
            </a:r>
          </a:p>
          <a:p>
            <a:pPr marL="271469" indent="-271469" eaLnBrk="1" hangingPunct="1">
              <a:buFontTx/>
              <a:buAutoNum type="arabicPeriod"/>
            </a:pPr>
            <a:r>
              <a:rPr lang="en-US" sz="1600" dirty="0"/>
              <a:t>Intel Corporation, </a:t>
            </a:r>
            <a:r>
              <a:rPr lang="en-US" sz="1600" i="1" dirty="0"/>
              <a:t>Intel </a:t>
            </a:r>
            <a:r>
              <a:rPr lang="en-US" sz="1600" i="1" dirty="0" err="1"/>
              <a:t>Intrinsics</a:t>
            </a:r>
            <a:r>
              <a:rPr lang="en-US" sz="1600" i="1" dirty="0"/>
              <a:t> Guide v3.6.7, </a:t>
            </a:r>
            <a:r>
              <a:rPr lang="en-US" sz="1600" dirty="0"/>
              <a:t>-2023 [</a:t>
            </a:r>
            <a:r>
              <a:rPr lang="en-US" sz="1600" dirty="0">
                <a:hlinkClick r:id="rId5"/>
              </a:rPr>
              <a:t>URL</a:t>
            </a:r>
            <a:r>
              <a:rPr lang="en-US" sz="1600" dirty="0"/>
              <a:t>]</a:t>
            </a:r>
            <a:endParaRPr lang="en-US" sz="1600" i="1" dirty="0"/>
          </a:p>
          <a:p>
            <a:pPr marL="271469" indent="-271469" eaLnBrk="1" hangingPunct="1">
              <a:buFontTx/>
              <a:buAutoNum type="arabicPeriod"/>
            </a:pPr>
            <a:r>
              <a:rPr lang="en-US" sz="1600" dirty="0"/>
              <a:t>NVidia Corporation, </a:t>
            </a:r>
            <a:r>
              <a:rPr lang="en-US" sz="1600" i="1" dirty="0"/>
              <a:t>CUDA C++ Programming Guide v12.3</a:t>
            </a:r>
            <a:r>
              <a:rPr lang="en-US" sz="1600" dirty="0"/>
              <a:t> [</a:t>
            </a:r>
            <a:r>
              <a:rPr lang="en-US" sz="1600" dirty="0">
                <a:hlinkClick r:id="rId6"/>
              </a:rPr>
              <a:t>URL</a:t>
            </a:r>
            <a:r>
              <a:rPr lang="en-US" sz="1600" dirty="0"/>
              <a:t>]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Programming Models (Practice #1)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5A9C57-C8FF-4D93-B312-6F63B936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/5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5A1DB-A7C3-41E6-9FD6-001DB9F8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9A012-2367-4B9B-8CE7-E67AF19E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Anton Gorshkov</a:t>
            </a:r>
            <a:r>
              <a:rPr lang="en-US" dirty="0"/>
              <a:t>, Ph.D., Associate Professor at Lobachevsky State University, Principal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Arseniy </a:t>
            </a:r>
            <a:r>
              <a:rPr lang="en-US" b="1" dirty="0" err="1"/>
              <a:t>Obolenskiy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Mikhail </a:t>
            </a:r>
            <a:r>
              <a:rPr lang="en-US" b="1" dirty="0" err="1"/>
              <a:t>Lychkov</a:t>
            </a:r>
            <a:r>
              <a:rPr lang="en-US" dirty="0"/>
              <a:t>, Senior Engineer at Huawei</a:t>
            </a:r>
          </a:p>
          <a:p>
            <a:pPr>
              <a:spcBef>
                <a:spcPts val="600"/>
              </a:spcBef>
            </a:pPr>
            <a:r>
              <a:rPr lang="en-US" b="1" dirty="0"/>
              <a:t>Oleg </a:t>
            </a:r>
            <a:r>
              <a:rPr lang="en-US" b="1" dirty="0" err="1"/>
              <a:t>Maslov</a:t>
            </a:r>
            <a:r>
              <a:rPr lang="en-US" dirty="0"/>
              <a:t>, Ph.D., Expert at Huawei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39ED5-10AA-4004-AA04-01CB5AEFE7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N. Novgorod, 2024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A96D4-E94C-4044-99CC-A7351846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for AI-accelerators: Programming Models (Practice #1)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5618FD-FE45-4B83-8434-4783F964B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660587"/>
      </p:ext>
    </p:extLst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420</Words>
  <Application>Microsoft Office PowerPoint</Application>
  <PresentationFormat>On-screen Show (16:9)</PresentationFormat>
  <Paragraphs>62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Bernard MT Condensed</vt:lpstr>
      <vt:lpstr>Book Antiqua</vt:lpstr>
      <vt:lpstr>Bookman Old Style</vt:lpstr>
      <vt:lpstr>Cambria Math</vt:lpstr>
      <vt:lpstr>Courier New</vt:lpstr>
      <vt:lpstr>Times New Roman</vt:lpstr>
      <vt:lpstr>Wingdings</vt:lpstr>
      <vt:lpstr>1_itlab</vt:lpstr>
      <vt:lpstr>PowerPoint Presentation</vt:lpstr>
      <vt:lpstr>Problem Statement</vt:lpstr>
      <vt:lpstr>Task Details</vt:lpstr>
      <vt:lpstr>References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16</cp:revision>
  <cp:lastPrinted>1900-12-31T20:00:00Z</cp:lastPrinted>
  <dcterms:created xsi:type="dcterms:W3CDTF">1900-12-31T20:00:00Z</dcterms:created>
  <dcterms:modified xsi:type="dcterms:W3CDTF">2024-03-21T12:09:15Z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