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0" r:id="rId1"/>
  </p:sldMasterIdLst>
  <p:notesMasterIdLst>
    <p:notesMasterId r:id="rId7"/>
  </p:notesMasterIdLst>
  <p:sldIdLst>
    <p:sldId id="260" r:id="rId2"/>
    <p:sldId id="500" r:id="rId3"/>
    <p:sldId id="502" r:id="rId4"/>
    <p:sldId id="302" r:id="rId5"/>
    <p:sldId id="501" r:id="rId6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895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791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1687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55832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947908" algn="l" defTabSz="779163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337489" algn="l" defTabSz="779163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2727071" algn="l" defTabSz="779163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116652" algn="l" defTabSz="779163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4C4"/>
    <a:srgbClr val="006600"/>
    <a:srgbClr val="C9DBFF"/>
    <a:srgbClr val="B7D4FF"/>
    <a:srgbClr val="FFF2BD"/>
    <a:srgbClr val="FFEDA3"/>
    <a:srgbClr val="8FC7FF"/>
    <a:srgbClr val="97E4FF"/>
    <a:srgbClr val="5D9FFF"/>
    <a:srgbClr val="FFE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6FCF8-429C-41F8-AD5F-D775F6E04DE4}" v="4" dt="2021-07-26T14:44:17.0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1" autoAdjust="0"/>
    <p:restoredTop sz="94576" autoAdjust="0"/>
  </p:normalViewPr>
  <p:slideViewPr>
    <p:cSldViewPr>
      <p:cViewPr varScale="1">
        <p:scale>
          <a:sx n="130" d="100"/>
          <a:sy n="130" d="100"/>
        </p:scale>
        <p:origin x="168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C680882-5D7D-45A9-B0D8-7C13C25E68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553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Arial" charset="0"/>
        <a:ea typeface="+mn-ea"/>
        <a:cs typeface="+mn-cs"/>
      </a:defRPr>
    </a:lvl1pPr>
    <a:lvl2pPr marL="389582"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Arial" charset="0"/>
        <a:ea typeface="+mn-ea"/>
        <a:cs typeface="+mn-cs"/>
      </a:defRPr>
    </a:lvl2pPr>
    <a:lvl3pPr marL="779163"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Arial" charset="0"/>
        <a:ea typeface="+mn-ea"/>
        <a:cs typeface="+mn-cs"/>
      </a:defRPr>
    </a:lvl3pPr>
    <a:lvl4pPr marL="1168745"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Arial" charset="0"/>
        <a:ea typeface="+mn-ea"/>
        <a:cs typeface="+mn-cs"/>
      </a:defRPr>
    </a:lvl4pPr>
    <a:lvl5pPr marL="1558326"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Arial" charset="0"/>
        <a:ea typeface="+mn-ea"/>
        <a:cs typeface="+mn-cs"/>
      </a:defRPr>
    </a:lvl5pPr>
    <a:lvl6pPr marL="1947908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DA048D-BC9E-420A-9E19-C3FB18E7A779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379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F74FE7-CF99-4916-B10D-F64EAC0EB5CE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27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5848E85-F01A-4962-ABF0-A7219BA4D0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83918"/>
            <a:ext cx="1018664" cy="98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597832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987574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F7042B2-665E-45FF-9DC9-ADE29D317D6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9" y="4083918"/>
            <a:ext cx="1311406" cy="98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8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525" y="4786313"/>
            <a:ext cx="80645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2240" y="720329"/>
            <a:ext cx="871378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2238" y="82154"/>
            <a:ext cx="0" cy="6477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50"/>
            </a:lvl2pPr>
            <a:lvl4pPr>
              <a:defRPr sz="1350"/>
            </a:lvl4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4395" y="4806554"/>
            <a:ext cx="1893887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6543" y="4806554"/>
            <a:ext cx="5318125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Programming for AI-accelerators: Convolutional Layer in CUDA (Practice #2)</a:t>
            </a:r>
            <a:endParaRPr lang="ru-RU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930" y="4806554"/>
            <a:ext cx="863600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/5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00" y="4608000"/>
            <a:ext cx="535400" cy="48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4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525" y="4786313"/>
            <a:ext cx="80645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2240" y="720329"/>
            <a:ext cx="871378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2238" y="82154"/>
            <a:ext cx="0" cy="6477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427734"/>
            <a:ext cx="8426198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/5</a:t>
            </a:r>
            <a:endParaRPr lang="ru-RU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4395" y="4806554"/>
            <a:ext cx="1893887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6543" y="4806554"/>
            <a:ext cx="5318125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Programming for AI-accelerators: Convolutional Layer in CUDA (Practice #2)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00" y="4608000"/>
            <a:ext cx="535400" cy="48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3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2415" y="155974"/>
            <a:ext cx="8737750" cy="42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777" y="803660"/>
            <a:ext cx="8770388" cy="3911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4394" y="4806554"/>
            <a:ext cx="1893887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6542" y="4806554"/>
            <a:ext cx="5318125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Programming for AI-accelerators: Convolutional Layer in CUDA (Practice #2)</a:t>
            </a:r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930" y="4806554"/>
            <a:ext cx="863600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/5</a:t>
            </a:r>
            <a:endParaRPr lang="ru-RU" dirty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898525" y="4786313"/>
            <a:ext cx="80645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22240" y="720329"/>
            <a:ext cx="871378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22238" y="82154"/>
            <a:ext cx="0" cy="6477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6000" y="4608000"/>
            <a:ext cx="535400" cy="48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5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342909" algn="l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17" algn="l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26" algn="l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35" algn="l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00030" indent="-20003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07204" indent="-207174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cs typeface="+mn-cs"/>
        </a:defRPr>
      </a:lvl2pPr>
      <a:lvl3pPr marL="607234" indent="-20003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  <a:cs typeface="+mn-cs"/>
        </a:defRPr>
      </a:lvl3pPr>
      <a:lvl4pPr marL="807264" indent="-20003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cs typeface="+mn-cs"/>
        </a:defRPr>
      </a:lvl4pPr>
      <a:lvl5pPr marL="1007294" indent="-20003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tabLst/>
        <a:defRPr sz="1200">
          <a:solidFill>
            <a:schemeClr val="tx1"/>
          </a:solidFill>
          <a:latin typeface="+mn-lt"/>
          <a:cs typeface="+mn-cs"/>
        </a:defRPr>
      </a:lvl5pPr>
      <a:lvl6pPr marL="1885997" indent="-17145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+mn-lt"/>
          <a:cs typeface="+mn-cs"/>
        </a:defRPr>
      </a:lvl6pPr>
      <a:lvl7pPr marL="2228906" indent="-17145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+mn-lt"/>
          <a:cs typeface="+mn-cs"/>
        </a:defRPr>
      </a:lvl7pPr>
      <a:lvl8pPr marL="2571815" indent="-17145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+mn-lt"/>
          <a:cs typeface="+mn-cs"/>
        </a:defRPr>
      </a:lvl8pPr>
      <a:lvl9pPr marL="2914723" indent="-17145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7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3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2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0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68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ton.v.gorshkov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nvidia.com/cuda/cuda-c-programming-guide/index.html" TargetMode="External"/><Relationship Id="rId4" Type="http://schemas.openxmlformats.org/officeDocument/2006/relationships/hyperlink" Target="https://www.openmp.org/spec-html/5.2/openmp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482834" y="4068102"/>
            <a:ext cx="31216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600" dirty="0">
                <a:latin typeface="Arial" pitchFamily="34" charset="0"/>
              </a:rPr>
              <a:t>Anton Gorshkov</a:t>
            </a:r>
          </a:p>
          <a:p>
            <a:r>
              <a:rPr lang="en-US" sz="1600" dirty="0">
                <a:latin typeface="Arial" pitchFamily="34" charset="0"/>
                <a:hlinkClick r:id="rId3"/>
              </a:rPr>
              <a:t>anton.v.gorshkov@gmail.com</a:t>
            </a:r>
            <a:endParaRPr lang="en-US" sz="1600" dirty="0">
              <a:latin typeface="Arial" pitchFamily="34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1265039" y="2211710"/>
            <a:ext cx="6613922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ru-RU" sz="2800" dirty="0">
                <a:latin typeface="Book Antiqua" panose="02040602050305030304" pitchFamily="18" charset="0"/>
              </a:rPr>
              <a:t>Practice #2</a:t>
            </a:r>
            <a:br>
              <a:rPr lang="en-US" altLang="ru-RU" sz="2800" dirty="0">
                <a:latin typeface="Book Antiqua" panose="02040602050305030304" pitchFamily="18" charset="0"/>
              </a:rPr>
            </a:br>
            <a:r>
              <a:rPr lang="en-US" altLang="ru-RU" sz="2800" dirty="0">
                <a:latin typeface="Book Antiqua" panose="02040602050305030304" pitchFamily="18" charset="0"/>
              </a:rPr>
              <a:t>Convolutional Layer in CUDA</a:t>
            </a:r>
            <a:endParaRPr lang="ru-RU" sz="2800" dirty="0">
              <a:latin typeface="Book Antiqua" panose="02040602050305030304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35819" y="1491630"/>
            <a:ext cx="710057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2000" b="1" i="1" cap="small" dirty="0">
                <a:latin typeface="Bookman Old Style" panose="02050604050505020204" pitchFamily="18" charset="0"/>
              </a:rPr>
              <a:t>Programming for AI-accelerators</a:t>
            </a:r>
          </a:p>
        </p:txBody>
      </p:sp>
      <p:sp>
        <p:nvSpPr>
          <p:cNvPr id="5" name="Text Box 1033"/>
          <p:cNvSpPr txBox="1">
            <a:spLocks noChangeArrowheads="1"/>
          </p:cNvSpPr>
          <p:nvPr/>
        </p:nvSpPr>
        <p:spPr bwMode="auto">
          <a:xfrm>
            <a:off x="0" y="86921"/>
            <a:ext cx="9144000" cy="5616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9pPr>
          </a:lstStyle>
          <a:p>
            <a:pPr algn="ctr" eaLnBrk="1" hangingPunct="1">
              <a:spcAft>
                <a:spcPts val="300"/>
              </a:spcAft>
              <a:defRPr/>
            </a:pPr>
            <a:r>
              <a:rPr lang="en-US" sz="1400" b="1" cap="small" spc="70" dirty="0">
                <a:latin typeface="Bookman Old Style" panose="02050604050505020204" pitchFamily="18" charset="0"/>
                <a:cs typeface="Arial" panose="020B0604020202020204" pitchFamily="34" charset="0"/>
              </a:rPr>
              <a:t>Lobachevsky State University of Nizhny Novgorod</a:t>
            </a:r>
          </a:p>
          <a:p>
            <a:pPr algn="ctr" eaLnBrk="1" hangingPunct="1">
              <a:spcAft>
                <a:spcPts val="300"/>
              </a:spcAft>
              <a:defRPr/>
            </a:pPr>
            <a:r>
              <a:rPr lang="en-US" sz="1400" b="1" cap="small" spc="70" dirty="0">
                <a:latin typeface="Bookman Old Style" panose="02050604050505020204" pitchFamily="18" charset="0"/>
                <a:cs typeface="Arial" panose="020B0604020202020204" pitchFamily="34" charset="0"/>
              </a:rPr>
              <a:t>Institute of Information Technology, Mathematics and Mechanics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2CF73B2-F59E-4160-8B38-270255CD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179B050A-32C6-4104-8330-4724A55F4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777" y="803660"/>
                <a:ext cx="8770388" cy="2632185"/>
              </a:xfrm>
            </p:spPr>
            <p:txBody>
              <a:bodyPr/>
              <a:lstStyle/>
              <a:p>
                <a:r>
                  <a:rPr lang="en-US" dirty="0"/>
                  <a:t>Implement batched 2D Convolutional Layer in CUDA</a:t>
                </a:r>
              </a:p>
              <a:p>
                <a:r>
                  <a:rPr lang="en-US" b="0" dirty="0"/>
                  <a:t>Use th</a:t>
                </a:r>
                <a:r>
                  <a:rPr lang="en-US" dirty="0"/>
                  <a:t>e following formula:</a:t>
                </a:r>
              </a:p>
              <a:p>
                <a:pPr lvl="1"/>
                <a:r>
                  <a:rPr lang="en-US" dirty="0"/>
                  <a:t>Let input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has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 input filter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has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 result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will have size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:</a:t>
                </a:r>
              </a:p>
              <a:p>
                <a:pPr marL="20003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𝑒𝑓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US" i="1" dirty="0"/>
                  <a:t>Batched</a:t>
                </a:r>
                <a:r>
                  <a:rPr lang="en-US" dirty="0"/>
                  <a:t> layer means there are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matrices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179B050A-32C6-4104-8330-4724A55F4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777" y="803660"/>
                <a:ext cx="8770388" cy="2632185"/>
              </a:xfrm>
              <a:blipFill>
                <a:blip r:embed="rId2"/>
                <a:stretch>
                  <a:fillRect l="-139" t="-1389" b="-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409B7B7F-4FAA-46D8-92F6-32825D42C0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BC8520D2-BC6A-429C-A468-CAA5C26E5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</a:t>
            </a:fld>
            <a:r>
              <a:rPr lang="en-US" dirty="0"/>
              <a:t>/5</a:t>
            </a:r>
            <a:endParaRPr lang="ru-RU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4EDBE29-4C77-4554-9AA2-235CDED3A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Convolutional Layer in CUDA (Practice #2)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6E10DA3-0B8D-461E-8578-8ABE563AC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833" y="3060781"/>
            <a:ext cx="3382390" cy="168305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99E094C-0BDA-4358-B42C-78B2C89D4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3442914"/>
            <a:ext cx="3207850" cy="124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4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2CF73B2-F59E-4160-8B38-270255CD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Details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179B050A-32C6-4104-8330-4724A55F4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777" y="774725"/>
                <a:ext cx="8456679" cy="3237185"/>
              </a:xfrm>
            </p:spPr>
            <p:txBody>
              <a:bodyPr/>
              <a:lstStyle/>
              <a:p>
                <a:r>
                  <a:rPr lang="en-US" sz="1600" dirty="0"/>
                  <a:t>Implement console application in C++/CUDA with command line arguments:</a:t>
                </a:r>
              </a:p>
              <a:p>
                <a:pPr lvl="1"/>
                <a:r>
                  <a:rPr lang="en-US" sz="1400" dirty="0"/>
                  <a:t>Size of input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), filter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) and batch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400"/>
                  <a:t>)</a:t>
                </a:r>
                <a:endParaRPr lang="en-US" sz="1400" dirty="0"/>
              </a:p>
              <a:p>
                <a:r>
                  <a:rPr lang="en-US" sz="1600" dirty="0"/>
                  <a:t>Input and filter element type is </a:t>
                </a:r>
                <a:r>
                  <a:rPr lang="en-US" sz="1600" i="1" dirty="0"/>
                  <a:t>float</a:t>
                </a:r>
              </a:p>
              <a:p>
                <a:r>
                  <a:rPr lang="en-US" sz="1600" dirty="0"/>
                  <a:t>The following computational methods should be supported:</a:t>
                </a:r>
              </a:p>
              <a:p>
                <a:pPr lvl="1"/>
                <a:r>
                  <a:rPr lang="en-US" sz="1400" dirty="0"/>
                  <a:t>Sequential (general C/C++)</a:t>
                </a:r>
              </a:p>
              <a:p>
                <a:pPr lvl="1"/>
                <a:r>
                  <a:rPr lang="en-US" sz="1400" dirty="0"/>
                  <a:t>Parallel (OpenMP)</a:t>
                </a:r>
              </a:p>
              <a:p>
                <a:pPr lvl="1"/>
                <a:r>
                  <a:rPr lang="en-US" sz="1400" dirty="0"/>
                  <a:t>SIMT* (CUDA***)</a:t>
                </a:r>
              </a:p>
              <a:p>
                <a:pPr lvl="1"/>
                <a:r>
                  <a:rPr lang="en-US" sz="1400" dirty="0"/>
                  <a:t>SIMT + Streams** (CUDA***)</a:t>
                </a:r>
              </a:p>
              <a:p>
                <a:r>
                  <a:rPr lang="en-US" sz="1600" dirty="0"/>
                  <a:t>As a result the application should print:</a:t>
                </a:r>
              </a:p>
              <a:p>
                <a:pPr lvl="1"/>
                <a:r>
                  <a:rPr lang="en-US" sz="1400" dirty="0"/>
                  <a:t>Time in seconds for each method</a:t>
                </a:r>
              </a:p>
              <a:p>
                <a:pPr lvl="1"/>
                <a:r>
                  <a:rPr lang="en-US" sz="1400" dirty="0"/>
                  <a:t>Correctness check result for each method as absolute maximum difference between current and sequential result</a:t>
                </a:r>
                <a:endParaRPr lang="ru-RU" sz="1400" dirty="0"/>
              </a:p>
            </p:txBody>
          </p:sp>
        </mc:Choice>
        <mc:Fallback xmlns=""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179B050A-32C6-4104-8330-4724A55F4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777" y="774725"/>
                <a:ext cx="8456679" cy="3237185"/>
              </a:xfrm>
              <a:blipFill>
                <a:blip r:embed="rId2"/>
                <a:stretch>
                  <a:fillRect t="-565" b="-1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409B7B7F-4FAA-46D8-92F6-32825D42C0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97BED5-72C9-44C6-A871-5C2BCE565246}"/>
              </a:ext>
            </a:extLst>
          </p:cNvPr>
          <p:cNvSpPr txBox="1"/>
          <p:nvPr/>
        </p:nvSpPr>
        <p:spPr>
          <a:xfrm>
            <a:off x="5148064" y="2294578"/>
            <a:ext cx="3014866" cy="938719"/>
          </a:xfrm>
          <a:prstGeom prst="rect">
            <a:avLst/>
          </a:prstGeom>
          <a:solidFill>
            <a:schemeClr val="accent3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./conv 2048 7 32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Sequential: 2.34 sec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Parallel: 1.12 sec (diff: 0.0)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SIMT: 0.34 sec (diff: 0.23e-4)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Streams: 0.23 sec (diff: 0.23e-4)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C84670-6A45-4B2D-815D-76261A76F143}"/>
              </a:ext>
            </a:extLst>
          </p:cNvPr>
          <p:cNvSpPr txBox="1"/>
          <p:nvPr/>
        </p:nvSpPr>
        <p:spPr>
          <a:xfrm>
            <a:off x="5148064" y="2032968"/>
            <a:ext cx="1963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+mj-lt"/>
              </a:rPr>
              <a:t>Application Output Example:</a:t>
            </a:r>
            <a:endParaRPr lang="ru-RU" sz="1100" i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DC3B7A-4C85-4B84-9DA8-9CEECF584EAF}"/>
              </a:ext>
            </a:extLst>
          </p:cNvPr>
          <p:cNvSpPr txBox="1"/>
          <p:nvPr/>
        </p:nvSpPr>
        <p:spPr>
          <a:xfrm>
            <a:off x="733094" y="4166959"/>
            <a:ext cx="81686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* Implementation Hint: </a:t>
            </a:r>
            <a:r>
              <a:rPr lang="en-US" sz="1000" dirty="0">
                <a:latin typeface="+mj-lt"/>
              </a:rPr>
              <a:t>let a thread block processes a row of result matrix, and a thread – an element. Loop over batches should be outer loop</a:t>
            </a:r>
          </a:p>
          <a:p>
            <a:r>
              <a:rPr lang="en-US" sz="1000" i="1" dirty="0">
                <a:latin typeface="+mj-lt"/>
              </a:rPr>
              <a:t>** Implementation Hint: </a:t>
            </a:r>
            <a:r>
              <a:rPr lang="en-US" sz="1000" dirty="0">
                <a:latin typeface="+mj-lt"/>
              </a:rPr>
              <a:t>use approach described above. Introduce CUDA streams to overlap data transfers and computations</a:t>
            </a:r>
            <a:br>
              <a:rPr lang="en-US" sz="1000" dirty="0">
                <a:latin typeface="+mj-lt"/>
              </a:rPr>
            </a:br>
            <a:r>
              <a:rPr lang="en-US" sz="1000" dirty="0">
                <a:latin typeface="+mj-lt"/>
              </a:rPr>
              <a:t>***</a:t>
            </a:r>
            <a:r>
              <a:rPr lang="en-US" sz="1000" i="1" dirty="0">
                <a:latin typeface="+mj-lt"/>
              </a:rPr>
              <a:t>Optimization Hint:</a:t>
            </a:r>
            <a:r>
              <a:rPr lang="en-US" sz="1000" dirty="0">
                <a:latin typeface="+mj-lt"/>
              </a:rPr>
              <a:t> use shared memory to store filter matrix</a:t>
            </a:r>
            <a:endParaRPr lang="ru-RU" sz="1000" dirty="0">
              <a:latin typeface="+mj-lt"/>
            </a:endParaRP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4E801BDB-86C2-4725-8040-CF80E8224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</a:t>
            </a:fld>
            <a:r>
              <a:rPr lang="en-US"/>
              <a:t>/5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33D3B0-B264-433D-98F7-F335E8ECC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Convolutional Layer in CUDA (Practice #2)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177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References</a:t>
            </a:r>
            <a:endParaRPr lang="ru-RU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71469" indent="-271469" eaLnBrk="1" hangingPunct="1">
              <a:buFontTx/>
              <a:buAutoNum type="arabicPeriod"/>
            </a:pPr>
            <a:r>
              <a:rPr lang="en-US" sz="1600" dirty="0"/>
              <a:t>Wikipedia, </a:t>
            </a:r>
            <a:r>
              <a:rPr lang="en-US" sz="1600" i="1" dirty="0"/>
              <a:t>Convolution</a:t>
            </a:r>
            <a:r>
              <a:rPr lang="en-US" sz="1600" dirty="0"/>
              <a:t>, -2024 [</a:t>
            </a:r>
            <a:r>
              <a:rPr lang="en-US" sz="1600" dirty="0">
                <a:hlinkClick r:id="rId3"/>
              </a:rPr>
              <a:t>URL</a:t>
            </a:r>
            <a:r>
              <a:rPr lang="en-US" sz="1600" dirty="0"/>
              <a:t>]</a:t>
            </a:r>
          </a:p>
          <a:p>
            <a:pPr marL="271469" indent="-271469" eaLnBrk="1" hangingPunct="1">
              <a:buFontTx/>
              <a:buAutoNum type="arabicPeriod"/>
            </a:pPr>
            <a:r>
              <a:rPr lang="en-US" sz="1600" dirty="0"/>
              <a:t>OpenMP Architecture Review Board, </a:t>
            </a:r>
            <a:r>
              <a:rPr lang="en-US" sz="1600" i="1" dirty="0"/>
              <a:t>OPENMP API Specification v5.2</a:t>
            </a:r>
            <a:r>
              <a:rPr lang="en-US" sz="1600" dirty="0"/>
              <a:t>, -2021 [</a:t>
            </a:r>
            <a:r>
              <a:rPr lang="en-US" sz="1600" dirty="0">
                <a:hlinkClick r:id="rId4"/>
              </a:rPr>
              <a:t>URL</a:t>
            </a:r>
            <a:r>
              <a:rPr lang="en-US" sz="1600" dirty="0"/>
              <a:t>]</a:t>
            </a:r>
          </a:p>
          <a:p>
            <a:pPr marL="271469" indent="-271469" eaLnBrk="1" hangingPunct="1">
              <a:buFontTx/>
              <a:buAutoNum type="arabicPeriod"/>
            </a:pPr>
            <a:r>
              <a:rPr lang="en-US" sz="1600" dirty="0"/>
              <a:t>NVidia Corporation, </a:t>
            </a:r>
            <a:r>
              <a:rPr lang="en-US" sz="1600" i="1" dirty="0"/>
              <a:t>CUDA C++ Programming Guide v12.3</a:t>
            </a:r>
            <a:r>
              <a:rPr lang="en-US" sz="1600" dirty="0"/>
              <a:t> [</a:t>
            </a:r>
            <a:r>
              <a:rPr lang="en-US" sz="1600" dirty="0">
                <a:hlinkClick r:id="rId5"/>
              </a:rPr>
              <a:t>URL</a:t>
            </a:r>
            <a:r>
              <a:rPr lang="en-US" sz="1600" dirty="0"/>
              <a:t>]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35A9C57-C8FF-4D93-B312-6F63B9360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4</a:t>
            </a:fld>
            <a:r>
              <a:rPr lang="en-US"/>
              <a:t>/5</a:t>
            </a:r>
            <a:endParaRPr lang="ru-RU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AD581064-F902-45BE-874D-0039E0271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Convolutional Layer in CUDA (Practice #2)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5A1DB-A7C3-41E6-9FD6-001DB9F8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9A012-2367-4B9B-8CE7-E67AF19ED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/>
              <a:t>Anton Gorshkov</a:t>
            </a:r>
            <a:r>
              <a:rPr lang="en-US" dirty="0"/>
              <a:t>, Ph.D., Associate Professor at Lobachevsky State University, Principal Engineer at Huawei</a:t>
            </a:r>
          </a:p>
          <a:p>
            <a:pPr>
              <a:spcBef>
                <a:spcPts val="600"/>
              </a:spcBef>
            </a:pPr>
            <a:r>
              <a:rPr lang="en-US" b="1" dirty="0"/>
              <a:t>Arseniy </a:t>
            </a:r>
            <a:r>
              <a:rPr lang="en-US" b="1" dirty="0" err="1"/>
              <a:t>Obolenskiy</a:t>
            </a:r>
            <a:r>
              <a:rPr lang="en-US" dirty="0"/>
              <a:t>, Senior Engineer at Huawei</a:t>
            </a:r>
          </a:p>
          <a:p>
            <a:pPr>
              <a:spcBef>
                <a:spcPts val="600"/>
              </a:spcBef>
            </a:pPr>
            <a:r>
              <a:rPr lang="en-US" b="1" dirty="0"/>
              <a:t>Mikhail </a:t>
            </a:r>
            <a:r>
              <a:rPr lang="en-US" b="1" dirty="0" err="1"/>
              <a:t>Lychkov</a:t>
            </a:r>
            <a:r>
              <a:rPr lang="en-US" dirty="0"/>
              <a:t>, Senior Engineer at Huawei</a:t>
            </a:r>
          </a:p>
          <a:p>
            <a:pPr>
              <a:spcBef>
                <a:spcPts val="600"/>
              </a:spcBef>
            </a:pPr>
            <a:r>
              <a:rPr lang="en-US" b="1" dirty="0"/>
              <a:t>Oleg </a:t>
            </a:r>
            <a:r>
              <a:rPr lang="en-US" b="1" dirty="0" err="1"/>
              <a:t>Maslov</a:t>
            </a:r>
            <a:r>
              <a:rPr lang="en-US" dirty="0"/>
              <a:t>, Ph.D., Expert at Huawei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C39ED5-10AA-4004-AA04-01CB5AEFE75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5618FD-FE45-4B83-8434-4783F964B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5</a:t>
            </a:fld>
            <a:r>
              <a:rPr lang="en-US"/>
              <a:t>/5</a:t>
            </a:r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6334F7-D481-4C8C-97CB-CB52E7971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Convolutional Layer in CUDA (Practice #2)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660587"/>
      </p:ext>
    </p:extLst>
  </p:cSld>
  <p:clrMapOvr>
    <a:masterClrMapping/>
  </p:clrMapOvr>
</p:sld>
</file>

<file path=ppt/theme/theme1.xml><?xml version="1.0" encoding="utf-8"?>
<a:theme xmlns:a="http://schemas.openxmlformats.org/drawingml/2006/main" name="1_itlab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452</Words>
  <Application>Microsoft Office PowerPoint</Application>
  <PresentationFormat>On-screen Show (16:9)</PresentationFormat>
  <Paragraphs>57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Book Antiqua</vt:lpstr>
      <vt:lpstr>Bookman Old Style</vt:lpstr>
      <vt:lpstr>Cambria Math</vt:lpstr>
      <vt:lpstr>Courier New</vt:lpstr>
      <vt:lpstr>Times New Roman</vt:lpstr>
      <vt:lpstr>Wingdings</vt:lpstr>
      <vt:lpstr>1_itlab</vt:lpstr>
      <vt:lpstr>PowerPoint Presentation</vt:lpstr>
      <vt:lpstr>Problem Statement</vt:lpstr>
      <vt:lpstr>Task Details</vt:lpstr>
      <vt:lpstr>References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программирования.  Курс на базе  Microsoft Solutions Framework</dc:title>
  <dc:creator/>
  <cp:lastModifiedBy/>
  <cp:revision>16</cp:revision>
  <cp:lastPrinted>1900-12-31T20:00:00Z</cp:lastPrinted>
  <dcterms:created xsi:type="dcterms:W3CDTF">1900-12-31T20:00:00Z</dcterms:created>
  <dcterms:modified xsi:type="dcterms:W3CDTF">2024-05-29T23:50:47Z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