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0" r:id="rId1"/>
  </p:sldMasterIdLst>
  <p:notesMasterIdLst>
    <p:notesMasterId r:id="rId8"/>
  </p:notesMasterIdLst>
  <p:sldIdLst>
    <p:sldId id="260" r:id="rId2"/>
    <p:sldId id="500" r:id="rId3"/>
    <p:sldId id="503" r:id="rId4"/>
    <p:sldId id="502" r:id="rId5"/>
    <p:sldId id="302" r:id="rId6"/>
    <p:sldId id="501" r:id="rId7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95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791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687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583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47908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337489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727071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116652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4C4"/>
    <a:srgbClr val="006600"/>
    <a:srgbClr val="C9DBFF"/>
    <a:srgbClr val="B7D4FF"/>
    <a:srgbClr val="FFF2BD"/>
    <a:srgbClr val="FFEDA3"/>
    <a:srgbClr val="8FC7FF"/>
    <a:srgbClr val="97E4FF"/>
    <a:srgbClr val="5D9FFF"/>
    <a:srgbClr val="FFE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6FCF8-429C-41F8-AD5F-D775F6E04DE4}" v="4" dt="2021-07-26T14:44:17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1" autoAdjust="0"/>
    <p:restoredTop sz="94576" autoAdjust="0"/>
  </p:normalViewPr>
  <p:slideViewPr>
    <p:cSldViewPr>
      <p:cViewPr varScale="1">
        <p:scale>
          <a:sx n="165" d="100"/>
          <a:sy n="165" d="100"/>
        </p:scale>
        <p:origin x="162" y="2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1pPr>
    <a:lvl2pPr marL="389582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2pPr>
    <a:lvl3pPr marL="779163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3pPr>
    <a:lvl4pPr marL="1168745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4pPr>
    <a:lvl5pPr marL="1558326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5pPr>
    <a:lvl6pPr marL="1947908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A048D-BC9E-420A-9E19-C3FB18E7A77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7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74FE7-CF99-4916-B10D-F64EAC0EB5CE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7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5848E85-F01A-4962-ABF0-A7219BA4D0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83918"/>
            <a:ext cx="1018664" cy="9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98757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7042B2-665E-45FF-9DC9-ADE29D317D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9" y="4083918"/>
            <a:ext cx="1311406" cy="98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50"/>
            </a:lvl2pPr>
            <a:lvl4pPr>
              <a:defRPr sz="1350"/>
            </a:lvl4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5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3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Programming for AI-accelerators: Convolution Through Matrix Multiplication (practice #3)</a:t>
            </a:r>
            <a:endParaRPr lang="ru-RU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30" y="4806554"/>
            <a:ext cx="863600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/5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27734"/>
            <a:ext cx="8426198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/5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5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3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Programming for AI-accelerators: Convolution Through Matrix Multiplication (practice #3)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415" y="155974"/>
            <a:ext cx="8737750" cy="42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777" y="803660"/>
            <a:ext cx="8770388" cy="391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4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2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Programming for AI-accelerators: Convolution Through Matrix Multiplication (practice #3)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30" y="4806554"/>
            <a:ext cx="863600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/5</a:t>
            </a:r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909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17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26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35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00030" indent="-20003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07204" indent="-207174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07234" indent="-20003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3pPr>
      <a:lvl4pPr marL="807264" indent="-20003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007294" indent="-20003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200">
          <a:solidFill>
            <a:schemeClr val="tx1"/>
          </a:solidFill>
          <a:latin typeface="+mn-lt"/>
          <a:cs typeface="+mn-cs"/>
        </a:defRPr>
      </a:lvl5pPr>
      <a:lvl6pPr marL="1885997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6pPr>
      <a:lvl7pPr marL="2228906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7pPr>
      <a:lvl8pPr marL="2571815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8pPr>
      <a:lvl9pPr marL="2914723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.v.gorshko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baeldung.com/cs/convolution-matrix-multiplic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cs/convolution-matrix-multiplica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7" Type="http://schemas.openxmlformats.org/officeDocument/2006/relationships/hyperlink" Target="https://docs.nvidia.com/cuda/cuda-c-programming-guide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mp.org/spec-html/5.2/openmp.html" TargetMode="External"/><Relationship Id="rId5" Type="http://schemas.openxmlformats.org/officeDocument/2006/relationships/hyperlink" Target="https://github.com/NVIDIA/cutlass/blob/main/media/docs/implicit_gemm_convolution.md" TargetMode="External"/><Relationship Id="rId4" Type="http://schemas.openxmlformats.org/officeDocument/2006/relationships/hyperlink" Target="https://www.baeldung.com/cs/convolution-matrix-multiplica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82834" y="4068102"/>
            <a:ext cx="31216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Anton Gorshkov</a:t>
            </a:r>
          </a:p>
          <a:p>
            <a:r>
              <a:rPr lang="en-US" sz="1600" dirty="0">
                <a:latin typeface="Arial" pitchFamily="34" charset="0"/>
                <a:hlinkClick r:id="rId3"/>
              </a:rPr>
              <a:t>anton.v.gorshkov@gmail.com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1265039" y="2211710"/>
            <a:ext cx="6613922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ru-RU" sz="2800" dirty="0">
                <a:latin typeface="Book Antiqua" panose="02040602050305030304" pitchFamily="18" charset="0"/>
              </a:rPr>
              <a:t>Practice #3</a:t>
            </a:r>
            <a:br>
              <a:rPr lang="en-US" altLang="ru-RU" sz="2800" dirty="0">
                <a:latin typeface="Book Antiqua" panose="02040602050305030304" pitchFamily="18" charset="0"/>
              </a:rPr>
            </a:br>
            <a:r>
              <a:rPr lang="en-US" altLang="ru-RU" sz="2800" dirty="0">
                <a:latin typeface="Book Antiqua" panose="02040602050305030304" pitchFamily="18" charset="0"/>
              </a:rPr>
              <a:t>Convolution Through Matrix Multiplication</a:t>
            </a:r>
            <a:endParaRPr lang="ru-RU" sz="2800" dirty="0">
              <a:latin typeface="Book Antiqua" panose="0204060205030503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35819" y="1491630"/>
            <a:ext cx="710057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000" b="1" i="1" cap="small" dirty="0">
                <a:latin typeface="Bookman Old Style" panose="02050604050505020204" pitchFamily="18" charset="0"/>
              </a:rPr>
              <a:t>Programming for AI-accelerators</a:t>
            </a:r>
          </a:p>
        </p:txBody>
      </p:sp>
      <p:sp>
        <p:nvSpPr>
          <p:cNvPr id="5" name="Text Box 1033"/>
          <p:cNvSpPr txBox="1">
            <a:spLocks noChangeArrowheads="1"/>
          </p:cNvSpPr>
          <p:nvPr/>
        </p:nvSpPr>
        <p:spPr bwMode="auto">
          <a:xfrm>
            <a:off x="0" y="86921"/>
            <a:ext cx="9144000" cy="5616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9pPr>
          </a:lstStyle>
          <a:p>
            <a:pPr algn="ctr" eaLnBrk="1" hangingPunct="1">
              <a:spcAft>
                <a:spcPts val="300"/>
              </a:spcAft>
              <a:defRPr/>
            </a:pPr>
            <a:r>
              <a:rPr lang="en-US" sz="1400" b="1" cap="small" spc="70" dirty="0">
                <a:latin typeface="Bookman Old Style" panose="02050604050505020204" pitchFamily="18" charset="0"/>
                <a:cs typeface="Arial" panose="020B0604020202020204" pitchFamily="34" charset="0"/>
              </a:rPr>
              <a:t>Lobachevsky State University of Nizhny Novgorod</a:t>
            </a:r>
          </a:p>
          <a:p>
            <a:pPr algn="ctr" eaLnBrk="1" hangingPunct="1">
              <a:spcAft>
                <a:spcPts val="300"/>
              </a:spcAft>
              <a:defRPr/>
            </a:pPr>
            <a:r>
              <a:rPr lang="en-US" sz="1400" b="1" cap="small" spc="70" dirty="0">
                <a:latin typeface="Bookman Old Style" panose="02050604050505020204" pitchFamily="18" charset="0"/>
                <a:cs typeface="Arial" panose="020B0604020202020204" pitchFamily="34" charset="0"/>
              </a:rPr>
              <a:t>Institute of Information Technology, Mathematics and Mechanics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CF73B2-F59E-4160-8B38-270255CD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Statement…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179B050A-32C6-4104-8330-4724A55F4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776" y="803661"/>
                <a:ext cx="8816719" cy="1912106"/>
              </a:xfrm>
            </p:spPr>
            <p:txBody>
              <a:bodyPr/>
              <a:lstStyle/>
              <a:p>
                <a:r>
                  <a:rPr lang="en-US" dirty="0"/>
                  <a:t>Implement batched 2D Convolutional Layer in CUDA based on matrix multiplication</a:t>
                </a:r>
              </a:p>
              <a:p>
                <a:r>
                  <a:rPr lang="en-US" b="0" dirty="0"/>
                  <a:t>Use </a:t>
                </a:r>
                <a:r>
                  <a:rPr lang="en-US" dirty="0"/>
                  <a:t>an approach described </a:t>
                </a:r>
                <a:r>
                  <a:rPr lang="en-US" dirty="0">
                    <a:hlinkClick r:id="rId2"/>
                  </a:rPr>
                  <a:t>here</a:t>
                </a:r>
                <a:r>
                  <a:rPr lang="en-US" dirty="0"/>
                  <a:t> </a:t>
                </a:r>
                <a:r>
                  <a:rPr lang="en-US" sz="1600" i="1" dirty="0"/>
                  <a:t>(see next slide)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b="0" dirty="0"/>
                  <a:t>Let </a:t>
                </a:r>
                <a:r>
                  <a:rPr lang="en-US" dirty="0"/>
                  <a:t>input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has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Let input filter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has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O</a:t>
                </a:r>
                <a:r>
                  <a:rPr lang="en-US" b="0" dirty="0"/>
                  <a:t>u</a:t>
                </a:r>
                <a:r>
                  <a:rPr lang="en-US" dirty="0"/>
                  <a:t>tput result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/>
                  <a:t> will have size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i="1" dirty="0"/>
                  <a:t>Batched</a:t>
                </a:r>
                <a:r>
                  <a:rPr lang="en-US" dirty="0"/>
                  <a:t> layer means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179B050A-32C6-4104-8330-4724A55F4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776" y="803661"/>
                <a:ext cx="8816719" cy="1912106"/>
              </a:xfrm>
              <a:blipFill>
                <a:blip r:embed="rId3"/>
                <a:stretch>
                  <a:fillRect l="-138" t="-1917" r="-553" b="-38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409B7B7F-4FAA-46D8-92F6-32825D42C0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C8520D2-BC6A-429C-A468-CAA5C26E5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 dirty="0"/>
              <a:t>/5</a:t>
            </a:r>
            <a:endParaRPr 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4EDBE29-4C77-4554-9AA2-235CDED3A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Convolution Through Matrix Multiplication (practice #3)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11FAFE-395E-4657-8AC5-32112F3FB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787774"/>
            <a:ext cx="3382390" cy="16830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FD160B-6A8C-4647-ADFF-FE86484E2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895" y="3169907"/>
            <a:ext cx="3207850" cy="124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E295C-A532-4255-98A4-8013F25A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183552-D31D-4D3D-BACA-84B47685EB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FE9FA5-3E5B-4B94-BB97-DA5B3B17B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Convolution Through Matrix Multiplication (practice #3)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522D0C-3CD9-4B28-94F8-4B6EC7299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r>
              <a:rPr lang="en-US"/>
              <a:t>/5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06BC23-637F-4FD7-ADB9-8A11CB83C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60681"/>
            <a:ext cx="4610062" cy="39926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0A3052-3ECD-4828-86B5-02C0BA9F0C7D}"/>
              </a:ext>
            </a:extLst>
          </p:cNvPr>
          <p:cNvSpPr txBox="1"/>
          <p:nvPr/>
        </p:nvSpPr>
        <p:spPr>
          <a:xfrm>
            <a:off x="6690759" y="4382819"/>
            <a:ext cx="2326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>
                <a:hlinkClick r:id="rId3"/>
              </a:rPr>
              <a:t>https://www.baeldung.com/cs/convolution-matrix-multiplication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187355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CF73B2-F59E-4160-8B38-270255CD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Details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179B050A-32C6-4104-8330-4724A55F4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777" y="774725"/>
                <a:ext cx="8456679" cy="3517396"/>
              </a:xfrm>
            </p:spPr>
            <p:txBody>
              <a:bodyPr/>
              <a:lstStyle/>
              <a:p>
                <a:r>
                  <a:rPr lang="en-US" sz="1600" dirty="0"/>
                  <a:t>Implement console application in C++/CUDA with command line arguments:</a:t>
                </a:r>
              </a:p>
              <a:p>
                <a:pPr lvl="1"/>
                <a:r>
                  <a:rPr lang="en-US" sz="1400" dirty="0"/>
                  <a:t>Size of input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), filter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) and batch size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400" dirty="0"/>
                  <a:t>) </a:t>
                </a:r>
              </a:p>
              <a:p>
                <a:r>
                  <a:rPr lang="en-US" sz="1600" dirty="0"/>
                  <a:t>Input and filter element type is </a:t>
                </a:r>
                <a:r>
                  <a:rPr lang="en-US" sz="1600" i="1" dirty="0"/>
                  <a:t>float</a:t>
                </a:r>
              </a:p>
              <a:p>
                <a:r>
                  <a:rPr lang="en-US" sz="1600" dirty="0"/>
                  <a:t>The following computational methods should be supported:</a:t>
                </a:r>
              </a:p>
              <a:p>
                <a:pPr lvl="1"/>
                <a:r>
                  <a:rPr lang="en-US" sz="1400" dirty="0"/>
                  <a:t>Sequential (general C/C++)</a:t>
                </a:r>
              </a:p>
              <a:p>
                <a:pPr lvl="1"/>
                <a:r>
                  <a:rPr lang="en-US" sz="1400" dirty="0"/>
                  <a:t>Parallel (OpenMP)</a:t>
                </a:r>
              </a:p>
              <a:p>
                <a:pPr lvl="1"/>
                <a:r>
                  <a:rPr lang="en-US" sz="1400" dirty="0"/>
                  <a:t>SIMT (CUDA*)</a:t>
                </a:r>
              </a:p>
              <a:p>
                <a:pPr lvl="1"/>
                <a:r>
                  <a:rPr lang="en-US" sz="1400" dirty="0"/>
                  <a:t>SIMT (CUTLASS**)</a:t>
                </a:r>
              </a:p>
              <a:p>
                <a:r>
                  <a:rPr lang="en-US" sz="1600" dirty="0"/>
                  <a:t>As a result the application should print:</a:t>
                </a:r>
              </a:p>
              <a:p>
                <a:pPr lvl="1"/>
                <a:r>
                  <a:rPr lang="en-US" sz="1400" dirty="0"/>
                  <a:t>Time in seconds for each method</a:t>
                </a:r>
              </a:p>
              <a:p>
                <a:pPr lvl="1"/>
                <a:r>
                  <a:rPr lang="en-US" sz="1400" dirty="0"/>
                  <a:t>Correctness check result for each method as absolute maximum difference between current and sequential result</a:t>
                </a:r>
              </a:p>
              <a:p>
                <a:r>
                  <a:rPr lang="en-US" sz="1550" dirty="0"/>
                  <a:t>Compare results with “native” approach (practice #2)</a:t>
                </a:r>
                <a:endParaRPr lang="ru-RU" sz="1550" dirty="0"/>
              </a:p>
            </p:txBody>
          </p:sp>
        </mc:Choice>
        <mc:Fallback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179B050A-32C6-4104-8330-4724A55F4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777" y="774725"/>
                <a:ext cx="8456679" cy="3517396"/>
              </a:xfrm>
              <a:blipFill>
                <a:blip r:embed="rId2"/>
                <a:stretch>
                  <a:fillRect t="-520" b="-1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409B7B7F-4FAA-46D8-92F6-32825D42C0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97BED5-72C9-44C6-A871-5C2BCE565246}"/>
              </a:ext>
            </a:extLst>
          </p:cNvPr>
          <p:cNvSpPr txBox="1"/>
          <p:nvPr/>
        </p:nvSpPr>
        <p:spPr>
          <a:xfrm>
            <a:off x="5148064" y="2294578"/>
            <a:ext cx="3014866" cy="938719"/>
          </a:xfrm>
          <a:prstGeom prst="rect">
            <a:avLst/>
          </a:prstGeom>
          <a:solidFill>
            <a:schemeClr val="accent3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mconv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2048 7 16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Sequential: 2.34 sec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Parallel: 1.12 sec (diff: 0.0)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CUDA: 0.34 sec (diff: 0.23e-4)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CUTLASS: 0.23 sec (diff: 0.23e-4)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84670-6A45-4B2D-815D-76261A76F143}"/>
              </a:ext>
            </a:extLst>
          </p:cNvPr>
          <p:cNvSpPr txBox="1"/>
          <p:nvPr/>
        </p:nvSpPr>
        <p:spPr>
          <a:xfrm>
            <a:off x="5148064" y="2032968"/>
            <a:ext cx="1963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+mj-lt"/>
              </a:rPr>
              <a:t>Application Output Example:</a:t>
            </a:r>
            <a:endParaRPr lang="ru-RU" sz="1100" i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C3B7A-4C85-4B84-9DA8-9CEECF584EAF}"/>
              </a:ext>
            </a:extLst>
          </p:cNvPr>
          <p:cNvSpPr txBox="1"/>
          <p:nvPr/>
        </p:nvSpPr>
        <p:spPr>
          <a:xfrm>
            <a:off x="4315237" y="4292121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+mj-lt"/>
              </a:rPr>
              <a:t>* Implementation Hint: </a:t>
            </a:r>
            <a:r>
              <a:rPr lang="en-US" sz="1000" dirty="0">
                <a:latin typeface="+mj-lt"/>
              </a:rPr>
              <a:t>use WMMA instruction to implement matrix multiplication</a:t>
            </a:r>
          </a:p>
          <a:p>
            <a:r>
              <a:rPr lang="en-US" sz="1000" i="1" dirty="0">
                <a:latin typeface="+mj-lt"/>
              </a:rPr>
              <a:t>** Implementation Hint: </a:t>
            </a:r>
            <a:r>
              <a:rPr lang="en-US" sz="1000" dirty="0">
                <a:latin typeface="+mj-lt"/>
              </a:rPr>
              <a:t>use host-side CUTLASS convolution API</a:t>
            </a:r>
            <a:endParaRPr lang="ru-RU" sz="1000" dirty="0">
              <a:latin typeface="+mj-lt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E801BDB-86C2-4725-8040-CF80E8224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/>
              <a:t>/5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33D3B0-B264-433D-98F7-F335E8ECC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Convolution Through Matrix Multiplication (practice #3)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77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References</a:t>
            </a:r>
            <a:endParaRPr lang="ru-RU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1469" indent="-271469" eaLnBrk="1" hangingPunct="1">
              <a:buFontTx/>
              <a:buAutoNum type="arabicPeriod"/>
            </a:pPr>
            <a:r>
              <a:rPr lang="en-US" sz="1600" dirty="0"/>
              <a:t>Wikipedia, </a:t>
            </a:r>
            <a:r>
              <a:rPr lang="en-US" sz="1600" i="1" dirty="0"/>
              <a:t>Convolution</a:t>
            </a:r>
            <a:r>
              <a:rPr lang="en-US" sz="1600" dirty="0"/>
              <a:t>, -2024 [</a:t>
            </a:r>
            <a:r>
              <a:rPr lang="en-US" sz="1600" dirty="0">
                <a:hlinkClick r:id="rId3"/>
              </a:rPr>
              <a:t>URL</a:t>
            </a:r>
            <a:r>
              <a:rPr lang="en-US" sz="1600" dirty="0"/>
              <a:t>]</a:t>
            </a:r>
          </a:p>
          <a:p>
            <a:pPr marL="271469" indent="-271469" eaLnBrk="1" hangingPunct="1">
              <a:buFontTx/>
              <a:buAutoNum type="arabicPeriod"/>
            </a:pPr>
            <a:r>
              <a:rPr lang="en-US" sz="1600" dirty="0" err="1"/>
              <a:t>Baeldung</a:t>
            </a:r>
            <a:r>
              <a:rPr lang="en-US" sz="1600" dirty="0"/>
              <a:t>, </a:t>
            </a:r>
            <a:r>
              <a:rPr lang="fr-FR" sz="1600" i="1" dirty="0"/>
              <a:t>2D Convolution as a Matrix-Matrix Multiplication</a:t>
            </a:r>
            <a:r>
              <a:rPr lang="fr-FR" sz="1600" dirty="0"/>
              <a:t>, -2023 [</a:t>
            </a:r>
            <a:r>
              <a:rPr lang="fr-FR" sz="1600" dirty="0">
                <a:hlinkClick r:id="rId4"/>
              </a:rPr>
              <a:t>URL</a:t>
            </a:r>
            <a:r>
              <a:rPr lang="fr-FR" sz="1600" dirty="0"/>
              <a:t>]</a:t>
            </a:r>
          </a:p>
          <a:p>
            <a:pPr marL="271469" indent="-271469" eaLnBrk="1" hangingPunct="1">
              <a:buFontTx/>
              <a:buAutoNum type="arabicPeriod"/>
            </a:pPr>
            <a:r>
              <a:rPr lang="en-US" sz="1600" dirty="0"/>
              <a:t>NVIDIA Corporation, </a:t>
            </a:r>
            <a:r>
              <a:rPr lang="en-US" sz="1600" i="1" dirty="0"/>
              <a:t>CUTLASS Convolution</a:t>
            </a:r>
            <a:r>
              <a:rPr lang="en-US" sz="1600" dirty="0"/>
              <a:t>, -2024</a:t>
            </a:r>
            <a:r>
              <a:rPr lang="en-US" sz="1600" i="1" dirty="0"/>
              <a:t> </a:t>
            </a:r>
            <a:r>
              <a:rPr lang="en-US" sz="1600" dirty="0"/>
              <a:t>[</a:t>
            </a:r>
            <a:r>
              <a:rPr lang="en-US" sz="1600" dirty="0">
                <a:hlinkClick r:id="rId5"/>
              </a:rPr>
              <a:t>URL</a:t>
            </a:r>
            <a:r>
              <a:rPr lang="en-US" sz="1600" dirty="0"/>
              <a:t>]</a:t>
            </a:r>
          </a:p>
          <a:p>
            <a:pPr marL="271469" indent="-271469" eaLnBrk="1" hangingPunct="1">
              <a:buFontTx/>
              <a:buAutoNum type="arabicPeriod"/>
            </a:pPr>
            <a:r>
              <a:rPr lang="en-US" sz="1600" dirty="0"/>
              <a:t>OpenMP Architecture Review Board, </a:t>
            </a:r>
            <a:r>
              <a:rPr lang="en-US" sz="1600" i="1" dirty="0"/>
              <a:t>OPENMP API Specification v5.2</a:t>
            </a:r>
            <a:r>
              <a:rPr lang="en-US" sz="1600" dirty="0"/>
              <a:t>, -2021 [</a:t>
            </a:r>
            <a:r>
              <a:rPr lang="en-US" sz="1600" dirty="0">
                <a:hlinkClick r:id="rId6"/>
              </a:rPr>
              <a:t>URL</a:t>
            </a:r>
            <a:r>
              <a:rPr lang="en-US" sz="1600" dirty="0"/>
              <a:t>]</a:t>
            </a:r>
          </a:p>
          <a:p>
            <a:pPr marL="271469" indent="-271469" eaLnBrk="1" hangingPunct="1">
              <a:buFontTx/>
              <a:buAutoNum type="arabicPeriod"/>
            </a:pPr>
            <a:r>
              <a:rPr lang="en-US" sz="1600" dirty="0"/>
              <a:t>NVIDIA Corporation, </a:t>
            </a:r>
            <a:r>
              <a:rPr lang="en-US" sz="1600" i="1" dirty="0"/>
              <a:t>CUDA C++ Programming Guide v12.3</a:t>
            </a:r>
            <a:r>
              <a:rPr lang="en-US" sz="1600" dirty="0"/>
              <a:t> [</a:t>
            </a:r>
            <a:r>
              <a:rPr lang="en-US" sz="1600" dirty="0">
                <a:hlinkClick r:id="rId7"/>
              </a:rPr>
              <a:t>URL</a:t>
            </a:r>
            <a:r>
              <a:rPr lang="en-US" sz="1600" dirty="0"/>
              <a:t>]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35A9C57-C8FF-4D93-B312-6F63B9360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/>
              <a:t>/5</a:t>
            </a:r>
            <a:endParaRPr 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D581064-F902-45BE-874D-0039E0271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Convolution Through Matrix Multiplication (practice #3)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5A1DB-A7C3-41E6-9FD6-001DB9F8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9A012-2367-4B9B-8CE7-E67AF19E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Anton Gorshkov</a:t>
            </a:r>
            <a:r>
              <a:rPr lang="en-US" dirty="0"/>
              <a:t>, Ph.D., Associate Professor at Lobachevsky State University, Principal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Arseniy </a:t>
            </a:r>
            <a:r>
              <a:rPr lang="en-US" b="1" dirty="0" err="1"/>
              <a:t>Obolenskiy</a:t>
            </a:r>
            <a:r>
              <a:rPr lang="en-US" dirty="0"/>
              <a:t>, Senior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Mikhail </a:t>
            </a:r>
            <a:r>
              <a:rPr lang="en-US" b="1" dirty="0" err="1"/>
              <a:t>Lychkov</a:t>
            </a:r>
            <a:r>
              <a:rPr lang="en-US" dirty="0"/>
              <a:t>, Senior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Oleg </a:t>
            </a:r>
            <a:r>
              <a:rPr lang="en-US" b="1" dirty="0" err="1"/>
              <a:t>Maslov</a:t>
            </a:r>
            <a:r>
              <a:rPr lang="en-US" dirty="0"/>
              <a:t>, Ph.D., Expert at Huawei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C39ED5-10AA-4004-AA04-01CB5AEFE7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5618FD-FE45-4B83-8434-4783F964B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/>
              <a:t>/5</a:t>
            </a:r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6334F7-D481-4C8C-97CB-CB52E7971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Convolution Through Matrix Multiplication (practice #3)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660587"/>
      </p:ext>
    </p:extLst>
  </p:cSld>
  <p:clrMapOvr>
    <a:masterClrMapping/>
  </p:clrMapOvr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486</Words>
  <Application>Microsoft Office PowerPoint</Application>
  <PresentationFormat>Экран (16:9)</PresentationFormat>
  <Paragraphs>64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Bookman Old Style</vt:lpstr>
      <vt:lpstr>Cambria Math</vt:lpstr>
      <vt:lpstr>Courier New</vt:lpstr>
      <vt:lpstr>Times New Roman</vt:lpstr>
      <vt:lpstr>Wingdings</vt:lpstr>
      <vt:lpstr>1_itlab</vt:lpstr>
      <vt:lpstr>Презентация PowerPoint</vt:lpstr>
      <vt:lpstr>Problem Statement…</vt:lpstr>
      <vt:lpstr>Problem Statement</vt:lpstr>
      <vt:lpstr>Task Details</vt:lpstr>
      <vt:lpstr>References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2024-03-12T17:35:33Z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