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15"/>
  </p:notesMasterIdLst>
  <p:sldIdLst>
    <p:sldId id="260" r:id="rId2"/>
    <p:sldId id="498" r:id="rId3"/>
    <p:sldId id="500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302" r:id="rId13"/>
    <p:sldId id="501" r:id="rId1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1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7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3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7908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37489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27071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16652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9DBFF"/>
    <a:srgbClr val="B7D4FF"/>
    <a:srgbClr val="FFF2BD"/>
    <a:srgbClr val="FFEDA3"/>
    <a:srgbClr val="8FC7FF"/>
    <a:srgbClr val="97E4FF"/>
    <a:srgbClr val="5D9FFF"/>
    <a:srgbClr val="FFE579"/>
    <a:srgbClr val="FFD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FCF8-429C-41F8-AD5F-D775F6E04DE4}" v="4" dt="2021-07-26T14:44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7" autoAdjust="0"/>
    <p:restoredTop sz="94576" autoAdjust="0"/>
  </p:normalViewPr>
  <p:slideViewPr>
    <p:cSldViewPr>
      <p:cViewPr varScale="1">
        <p:scale>
          <a:sx n="171" d="100"/>
          <a:sy n="171" d="100"/>
        </p:scale>
        <p:origin x="67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1pPr>
    <a:lvl2pPr marL="38958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2pPr>
    <a:lvl3pPr marL="77916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3pPr>
    <a:lvl4pPr marL="1168745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4pPr>
    <a:lvl5pPr marL="15583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848E85-F01A-4962-ABF0-A7219BA4D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3918"/>
            <a:ext cx="101866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98757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7042B2-665E-45FF-9DC9-ADE29D317D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" y="4083918"/>
            <a:ext cx="1311406" cy="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0"/>
            </a:lvl2pPr>
            <a:lvl4pPr>
              <a:defRPr sz="135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Basics &amp; Architectures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/37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/37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Basics &amp; Architectures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4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N. Novgorod, 2024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for AI-accelerators: Basics &amp; Architectures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/37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9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17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26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35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00030" indent="-20003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204" indent="-20717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234" indent="-20003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264" indent="-20003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294" indent="-20003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200">
          <a:solidFill>
            <a:schemeClr val="tx1"/>
          </a:solidFill>
          <a:latin typeface="+mn-lt"/>
          <a:cs typeface="+mn-cs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nn.GELU.html" TargetMode="External"/><Relationship Id="rId2" Type="http://schemas.openxmlformats.org/officeDocument/2006/relationships/hyperlink" Target="https://paperswithcode.com/method/gel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hiascend.com/document/detail/zh/CANNCommunityEdition/800alpha002/apiref/ascendcopapi/atlasascendc_api_07_054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ee.com/ascend/samples/" TargetMode="External"/><Relationship Id="rId5" Type="http://schemas.openxmlformats.org/officeDocument/2006/relationships/hyperlink" Target="https://www.hiascend.com/en/software/cann/community" TargetMode="External"/><Relationship Id="rId4" Type="http://schemas.openxmlformats.org/officeDocument/2006/relationships/hyperlink" Target="https://www.hiascend.com/zh/developer/download/community/result?module=can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zh/developer/download/community/result?module=cann" TargetMode="External"/><Relationship Id="rId2" Type="http://schemas.openxmlformats.org/officeDocument/2006/relationships/hyperlink" Target="https://www.hiascend.com/en/software/cann/commun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cend/samples" TargetMode="External"/><Relationship Id="rId2" Type="http://schemas.openxmlformats.org/officeDocument/2006/relationships/hyperlink" Target="https://gitee.com/ascend/samp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zh/developer/download/community/result?module=can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265039" y="2211710"/>
            <a:ext cx="6613922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2800" dirty="0">
                <a:latin typeface="Book Antiqua" panose="02040602050305030304" pitchFamily="18" charset="0"/>
              </a:rPr>
              <a:t>Practice #4</a:t>
            </a:r>
          </a:p>
          <a:p>
            <a:r>
              <a:rPr lang="en-US" altLang="ru-RU" sz="2800" dirty="0">
                <a:latin typeface="Book Antiqua" panose="02040602050305030304" pitchFamily="18" charset="0"/>
              </a:rPr>
              <a:t>Programming for Ascend hardware.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Ascend C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5819" y="1491630"/>
            <a:ext cx="710057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1" cap="small" dirty="0">
                <a:latin typeface="Bookman Old Style" panose="02050604050505020204" pitchFamily="18" charset="0"/>
              </a:rPr>
              <a:t>Programming for AI-accelerators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0" y="8692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Lobachevsky State University of Nizhny Novgorod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Institute of Information Technology, Mathematics and Mechanics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1179FBC-5BAF-CC82-35E1-82065A0F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834" y="4068102"/>
            <a:ext cx="3121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Arseniy Obolenskiy</a:t>
            </a:r>
          </a:p>
          <a:p>
            <a:r>
              <a:rPr lang="en-US" sz="1600" dirty="0">
                <a:latin typeface="Arial" pitchFamily="34" charset="0"/>
              </a:rPr>
              <a:t>Anton </a:t>
            </a:r>
            <a:r>
              <a:rPr lang="en-US" sz="1600" dirty="0" err="1">
                <a:latin typeface="Arial" pitchFamily="34" charset="0"/>
              </a:rPr>
              <a:t>Gorshkov</a:t>
            </a:r>
            <a:endParaRPr 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2018-86E0-824A-3CFB-DA6D989F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RU" dirty="0"/>
              <a:t>ector add: NPU simulator run for Ascend910B1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984C-3E43-AA92-43B9-AD335BB4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AE32-7310-6BFA-E33B-51BD538E79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761C-754A-EC81-FF39-9355FBED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9A9C-D84A-547E-35F6-730AD1F4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/37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1721D-EFB1-C903-9606-15036A53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503209"/>
            <a:ext cx="4403192" cy="4319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999A5-07EB-58E7-D575-CF10C0BF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5" y="511407"/>
            <a:ext cx="4521236" cy="43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1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C189-8CFE-08FF-A6CF-079813E4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EE96-A200-0252-C705-CC44BC60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Implement GeLU vector kernel</a:t>
            </a:r>
          </a:p>
          <a:p>
            <a:pPr lvl="1"/>
            <a:r>
              <a:rPr lang="en-RU" dirty="0"/>
              <a:t>Materials for reference:</a:t>
            </a:r>
          </a:p>
          <a:p>
            <a:pPr lvl="2"/>
            <a:r>
              <a:rPr lang="en-GB" dirty="0"/>
              <a:t>What is </a:t>
            </a:r>
            <a:r>
              <a:rPr lang="en-GB" dirty="0" err="1"/>
              <a:t>GeLU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https://paperswithcode.com/method/gelu</a:t>
            </a:r>
            <a:endParaRPr lang="en-GB" dirty="0"/>
          </a:p>
          <a:p>
            <a:pPr lvl="2"/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GB" dirty="0" err="1"/>
              <a:t>GeLU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https://pytorch.org/docs/stable/generated/torch.nn.GELU.html</a:t>
            </a:r>
            <a:endParaRPr lang="en-GB" dirty="0"/>
          </a:p>
          <a:p>
            <a:pPr lvl="2"/>
            <a:r>
              <a:rPr lang="en-GB" dirty="0"/>
              <a:t>Ascend C API reference for Erf function: </a:t>
            </a:r>
            <a:r>
              <a:rPr lang="en-GB" dirty="0">
                <a:hlinkClick r:id="rId4"/>
              </a:rPr>
              <a:t>https://www.hiascend.com/document/detail/zh/CANNCommunityEdition/800alpha002/apiref/ascendcopapi/atlasascendc_api_07_0544.html</a:t>
            </a:r>
            <a:r>
              <a:rPr lang="en-GB" dirty="0"/>
              <a:t> </a:t>
            </a:r>
          </a:p>
          <a:p>
            <a:pPr lvl="1"/>
            <a:r>
              <a:rPr lang="en-RU" dirty="0"/>
              <a:t>What solution should include</a:t>
            </a:r>
          </a:p>
          <a:p>
            <a:pPr lvl="2"/>
            <a:r>
              <a:rPr lang="en-RU" dirty="0"/>
              <a:t>Kernel implementation</a:t>
            </a:r>
          </a:p>
          <a:p>
            <a:pPr lvl="2"/>
            <a:r>
              <a:rPr lang="en-RU" dirty="0"/>
              <a:t>Tests that verify computation validity</a:t>
            </a:r>
          </a:p>
          <a:p>
            <a:pPr lvl="2"/>
            <a:r>
              <a:rPr lang="en-RU" dirty="0"/>
              <a:t>Time measurement for your implementation</a:t>
            </a:r>
            <a:endParaRPr lang="en-GB" dirty="0"/>
          </a:p>
          <a:p>
            <a:pPr lvl="2"/>
            <a:r>
              <a:rPr lang="en-GB" dirty="0"/>
              <a:t>Note: Ascend C built-in </a:t>
            </a:r>
            <a:r>
              <a:rPr lang="en-GB" dirty="0" err="1"/>
              <a:t>GeLU</a:t>
            </a:r>
            <a:r>
              <a:rPr lang="en-GB" dirty="0"/>
              <a:t> function </a:t>
            </a:r>
            <a:r>
              <a:rPr lang="en-GB" b="1" dirty="0"/>
              <a:t>should not </a:t>
            </a:r>
            <a:r>
              <a:rPr lang="en-GB" dirty="0"/>
              <a:t>be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B9DE-8F09-6064-AC03-021E939840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8183-4B8D-B38D-8B1A-F443FAA7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99F4-D531-7373-24A6-8876B954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/37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B8C28-7B81-E1D3-7CF8-0DE29086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17744"/>
            <a:ext cx="2984071" cy="22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3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References</a:t>
            </a:r>
            <a:endParaRPr lang="ru-R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9" indent="-271469" eaLnBrk="1" hangingPunct="1">
              <a:buFontTx/>
              <a:buAutoNum type="arabicPeriod"/>
            </a:pPr>
            <a:r>
              <a:rPr lang="en-US" dirty="0"/>
              <a:t>Huawei Ascend: </a:t>
            </a:r>
            <a:r>
              <a:rPr lang="en-US" dirty="0">
                <a:hlinkClick r:id="rId3"/>
              </a:rPr>
              <a:t>https://www.hiascend.com/</a:t>
            </a:r>
            <a:endParaRPr lang="en-US" dirty="0"/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CANN package:</a:t>
            </a:r>
          </a:p>
          <a:p>
            <a:pPr marL="478643" lvl="1" indent="-271469" eaLnBrk="1" hangingPunct="1">
              <a:buFontTx/>
              <a:buAutoNum type="arabicPeriod"/>
            </a:pPr>
            <a:r>
              <a:rPr lang="en-US" dirty="0">
                <a:hlinkClick r:id="rId4"/>
              </a:rPr>
              <a:t>https://www.hiascend.com/zh/developer/download/community/result?module=cann</a:t>
            </a:r>
            <a:r>
              <a:rPr lang="en-US" dirty="0"/>
              <a:t> </a:t>
            </a:r>
          </a:p>
          <a:p>
            <a:pPr marL="478643" lvl="1" indent="-271469" eaLnBrk="1" hangingPunct="1">
              <a:buFontTx/>
              <a:buAutoNum type="arabicPeriod"/>
            </a:pPr>
            <a:r>
              <a:rPr lang="en-GB" dirty="0">
                <a:hlinkClick r:id="rId5"/>
              </a:rPr>
              <a:t>https://www.hiascend.com/en/software/cann/community</a:t>
            </a:r>
            <a:endParaRPr lang="en-GB" dirty="0"/>
          </a:p>
          <a:p>
            <a:pPr marL="271469" indent="-271469" eaLnBrk="1" hangingPunct="1">
              <a:buFontTx/>
              <a:buAutoNum type="arabicPeriod"/>
            </a:pPr>
            <a:r>
              <a:rPr lang="en-GB" dirty="0"/>
              <a:t>Ascend samples: </a:t>
            </a:r>
            <a:r>
              <a:rPr lang="en-GB" dirty="0">
                <a:hlinkClick r:id="rId6"/>
              </a:rPr>
              <a:t>https://gitee.com/ascend/samples/</a:t>
            </a:r>
            <a:endParaRPr lang="en-GB" dirty="0"/>
          </a:p>
          <a:p>
            <a:pPr marL="271469" indent="-271469" eaLnBrk="1" hangingPunct="1">
              <a:buFontTx/>
              <a:buAutoNum type="arabicPeriod"/>
            </a:pPr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oneAPI DPC++ Introduction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2021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5CA6D-4A9D-4B53-9F8A-B7513ADB6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/37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A1DB-A7C3-41E6-9FD6-001DB9F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A012-2367-4B9B-8CE7-E67AF19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Anton Gorshkov</a:t>
            </a:r>
            <a:r>
              <a:rPr lang="en-US" dirty="0"/>
              <a:t>, Ph.D., Associate Professor at Lobachevsky State University, Principal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Arseniy </a:t>
            </a:r>
            <a:r>
              <a:rPr lang="en-US" b="1" dirty="0" err="1"/>
              <a:t>Obolenskiy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Mikhail </a:t>
            </a:r>
            <a:r>
              <a:rPr lang="en-US" b="1" dirty="0" err="1"/>
              <a:t>Lychkov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Oleg </a:t>
            </a:r>
            <a:r>
              <a:rPr lang="en-US" b="1" dirty="0" err="1"/>
              <a:t>Maslov</a:t>
            </a:r>
            <a:r>
              <a:rPr lang="en-US" dirty="0"/>
              <a:t>, Ph.D., Expert at Huawei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39ED5-10AA-4004-AA04-01CB5AEFE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A96D4-E94C-4044-99CC-A7351846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3FD5C-C386-4F98-BDD3-1E0E56A60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8C6F0-BA54-4892-A741-85A978A8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2E007-2C32-4A9A-8985-03A7BCBB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 package installation</a:t>
            </a:r>
          </a:p>
          <a:p>
            <a:r>
              <a:rPr lang="en-US" dirty="0"/>
              <a:t>Running basic Ascend C sample (vector add)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E80D4-568F-4AC3-817C-49B8F88BAE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CB78E-D0CC-4729-9FD3-DEFDABF2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84AE8-0F12-4990-9AF8-F4D85EAC5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6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 package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79B050A-32C6-4104-8330-4724A55F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4FC63-D542-4C34-BCC0-EE254F569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10A231-8873-489C-919A-EE43FE7BE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3</a:t>
            </a:fld>
            <a:r>
              <a:rPr lang="en-US"/>
              <a:t>/37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3712F-F318-7B4B-8965-79CE0707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02" y="103532"/>
            <a:ext cx="6199093" cy="2959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19AEE-0FA5-0FDE-95EC-624EF14F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002" y="3048889"/>
            <a:ext cx="6228000" cy="16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1F60-C7F6-D068-4FF6-966CD830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CANN Community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5079-7F73-E681-D15A-F5E4F1B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https://www.hiascend.com/en/software/cann/community</a:t>
            </a:r>
            <a:r>
              <a:rPr lang="en-RU" dirty="0"/>
              <a:t> (EN)</a:t>
            </a:r>
          </a:p>
          <a:p>
            <a:r>
              <a:rPr lang="en-GB" dirty="0">
                <a:hlinkClick r:id="rId3"/>
              </a:rPr>
              <a:t>https://www.hiascend.com/zh/developer/download/community/result?module=cann</a:t>
            </a:r>
            <a:r>
              <a:rPr lang="en-RU" dirty="0"/>
              <a:t> (中文)</a:t>
            </a:r>
          </a:p>
          <a:p>
            <a:endParaRPr lang="en-RU" dirty="0"/>
          </a:p>
          <a:p>
            <a:r>
              <a:rPr lang="en-RU" dirty="0"/>
              <a:t>Version on Chinese version of the website is newer quite often, it is recommended to use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31A5-CD7D-00B8-F8D5-501E700EDE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38A1-3236-D46E-F0B5-E107BE84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2C01-8F69-62B9-46A2-CCF07DFF3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45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22BE-5827-70B4-F734-1E35D1EC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Samples for CANN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83C6-504A-F946-47CA-245CB390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Official repository with samples:</a:t>
            </a:r>
          </a:p>
          <a:p>
            <a:pPr lvl="1"/>
            <a:r>
              <a:rPr lang="en-GB" dirty="0">
                <a:hlinkClick r:id="rId2"/>
              </a:rPr>
              <a:t>https://gitee.com/ascend/samples/</a:t>
            </a:r>
            <a:endParaRPr lang="en-RU" dirty="0"/>
          </a:p>
          <a:p>
            <a:endParaRPr lang="en-RU" dirty="0"/>
          </a:p>
          <a:p>
            <a:r>
              <a:rPr lang="en-RU" sz="1400" dirty="0"/>
              <a:t>Note: GitHub also has this repository (</a:t>
            </a:r>
            <a:r>
              <a:rPr lang="en-GB" sz="14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https://github.com/Ascend/samples</a:t>
            </a:r>
            <a:r>
              <a:rPr lang="en-RU" sz="1400" dirty="0"/>
              <a:t>), but the version is outdated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DAB5-C808-8A12-8526-4123E1CE03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ED4B-CD6F-EC13-64DE-0B9ABA8E8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D837-019A-0904-06E1-BED14935E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40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837-3CBB-818E-BDF4-D03463AF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CANN installation: download CANN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6AE6-39C9-4CB0-E65D-5A5BF2217B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47A5-A0A6-A020-66AF-4EBCD0B8E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DAFA-13FF-3829-5E51-F1695068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/37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142A0-1EBA-8CBD-FAD6-8F8D438F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43558"/>
            <a:ext cx="8064896" cy="3879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B6E283-2780-E7AC-CB0C-A300E67C099B}"/>
              </a:ext>
            </a:extLst>
          </p:cNvPr>
          <p:cNvSpPr/>
          <p:nvPr/>
        </p:nvSpPr>
        <p:spPr bwMode="auto">
          <a:xfrm>
            <a:off x="3275856" y="2783358"/>
            <a:ext cx="4320480" cy="7965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C58B6-8D13-1591-C8EB-19C241EB2CDE}"/>
              </a:ext>
            </a:extLst>
          </p:cNvPr>
          <p:cNvSpPr txBox="1"/>
          <p:nvPr/>
        </p:nvSpPr>
        <p:spPr>
          <a:xfrm>
            <a:off x="7618676" y="2893069"/>
            <a:ext cx="151195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solidFill>
                  <a:srgbClr val="FF0000"/>
                </a:solidFill>
              </a:rPr>
              <a:t>C</a:t>
            </a:r>
            <a:r>
              <a:rPr lang="en-RU" sz="1050" dirty="0">
                <a:solidFill>
                  <a:srgbClr val="FF0000"/>
                </a:solidFill>
              </a:rPr>
              <a:t>hoose HW architecture</a:t>
            </a:r>
          </a:p>
          <a:p>
            <a:pPr algn="ctr"/>
            <a:r>
              <a:rPr lang="en-RU" sz="1050" dirty="0">
                <a:solidFill>
                  <a:srgbClr val="FF0000"/>
                </a:solidFill>
              </a:rPr>
              <a:t>siutable for your</a:t>
            </a:r>
          </a:p>
          <a:p>
            <a:pPr algn="ctr"/>
            <a:r>
              <a:rPr lang="en-RU" sz="1050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C1E65-ABE1-D1A8-257B-36E255A2800E}"/>
              </a:ext>
            </a:extLst>
          </p:cNvPr>
          <p:cNvSpPr txBox="1"/>
          <p:nvPr/>
        </p:nvSpPr>
        <p:spPr>
          <a:xfrm>
            <a:off x="490542" y="728142"/>
            <a:ext cx="696177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U" sz="900" dirty="0"/>
              <a:t>Go to CANN Community Download website: </a:t>
            </a:r>
            <a:r>
              <a:rPr lang="en-RU" sz="900" dirty="0">
                <a:hlinkClick r:id="rId3"/>
              </a:rPr>
              <a:t>https://www.hiascend.com/zh/developer/download/community/result?module=cann</a:t>
            </a:r>
            <a:r>
              <a:rPr lang="en-RU" sz="9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740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117F-F2BF-E7A9-77E1-85CAB28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CANN installation: unpack &amp;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9A64-C11C-79D1-875D-1BF2D572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Download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Ascend-cann-toolkit_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8.0.RC1.alpha001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_linux-aarch64.run</a:t>
            </a:r>
            <a:r>
              <a:rPr lang="en-GB" dirty="0"/>
              <a:t> file</a:t>
            </a:r>
            <a:endParaRPr lang="en-RU" dirty="0"/>
          </a:p>
          <a:p>
            <a:r>
              <a:rPr lang="en-RU" dirty="0"/>
              <a:t>Install dependencies for CANN (for Ubuntu):</a:t>
            </a:r>
          </a:p>
          <a:p>
            <a:pPr lvl="1"/>
            <a:r>
              <a:rPr lang="en-RU" dirty="0">
                <a:latin typeface="Consolas" panose="020B0609020204030204" pitchFamily="49" charset="0"/>
                <a:cs typeface="Consolas" panose="020B0609020204030204" pitchFamily="49" charset="0"/>
              </a:rPr>
              <a:t>sudo apt-get install -y python3 python3-pip git cmake</a:t>
            </a:r>
          </a:p>
          <a:p>
            <a:r>
              <a:rPr lang="en-RU" dirty="0"/>
              <a:t>Unpack &amp; install</a:t>
            </a:r>
          </a:p>
          <a:p>
            <a:pPr lvl="1"/>
            <a:r>
              <a:rPr lang="en-RU" dirty="0">
                <a:latin typeface="Consolas" panose="020B0609020204030204" pitchFamily="49" charset="0"/>
                <a:cs typeface="Consolas" panose="020B0609020204030204" pitchFamily="49" charset="0"/>
              </a:rPr>
              <a:t>chmod +x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Ascend-cann-toolkit_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8.0.RC1.alpha001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_linux-aarch64.run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./Ascend-cann-toolkit_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8.0.RC1.alpha001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_linux-aarch64.run --full</a:t>
            </a:r>
          </a:p>
          <a:p>
            <a:r>
              <a:rPr lang="en-GB" dirty="0">
                <a:cs typeface="Calibri" panose="020F0502020204030204" pitchFamily="34" charset="0"/>
              </a:rPr>
              <a:t>During the process accept EULA</a:t>
            </a:r>
          </a:p>
          <a:p>
            <a:pPr lvl="3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 you accept the EULA to install CANN?[Y/N]Y</a:t>
            </a:r>
          </a:p>
          <a:p>
            <a:r>
              <a:rPr lang="en-GB" dirty="0">
                <a:cs typeface="Consolas" panose="020B0609020204030204" pitchFamily="49" charset="0"/>
              </a:rPr>
              <a:t>Successful result looks like this: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8304-C7EB-1749-4BF3-99F14995EE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DFF2-FA0E-F311-02D9-FD6335CC0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6E5E-6BD6-0E91-E765-56C55C71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/37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8DC5C-0B23-7A14-F922-6CD62228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98090"/>
            <a:ext cx="5542384" cy="1116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CE50B-5AA7-9AEF-A1C8-D93270800A9C}"/>
              </a:ext>
            </a:extLst>
          </p:cNvPr>
          <p:cNvSpPr txBox="1"/>
          <p:nvPr/>
        </p:nvSpPr>
        <p:spPr>
          <a:xfrm>
            <a:off x="7430864" y="4453281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cs typeface="Consolas" panose="020B0609020204030204" pitchFamily="49" charset="0"/>
              </a:rPr>
              <a:t>* </a:t>
            </a:r>
            <a:r>
              <a:rPr lang="en-GB" sz="1100" dirty="0">
                <a:solidFill>
                  <a:srgbClr val="0070C0"/>
                </a:solidFill>
                <a:cs typeface="Consolas" panose="020B0609020204030204" pitchFamily="49" charset="0"/>
              </a:rPr>
              <a:t>version</a:t>
            </a:r>
            <a:r>
              <a:rPr lang="en-GB" sz="1100" dirty="0">
                <a:cs typeface="Consolas" panose="020B0609020204030204" pitchFamily="49" charset="0"/>
              </a:rPr>
              <a:t> may differ</a:t>
            </a:r>
          </a:p>
        </p:txBody>
      </p:sp>
    </p:spTree>
    <p:extLst>
      <p:ext uri="{BB962C8B-B14F-4D97-AF65-F5344CB8AC3E}">
        <p14:creationId xmlns:p14="http://schemas.microsoft.com/office/powerpoint/2010/main" val="22347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355B-F2A2-303F-C070-7E3EB0F5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Run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64B6-4E1A-8454-7CF0-29BBF40C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Clone samples repository:</a:t>
            </a:r>
          </a:p>
          <a:p>
            <a:pPr lvl="1"/>
            <a:r>
              <a:rPr lang="en-RU" dirty="0"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gitee.com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/ascend/samples/</a:t>
            </a:r>
            <a:endParaRPr lang="en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RU" dirty="0"/>
              <a:t>Set up environment: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source 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/local/Ascend/ascend-toolkit/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set_env.sh</a:t>
            </a:r>
            <a:endParaRPr lang="en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RU" dirty="0"/>
              <a:t>Run sample: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cd samples/operator/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AddCustomSample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KernelLaunch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AddKernelInvocatio</a:t>
            </a:r>
            <a:r>
              <a:rPr lang="en-RU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pPr lvl="1"/>
            <a:r>
              <a:rPr lang="en-RU" dirty="0">
                <a:latin typeface="Consolas" panose="020B0609020204030204" pitchFamily="49" charset="0"/>
                <a:cs typeface="Consolas" panose="020B0609020204030204" pitchFamily="49" charset="0"/>
              </a:rPr>
              <a:t>bash run.sh</a:t>
            </a:r>
          </a:p>
          <a:p>
            <a:pPr lvl="1"/>
            <a:endParaRPr lang="en-RU" dirty="0"/>
          </a:p>
          <a:p>
            <a:pPr lvl="1"/>
            <a:endParaRPr lang="en-RU" dirty="0"/>
          </a:p>
          <a:p>
            <a:r>
              <a:rPr lang="en-GB" dirty="0"/>
              <a:t>Run for Ascend910B1 on CPU and NPU simulator: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RU" dirty="0">
                <a:latin typeface="Consolas" panose="020B0609020204030204" pitchFamily="49" charset="0"/>
                <a:cs typeface="Consolas" panose="020B0609020204030204" pitchFamily="49" charset="0"/>
              </a:rPr>
              <a:t>ash run.sh Ascend910B1 cpu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RU" dirty="0">
                <a:latin typeface="Consolas" panose="020B0609020204030204" pitchFamily="49" charset="0"/>
                <a:cs typeface="Consolas" panose="020B0609020204030204" pitchFamily="49" charset="0"/>
              </a:rPr>
              <a:t>ash run.sh Ascend910B1 npu_simulator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2ED0-89AC-1675-6A47-BDB467EF4F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EBCC-0FE5-5F57-6B7C-B4E26EA34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92B7-FACF-76B1-427F-523F268F7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/37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D1D89-84FF-AC21-EF36-2FA0A0C4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003798"/>
            <a:ext cx="4320480" cy="5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2018-86E0-824A-3CFB-DA6D989F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RU" dirty="0"/>
              <a:t>ector add: CPU run for Ascend910B1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984C-3E43-AA92-43B9-AD335BB4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AE32-7310-6BFA-E33B-51BD538E79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N. Novgorod, 2024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761C-754A-EC81-FF39-9355FBED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Basics &amp; Architectures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9A9C-D84A-547E-35F6-730AD1F4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/37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CD067-33AF-9240-0CF9-7E0FE459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915566"/>
            <a:ext cx="588513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91866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767</Words>
  <Application>Microsoft Macintosh PowerPoint</Application>
  <PresentationFormat>On-screen Show (16:9)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Bernard MT Condensed</vt:lpstr>
      <vt:lpstr>Book Antiqua</vt:lpstr>
      <vt:lpstr>Bookman Old Style</vt:lpstr>
      <vt:lpstr>Calibri</vt:lpstr>
      <vt:lpstr>Consolas</vt:lpstr>
      <vt:lpstr>Times New Roman</vt:lpstr>
      <vt:lpstr>Wingdings</vt:lpstr>
      <vt:lpstr>1_itlab</vt:lpstr>
      <vt:lpstr>PowerPoint Presentation</vt:lpstr>
      <vt:lpstr>Contents</vt:lpstr>
      <vt:lpstr>CANN package</vt:lpstr>
      <vt:lpstr>CANN Community Download</vt:lpstr>
      <vt:lpstr>Samples for CANN</vt:lpstr>
      <vt:lpstr>CANN installation: download CANN</vt:lpstr>
      <vt:lpstr>CANN installation: unpack &amp; install</vt:lpstr>
      <vt:lpstr>Run sample</vt:lpstr>
      <vt:lpstr>Vector add: CPU run for Ascend910B1</vt:lpstr>
      <vt:lpstr>Vector add: NPU simulator run for Ascend910B1</vt:lpstr>
      <vt:lpstr>Task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2024-12-14T21:03:33Z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