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0" r:id="rId1"/>
  </p:sldMasterIdLst>
  <p:notesMasterIdLst>
    <p:notesMasterId r:id="rId8"/>
  </p:notesMasterIdLst>
  <p:sldIdLst>
    <p:sldId id="260" r:id="rId2"/>
    <p:sldId id="498" r:id="rId3"/>
    <p:sldId id="500" r:id="rId4"/>
    <p:sldId id="502" r:id="rId5"/>
    <p:sldId id="302" r:id="rId6"/>
    <p:sldId id="501" r:id="rId7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895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791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1687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55832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947908" algn="l" defTabSz="779163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337489" algn="l" defTabSz="779163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2727071" algn="l" defTabSz="779163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116652" algn="l" defTabSz="779163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9DBFF"/>
    <a:srgbClr val="B7D4FF"/>
    <a:srgbClr val="FFF2BD"/>
    <a:srgbClr val="FFEDA3"/>
    <a:srgbClr val="8FC7FF"/>
    <a:srgbClr val="97E4FF"/>
    <a:srgbClr val="5D9FFF"/>
    <a:srgbClr val="FFE579"/>
    <a:srgbClr val="FFD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6FCF8-429C-41F8-AD5F-D775F6E04DE4}" v="4" dt="2021-07-26T14:44:17.0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4576" autoAdjust="0"/>
  </p:normalViewPr>
  <p:slideViewPr>
    <p:cSldViewPr>
      <p:cViewPr varScale="1">
        <p:scale>
          <a:sx n="95" d="100"/>
          <a:sy n="95" d="100"/>
        </p:scale>
        <p:origin x="570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C680882-5D7D-45A9-B0D8-7C13C25E68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553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Arial" charset="0"/>
        <a:ea typeface="+mn-ea"/>
        <a:cs typeface="+mn-cs"/>
      </a:defRPr>
    </a:lvl1pPr>
    <a:lvl2pPr marL="389582"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Arial" charset="0"/>
        <a:ea typeface="+mn-ea"/>
        <a:cs typeface="+mn-cs"/>
      </a:defRPr>
    </a:lvl2pPr>
    <a:lvl3pPr marL="779163"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Arial" charset="0"/>
        <a:ea typeface="+mn-ea"/>
        <a:cs typeface="+mn-cs"/>
      </a:defRPr>
    </a:lvl3pPr>
    <a:lvl4pPr marL="1168745"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Arial" charset="0"/>
        <a:ea typeface="+mn-ea"/>
        <a:cs typeface="+mn-cs"/>
      </a:defRPr>
    </a:lvl4pPr>
    <a:lvl5pPr marL="1558326"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Arial" charset="0"/>
        <a:ea typeface="+mn-ea"/>
        <a:cs typeface="+mn-cs"/>
      </a:defRPr>
    </a:lvl5pPr>
    <a:lvl6pPr marL="1947908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DA048D-BC9E-420A-9E19-C3FB18E7A779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379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F74FE7-CF99-4916-B10D-F64EAC0EB5CE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27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5848E85-F01A-4962-ABF0-A7219BA4D0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83918"/>
            <a:ext cx="1018664" cy="98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597832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987574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F7042B2-665E-45FF-9DC9-ADE29D317D6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9" y="4083918"/>
            <a:ext cx="1311406" cy="98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8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525" y="4786313"/>
            <a:ext cx="80645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2240" y="720329"/>
            <a:ext cx="871378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2238" y="82154"/>
            <a:ext cx="0" cy="6477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50"/>
            </a:lvl2pPr>
            <a:lvl4pPr>
              <a:defRPr sz="1350"/>
            </a:lvl4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4395" y="4806554"/>
            <a:ext cx="1893887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N. Novgorod, 2024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6543" y="4806554"/>
            <a:ext cx="5318125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Programming for AI-accelerators: Basics &amp; Architectures</a:t>
            </a:r>
            <a:endParaRPr lang="ru-RU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930" y="4806554"/>
            <a:ext cx="863600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/37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00" y="4608000"/>
            <a:ext cx="535400" cy="48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4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525" y="4786313"/>
            <a:ext cx="80645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2240" y="720329"/>
            <a:ext cx="871378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2238" y="82154"/>
            <a:ext cx="0" cy="6477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427734"/>
            <a:ext cx="8426198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/37</a:t>
            </a:r>
            <a:endParaRPr lang="ru-RU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4395" y="4806554"/>
            <a:ext cx="1893887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N. Novgorod, 2024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6543" y="4806554"/>
            <a:ext cx="5318125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Programming for AI-accelerators: Basics &amp; Architectures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00" y="4608000"/>
            <a:ext cx="535400" cy="48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3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2415" y="155974"/>
            <a:ext cx="8737750" cy="42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777" y="803660"/>
            <a:ext cx="8770388" cy="3911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4394" y="4806554"/>
            <a:ext cx="1893887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N. Novgorod, 2024</a:t>
            </a:r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6542" y="4806554"/>
            <a:ext cx="5318125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Programming for AI-accelerators: Basics &amp; Architectures</a:t>
            </a:r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930" y="4806554"/>
            <a:ext cx="863600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/37</a:t>
            </a:r>
            <a:endParaRPr lang="ru-RU" dirty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898525" y="4786313"/>
            <a:ext cx="80645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22240" y="720329"/>
            <a:ext cx="871378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22238" y="82154"/>
            <a:ext cx="0" cy="6477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6000" y="4608000"/>
            <a:ext cx="535400" cy="48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5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342909" algn="l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17" algn="l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26" algn="l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35" algn="l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00030" indent="-20003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07204" indent="-207174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cs typeface="+mn-cs"/>
        </a:defRPr>
      </a:lvl2pPr>
      <a:lvl3pPr marL="607234" indent="-20003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  <a:cs typeface="+mn-cs"/>
        </a:defRPr>
      </a:lvl3pPr>
      <a:lvl4pPr marL="807264" indent="-20003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cs typeface="+mn-cs"/>
        </a:defRPr>
      </a:lvl4pPr>
      <a:lvl5pPr marL="1007294" indent="-20003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tabLst/>
        <a:defRPr sz="1200">
          <a:solidFill>
            <a:schemeClr val="tx1"/>
          </a:solidFill>
          <a:latin typeface="+mn-lt"/>
          <a:cs typeface="+mn-cs"/>
        </a:defRPr>
      </a:lvl5pPr>
      <a:lvl6pPr marL="1885997" indent="-17145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+mn-lt"/>
          <a:cs typeface="+mn-cs"/>
        </a:defRPr>
      </a:lvl6pPr>
      <a:lvl7pPr marL="2228906" indent="-17145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+mn-lt"/>
          <a:cs typeface="+mn-cs"/>
        </a:defRPr>
      </a:lvl7pPr>
      <a:lvl8pPr marL="2571815" indent="-17145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+mn-lt"/>
          <a:cs typeface="+mn-cs"/>
        </a:defRPr>
      </a:lvl8pPr>
      <a:lvl9pPr marL="2914723" indent="-17145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7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3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2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0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68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ascend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ee.com/ascend/samples/" TargetMode="External"/><Relationship Id="rId5" Type="http://schemas.openxmlformats.org/officeDocument/2006/relationships/hyperlink" Target="https://www.hiascend.com/en/software/cann/community" TargetMode="External"/><Relationship Id="rId4" Type="http://schemas.openxmlformats.org/officeDocument/2006/relationships/hyperlink" Target="https://www.hiascend.com/zh/developer/download/community/result?module=can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1265039" y="2211710"/>
            <a:ext cx="661392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ru-RU" sz="2800" dirty="0">
                <a:latin typeface="Book Antiqua" panose="02040602050305030304" pitchFamily="18" charset="0"/>
              </a:rPr>
              <a:t>Practice #5</a:t>
            </a:r>
          </a:p>
          <a:p>
            <a:r>
              <a:rPr lang="en-US" altLang="ru-RU" sz="2800" dirty="0">
                <a:latin typeface="Book Antiqua" panose="02040602050305030304" pitchFamily="18" charset="0"/>
              </a:rPr>
              <a:t>Programming for Ascend hardware.</a:t>
            </a:r>
          </a:p>
          <a:p>
            <a:r>
              <a:rPr lang="en-US" sz="2800" dirty="0">
                <a:latin typeface="Book Antiqua" panose="02040602050305030304" pitchFamily="18" charset="0"/>
              </a:rPr>
              <a:t>Ascend C</a:t>
            </a:r>
          </a:p>
          <a:p>
            <a:r>
              <a:rPr lang="en-US" sz="2800" dirty="0">
                <a:latin typeface="Book Antiqua" panose="02040602050305030304" pitchFamily="18" charset="0"/>
              </a:rPr>
              <a:t>Advanced level: mixed kernels</a:t>
            </a:r>
            <a:endParaRPr lang="ru-RU" sz="2800" dirty="0">
              <a:latin typeface="Book Antiqua" panose="02040602050305030304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35819" y="1491630"/>
            <a:ext cx="710057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2000" b="1" i="1" cap="small" dirty="0">
                <a:latin typeface="Bookman Old Style" panose="02050604050505020204" pitchFamily="18" charset="0"/>
              </a:rPr>
              <a:t>Programming for AI-accelerators</a:t>
            </a:r>
          </a:p>
        </p:txBody>
      </p:sp>
      <p:sp>
        <p:nvSpPr>
          <p:cNvPr id="5" name="Text Box 1033"/>
          <p:cNvSpPr txBox="1">
            <a:spLocks noChangeArrowheads="1"/>
          </p:cNvSpPr>
          <p:nvPr/>
        </p:nvSpPr>
        <p:spPr bwMode="auto">
          <a:xfrm>
            <a:off x="0" y="86921"/>
            <a:ext cx="9144000" cy="5616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9pPr>
          </a:lstStyle>
          <a:p>
            <a:pPr algn="ctr" eaLnBrk="1" hangingPunct="1">
              <a:spcAft>
                <a:spcPts val="300"/>
              </a:spcAft>
              <a:defRPr/>
            </a:pPr>
            <a:r>
              <a:rPr lang="en-US" sz="1400" b="1" cap="small" spc="70" dirty="0">
                <a:latin typeface="Bookman Old Style" panose="02050604050505020204" pitchFamily="18" charset="0"/>
                <a:cs typeface="Arial" panose="020B0604020202020204" pitchFamily="34" charset="0"/>
              </a:rPr>
              <a:t>Lobachevsky State University of Nizhny Novgorod</a:t>
            </a:r>
          </a:p>
          <a:p>
            <a:pPr algn="ctr" eaLnBrk="1" hangingPunct="1">
              <a:spcAft>
                <a:spcPts val="300"/>
              </a:spcAft>
              <a:defRPr/>
            </a:pPr>
            <a:r>
              <a:rPr lang="en-US" sz="1400" b="1" cap="small" spc="70" dirty="0">
                <a:latin typeface="Bookman Old Style" panose="02050604050505020204" pitchFamily="18" charset="0"/>
                <a:cs typeface="Arial" panose="020B0604020202020204" pitchFamily="34" charset="0"/>
              </a:rPr>
              <a:t>Institute of Information Technology, Mathematics and Mechanics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1179FBC-5BAF-CC82-35E1-82065A0FA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2834" y="4068102"/>
            <a:ext cx="31216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600" dirty="0">
                <a:latin typeface="Arial" pitchFamily="34" charset="0"/>
              </a:rPr>
              <a:t>Arseniy Obolenskiy</a:t>
            </a:r>
          </a:p>
          <a:p>
            <a:r>
              <a:rPr lang="en-US" sz="1600" dirty="0">
                <a:latin typeface="Arial" pitchFamily="34" charset="0"/>
              </a:rPr>
              <a:t>Anton </a:t>
            </a:r>
            <a:r>
              <a:rPr lang="en-US" sz="1600" dirty="0" err="1">
                <a:latin typeface="Arial" pitchFamily="34" charset="0"/>
              </a:rPr>
              <a:t>Gorshkov</a:t>
            </a:r>
            <a:endParaRPr lang="en-US" sz="16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8C6F0-BA54-4892-A741-85A978A8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C2E007-2C32-4A9A-8985-03A7BCBBF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advanced Ascend C samples</a:t>
            </a:r>
          </a:p>
          <a:p>
            <a:pPr lvl="1"/>
            <a:r>
              <a:rPr lang="en-US" dirty="0"/>
              <a:t>Matrix multiplication</a:t>
            </a:r>
          </a:p>
          <a:p>
            <a:pPr lvl="1"/>
            <a:r>
              <a:rPr lang="en-US" dirty="0"/>
              <a:t>Mixed kernels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6E80D4-568F-4AC3-817C-49B8F88BAEF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ACB78E-D0CC-4729-9FD3-DEFDABF23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Basics &amp; Architectures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E84AE8-0F12-4990-9AF8-F4D85EAC5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</a:t>
            </a:fld>
            <a:r>
              <a:rPr lang="en-US"/>
              <a:t>/37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264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2CF73B2-F59E-4160-8B38-270255CD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execution modes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79B050A-32C6-4104-8330-4724A55F4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 core</a:t>
            </a:r>
          </a:p>
          <a:p>
            <a:r>
              <a:rPr lang="en-US" dirty="0"/>
              <a:t>Cube core</a:t>
            </a:r>
          </a:p>
          <a:p>
            <a:r>
              <a:rPr lang="en-US" dirty="0"/>
              <a:t>Mixed core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9B7B7F-4FAA-46D8-92F6-32825D42C0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A4FC63-D542-4C34-BCC0-EE254F569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Basics &amp; Architectures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D10A231-8873-489C-919A-EE43FE7BE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3</a:t>
            </a:fld>
            <a:r>
              <a:rPr lang="en-US"/>
              <a:t>/37</a:t>
            </a:r>
            <a:endParaRPr lang="ru-RU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5CC5CB8-7E33-28D5-C27C-201D84FFB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9688" y="1347614"/>
            <a:ext cx="7444311" cy="326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4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ACBA-4767-BFBD-93D8-E3550CC95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06538-FF10-C437-02C5-02ED5F28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Implement Matmul + GeLU mixed kernel</a:t>
            </a:r>
          </a:p>
          <a:p>
            <a:pPr lvl="1"/>
            <a:r>
              <a:rPr lang="en-RU" dirty="0"/>
              <a:t>What solution should include</a:t>
            </a:r>
          </a:p>
          <a:p>
            <a:pPr lvl="2"/>
            <a:r>
              <a:rPr lang="en-RU" dirty="0"/>
              <a:t>Kernel implementation</a:t>
            </a:r>
          </a:p>
          <a:p>
            <a:pPr lvl="2"/>
            <a:r>
              <a:rPr lang="en-RU" dirty="0"/>
              <a:t>Tests that verify computation validity</a:t>
            </a:r>
          </a:p>
          <a:p>
            <a:pPr lvl="2"/>
            <a:r>
              <a:rPr lang="en-RU" dirty="0"/>
              <a:t>Time measurement for your implementation</a:t>
            </a:r>
            <a:endParaRPr lang="en-GB" dirty="0"/>
          </a:p>
          <a:p>
            <a:pPr lvl="2"/>
            <a:r>
              <a:rPr lang="en-GB" dirty="0"/>
              <a:t>Note: Ascend C built-in </a:t>
            </a:r>
            <a:r>
              <a:rPr lang="en-GB" dirty="0" err="1"/>
              <a:t>GeLU</a:t>
            </a:r>
            <a:r>
              <a:rPr lang="en-GB"/>
              <a:t> function </a:t>
            </a:r>
            <a:r>
              <a:rPr lang="en-GB" b="1"/>
              <a:t>should not </a:t>
            </a:r>
            <a:r>
              <a:rPr lang="en-GB"/>
              <a:t>be used</a:t>
            </a:r>
            <a:endParaRPr lang="en-RU" dirty="0"/>
          </a:p>
          <a:p>
            <a:endParaRPr lang="en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39F72-860F-2F6A-0607-EA2D30C340F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EBA83-2CDA-5F39-327A-EC53A71B5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Basics &amp; Architectures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4EFCB-1030-FB7D-ED47-89C105404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4</a:t>
            </a:fld>
            <a:r>
              <a:rPr lang="en-US"/>
              <a:t>/37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83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References</a:t>
            </a:r>
            <a:endParaRPr lang="ru-RU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71469" indent="-271469" eaLnBrk="1" hangingPunct="1">
              <a:buFontTx/>
              <a:buAutoNum type="arabicPeriod"/>
            </a:pPr>
            <a:r>
              <a:rPr lang="en-US" dirty="0"/>
              <a:t>Huawei Ascend: </a:t>
            </a:r>
            <a:r>
              <a:rPr lang="en-US" dirty="0">
                <a:hlinkClick r:id="rId3"/>
              </a:rPr>
              <a:t>https://www.hiascend.com/</a:t>
            </a:r>
            <a:endParaRPr lang="en-US" dirty="0"/>
          </a:p>
          <a:p>
            <a:pPr marL="271469" indent="-271469" eaLnBrk="1" hangingPunct="1">
              <a:buFontTx/>
              <a:buAutoNum type="arabicPeriod"/>
            </a:pPr>
            <a:r>
              <a:rPr lang="en-US" dirty="0"/>
              <a:t>CANN package:</a:t>
            </a:r>
          </a:p>
          <a:p>
            <a:pPr marL="478643" lvl="1" indent="-271469" eaLnBrk="1" hangingPunct="1">
              <a:buFontTx/>
              <a:buAutoNum type="arabicPeriod"/>
            </a:pPr>
            <a:r>
              <a:rPr lang="en-US" dirty="0">
                <a:hlinkClick r:id="rId4"/>
              </a:rPr>
              <a:t>https://www.hiascend.com/zh/developer/download/community/result?module=cann</a:t>
            </a:r>
            <a:r>
              <a:rPr lang="en-US" dirty="0"/>
              <a:t> </a:t>
            </a:r>
          </a:p>
          <a:p>
            <a:pPr marL="478643" lvl="1" indent="-271469" eaLnBrk="1" hangingPunct="1">
              <a:buFontTx/>
              <a:buAutoNum type="arabicPeriod"/>
            </a:pPr>
            <a:r>
              <a:rPr lang="en-GB" dirty="0">
                <a:hlinkClick r:id="rId5"/>
              </a:rPr>
              <a:t>https://www.hiascend.com/en/software/cann/community</a:t>
            </a:r>
            <a:endParaRPr lang="en-GB" dirty="0"/>
          </a:p>
          <a:p>
            <a:pPr marL="271469" indent="-271469" eaLnBrk="1" hangingPunct="1">
              <a:buFontTx/>
              <a:buAutoNum type="arabicPeriod"/>
            </a:pPr>
            <a:r>
              <a:rPr lang="en-GB" dirty="0"/>
              <a:t>Ascend samples: </a:t>
            </a:r>
            <a:r>
              <a:rPr lang="en-GB" dirty="0">
                <a:hlinkClick r:id="rId6"/>
              </a:rPr>
              <a:t>https://gitee.com/ascend/samples/</a:t>
            </a:r>
            <a:endParaRPr lang="en-GB" dirty="0"/>
          </a:p>
          <a:p>
            <a:pPr marL="271469" indent="-271469" eaLnBrk="1" hangingPunct="1">
              <a:buFontTx/>
              <a:buAutoNum type="arabicPeriod"/>
            </a:pPr>
            <a:endParaRPr lang="en-GB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oneAPI DPC++ Introduction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2021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E5CA6D-4A9D-4B53-9F8A-B7513ADB6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5</a:t>
            </a:fld>
            <a:r>
              <a:rPr lang="en-US"/>
              <a:t>/37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5A1DB-A7C3-41E6-9FD6-001DB9F8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9A012-2367-4B9B-8CE7-E67AF19ED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/>
              <a:t>Anton Gorshkov</a:t>
            </a:r>
            <a:r>
              <a:rPr lang="en-US" dirty="0"/>
              <a:t>, Ph.D., Associate Professor at Lobachevsky State University, Principal Engineer at Huawei</a:t>
            </a:r>
          </a:p>
          <a:p>
            <a:pPr>
              <a:spcBef>
                <a:spcPts val="600"/>
              </a:spcBef>
            </a:pPr>
            <a:r>
              <a:rPr lang="en-US" b="1" dirty="0"/>
              <a:t>Arseniy </a:t>
            </a:r>
            <a:r>
              <a:rPr lang="en-US" b="1" dirty="0" err="1"/>
              <a:t>Obolenskiy</a:t>
            </a:r>
            <a:r>
              <a:rPr lang="en-US" dirty="0"/>
              <a:t>, Senior Engineer at Huawei</a:t>
            </a:r>
          </a:p>
          <a:p>
            <a:pPr>
              <a:spcBef>
                <a:spcPts val="600"/>
              </a:spcBef>
            </a:pPr>
            <a:r>
              <a:rPr lang="en-US" b="1" dirty="0"/>
              <a:t>Mikhail </a:t>
            </a:r>
            <a:r>
              <a:rPr lang="en-US" b="1" dirty="0" err="1"/>
              <a:t>Lychkov</a:t>
            </a:r>
            <a:r>
              <a:rPr lang="en-US" dirty="0"/>
              <a:t>, Senior Engineer at Huawei</a:t>
            </a:r>
          </a:p>
          <a:p>
            <a:pPr>
              <a:spcBef>
                <a:spcPts val="600"/>
              </a:spcBef>
            </a:pPr>
            <a:r>
              <a:rPr lang="en-US" b="1" dirty="0"/>
              <a:t>Oleg </a:t>
            </a:r>
            <a:r>
              <a:rPr lang="en-US" b="1" dirty="0" err="1"/>
              <a:t>Maslov</a:t>
            </a:r>
            <a:r>
              <a:rPr lang="en-US" dirty="0"/>
              <a:t>, Ph.D., Expert at Huawei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C39ED5-10AA-4004-AA04-01CB5AEFE75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DA96D4-E94C-4044-99CC-A73518460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Basics &amp; Architectures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63FD5C-C386-4F98-BDD3-1E0E56A60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6</a:t>
            </a:fld>
            <a:r>
              <a:rPr lang="en-US"/>
              <a:t>/37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660587"/>
      </p:ext>
    </p:extLst>
  </p:cSld>
  <p:clrMapOvr>
    <a:masterClrMapping/>
  </p:clrMapOvr>
</p:sld>
</file>

<file path=ppt/theme/theme1.xml><?xml version="1.0" encoding="utf-8"?>
<a:theme xmlns:a="http://schemas.openxmlformats.org/drawingml/2006/main" name="1_itlab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265</Words>
  <Application>Microsoft Office PowerPoint</Application>
  <PresentationFormat>On-screen Show (16:9)</PresentationFormat>
  <Paragraphs>52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Book Antiqua</vt:lpstr>
      <vt:lpstr>Bookman Old Style</vt:lpstr>
      <vt:lpstr>Times New Roman</vt:lpstr>
      <vt:lpstr>Wingdings</vt:lpstr>
      <vt:lpstr>1_itlab</vt:lpstr>
      <vt:lpstr>PowerPoint Presentation</vt:lpstr>
      <vt:lpstr>Contents</vt:lpstr>
      <vt:lpstr>Available execution modes</vt:lpstr>
      <vt:lpstr>Task</vt:lpstr>
      <vt:lpstr>References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программирования.  Курс на базе  Microsoft Solutions Framework</dc:title>
  <dc:creator/>
  <cp:lastModifiedBy/>
  <cp:revision>16</cp:revision>
  <cp:lastPrinted>1900-12-31T20:00:00Z</cp:lastPrinted>
  <dcterms:created xsi:type="dcterms:W3CDTF">1900-12-31T20:00:00Z</dcterms:created>
  <dcterms:modified xsi:type="dcterms:W3CDTF">2024-09-01T17:54:59Z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