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notesMasterIdLst>
    <p:notesMasterId r:id="rId19"/>
  </p:notesMasterIdLst>
  <p:sldIdLst>
    <p:sldId id="267" r:id="rId2"/>
    <p:sldId id="301" r:id="rId3"/>
    <p:sldId id="313" r:id="rId4"/>
    <p:sldId id="311" r:id="rId5"/>
    <p:sldId id="302" r:id="rId6"/>
    <p:sldId id="303" r:id="rId7"/>
    <p:sldId id="314" r:id="rId8"/>
    <p:sldId id="315" r:id="rId9"/>
    <p:sldId id="316" r:id="rId10"/>
    <p:sldId id="304" r:id="rId11"/>
    <p:sldId id="305" r:id="rId12"/>
    <p:sldId id="307" r:id="rId13"/>
    <p:sldId id="309" r:id="rId14"/>
    <p:sldId id="317" r:id="rId15"/>
    <p:sldId id="310" r:id="rId16"/>
    <p:sldId id="312" r:id="rId17"/>
    <p:sldId id="268" r:id="rId18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66"/>
    <a:srgbClr val="0000FF"/>
    <a:srgbClr val="FF3FFF"/>
    <a:srgbClr val="00FF00"/>
    <a:srgbClr val="00FFFF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87281-BC10-42C9-9F0F-5C872D211E3E}" type="datetimeFigureOut">
              <a:rPr lang="en-IN"/>
              <a:pPr>
                <a:defRPr/>
              </a:pPr>
              <a:t>06-12-2021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A1ADD5-D23B-45E5-B71F-1699BEC851D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7535-B342-43A5-95F3-9AB1239E1A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D896-736C-49FC-997B-DDF4EA78A3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EEBC2-CDAF-4A72-B70B-97DEE5A82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A6D17-D567-4B48-8601-C55AC8BF1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95C2F-A9B7-47CD-98D6-F9D7E71B4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9D362-175B-4381-B863-98CF8E48E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3CC00-CA70-4726-A38F-400B0CB98F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B6150-1DEB-463B-9AEF-C23037596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9C6CC-28E6-4629-8569-D0BE127FA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2EE07-79EE-4B9D-A900-72B8A56B4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FF5C-C77C-4D43-9C4E-0E189091D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4C74BE-DF4B-4A1F-831E-2680BE713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07413" y="30163"/>
            <a:ext cx="61277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ransition spd="med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133350"/>
            <a:ext cx="7480300" cy="1676400"/>
          </a:xfrm>
        </p:spPr>
        <p:txBody>
          <a:bodyPr/>
          <a:lstStyle/>
          <a:p>
            <a:pPr eaLnBrk="1" hangingPunct="1"/>
            <a:r>
              <a:rPr lang="en-IN" altLang="en-US" sz="5400" b="1" dirty="0">
                <a:solidFill>
                  <a:srgbClr val="FF0000"/>
                </a:solidFill>
                <a:latin typeface="Bahnschrift" pitchFamily="34" charset="0"/>
              </a:rPr>
              <a:t>Microprogram sequencing 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65213" y="1576388"/>
            <a:ext cx="7696200" cy="3429000"/>
          </a:xfrm>
        </p:spPr>
        <p:txBody>
          <a:bodyPr/>
          <a:lstStyle/>
          <a:p>
            <a:pPr eaLnBrk="1" hangingPunct="1"/>
            <a:endParaRPr lang="en-US" sz="2000" b="1" dirty="0">
              <a:solidFill>
                <a:srgbClr val="CC0099"/>
              </a:solidFill>
              <a:latin typeface="Bahnschrift" pitchFamily="34" charset="0"/>
            </a:endParaRPr>
          </a:p>
          <a:p>
            <a:pPr eaLnBrk="1" hangingPunct="1"/>
            <a:r>
              <a:rPr lang="en-US" sz="4000" b="1" dirty="0">
                <a:solidFill>
                  <a:srgbClr val="CC0099"/>
                </a:solidFill>
                <a:latin typeface="Bahnschrift" pitchFamily="34" charset="0"/>
              </a:rPr>
              <a:t>by</a:t>
            </a:r>
          </a:p>
          <a:p>
            <a:pPr eaLnBrk="1" hangingPunct="1"/>
            <a:r>
              <a:rPr lang="en-US" sz="4000" b="1" dirty="0">
                <a:solidFill>
                  <a:srgbClr val="CC0099"/>
                </a:solidFill>
                <a:latin typeface="Bahnschrift" pitchFamily="34" charset="0"/>
              </a:rPr>
              <a:t>Prof. Upendra Mishra</a:t>
            </a:r>
            <a:endParaRPr lang="en-US" sz="2000" b="1" dirty="0">
              <a:solidFill>
                <a:srgbClr val="CC0099"/>
              </a:solidFill>
              <a:latin typeface="Bahnschrift" pitchFamily="34" charset="0"/>
            </a:endParaRPr>
          </a:p>
          <a:p>
            <a:pPr eaLnBrk="1" hangingPunct="1"/>
            <a:r>
              <a:rPr lang="en-US" sz="2600" b="1" dirty="0">
                <a:solidFill>
                  <a:srgbClr val="CC0099"/>
                </a:solidFill>
                <a:latin typeface="Bahnschrift" pitchFamily="34" charset="0"/>
              </a:rPr>
              <a:t>KIET Group of Institutions, Delhi-NCR, Ghaziabad</a:t>
            </a:r>
            <a:endParaRPr lang="en-US" sz="2000" b="1" dirty="0">
              <a:solidFill>
                <a:srgbClr val="CC0099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Block Diagram of Microprogram Sequencer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800600" y="1200150"/>
            <a:ext cx="4343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914400" y="1123950"/>
            <a:ext cx="4114800" cy="2743200"/>
          </a:xfrm>
        </p:spPr>
        <p:txBody>
          <a:bodyPr/>
          <a:lstStyle/>
          <a:p>
            <a:r>
              <a:rPr lang="en-IN" dirty="0"/>
              <a:t>Components of Microprogram Sequencer:</a:t>
            </a:r>
          </a:p>
          <a:p>
            <a:r>
              <a:rPr lang="en-IN" dirty="0"/>
              <a:t>MUX1</a:t>
            </a:r>
          </a:p>
          <a:p>
            <a:r>
              <a:rPr lang="en-IN" dirty="0"/>
              <a:t>MUX2</a:t>
            </a:r>
          </a:p>
          <a:p>
            <a:r>
              <a:rPr lang="en-IN" dirty="0"/>
              <a:t>Input Logic</a:t>
            </a:r>
          </a:p>
          <a:p>
            <a:r>
              <a:rPr lang="en-IN" dirty="0"/>
              <a:t>CAR</a:t>
            </a:r>
          </a:p>
          <a:p>
            <a:r>
              <a:rPr lang="en-IN" dirty="0"/>
              <a:t>SBR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96912"/>
          </a:xfrm>
        </p:spPr>
        <p:txBody>
          <a:bodyPr/>
          <a:lstStyle/>
          <a:p>
            <a:r>
              <a:rPr lang="en-IN" b="1" i="1" dirty="0"/>
              <a:t>Multiplexer1: (MUX1)</a:t>
            </a:r>
            <a:endParaRPr lang="en-IN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819151"/>
            <a:ext cx="7924800" cy="2819400"/>
          </a:xfrm>
        </p:spPr>
        <p:txBody>
          <a:bodyPr/>
          <a:lstStyle/>
          <a:p>
            <a:pPr>
              <a:buNone/>
            </a:pPr>
            <a:r>
              <a:rPr lang="en-IN" b="1" dirty="0"/>
              <a:t>The first multiplexer selects address from one of the following  four sources and routes it into CAR.</a:t>
            </a:r>
            <a:endParaRPr lang="en-IN" dirty="0"/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Incremented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External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from microinstruction  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SBR (</a:t>
            </a:r>
            <a:r>
              <a:rPr lang="en-IN" b="1" dirty="0" err="1">
                <a:solidFill>
                  <a:srgbClr val="0070C0"/>
                </a:solidFill>
              </a:rPr>
              <a:t>SubRoutine</a:t>
            </a:r>
            <a:r>
              <a:rPr lang="en-IN" b="1" dirty="0">
                <a:solidFill>
                  <a:srgbClr val="0070C0"/>
                </a:solidFill>
              </a:rPr>
              <a:t> Register)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114800" y="2266950"/>
          <a:ext cx="4876800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CAR+1</a:t>
                      </a:r>
                      <a:endParaRPr lang="en-IN" sz="1600" b="1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AD</a:t>
                      </a:r>
                      <a:endParaRPr lang="en-IN" sz="1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SBR (return from Subroutine)</a:t>
                      </a:r>
                      <a:endParaRPr lang="en-IN" sz="1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CAR(2-5)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DR(11-14), CAR(0,1,6)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600" b="1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6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696912"/>
          </a:xfrm>
        </p:spPr>
        <p:txBody>
          <a:bodyPr/>
          <a:lstStyle/>
          <a:p>
            <a:r>
              <a:rPr lang="en-IN" b="1" i="1" dirty="0"/>
              <a:t>Multiplexer 2: (MUX2)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47751"/>
            <a:ext cx="8382000" cy="1523999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The second multiplexer tests the value of a selected status bit </a:t>
            </a:r>
          </a:p>
          <a:p>
            <a:r>
              <a:rPr lang="en-IN" b="1" dirty="0">
                <a:solidFill>
                  <a:srgbClr val="0070C0"/>
                </a:solidFill>
              </a:rPr>
              <a:t>and the result of test is applied to input logic.  </a:t>
            </a:r>
          </a:p>
          <a:p>
            <a:r>
              <a:rPr lang="en-IN" b="1" dirty="0">
                <a:solidFill>
                  <a:srgbClr val="0070C0"/>
                </a:solidFill>
              </a:rPr>
              <a:t>CD field of microinstruction selects one of the status bit in the second multiplexer. 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3276600" y="2495550"/>
          <a:ext cx="5581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CD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Condition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Symbol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Always = 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U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Unconditional branch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01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DR(15)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Indirect address bit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AC(15)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S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Sign bit of AC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AC=0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Z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Zero value in AC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Input Logic Design: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1"/>
            <a:ext cx="6019800" cy="2667000"/>
          </a:xfrm>
        </p:spPr>
        <p:txBody>
          <a:bodyPr/>
          <a:lstStyle/>
          <a:p>
            <a:r>
              <a:rPr lang="en-IN" b="1" dirty="0"/>
              <a:t>The input logic block has three inputs I</a:t>
            </a:r>
            <a:r>
              <a:rPr lang="en-IN" b="1" baseline="-25000" dirty="0"/>
              <a:t>0</a:t>
            </a:r>
            <a:r>
              <a:rPr lang="en-IN" b="1" dirty="0"/>
              <a:t>, I</a:t>
            </a:r>
            <a:r>
              <a:rPr lang="en-IN" b="1" baseline="-25000" dirty="0"/>
              <a:t>1</a:t>
            </a:r>
            <a:r>
              <a:rPr lang="en-IN" b="1" dirty="0"/>
              <a:t> and T, </a:t>
            </a:r>
          </a:p>
          <a:p>
            <a:r>
              <a:rPr lang="en-IN" b="1" dirty="0"/>
              <a:t>and three outputs S0, S1, and L. </a:t>
            </a:r>
          </a:p>
          <a:p>
            <a:r>
              <a:rPr lang="en-IN" b="1" dirty="0">
                <a:solidFill>
                  <a:srgbClr val="0070C0"/>
                </a:solidFill>
              </a:rPr>
              <a:t>Variable S0 and S1 select one of the source addresses for CAR. </a:t>
            </a:r>
          </a:p>
          <a:p>
            <a:r>
              <a:rPr lang="en-IN" b="1" dirty="0">
                <a:solidFill>
                  <a:srgbClr val="0070C0"/>
                </a:solidFill>
              </a:rPr>
              <a:t>Variable L enables the load input in SBR.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200" y="1276351"/>
            <a:ext cx="1981200" cy="1981200"/>
          </a:xfrm>
        </p:spPr>
        <p:txBody>
          <a:bodyPr/>
          <a:lstStyle/>
          <a:p>
            <a:r>
              <a:rPr lang="en-IN" b="1" dirty="0"/>
              <a:t>Input Logic equations:</a:t>
            </a:r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S1= I</a:t>
            </a:r>
            <a:r>
              <a:rPr lang="en-IN" b="1" baseline="-25000" dirty="0">
                <a:solidFill>
                  <a:srgbClr val="0070C0"/>
                </a:solidFill>
              </a:rPr>
              <a:t>1</a:t>
            </a:r>
            <a:endParaRPr lang="en-IN" baseline="-25000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S0= I</a:t>
            </a:r>
            <a:r>
              <a:rPr lang="en-IN" b="1" baseline="-25000" dirty="0">
                <a:solidFill>
                  <a:srgbClr val="0070C0"/>
                </a:solidFill>
              </a:rPr>
              <a:t>1</a:t>
            </a:r>
            <a:r>
              <a:rPr lang="en-IN" b="1" dirty="0">
                <a:solidFill>
                  <a:srgbClr val="0070C0"/>
                </a:solidFill>
              </a:rPr>
              <a:t>.I</a:t>
            </a:r>
            <a:r>
              <a:rPr lang="en-IN" b="1" baseline="-25000" dirty="0">
                <a:solidFill>
                  <a:srgbClr val="0070C0"/>
                </a:solidFill>
              </a:rPr>
              <a:t>0</a:t>
            </a:r>
            <a:r>
              <a:rPr lang="en-IN" b="1" dirty="0">
                <a:solidFill>
                  <a:srgbClr val="0070C0"/>
                </a:solidFill>
              </a:rPr>
              <a:t>+I</a:t>
            </a:r>
            <a:r>
              <a:rPr lang="en-IN" b="1" baseline="-25000" dirty="0">
                <a:solidFill>
                  <a:srgbClr val="0070C0"/>
                </a:solidFill>
              </a:rPr>
              <a:t>1</a:t>
            </a:r>
            <a:r>
              <a:rPr lang="en-IN" b="1" dirty="0">
                <a:solidFill>
                  <a:srgbClr val="0070C0"/>
                </a:solidFill>
              </a:rPr>
              <a:t>’ T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L= I</a:t>
            </a:r>
            <a:r>
              <a:rPr lang="en-IN" b="1" baseline="-25000" dirty="0">
                <a:solidFill>
                  <a:srgbClr val="0070C0"/>
                </a:solidFill>
              </a:rPr>
              <a:t>1</a:t>
            </a:r>
            <a:r>
              <a:rPr lang="en-IN" b="1" dirty="0">
                <a:solidFill>
                  <a:srgbClr val="0070C0"/>
                </a:solidFill>
              </a:rPr>
              <a:t>’I</a:t>
            </a:r>
            <a:r>
              <a:rPr lang="en-IN" b="1" baseline="-25000" dirty="0">
                <a:solidFill>
                  <a:srgbClr val="0070C0"/>
                </a:solidFill>
              </a:rPr>
              <a:t>0</a:t>
            </a:r>
            <a:r>
              <a:rPr lang="en-IN" b="1" dirty="0">
                <a:solidFill>
                  <a:srgbClr val="0070C0"/>
                </a:solidFill>
              </a:rPr>
              <a:t>T</a:t>
            </a: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5C11-E541-4AFB-B8A1-6E3129BA9D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7DB0E-DD3D-426D-9C5E-AF22E575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2" y="1362670"/>
            <a:ext cx="6182168" cy="31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708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773112"/>
          </a:xfrm>
        </p:spPr>
        <p:txBody>
          <a:bodyPr/>
          <a:lstStyle/>
          <a:p>
            <a:r>
              <a:rPr lang="en-IN" b="1" i="1" dirty="0"/>
              <a:t>The truth table for input logic is given below:</a:t>
            </a:r>
            <a:endParaRPr lang="en-IN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2" y="1047751"/>
          <a:ext cx="8762995" cy="2680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955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631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BR  Field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dirty="0"/>
                        <a:t>Input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MUX1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Load SBR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1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I1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I0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T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S1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S0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L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JMP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CAR+1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JMP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AD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CALL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400" b="1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CAR+1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CALL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400" b="1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AD, SBR</a:t>
                      </a:r>
                      <a:r>
                        <a:rPr lang="en-IN" sz="1400" b="1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CAR+1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RET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X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CAR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SBR (return from Subroutine)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MAP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x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819275" algn="l"/>
                        </a:tabLst>
                      </a:pP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CAR(2-5)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DR(11-14), CAR(0,1,6)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Arial"/>
                          <a:sym typeface="Wingdings"/>
                        </a:rPr>
                        <a:t></a:t>
                      </a:r>
                      <a:r>
                        <a:rPr lang="en-IN" sz="1400" b="1" dirty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i="1" dirty="0"/>
              <a:t>COMPUTER ORGANIZATION AND ARCHITECTURE-DESIGNING FOR PERFORMANCE, EIGHTH EDITION by </a:t>
            </a:r>
            <a:r>
              <a:rPr lang="en-IN" sz="2400" b="1" i="1" dirty="0"/>
              <a:t>William Stallings</a:t>
            </a:r>
          </a:p>
          <a:p>
            <a:endParaRPr lang="en-IN" sz="2400" i="1" dirty="0"/>
          </a:p>
          <a:p>
            <a:r>
              <a:rPr lang="en-IN" sz="2400" i="1" dirty="0"/>
              <a:t>COMPUTER SYSTEM ARCHITECTURE- THIRD EDITION </a:t>
            </a:r>
            <a:r>
              <a:rPr lang="en-IN" sz="2400" b="1" i="1" dirty="0"/>
              <a:t>BY M. Morris </a:t>
            </a:r>
            <a:r>
              <a:rPr lang="en-IN" sz="2400" b="1" i="1" dirty="0" err="1"/>
              <a:t>Mano</a:t>
            </a:r>
            <a:endParaRPr lang="en-IN" sz="2400" b="1" i="1" dirty="0"/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29600" cy="30861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13800" dirty="0">
                <a:solidFill>
                  <a:srgbClr val="FF0000"/>
                </a:solidFill>
                <a:latin typeface="Monotype Corsiva" pitchFamily="66" charset="0"/>
              </a:rPr>
              <a:t>Thank </a:t>
            </a:r>
            <a:br>
              <a:rPr lang="en-IN" sz="13800" dirty="0">
                <a:solidFill>
                  <a:srgbClr val="FF0000"/>
                </a:solidFill>
                <a:latin typeface="Monotype Corsiva" pitchFamily="66" charset="0"/>
              </a:rPr>
            </a:br>
            <a:r>
              <a:rPr lang="en-IN" sz="13800" dirty="0">
                <a:solidFill>
                  <a:srgbClr val="FF0000"/>
                </a:solidFill>
                <a:latin typeface="Monotype Corsiva" pitchFamily="66" charset="0"/>
              </a:rPr>
              <a:t>You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351"/>
            <a:ext cx="7886700" cy="533400"/>
          </a:xfrm>
        </p:spPr>
        <p:txBody>
          <a:bodyPr/>
          <a:lstStyle/>
          <a:p>
            <a:r>
              <a:rPr lang="en-IN" b="1" i="1" dirty="0"/>
              <a:t>Micro-programmed Control organization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991600" cy="2667000"/>
          </a:xfrm>
        </p:spPr>
        <p:txBody>
          <a:bodyPr/>
          <a:lstStyle/>
          <a:p>
            <a:pPr>
              <a:buNone/>
            </a:pPr>
            <a:r>
              <a:rPr lang="en-IN" sz="1600" b="1" dirty="0"/>
              <a:t>A </a:t>
            </a:r>
            <a:r>
              <a:rPr lang="en-IN" sz="1600" b="1" dirty="0">
                <a:solidFill>
                  <a:srgbClr val="FF0000"/>
                </a:solidFill>
              </a:rPr>
              <a:t>control memory </a:t>
            </a:r>
            <a:r>
              <a:rPr lang="en-IN" sz="1600" b="1" dirty="0"/>
              <a:t>is assumed to be a ROM, within which all control information is permanently stored.</a:t>
            </a:r>
          </a:p>
          <a:p>
            <a:pPr>
              <a:buNone/>
            </a:pPr>
            <a:r>
              <a:rPr lang="en-IN" sz="1600" b="1" dirty="0"/>
              <a:t>The </a:t>
            </a:r>
            <a:r>
              <a:rPr lang="en-IN" sz="1600" b="1" dirty="0">
                <a:solidFill>
                  <a:srgbClr val="FF0000"/>
                </a:solidFill>
              </a:rPr>
              <a:t>control address register (CAR) </a:t>
            </a:r>
            <a:r>
              <a:rPr lang="en-IN" sz="1600" b="1" dirty="0"/>
              <a:t>specifies the address of the micro-instruction and control data register holds the micro-instruction read from the memory.</a:t>
            </a:r>
          </a:p>
          <a:p>
            <a:pPr>
              <a:buNone/>
            </a:pPr>
            <a:r>
              <a:rPr lang="en-IN" sz="1600" b="1" dirty="0"/>
              <a:t>A microinstruction contains a control word that </a:t>
            </a:r>
            <a:r>
              <a:rPr lang="en-IN" sz="1600" b="1" dirty="0">
                <a:solidFill>
                  <a:srgbClr val="FF0000"/>
                </a:solidFill>
              </a:rPr>
              <a:t>specifies one or more micro-operations </a:t>
            </a:r>
            <a:r>
              <a:rPr lang="en-IN" sz="1600" b="1" dirty="0"/>
              <a:t>for the processor. Once these operations are executed, the control must determine the next address.</a:t>
            </a:r>
          </a:p>
          <a:p>
            <a:pPr>
              <a:buNone/>
            </a:pPr>
            <a:r>
              <a:rPr lang="en-IN" sz="1600" b="1" dirty="0"/>
              <a:t>The </a:t>
            </a:r>
            <a:r>
              <a:rPr lang="en-IN" sz="1600" b="1" dirty="0">
                <a:solidFill>
                  <a:srgbClr val="FF0000"/>
                </a:solidFill>
              </a:rPr>
              <a:t>location of the next micro-instruction </a:t>
            </a:r>
            <a:r>
              <a:rPr lang="en-IN" sz="1600" b="1" dirty="0"/>
              <a:t>may be the one next in the sequence or it may be located somewhere else in the control memory.</a:t>
            </a:r>
          </a:p>
          <a:p>
            <a:pPr>
              <a:buNone/>
            </a:pPr>
            <a:r>
              <a:rPr lang="en-IN" sz="1600" b="1" dirty="0"/>
              <a:t>The next address generator is sometimes called a micro-program sequencer as it </a:t>
            </a:r>
            <a:r>
              <a:rPr lang="en-IN" sz="1600" b="1" dirty="0">
                <a:solidFill>
                  <a:srgbClr val="FF0000"/>
                </a:solidFill>
              </a:rPr>
              <a:t>determines the address </a:t>
            </a:r>
            <a:r>
              <a:rPr lang="en-IN" sz="1600" b="1" dirty="0"/>
              <a:t>sequence that is read from memory.</a:t>
            </a:r>
            <a:endParaRPr lang="en-IN" sz="1600" dirty="0"/>
          </a:p>
          <a:p>
            <a:pPr>
              <a:buNone/>
            </a:pPr>
            <a:endParaRPr lang="en-IN" sz="1600" dirty="0"/>
          </a:p>
          <a:p>
            <a:endParaRPr lang="en-IN" sz="1600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333750"/>
            <a:ext cx="6019800" cy="1809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A95-19F0-419E-8852-D01103E0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A109-4FAB-4921-81E7-F7391B48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5AA6C-CF37-450C-90A2-65A8D8B5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85750"/>
            <a:ext cx="79819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60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Micro-programmed 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The basic components of a microprogrammed control unit are:</a:t>
            </a:r>
            <a:endParaRPr lang="en-IN" sz="2400" dirty="0"/>
          </a:p>
          <a:p>
            <a:pPr lvl="2"/>
            <a:r>
              <a:rPr lang="en-IN" sz="2000" b="1" dirty="0">
                <a:solidFill>
                  <a:srgbClr val="0070C0"/>
                </a:solidFill>
              </a:rPr>
              <a:t>The control memory </a:t>
            </a:r>
          </a:p>
          <a:p>
            <a:pPr lvl="2"/>
            <a:endParaRPr lang="en-IN" sz="2000" dirty="0">
              <a:solidFill>
                <a:srgbClr val="0070C0"/>
              </a:solidFill>
            </a:endParaRPr>
          </a:p>
          <a:p>
            <a:pPr lvl="2"/>
            <a:r>
              <a:rPr lang="en-IN" sz="2000" b="1" dirty="0">
                <a:solidFill>
                  <a:srgbClr val="0070C0"/>
                </a:solidFill>
              </a:rPr>
              <a:t>The circuits that </a:t>
            </a:r>
            <a:r>
              <a:rPr lang="en-IN" sz="2000" b="1" dirty="0">
                <a:solidFill>
                  <a:srgbClr val="FF0000"/>
                </a:solidFill>
              </a:rPr>
              <a:t>select the next address </a:t>
            </a:r>
            <a:r>
              <a:rPr lang="en-IN" sz="2000" b="1" dirty="0">
                <a:solidFill>
                  <a:srgbClr val="0070C0"/>
                </a:solidFill>
              </a:rPr>
              <a:t>called microprogram sequencer</a:t>
            </a:r>
            <a:endParaRPr lang="en-IN" sz="20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44511"/>
          </a:xfrm>
        </p:spPr>
        <p:txBody>
          <a:bodyPr/>
          <a:lstStyle/>
          <a:p>
            <a:r>
              <a:rPr lang="en-IN" b="1" i="1" dirty="0"/>
              <a:t>Microprogram Sequencer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534400" cy="2743199"/>
          </a:xfrm>
        </p:spPr>
        <p:txBody>
          <a:bodyPr/>
          <a:lstStyle/>
          <a:p>
            <a:r>
              <a:rPr lang="en-IN" sz="1800" b="1" dirty="0">
                <a:solidFill>
                  <a:srgbClr val="0070C0"/>
                </a:solidFill>
              </a:rPr>
              <a:t>The </a:t>
            </a:r>
            <a:r>
              <a:rPr lang="en-IN" sz="1800" b="1" dirty="0">
                <a:solidFill>
                  <a:srgbClr val="FF0000"/>
                </a:solidFill>
              </a:rPr>
              <a:t>next address gen</a:t>
            </a:r>
            <a:r>
              <a:rPr lang="en-IN" sz="1800" b="1" dirty="0">
                <a:solidFill>
                  <a:srgbClr val="0070C0"/>
                </a:solidFill>
              </a:rPr>
              <a:t>erator is sometimes called a microprogram sequencer, as it determines the </a:t>
            </a:r>
            <a:r>
              <a:rPr lang="en-IN" sz="1800" b="1" dirty="0">
                <a:solidFill>
                  <a:srgbClr val="FF0000"/>
                </a:solidFill>
              </a:rPr>
              <a:t>address sequence that is read from control memory</a:t>
            </a:r>
            <a:r>
              <a:rPr lang="en-IN" sz="1800" b="1" dirty="0">
                <a:solidFill>
                  <a:srgbClr val="0070C0"/>
                </a:solidFill>
              </a:rPr>
              <a:t>.</a:t>
            </a:r>
          </a:p>
          <a:p>
            <a:endParaRPr lang="en-IN" sz="800" dirty="0">
              <a:solidFill>
                <a:srgbClr val="0070C0"/>
              </a:solidFill>
            </a:endParaRPr>
          </a:p>
          <a:p>
            <a:r>
              <a:rPr lang="en-IN" sz="1800" b="1" dirty="0">
                <a:solidFill>
                  <a:srgbClr val="0070C0"/>
                </a:solidFill>
              </a:rPr>
              <a:t>The purpose of a microprogram sequencer is </a:t>
            </a:r>
            <a:r>
              <a:rPr lang="en-IN" sz="1800" b="1" dirty="0">
                <a:solidFill>
                  <a:srgbClr val="FF0000"/>
                </a:solidFill>
              </a:rPr>
              <a:t>to present an address to the control memory</a:t>
            </a:r>
            <a:r>
              <a:rPr lang="en-IN" sz="1800" b="1" dirty="0">
                <a:solidFill>
                  <a:srgbClr val="0070C0"/>
                </a:solidFill>
              </a:rPr>
              <a:t> so that a microinstruction may be read and executed.  The next-address logic of sequencer determines the </a:t>
            </a:r>
            <a:r>
              <a:rPr lang="en-IN" sz="1800" b="1" dirty="0">
                <a:solidFill>
                  <a:srgbClr val="FF0000"/>
                </a:solidFill>
              </a:rPr>
              <a:t>specific source to be loaded into the control address register (CAR)</a:t>
            </a:r>
            <a:r>
              <a:rPr lang="en-IN" sz="1800" b="1" dirty="0">
                <a:solidFill>
                  <a:srgbClr val="0070C0"/>
                </a:solidFill>
              </a:rPr>
              <a:t>.</a:t>
            </a:r>
          </a:p>
          <a:p>
            <a:endParaRPr lang="en-IN" sz="800" dirty="0">
              <a:solidFill>
                <a:srgbClr val="0070C0"/>
              </a:solidFill>
            </a:endParaRPr>
          </a:p>
          <a:p>
            <a:r>
              <a:rPr lang="en-IN" sz="1800" b="1" dirty="0">
                <a:solidFill>
                  <a:srgbClr val="0070C0"/>
                </a:solidFill>
              </a:rPr>
              <a:t>The </a:t>
            </a:r>
            <a:r>
              <a:rPr lang="en-IN" sz="1800" b="1" dirty="0">
                <a:solidFill>
                  <a:srgbClr val="FF0000"/>
                </a:solidFill>
              </a:rPr>
              <a:t>choice of address source </a:t>
            </a:r>
            <a:r>
              <a:rPr lang="en-IN" sz="1800" b="1" dirty="0">
                <a:solidFill>
                  <a:srgbClr val="0070C0"/>
                </a:solidFill>
              </a:rPr>
              <a:t>is guided by the next-address information bits that the sequencer receives from the </a:t>
            </a:r>
            <a:r>
              <a:rPr lang="en-IN" sz="1800" b="1" dirty="0">
                <a:solidFill>
                  <a:srgbClr val="FF0000"/>
                </a:solidFill>
              </a:rPr>
              <a:t>present microinstruction</a:t>
            </a:r>
            <a:r>
              <a:rPr lang="en-IN" sz="1800" b="1" dirty="0">
                <a:solidFill>
                  <a:srgbClr val="0070C0"/>
                </a:solidFill>
              </a:rPr>
              <a:t>. </a:t>
            </a:r>
            <a:endParaRPr lang="en-IN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Microprogram Sequencer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3951"/>
            <a:ext cx="7886700" cy="2514600"/>
          </a:xfrm>
        </p:spPr>
        <p:txBody>
          <a:bodyPr/>
          <a:lstStyle/>
          <a:p>
            <a:pPr>
              <a:buNone/>
            </a:pPr>
            <a:r>
              <a:rPr lang="en-IN" b="1" dirty="0"/>
              <a:t>Typical functions of a microprogram sequencer are:</a:t>
            </a:r>
          </a:p>
          <a:p>
            <a:pPr>
              <a:buNone/>
            </a:pPr>
            <a:endParaRPr lang="en-IN" sz="800" dirty="0"/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Incrementing the Control Address Register (CAR) by one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Loading an address from the control memory into the Control Address Register (CAR)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Transferring an external address</a:t>
            </a:r>
            <a:endParaRPr lang="en-IN" dirty="0">
              <a:solidFill>
                <a:srgbClr val="0070C0"/>
              </a:solidFill>
            </a:endParaRPr>
          </a:p>
          <a:p>
            <a:pPr lvl="0"/>
            <a:r>
              <a:rPr lang="en-IN" b="1" dirty="0">
                <a:solidFill>
                  <a:srgbClr val="0070C0"/>
                </a:solidFill>
              </a:rPr>
              <a:t>Loading an initial address to start the control operations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CAE6-5D6A-487C-9E52-355FA3C8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for generating Address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F8A7-4CA0-4B9F-A090-C41FD290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the Control Address Register.</a:t>
            </a:r>
          </a:p>
          <a:p>
            <a:r>
              <a:rPr lang="en-US" dirty="0"/>
              <a:t>Unconditional/Conditional Branch depending on status bit flags.</a:t>
            </a:r>
          </a:p>
          <a:p>
            <a:r>
              <a:rPr lang="en-US" dirty="0"/>
              <a:t>Subroutine Call &amp; return.</a:t>
            </a:r>
          </a:p>
          <a:p>
            <a:r>
              <a:rPr lang="en-US" dirty="0"/>
              <a:t>Mapping from machine instruction to microinstruction Address.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3477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5EFC-6BB4-4433-AC01-2B112BE7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Machine Instruction to Microinstruction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60F194-80C8-4565-897B-70B1A7C61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1314192"/>
            <a:ext cx="4219575" cy="23907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4D071-DDA5-4127-B2DB-29BA7BB3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40330"/>
            <a:ext cx="4095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459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7F39-40E1-4400-A68F-C38C839D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Micro-Instruction Format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5BAC-AA5D-4F45-806C-E3E0FEDB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483DD-5AAE-4567-A118-AF821E6D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2" y="1381089"/>
            <a:ext cx="5694178" cy="325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994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5115</TotalTime>
  <Words>734</Words>
  <Application>Microsoft Office PowerPoint</Application>
  <PresentationFormat>On-screen Show (16:9)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Monotype Corsiva</vt:lpstr>
      <vt:lpstr>Office Theme</vt:lpstr>
      <vt:lpstr>Microprogram sequencing </vt:lpstr>
      <vt:lpstr>Micro-programmed Control organization</vt:lpstr>
      <vt:lpstr>PowerPoint Presentation</vt:lpstr>
      <vt:lpstr>Micro-programmed Control Unit</vt:lpstr>
      <vt:lpstr>Microprogram Sequencer</vt:lpstr>
      <vt:lpstr>Microprogram Sequencer</vt:lpstr>
      <vt:lpstr>Methods for generating Address</vt:lpstr>
      <vt:lpstr>Mapping From Machine Instruction to Microinstruction</vt:lpstr>
      <vt:lpstr>Micro-Instruction Format</vt:lpstr>
      <vt:lpstr>Block Diagram of Microprogram Sequencer</vt:lpstr>
      <vt:lpstr>Multiplexer1: (MUX1)</vt:lpstr>
      <vt:lpstr>Multiplexer 2: (MUX2)</vt:lpstr>
      <vt:lpstr>Input Logic Design:</vt:lpstr>
      <vt:lpstr>PowerPoint Presentation</vt:lpstr>
      <vt:lpstr>The truth table for input logic is given below:</vt:lpstr>
      <vt:lpstr>References</vt:lpstr>
      <vt:lpstr>Thank  You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applications of Computers in pharmacy?</dc:title>
  <dc:creator>Naseem Ahmed Khan</dc:creator>
  <cp:lastModifiedBy>upendra mishra</cp:lastModifiedBy>
  <cp:revision>755</cp:revision>
  <dcterms:created xsi:type="dcterms:W3CDTF">2010-08-24T00:35:57Z</dcterms:created>
  <dcterms:modified xsi:type="dcterms:W3CDTF">2021-12-06T11:10:14Z</dcterms:modified>
</cp:coreProperties>
</file>