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04:14:04.837"/>
    </inkml:context>
    <inkml:brush xml:id="br0">
      <inkml:brushProperty name="width" value="0.1" units="cm"/>
      <inkml:brushProperty name="height" value="0.1" units="cm"/>
      <inkml:brushProperty name="color" value="#F6630D"/>
    </inkml:brush>
  </inkml:definitions>
  <inkml:trace contextRef="#ctx0" brushRef="#br0">1 2173 24575,'0'0'0,"1"1"0,-1 0 0,1 0 0,-1-1 0,1 1 0,-1-1 0,1 1 0,0 0 0,-1-1 0,1 1 0,0-1 0,-1 0 0,1 1 0,0-1 0,-1 1 0,1-1 0,0 0 0,0 0 0,0 1 0,-1-1 0,1 0 0,0 0 0,0 0 0,0 0 0,-1 0 0,3 0 0,1 0 0,38 6 0,1-2 0,54-2 0,91-15 0,-110 3 0,0-4 0,140-44 0,-102 17 0,124-64 0,36-41 0,106-24 0,-356 159 0,16-8 0,-2-2 0,0-2 0,-1-1 0,61-51 0,-87 63 0,0 0 0,0-1 0,-1 0 0,-1-1 0,0-1 0,-1 0 0,-1 0 0,0-1 0,-1 0 0,-1 0 0,0-1 0,-1 0 0,4-22 0,-1-6 0,-3 0 0,-2 0 0,-2 0 0,-3-48 0,0 64 0,-6-95 0,5 107 0,-1 1 0,-1-1 0,-1 1 0,0 0 0,-10-22 0,-3 5 0,-1 1 0,-1 1 0,-2 0 0,-1 2 0,-1 1 0,-54-49 0,-3 10 0,-107-67 0,130 95 0,-123-60 0,169 94 0,-7-5 0,0 1 0,-1 1 0,0 1 0,0 1 0,-1 0 0,0 2 0,-32-3 0,-70-5 0,11 2 0,-435 5 0,300 7 0,217-2-1365,6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04:14:06.225"/>
    </inkml:context>
    <inkml:brush xml:id="br0">
      <inkml:brushProperty name="width" value="0.1" units="cm"/>
      <inkml:brushProperty name="height" value="0.1" units="cm"/>
      <inkml:brushProperty name="color" value="#F6630D"/>
    </inkml:brush>
  </inkml:definitions>
  <inkml:trace contextRef="#ctx0" brushRef="#br0">442 0 24575,'-3'6'0,"0"-1"0,-1 0 0,0-1 0,0 1 0,0 0 0,0-1 0,-1 0 0,1 0 0,-1 0 0,-9 4 0,-6 3 0,-34 13 0,2-1 0,17-1 0,0 1 0,2 2 0,-41 39 0,32-28 0,38-32 0,0-1 0,0 0 0,1 1 0,0 0 0,-1-1 0,2 1 0,-1 0 0,0 1 0,1-1 0,0 0 0,0 1 0,-3 9 0,4-11 0,1 0 0,0 0 0,0 0 0,0 0 0,0 0 0,0 0 0,1 0 0,-1 0 0,1 0 0,0 0 0,0 0 0,0 0 0,0 0 0,1 0 0,-1-1 0,1 1 0,0 0 0,-1-1 0,1 1 0,0-1 0,4 4 0,7 5 0,-1-1 0,2 1 0,-1-2 0,29 15 0,62 23 0,-100-45 0,126 45 0,-77-29 0,80 37 0,-17 1-1365,-94-48-5461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04:14:08.444"/>
    </inkml:context>
    <inkml:brush xml:id="br0">
      <inkml:brushProperty name="width" value="0.1" units="cm"/>
      <inkml:brushProperty name="height" value="0.1" units="cm"/>
      <inkml:brushProperty name="color" value="#F6630D"/>
    </inkml:brush>
  </inkml:definitions>
  <inkml:trace contextRef="#ctx0" brushRef="#br0">59 0 24575,'11'0'0,"0"1"0,0 0 0,0 0 0,0 1 0,0 1 0,-1 0 0,1 0 0,-1 1 0,0 0 0,12 7 0,-11-4 0,0 1 0,0 0 0,0 1 0,-1 0 0,-1 1 0,0-1 0,15 22 0,-10-12 0,14 28 0,-25-42 0,0-1 0,-1 1 0,0 0 0,0 0 0,-1 0 0,1 1 0,-1-1 0,0 0 0,0 1 0,-1-1 0,0 0 0,0 6 0,0-9 0,-1 0 0,0 0 0,0 0 0,0 0 0,0-1 0,0 1 0,0 0 0,0-1 0,-1 1 0,1-1 0,-1 1 0,1-1 0,-1 0 0,1 1 0,-1-1 0,0 0 0,0 0 0,1 0 0,-1-1 0,0 1 0,0 0 0,0-1 0,0 1 0,0-1 0,0 1 0,-3-1 0,-8 2 0,0-1 0,-24-1 0,28 0 0,-10 0 0,1-1 0,-1-1 0,-33-8 0,45 9 0,-1-2 0,1 1 0,1-1 0,-1 0 0,0 0 0,1-1 0,-1 0 0,1 0 0,0-1 0,1 1 0,-1-1 0,-7-10 0,11 14 0,1-1 0,-1 0 0,1 0 0,0 0 0,-1 0 0,1 0 0,0 0 0,1 0 0,-1 0 0,0-1 0,0 1 0,1 0 0,0 0 0,-1-1 0,1 1 0,0 0 0,0-1 0,0 1 0,0 0 0,1-1 0,-1 1 0,1 0 0,-1 0 0,1-1 0,0 1 0,0 0 0,0 0 0,0 0 0,0 0 0,0 0 0,0 0 0,1 0 0,-1 0 0,1 1 0,0-1 0,-1 0 0,1 1 0,0 0 0,0-1 0,0 1 0,0 0 0,0 0 0,0 0 0,0 0 0,0 0 0,1 0 0,2 0 0,4-1 0,0-1 0,0 2 0,0-1 0,0 1 0,0 1 0,0 0 0,0 0 0,0 0 0,11 3 0,-15-2 0,-1 0 0,0 0 0,0 1 0,1-1 0,-1 1 0,0 0 0,0 0 0,-1 0 0,1 1 0,0-1 0,-1 1 0,1 0 0,-1 0 0,0 0 0,0 1 0,0-1 0,-1 1 0,1 0 0,-1-1 0,4 8 0,-4-6 0,0 1 0,0-1 0,-1 1 0,1 0 0,-1-1 0,0 1 0,-1 0 0,1 0 0,-1 0 0,0-1 0,-2 9 0,2-11 0,-1 0 0,0-1 0,0 1 0,0-1 0,0 1 0,0-1 0,0 0 0,-1 1 0,1-1 0,-1 0 0,1 0 0,-1 0 0,0 0 0,0 0 0,0 0 0,0-1 0,0 1 0,-1-1 0,1 1 0,0-1 0,-1 0 0,1 0 0,-1 0 0,1 0 0,-1 0 0,-5 0 0,0 1 27,0-1-1,0 0 0,0-1 0,0 1 1,-1-2-1,1 1 0,0-1 0,0 0 1,0-1-1,0 0 0,0 0 0,-9-4 1,12 3-122,-1 0 0,1 0 0,1 0 0,-1-1 1,0 1-1,1-1 0,0 0 0,0 0 0,0-1 0,0 1 1,1-1-1,0 0 0,0 0 0,0 0 0,0 0 1,1 0-1,-4-12 0,0-9-6731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04:14:14.320"/>
    </inkml:context>
    <inkml:brush xml:id="br0">
      <inkml:brushProperty name="width" value="0.1" units="cm"/>
      <inkml:brushProperty name="height" value="0.1" units="cm"/>
      <inkml:brushProperty name="color" value="#F6630D"/>
    </inkml:brush>
  </inkml:definitions>
  <inkml:trace contextRef="#ctx0" brushRef="#br0">131 3 24575,'17'0'0,"1"0"0,-1 1 0,1 1 0,-1 1 0,25 7 0,-35-8 0,-1 1 0,0-1 0,1 2 0,-1-1 0,-1 1 0,1 0 0,0 0 0,-1 0 0,0 1 0,0 0 0,0 0 0,-1 0 0,0 0 0,0 1 0,0 0 0,5 11 0,-7-15 0,-1 0 0,0 1 0,0-1 0,0 1 0,0-1 0,0 1 0,0 0 0,-1-1 0,1 1 0,-1 0 0,0-1 0,0 1 0,0 0 0,0-1 0,0 1 0,-1 0 0,1-1 0,-1 1 0,0-1 0,-1 6 0,0-6 0,0 0 0,0 1 0,-1-1 0,1 0 0,0 0 0,-1 0 0,1 0 0,-1-1 0,1 1 0,-1-1 0,0 1 0,0-1 0,0 0 0,0 0 0,0 0 0,0-1 0,0 1 0,-4 0 0,-8 0 0,1 1 0,0-2 0,-1 0 0,1-1 0,-1 0 0,1-1 0,0-1 0,0 0 0,0-1 0,0-1 0,1 0 0,-1 0 0,1-2 0,1 0 0,-1 0 0,1-1 0,0 0 0,-19-19 0,28 25 0,1-1 0,-1 0 0,0-1 0,1 1 0,0 0 0,0-1 0,0 1 0,0-1 0,0 0 0,1 0 0,-2-4 0,3 6 0,-1 0 0,1 1 0,0-1 0,0 1 0,0-1 0,0 1 0,1-1 0,-1 1 0,0-1 0,1 1 0,-1-1 0,1 1 0,-1-1 0,1 1 0,0-1 0,-1 1 0,1 0 0,0-1 0,0 1 0,0 0 0,0 0 0,0 0 0,1 0 0,-1 0 0,0 0 0,0 0 0,1 0 0,-1 0 0,0 0 0,3 0 0,23-8-1365,1 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04:14:17.227"/>
    </inkml:context>
    <inkml:brush xml:id="br0">
      <inkml:brushProperty name="width" value="0.1" units="cm"/>
      <inkml:brushProperty name="height" value="0.1" units="cm"/>
      <inkml:brushProperty name="color" value="#F6630D"/>
    </inkml:brush>
  </inkml:definitions>
  <inkml:trace contextRef="#ctx0" brushRef="#br0">1 1353 24575,'1'-18'0,"1"0"0,1-1 0,0 1 0,1 0 0,1 1 0,1-1 0,1 1 0,0 0 0,19-31 0,3 1 0,3 2 0,37-42 0,165-179 0,-158 188 0,106-85 0,14 1 0,-172 145 0,1 1 0,0 1 0,1 1 0,46-17 0,112-26 0,-35 14 0,-69 17 0,2 4 0,1 4 0,0 3 0,1 4 0,123 0 0,553 13 0,-685-2 0,115 14 0,-167-10 0,1 1 0,-1 0 0,0 2 0,-1 1 0,1 0 0,-1 2 0,-1 0 0,0 2 0,21 15 0,45 45 0,133 140 0,-124-114 0,123 140 0,-159-166 0,-3 2 0,53 90 0,-9-18 0,8 14 0,-61-62 0,-1-1 0,76 125 0,-87-147 0,29 82 0,-12-34 0,-35-87 0,-2 1 0,-2 0 0,13 52 0,39 214 0,-56-246 0,-2 1 0,-3 0 0,-3 0 0,-6 75 0,-1-95 0,-1 0 0,-2-1 0,-2 1 0,-2-2 0,-1 1 0,-1-2 0,-2 0 0,-32 50 0,-35 29 0,-6 11 0,59-82 0,-2 0 0,-46 47 0,25-30 0,-4-1 0,-2-3 0,-104 76 0,158-128 0,-28 20 0,-1-2 0,-1-1 0,-1-2 0,-57 23 0,25-18 0,-118 26 0,125-34 0,-109 46 0,114-39 0,-2-2 0,-68 14 0,31-15 0,-200 34 0,-88 2 0,325-48 0,-2 1 0,-68 1 0,-459-10 0,251-1 0,316 1-682,-36 5-1,27 0-6143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04:14:18.408"/>
    </inkml:context>
    <inkml:brush xml:id="br0">
      <inkml:brushProperty name="width" value="0.1" units="cm"/>
      <inkml:brushProperty name="height" value="0.1" units="cm"/>
      <inkml:brushProperty name="color" value="#F6630D"/>
    </inkml:brush>
  </inkml:definitions>
  <inkml:trace contextRef="#ctx0" brushRef="#br0">466 1 24575,'-41'0'0,"-1"-1"0,-44 6 0,71-3 0,0 1 0,0 0 0,1 1 0,-1 0 0,1 1 0,-23 12 0,-89 57 0,123-73 0,-1 1 0,1 0 0,0 0 0,-1 1 0,1-1 0,0 1 0,1-1 0,-1 1 0,0 0 0,1 0 0,-1 0 0,1 0 0,-3 5 0,5-5 0,-1-1 0,1 0 0,-1 1 0,1-1 0,0 1 0,0-1 0,0 0 0,0 1 0,0-1 0,0 0 0,1 1 0,-1-1 0,1 0 0,0 1 0,0-1 0,0 0 0,0 0 0,0 0 0,0 0 0,0 0 0,1 0 0,-1 0 0,3 2 0,4 5 0,1 0 0,-1 0 0,2-1 0,-1-1 0,19 12 0,61 29 0,-35-20 0,31 22 0,48 24 0,-105-60 0,0-1 0,58 16 0,-22-13-1365,-40-10-5461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04:14:20.195"/>
    </inkml:context>
    <inkml:brush xml:id="br0">
      <inkml:brushProperty name="width" value="0.1" units="cm"/>
      <inkml:brushProperty name="height" value="0.1" units="cm"/>
      <inkml:brushProperty name="color" value="#F6630D"/>
    </inkml:brush>
  </inkml:definitions>
  <inkml:trace contextRef="#ctx0" brushRef="#br0">90 28 24575,'3'0'0,"0"1"0,0 0 0,0-1 0,0 1 0,0 0 0,0 1 0,-1-1 0,1 1 0,0-1 0,-1 1 0,1 0 0,3 4 0,26 26 0,-28-26 0,0 0 0,0 0 0,-1 0 0,0 0 0,0 0 0,0 1 0,-1 0 0,0-1 0,2 9 0,-4-13 0,1 0 0,-1 0 0,0 0 0,0 0 0,0 0 0,0 0 0,0 0 0,0 0 0,0 0 0,-1 0 0,1 0 0,-1 0 0,0-1 0,1 1 0,-1 0 0,0 0 0,0 0 0,0-1 0,0 1 0,0 0 0,-1-1 0,1 1 0,0-1 0,-1 1 0,1-1 0,-1 0 0,1 0 0,-1 0 0,0 0 0,0 0 0,1 0 0,-1 0 0,0 0 0,0-1 0,-3 2 0,3-2 0,-1 1 0,0-1 0,0 1 0,1-1 0,-1 0 0,0 0 0,0 0 0,1 0 0,-1 0 0,0-1 0,1 1 0,-1-1 0,0 0 0,1 0 0,-1 0 0,1 0 0,-1 0 0,1 0 0,-1-1 0,-3-3 0,2 2 0,1-1 0,0 1 0,0-1 0,0 0 0,1 1 0,-1-2 0,1 1 0,0 0 0,0 0 0,0-1 0,-2-7 0,3 5 0,0 1 0,0 0 0,0-1 0,0 1 0,1 0 0,0-1 0,1 1 0,1-12 0,-1 15 0,0-1 0,0 1 0,0-1 0,0 1 0,1 0 0,-1 0 0,1 0 0,0 0 0,0 0 0,0 0 0,0 0 0,1 0 0,-1 1 0,1-1 0,4-3 0,-3 4 0,0-1 0,1 1 0,-1 0 0,1 0 0,-1 0 0,1 1 0,-1 0 0,1 0 0,0 0 0,0 0 0,0 1 0,0 0 0,9 0 0,-12 0 0,1 1 0,0 0 0,-1-1 0,1 1 0,-1 0 0,1 0 0,-1 0 0,0 1 0,1-1 0,-1 0 0,0 1 0,0-1 0,0 1 0,0 0 0,0 0 0,0 0 0,-1 0 0,1 0 0,-1 0 0,1 0 0,-1 1 0,0-1 0,0 1 0,0-1 0,0 1 0,1 4 0,-1-4 0,-1-1 0,1 1 0,0 0 0,-1 0 0,0-1 0,0 1 0,0 0 0,0 0 0,0 0 0,0-1 0,-1 1 0,0 0 0,1 0 0,-1-1 0,0 1 0,0-1 0,0 1 0,-1 0 0,-1 2 0,1-3 0,-1 1 0,1-1 0,-1 1 0,0-1 0,0 0 0,0 0 0,0-1 0,0 1 0,0 0 0,-1-1 0,1 0 0,0 0 0,-1 0 0,-6 1 0,-7 1 114,-1-1 0,-28 1 0,42-3-209,0 0 0,0 0 0,0-1 0,0 1 1,0-1-1,0 1 0,0-1 0,1-1 0,-1 1 0,0 0 1,0-1-1,1 0 0,-1 0 0,1 0 0,-1 0 1,1-1-1,-3-2 0,-5-13-6731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04:14:29.994"/>
    </inkml:context>
    <inkml:brush xml:id="br0">
      <inkml:brushProperty name="width" value="0.1" units="cm"/>
      <inkml:brushProperty name="height" value="0.1" units="cm"/>
      <inkml:brushProperty name="color" value="#F6630D"/>
    </inkml:brush>
  </inkml:definitions>
  <inkml:trace contextRef="#ctx0" brushRef="#br0">0 2225 24575,'28'0'0,"0"0"0,36 3 0,-55-1 0,1-1 0,-1 1 0,0 1 0,0 0 0,0 0 0,0 1 0,14 8 0,32 25 0,65 58 0,-29-21 0,-1-2 0,-38-29 0,74 46 0,33 20 0,-69-46 0,-60-44 0,35 16 0,-33-19 0,31 21 0,-46-27 0,0 0 0,1-1 0,0-1 0,1-1 0,-1 0 0,28 5 0,120 14 0,-158-25 0,115 8 0,148-7 0,-120-4 0,-139 2 0,-1-1 0,1 0 0,0 0 0,-1-1 0,1 0 0,-1-1 0,1-1 0,-1 0 0,0 0 0,-1-1 0,1 0 0,-1-1 0,0 0 0,16-14 0,6-6 0,-1-2 0,-2 0 0,50-64 0,-62 68 0,-1-1 0,-1 0 0,-1-2 0,-1 1 0,-2-2 0,11-37 0,2-22 0,-4-2 0,17-177 0,-32 223 0,17-73 0,-13 77 0,-1-1 0,2-50 0,-10-237 0,-2 151 0,2 129 0,-3 1 0,-1 0 0,-3 1 0,-1-1 0,-3 2 0,-1-1 0,-20-44 0,-8 2 0,-4 2 0,-3 2 0,-62-80 0,76 110 0,24 37 0,-1 0 0,0 1 0,-1 0 0,-1 1 0,-19-19 0,1 9 0,-2 1 0,0 1 0,-1 2 0,-64-28 0,-149-42 0,192 76 0,0 2 0,-1 2 0,0 3 0,-61 0 0,89 4 0,1-1 0,-44-12 0,40 8 0,-50-6 0,-99 9-1365,145 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04:14:31.297"/>
    </inkml:context>
    <inkml:brush xml:id="br0">
      <inkml:brushProperty name="width" value="0.1" units="cm"/>
      <inkml:brushProperty name="height" value="0.1" units="cm"/>
      <inkml:brushProperty name="color" value="#F6630D"/>
    </inkml:brush>
  </inkml:definitions>
  <inkml:trace contextRef="#ctx0" brushRef="#br0">530 1 24575,'-8'0'0,"1"1"0,0 0 0,-1 1 0,1-1 0,0 1 0,0 1 0,-10 4 0,-49 29 0,35-18 0,-35 17 0,-9 5 0,-95 67 0,165-104 0,1 1 0,-1 0 0,1 0 0,0 0 0,0 0 0,1 1 0,-1-1 0,1 1 0,0 0 0,0 0 0,-4 11 0,6-12 0,0 0 0,0 0 0,0 0 0,1 0 0,-1 0 0,1 0 0,0 0 0,0 0 0,1 0 0,-1 0 0,1 0 0,0 0 0,0 0 0,1 0 0,-1-1 0,1 1 0,3 6 0,2 1 0,0-1 0,1 0 0,1 0 0,-1 0 0,1-1 0,1-1 0,0 0 0,13 9 0,94 50 0,-89-52 0,192 101-1365,-180-92-5461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1856-64BB-42F6-8117-20590B5F9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1D6F5F-EA14-444F-B32A-CDFF99606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C9C574-1F4B-4C33-9268-4DE6D8EEECC3}"/>
              </a:ext>
            </a:extLst>
          </p:cNvPr>
          <p:cNvSpPr>
            <a:spLocks noGrp="1"/>
          </p:cNvSpPr>
          <p:nvPr>
            <p:ph type="dt" sz="half" idx="10"/>
          </p:nvPr>
        </p:nvSpPr>
        <p:spPr/>
        <p:txBody>
          <a:bodyPr/>
          <a:lstStyle/>
          <a:p>
            <a:fld id="{4464DA1B-242E-403B-B644-1B6D70FF2B86}" type="datetimeFigureOut">
              <a:rPr lang="en-IN" smtClean="0"/>
              <a:t>09-11-2022</a:t>
            </a:fld>
            <a:endParaRPr lang="en-IN"/>
          </a:p>
        </p:txBody>
      </p:sp>
      <p:sp>
        <p:nvSpPr>
          <p:cNvPr id="5" name="Footer Placeholder 4">
            <a:extLst>
              <a:ext uri="{FF2B5EF4-FFF2-40B4-BE49-F238E27FC236}">
                <a16:creationId xmlns:a16="http://schemas.microsoft.com/office/drawing/2014/main" id="{C7B43EF9-C708-40F5-AB90-F0D2041191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2B83B1-BF6E-4295-BB12-B0C19A313433}"/>
              </a:ext>
            </a:extLst>
          </p:cNvPr>
          <p:cNvSpPr>
            <a:spLocks noGrp="1"/>
          </p:cNvSpPr>
          <p:nvPr>
            <p:ph type="sldNum" sz="quarter" idx="12"/>
          </p:nvPr>
        </p:nvSpPr>
        <p:spPr/>
        <p:txBody>
          <a:bodyPr/>
          <a:lstStyle/>
          <a:p>
            <a:fld id="{D4168378-8BEB-4325-AA78-64E8560E62FA}" type="slidenum">
              <a:rPr lang="en-IN" smtClean="0"/>
              <a:t>‹#›</a:t>
            </a:fld>
            <a:endParaRPr lang="en-IN"/>
          </a:p>
        </p:txBody>
      </p:sp>
    </p:spTree>
    <p:extLst>
      <p:ext uri="{BB962C8B-B14F-4D97-AF65-F5344CB8AC3E}">
        <p14:creationId xmlns:p14="http://schemas.microsoft.com/office/powerpoint/2010/main" val="1634423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4644-E2F2-4F32-BE12-5B09525247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50D44B-CC2F-465B-A013-577C006A0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AD4FB0-1E3E-45D2-9479-43FF51C72435}"/>
              </a:ext>
            </a:extLst>
          </p:cNvPr>
          <p:cNvSpPr>
            <a:spLocks noGrp="1"/>
          </p:cNvSpPr>
          <p:nvPr>
            <p:ph type="dt" sz="half" idx="10"/>
          </p:nvPr>
        </p:nvSpPr>
        <p:spPr/>
        <p:txBody>
          <a:bodyPr/>
          <a:lstStyle/>
          <a:p>
            <a:fld id="{4464DA1B-242E-403B-B644-1B6D70FF2B86}" type="datetimeFigureOut">
              <a:rPr lang="en-IN" smtClean="0"/>
              <a:t>09-11-2022</a:t>
            </a:fld>
            <a:endParaRPr lang="en-IN"/>
          </a:p>
        </p:txBody>
      </p:sp>
      <p:sp>
        <p:nvSpPr>
          <p:cNvPr id="5" name="Footer Placeholder 4">
            <a:extLst>
              <a:ext uri="{FF2B5EF4-FFF2-40B4-BE49-F238E27FC236}">
                <a16:creationId xmlns:a16="http://schemas.microsoft.com/office/drawing/2014/main" id="{38BBBE5A-E66A-48AA-A129-18E7B2C2D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CB5C4-DA00-42B6-883A-069001EF4E0E}"/>
              </a:ext>
            </a:extLst>
          </p:cNvPr>
          <p:cNvSpPr>
            <a:spLocks noGrp="1"/>
          </p:cNvSpPr>
          <p:nvPr>
            <p:ph type="sldNum" sz="quarter" idx="12"/>
          </p:nvPr>
        </p:nvSpPr>
        <p:spPr/>
        <p:txBody>
          <a:bodyPr/>
          <a:lstStyle/>
          <a:p>
            <a:fld id="{D4168378-8BEB-4325-AA78-64E8560E62FA}" type="slidenum">
              <a:rPr lang="en-IN" smtClean="0"/>
              <a:t>‹#›</a:t>
            </a:fld>
            <a:endParaRPr lang="en-IN"/>
          </a:p>
        </p:txBody>
      </p:sp>
    </p:spTree>
    <p:extLst>
      <p:ext uri="{BB962C8B-B14F-4D97-AF65-F5344CB8AC3E}">
        <p14:creationId xmlns:p14="http://schemas.microsoft.com/office/powerpoint/2010/main" val="1050430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AA5376-DF04-4084-8F0F-88BED59278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A02EE1-7271-4FC1-829A-826B0069A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A9DE5D-EFA1-4063-9359-B11E7CD875BC}"/>
              </a:ext>
            </a:extLst>
          </p:cNvPr>
          <p:cNvSpPr>
            <a:spLocks noGrp="1"/>
          </p:cNvSpPr>
          <p:nvPr>
            <p:ph type="dt" sz="half" idx="10"/>
          </p:nvPr>
        </p:nvSpPr>
        <p:spPr/>
        <p:txBody>
          <a:bodyPr/>
          <a:lstStyle/>
          <a:p>
            <a:fld id="{4464DA1B-242E-403B-B644-1B6D70FF2B86}" type="datetimeFigureOut">
              <a:rPr lang="en-IN" smtClean="0"/>
              <a:t>09-11-2022</a:t>
            </a:fld>
            <a:endParaRPr lang="en-IN"/>
          </a:p>
        </p:txBody>
      </p:sp>
      <p:sp>
        <p:nvSpPr>
          <p:cNvPr id="5" name="Footer Placeholder 4">
            <a:extLst>
              <a:ext uri="{FF2B5EF4-FFF2-40B4-BE49-F238E27FC236}">
                <a16:creationId xmlns:a16="http://schemas.microsoft.com/office/drawing/2014/main" id="{75867818-C26E-454E-8B52-3ED76056A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CA68EF-D279-4B2F-9DDA-64ACE35FD32D}"/>
              </a:ext>
            </a:extLst>
          </p:cNvPr>
          <p:cNvSpPr>
            <a:spLocks noGrp="1"/>
          </p:cNvSpPr>
          <p:nvPr>
            <p:ph type="sldNum" sz="quarter" idx="12"/>
          </p:nvPr>
        </p:nvSpPr>
        <p:spPr/>
        <p:txBody>
          <a:bodyPr/>
          <a:lstStyle/>
          <a:p>
            <a:fld id="{D4168378-8BEB-4325-AA78-64E8560E62FA}" type="slidenum">
              <a:rPr lang="en-IN" smtClean="0"/>
              <a:t>‹#›</a:t>
            </a:fld>
            <a:endParaRPr lang="en-IN"/>
          </a:p>
        </p:txBody>
      </p:sp>
    </p:spTree>
    <p:extLst>
      <p:ext uri="{BB962C8B-B14F-4D97-AF65-F5344CB8AC3E}">
        <p14:creationId xmlns:p14="http://schemas.microsoft.com/office/powerpoint/2010/main" val="144909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05EA-1CA7-4F27-897D-90397BB414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84D0C4-9011-4FE4-A53A-978091C33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57C246-F3BD-4265-B969-FD0339EEFA9F}"/>
              </a:ext>
            </a:extLst>
          </p:cNvPr>
          <p:cNvSpPr>
            <a:spLocks noGrp="1"/>
          </p:cNvSpPr>
          <p:nvPr>
            <p:ph type="dt" sz="half" idx="10"/>
          </p:nvPr>
        </p:nvSpPr>
        <p:spPr/>
        <p:txBody>
          <a:bodyPr/>
          <a:lstStyle/>
          <a:p>
            <a:fld id="{4464DA1B-242E-403B-B644-1B6D70FF2B86}" type="datetimeFigureOut">
              <a:rPr lang="en-IN" smtClean="0"/>
              <a:t>09-11-2022</a:t>
            </a:fld>
            <a:endParaRPr lang="en-IN"/>
          </a:p>
        </p:txBody>
      </p:sp>
      <p:sp>
        <p:nvSpPr>
          <p:cNvPr id="5" name="Footer Placeholder 4">
            <a:extLst>
              <a:ext uri="{FF2B5EF4-FFF2-40B4-BE49-F238E27FC236}">
                <a16:creationId xmlns:a16="http://schemas.microsoft.com/office/drawing/2014/main" id="{34F2224E-C7E8-49A8-A376-871DCA6DB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75ED8A-F61B-442B-ACB9-9DF4B4421D52}"/>
              </a:ext>
            </a:extLst>
          </p:cNvPr>
          <p:cNvSpPr>
            <a:spLocks noGrp="1"/>
          </p:cNvSpPr>
          <p:nvPr>
            <p:ph type="sldNum" sz="quarter" idx="12"/>
          </p:nvPr>
        </p:nvSpPr>
        <p:spPr/>
        <p:txBody>
          <a:bodyPr/>
          <a:lstStyle/>
          <a:p>
            <a:fld id="{D4168378-8BEB-4325-AA78-64E8560E62FA}" type="slidenum">
              <a:rPr lang="en-IN" smtClean="0"/>
              <a:t>‹#›</a:t>
            </a:fld>
            <a:endParaRPr lang="en-IN"/>
          </a:p>
        </p:txBody>
      </p:sp>
    </p:spTree>
    <p:extLst>
      <p:ext uri="{BB962C8B-B14F-4D97-AF65-F5344CB8AC3E}">
        <p14:creationId xmlns:p14="http://schemas.microsoft.com/office/powerpoint/2010/main" val="415781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C710-1AA3-4634-BB3E-337E4FB55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697C12-122B-4DD3-84BF-7FFD567D8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86E86C-8A2B-4270-91FE-E6B651EB5BDB}"/>
              </a:ext>
            </a:extLst>
          </p:cNvPr>
          <p:cNvSpPr>
            <a:spLocks noGrp="1"/>
          </p:cNvSpPr>
          <p:nvPr>
            <p:ph type="dt" sz="half" idx="10"/>
          </p:nvPr>
        </p:nvSpPr>
        <p:spPr/>
        <p:txBody>
          <a:bodyPr/>
          <a:lstStyle/>
          <a:p>
            <a:fld id="{4464DA1B-242E-403B-B644-1B6D70FF2B86}" type="datetimeFigureOut">
              <a:rPr lang="en-IN" smtClean="0"/>
              <a:t>09-11-2022</a:t>
            </a:fld>
            <a:endParaRPr lang="en-IN"/>
          </a:p>
        </p:txBody>
      </p:sp>
      <p:sp>
        <p:nvSpPr>
          <p:cNvPr id="5" name="Footer Placeholder 4">
            <a:extLst>
              <a:ext uri="{FF2B5EF4-FFF2-40B4-BE49-F238E27FC236}">
                <a16:creationId xmlns:a16="http://schemas.microsoft.com/office/drawing/2014/main" id="{B5E338A3-C950-4067-B3F0-9C7CB84A5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90399-FB84-4765-A012-FC4C0B4D3598}"/>
              </a:ext>
            </a:extLst>
          </p:cNvPr>
          <p:cNvSpPr>
            <a:spLocks noGrp="1"/>
          </p:cNvSpPr>
          <p:nvPr>
            <p:ph type="sldNum" sz="quarter" idx="12"/>
          </p:nvPr>
        </p:nvSpPr>
        <p:spPr/>
        <p:txBody>
          <a:bodyPr/>
          <a:lstStyle/>
          <a:p>
            <a:fld id="{D4168378-8BEB-4325-AA78-64E8560E62FA}" type="slidenum">
              <a:rPr lang="en-IN" smtClean="0"/>
              <a:t>‹#›</a:t>
            </a:fld>
            <a:endParaRPr lang="en-IN"/>
          </a:p>
        </p:txBody>
      </p:sp>
    </p:spTree>
    <p:extLst>
      <p:ext uri="{BB962C8B-B14F-4D97-AF65-F5344CB8AC3E}">
        <p14:creationId xmlns:p14="http://schemas.microsoft.com/office/powerpoint/2010/main" val="2383876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F92D-644C-4C58-B8F2-7D2B9ECF7C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7A76F6-0A7E-440F-AB20-0EB87DFE7D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F7D75E-2116-4267-9A5F-B2DFB1B3D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DBA3FB-C1C3-4BB7-8961-3A4DA856C454}"/>
              </a:ext>
            </a:extLst>
          </p:cNvPr>
          <p:cNvSpPr>
            <a:spLocks noGrp="1"/>
          </p:cNvSpPr>
          <p:nvPr>
            <p:ph type="dt" sz="half" idx="10"/>
          </p:nvPr>
        </p:nvSpPr>
        <p:spPr/>
        <p:txBody>
          <a:bodyPr/>
          <a:lstStyle/>
          <a:p>
            <a:fld id="{4464DA1B-242E-403B-B644-1B6D70FF2B86}" type="datetimeFigureOut">
              <a:rPr lang="en-IN" smtClean="0"/>
              <a:t>09-11-2022</a:t>
            </a:fld>
            <a:endParaRPr lang="en-IN"/>
          </a:p>
        </p:txBody>
      </p:sp>
      <p:sp>
        <p:nvSpPr>
          <p:cNvPr id="6" name="Footer Placeholder 5">
            <a:extLst>
              <a:ext uri="{FF2B5EF4-FFF2-40B4-BE49-F238E27FC236}">
                <a16:creationId xmlns:a16="http://schemas.microsoft.com/office/drawing/2014/main" id="{0D683E8E-C3C4-474B-A815-F1272AE0E9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88930A-63F5-4DFA-BAC5-6C4C7FCC4C94}"/>
              </a:ext>
            </a:extLst>
          </p:cNvPr>
          <p:cNvSpPr>
            <a:spLocks noGrp="1"/>
          </p:cNvSpPr>
          <p:nvPr>
            <p:ph type="sldNum" sz="quarter" idx="12"/>
          </p:nvPr>
        </p:nvSpPr>
        <p:spPr/>
        <p:txBody>
          <a:bodyPr/>
          <a:lstStyle/>
          <a:p>
            <a:fld id="{D4168378-8BEB-4325-AA78-64E8560E62FA}" type="slidenum">
              <a:rPr lang="en-IN" smtClean="0"/>
              <a:t>‹#›</a:t>
            </a:fld>
            <a:endParaRPr lang="en-IN"/>
          </a:p>
        </p:txBody>
      </p:sp>
    </p:spTree>
    <p:extLst>
      <p:ext uri="{BB962C8B-B14F-4D97-AF65-F5344CB8AC3E}">
        <p14:creationId xmlns:p14="http://schemas.microsoft.com/office/powerpoint/2010/main" val="26102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45EF-C9BE-4C0E-A2FB-7E355E7973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32F473-6CF1-4100-AE4C-A2033D5A9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7C00A-437E-48CD-8157-FEA0802782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6DABBF-3B51-47A0-8BD7-E9F6C3E9F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A967B-F323-46F3-880F-095BB620F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FD64F6-BD4C-421D-AED0-E7AB05EC7539}"/>
              </a:ext>
            </a:extLst>
          </p:cNvPr>
          <p:cNvSpPr>
            <a:spLocks noGrp="1"/>
          </p:cNvSpPr>
          <p:nvPr>
            <p:ph type="dt" sz="half" idx="10"/>
          </p:nvPr>
        </p:nvSpPr>
        <p:spPr/>
        <p:txBody>
          <a:bodyPr/>
          <a:lstStyle/>
          <a:p>
            <a:fld id="{4464DA1B-242E-403B-B644-1B6D70FF2B86}" type="datetimeFigureOut">
              <a:rPr lang="en-IN" smtClean="0"/>
              <a:t>09-11-2022</a:t>
            </a:fld>
            <a:endParaRPr lang="en-IN"/>
          </a:p>
        </p:txBody>
      </p:sp>
      <p:sp>
        <p:nvSpPr>
          <p:cNvPr id="8" name="Footer Placeholder 7">
            <a:extLst>
              <a:ext uri="{FF2B5EF4-FFF2-40B4-BE49-F238E27FC236}">
                <a16:creationId xmlns:a16="http://schemas.microsoft.com/office/drawing/2014/main" id="{7F7D5FB0-D067-47F0-9253-1052470A0D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4F96DD-FEAC-4435-BDE0-BB676A6B9A7A}"/>
              </a:ext>
            </a:extLst>
          </p:cNvPr>
          <p:cNvSpPr>
            <a:spLocks noGrp="1"/>
          </p:cNvSpPr>
          <p:nvPr>
            <p:ph type="sldNum" sz="quarter" idx="12"/>
          </p:nvPr>
        </p:nvSpPr>
        <p:spPr/>
        <p:txBody>
          <a:bodyPr/>
          <a:lstStyle/>
          <a:p>
            <a:fld id="{D4168378-8BEB-4325-AA78-64E8560E62FA}" type="slidenum">
              <a:rPr lang="en-IN" smtClean="0"/>
              <a:t>‹#›</a:t>
            </a:fld>
            <a:endParaRPr lang="en-IN"/>
          </a:p>
        </p:txBody>
      </p:sp>
    </p:spTree>
    <p:extLst>
      <p:ext uri="{BB962C8B-B14F-4D97-AF65-F5344CB8AC3E}">
        <p14:creationId xmlns:p14="http://schemas.microsoft.com/office/powerpoint/2010/main" val="266654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73B7-8718-4980-8E98-A17FEAEF12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831228-E45A-4D3D-A883-F512DC8A3DA0}"/>
              </a:ext>
            </a:extLst>
          </p:cNvPr>
          <p:cNvSpPr>
            <a:spLocks noGrp="1"/>
          </p:cNvSpPr>
          <p:nvPr>
            <p:ph type="dt" sz="half" idx="10"/>
          </p:nvPr>
        </p:nvSpPr>
        <p:spPr/>
        <p:txBody>
          <a:bodyPr/>
          <a:lstStyle/>
          <a:p>
            <a:fld id="{4464DA1B-242E-403B-B644-1B6D70FF2B86}" type="datetimeFigureOut">
              <a:rPr lang="en-IN" smtClean="0"/>
              <a:t>09-11-2022</a:t>
            </a:fld>
            <a:endParaRPr lang="en-IN"/>
          </a:p>
        </p:txBody>
      </p:sp>
      <p:sp>
        <p:nvSpPr>
          <p:cNvPr id="4" name="Footer Placeholder 3">
            <a:extLst>
              <a:ext uri="{FF2B5EF4-FFF2-40B4-BE49-F238E27FC236}">
                <a16:creationId xmlns:a16="http://schemas.microsoft.com/office/drawing/2014/main" id="{DCD1884C-4D4D-478C-B20F-104959D3ED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E767FC-0306-4E97-9A8D-9E1B4105B9F4}"/>
              </a:ext>
            </a:extLst>
          </p:cNvPr>
          <p:cNvSpPr>
            <a:spLocks noGrp="1"/>
          </p:cNvSpPr>
          <p:nvPr>
            <p:ph type="sldNum" sz="quarter" idx="12"/>
          </p:nvPr>
        </p:nvSpPr>
        <p:spPr/>
        <p:txBody>
          <a:bodyPr/>
          <a:lstStyle/>
          <a:p>
            <a:fld id="{D4168378-8BEB-4325-AA78-64E8560E62FA}" type="slidenum">
              <a:rPr lang="en-IN" smtClean="0"/>
              <a:t>‹#›</a:t>
            </a:fld>
            <a:endParaRPr lang="en-IN"/>
          </a:p>
        </p:txBody>
      </p:sp>
    </p:spTree>
    <p:extLst>
      <p:ext uri="{BB962C8B-B14F-4D97-AF65-F5344CB8AC3E}">
        <p14:creationId xmlns:p14="http://schemas.microsoft.com/office/powerpoint/2010/main" val="328109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3BE8D9-3141-4A33-A2CA-5FB9D3F0C82E}"/>
              </a:ext>
            </a:extLst>
          </p:cNvPr>
          <p:cNvSpPr>
            <a:spLocks noGrp="1"/>
          </p:cNvSpPr>
          <p:nvPr>
            <p:ph type="dt" sz="half" idx="10"/>
          </p:nvPr>
        </p:nvSpPr>
        <p:spPr/>
        <p:txBody>
          <a:bodyPr/>
          <a:lstStyle/>
          <a:p>
            <a:fld id="{4464DA1B-242E-403B-B644-1B6D70FF2B86}" type="datetimeFigureOut">
              <a:rPr lang="en-IN" smtClean="0"/>
              <a:t>09-11-2022</a:t>
            </a:fld>
            <a:endParaRPr lang="en-IN"/>
          </a:p>
        </p:txBody>
      </p:sp>
      <p:sp>
        <p:nvSpPr>
          <p:cNvPr id="3" name="Footer Placeholder 2">
            <a:extLst>
              <a:ext uri="{FF2B5EF4-FFF2-40B4-BE49-F238E27FC236}">
                <a16:creationId xmlns:a16="http://schemas.microsoft.com/office/drawing/2014/main" id="{9530B6DA-6235-4E30-854D-0A237D83A2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BDC275-7034-41A5-8D56-EC4A277E5F1F}"/>
              </a:ext>
            </a:extLst>
          </p:cNvPr>
          <p:cNvSpPr>
            <a:spLocks noGrp="1"/>
          </p:cNvSpPr>
          <p:nvPr>
            <p:ph type="sldNum" sz="quarter" idx="12"/>
          </p:nvPr>
        </p:nvSpPr>
        <p:spPr/>
        <p:txBody>
          <a:bodyPr/>
          <a:lstStyle/>
          <a:p>
            <a:fld id="{D4168378-8BEB-4325-AA78-64E8560E62FA}" type="slidenum">
              <a:rPr lang="en-IN" smtClean="0"/>
              <a:t>‹#›</a:t>
            </a:fld>
            <a:endParaRPr lang="en-IN"/>
          </a:p>
        </p:txBody>
      </p:sp>
    </p:spTree>
    <p:extLst>
      <p:ext uri="{BB962C8B-B14F-4D97-AF65-F5344CB8AC3E}">
        <p14:creationId xmlns:p14="http://schemas.microsoft.com/office/powerpoint/2010/main" val="1676857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EA65-7FF3-4715-A628-FF22EE7EF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B6CCA4-17F9-45A6-BBF7-BCB731C12E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647DA7-265D-4F2D-9144-C0A183B74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D4EBE-1664-4997-8AB6-B712A574D18A}"/>
              </a:ext>
            </a:extLst>
          </p:cNvPr>
          <p:cNvSpPr>
            <a:spLocks noGrp="1"/>
          </p:cNvSpPr>
          <p:nvPr>
            <p:ph type="dt" sz="half" idx="10"/>
          </p:nvPr>
        </p:nvSpPr>
        <p:spPr/>
        <p:txBody>
          <a:bodyPr/>
          <a:lstStyle/>
          <a:p>
            <a:fld id="{4464DA1B-242E-403B-B644-1B6D70FF2B86}" type="datetimeFigureOut">
              <a:rPr lang="en-IN" smtClean="0"/>
              <a:t>09-11-2022</a:t>
            </a:fld>
            <a:endParaRPr lang="en-IN"/>
          </a:p>
        </p:txBody>
      </p:sp>
      <p:sp>
        <p:nvSpPr>
          <p:cNvPr id="6" name="Footer Placeholder 5">
            <a:extLst>
              <a:ext uri="{FF2B5EF4-FFF2-40B4-BE49-F238E27FC236}">
                <a16:creationId xmlns:a16="http://schemas.microsoft.com/office/drawing/2014/main" id="{6F44EB26-87D3-4FD8-A1A2-EF107F1C0E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29B894-D31F-44F3-B183-28BC505C5BEE}"/>
              </a:ext>
            </a:extLst>
          </p:cNvPr>
          <p:cNvSpPr>
            <a:spLocks noGrp="1"/>
          </p:cNvSpPr>
          <p:nvPr>
            <p:ph type="sldNum" sz="quarter" idx="12"/>
          </p:nvPr>
        </p:nvSpPr>
        <p:spPr/>
        <p:txBody>
          <a:bodyPr/>
          <a:lstStyle/>
          <a:p>
            <a:fld id="{D4168378-8BEB-4325-AA78-64E8560E62FA}" type="slidenum">
              <a:rPr lang="en-IN" smtClean="0"/>
              <a:t>‹#›</a:t>
            </a:fld>
            <a:endParaRPr lang="en-IN"/>
          </a:p>
        </p:txBody>
      </p:sp>
    </p:spTree>
    <p:extLst>
      <p:ext uri="{BB962C8B-B14F-4D97-AF65-F5344CB8AC3E}">
        <p14:creationId xmlns:p14="http://schemas.microsoft.com/office/powerpoint/2010/main" val="77750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50F1-A3F8-4BB3-A672-55B44602C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D0B47F-391B-424F-B433-F9FE72EE2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1D9286-23B4-450A-818C-1B55C629C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095ADA-9AF7-4742-8F9B-939A0B51820E}"/>
              </a:ext>
            </a:extLst>
          </p:cNvPr>
          <p:cNvSpPr>
            <a:spLocks noGrp="1"/>
          </p:cNvSpPr>
          <p:nvPr>
            <p:ph type="dt" sz="half" idx="10"/>
          </p:nvPr>
        </p:nvSpPr>
        <p:spPr/>
        <p:txBody>
          <a:bodyPr/>
          <a:lstStyle/>
          <a:p>
            <a:fld id="{4464DA1B-242E-403B-B644-1B6D70FF2B86}" type="datetimeFigureOut">
              <a:rPr lang="en-IN" smtClean="0"/>
              <a:t>09-11-2022</a:t>
            </a:fld>
            <a:endParaRPr lang="en-IN"/>
          </a:p>
        </p:txBody>
      </p:sp>
      <p:sp>
        <p:nvSpPr>
          <p:cNvPr id="6" name="Footer Placeholder 5">
            <a:extLst>
              <a:ext uri="{FF2B5EF4-FFF2-40B4-BE49-F238E27FC236}">
                <a16:creationId xmlns:a16="http://schemas.microsoft.com/office/drawing/2014/main" id="{5CAC4409-3C50-44CF-A2B0-D1BD794D9C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53780-7F66-451A-8ACD-D4C6EB6726BC}"/>
              </a:ext>
            </a:extLst>
          </p:cNvPr>
          <p:cNvSpPr>
            <a:spLocks noGrp="1"/>
          </p:cNvSpPr>
          <p:nvPr>
            <p:ph type="sldNum" sz="quarter" idx="12"/>
          </p:nvPr>
        </p:nvSpPr>
        <p:spPr/>
        <p:txBody>
          <a:bodyPr/>
          <a:lstStyle/>
          <a:p>
            <a:fld id="{D4168378-8BEB-4325-AA78-64E8560E62FA}" type="slidenum">
              <a:rPr lang="en-IN" smtClean="0"/>
              <a:t>‹#›</a:t>
            </a:fld>
            <a:endParaRPr lang="en-IN"/>
          </a:p>
        </p:txBody>
      </p:sp>
    </p:spTree>
    <p:extLst>
      <p:ext uri="{BB962C8B-B14F-4D97-AF65-F5344CB8AC3E}">
        <p14:creationId xmlns:p14="http://schemas.microsoft.com/office/powerpoint/2010/main" val="96198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4D937-A050-4E8A-9702-8FB715A62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F36EE8-0D0C-4240-B68E-5CC9565CF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376FDE-977F-4027-B0D9-AD91FDF9FC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64DA1B-242E-403B-B644-1B6D70FF2B86}" type="datetimeFigureOut">
              <a:rPr lang="en-IN" smtClean="0"/>
              <a:t>09-11-2022</a:t>
            </a:fld>
            <a:endParaRPr lang="en-IN"/>
          </a:p>
        </p:txBody>
      </p:sp>
      <p:sp>
        <p:nvSpPr>
          <p:cNvPr id="5" name="Footer Placeholder 4">
            <a:extLst>
              <a:ext uri="{FF2B5EF4-FFF2-40B4-BE49-F238E27FC236}">
                <a16:creationId xmlns:a16="http://schemas.microsoft.com/office/drawing/2014/main" id="{4BA9706D-2FCC-496C-A249-AB7B34094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BA53F8-7B73-455A-BEE7-1DBEE27EA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68378-8BEB-4325-AA78-64E8560E62FA}" type="slidenum">
              <a:rPr lang="en-IN" smtClean="0"/>
              <a:t>‹#›</a:t>
            </a:fld>
            <a:endParaRPr lang="en-IN"/>
          </a:p>
        </p:txBody>
      </p:sp>
    </p:spTree>
    <p:extLst>
      <p:ext uri="{BB962C8B-B14F-4D97-AF65-F5344CB8AC3E}">
        <p14:creationId xmlns:p14="http://schemas.microsoft.com/office/powerpoint/2010/main" val="3556603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18" Type="http://schemas.openxmlformats.org/officeDocument/2006/relationships/customXml" Target="../ink/ink9.xm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6.xml"/><Relationship Id="rId17" Type="http://schemas.openxmlformats.org/officeDocument/2006/relationships/image" Target="../media/image9.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5.xml"/><Relationship Id="rId19" Type="http://schemas.openxmlformats.org/officeDocument/2006/relationships/image" Target="../media/image10.png"/><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868B-0A85-4BB9-96DC-8390C55E1DFC}"/>
              </a:ext>
            </a:extLst>
          </p:cNvPr>
          <p:cNvSpPr>
            <a:spLocks noGrp="1"/>
          </p:cNvSpPr>
          <p:nvPr>
            <p:ph type="ctrTitle"/>
          </p:nvPr>
        </p:nvSpPr>
        <p:spPr/>
        <p:txBody>
          <a:bodyPr>
            <a:normAutofit fontScale="90000"/>
          </a:bodyPr>
          <a:lstStyle/>
          <a:p>
            <a:r>
              <a:rPr lang="en-US" dirty="0"/>
              <a:t>Unit 4:</a:t>
            </a:r>
            <a:br>
              <a:rPr lang="en-US" dirty="0"/>
            </a:br>
            <a:r>
              <a:rPr lang="en-US" sz="3600" dirty="0"/>
              <a:t>Symbol Table, </a:t>
            </a:r>
            <a:br>
              <a:rPr lang="en-US" sz="3600" dirty="0"/>
            </a:br>
            <a:r>
              <a:rPr lang="en-US" sz="3600" dirty="0"/>
              <a:t>Run-time Storage Administration, </a:t>
            </a:r>
            <a:br>
              <a:rPr lang="en-US" sz="3600" dirty="0"/>
            </a:br>
            <a:r>
              <a:rPr lang="en-US" sz="3600" dirty="0"/>
              <a:t>Error Detection and Recovery</a:t>
            </a:r>
            <a:endParaRPr lang="en-IN" sz="3600" dirty="0"/>
          </a:p>
        </p:txBody>
      </p:sp>
      <p:sp>
        <p:nvSpPr>
          <p:cNvPr id="3" name="Subtitle 2">
            <a:extLst>
              <a:ext uri="{FF2B5EF4-FFF2-40B4-BE49-F238E27FC236}">
                <a16:creationId xmlns:a16="http://schemas.microsoft.com/office/drawing/2014/main" id="{361B3313-9160-47F7-B625-A0446CFC76D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26350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29C6-6AB6-4A71-909B-1E24336AFE54}"/>
              </a:ext>
            </a:extLst>
          </p:cNvPr>
          <p:cNvSpPr>
            <a:spLocks noGrp="1"/>
          </p:cNvSpPr>
          <p:nvPr>
            <p:ph type="title"/>
          </p:nvPr>
        </p:nvSpPr>
        <p:spPr/>
        <p:txBody>
          <a:bodyPr/>
          <a:lstStyle/>
          <a:p>
            <a:r>
              <a:rPr lang="en-US" dirty="0"/>
              <a:t>Data Structure used for Symbol Table</a:t>
            </a:r>
            <a:endParaRPr lang="en-IN" dirty="0"/>
          </a:p>
        </p:txBody>
      </p:sp>
      <p:sp>
        <p:nvSpPr>
          <p:cNvPr id="3" name="Content Placeholder 2">
            <a:extLst>
              <a:ext uri="{FF2B5EF4-FFF2-40B4-BE49-F238E27FC236}">
                <a16:creationId xmlns:a16="http://schemas.microsoft.com/office/drawing/2014/main" id="{980EA51F-6415-4B1A-8A63-9973C09D8343}"/>
              </a:ext>
            </a:extLst>
          </p:cNvPr>
          <p:cNvSpPr>
            <a:spLocks noGrp="1"/>
          </p:cNvSpPr>
          <p:nvPr>
            <p:ph idx="1"/>
          </p:nvPr>
        </p:nvSpPr>
        <p:spPr/>
        <p:txBody>
          <a:bodyPr/>
          <a:lstStyle/>
          <a:p>
            <a:r>
              <a:rPr lang="en-US" dirty="0"/>
              <a:t>Requirements for symbol table:</a:t>
            </a:r>
          </a:p>
          <a:p>
            <a:pPr lvl="1"/>
            <a:r>
              <a:rPr lang="en-US" dirty="0"/>
              <a:t>For quick insertion of identifier and related information</a:t>
            </a:r>
          </a:p>
          <a:p>
            <a:pPr lvl="1"/>
            <a:r>
              <a:rPr lang="en-US" dirty="0"/>
              <a:t>For quick searching of identifier</a:t>
            </a:r>
          </a:p>
          <a:p>
            <a:pPr marL="457200" lvl="1" indent="0">
              <a:buNone/>
            </a:pPr>
            <a:endParaRPr lang="en-US" dirty="0"/>
          </a:p>
          <a:p>
            <a:r>
              <a:rPr lang="en-US" dirty="0"/>
              <a:t>Data structure of Symbol table</a:t>
            </a:r>
          </a:p>
          <a:p>
            <a:pPr marL="914400" lvl="1" indent="-457200">
              <a:buFont typeface="+mj-lt"/>
              <a:buAutoNum type="arabicPeriod"/>
            </a:pPr>
            <a:r>
              <a:rPr lang="en-US" dirty="0"/>
              <a:t>List data structure</a:t>
            </a:r>
          </a:p>
          <a:p>
            <a:pPr marL="914400" lvl="1" indent="-457200">
              <a:buFont typeface="+mj-lt"/>
              <a:buAutoNum type="arabicPeriod"/>
            </a:pPr>
            <a:r>
              <a:rPr lang="en-US" dirty="0"/>
              <a:t>Self Organizing List </a:t>
            </a:r>
          </a:p>
          <a:p>
            <a:pPr marL="914400" lvl="1" indent="-457200">
              <a:buFont typeface="+mj-lt"/>
              <a:buAutoNum type="arabicPeriod"/>
            </a:pPr>
            <a:r>
              <a:rPr lang="en-US" dirty="0"/>
              <a:t>Hash table </a:t>
            </a:r>
            <a:endParaRPr lang="en-IN" dirty="0"/>
          </a:p>
        </p:txBody>
      </p:sp>
    </p:spTree>
    <p:extLst>
      <p:ext uri="{BB962C8B-B14F-4D97-AF65-F5344CB8AC3E}">
        <p14:creationId xmlns:p14="http://schemas.microsoft.com/office/powerpoint/2010/main" val="314042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7011-AF42-410C-A61A-F11785B5876C}"/>
              </a:ext>
            </a:extLst>
          </p:cNvPr>
          <p:cNvSpPr>
            <a:spLocks noGrp="1"/>
          </p:cNvSpPr>
          <p:nvPr>
            <p:ph type="title"/>
          </p:nvPr>
        </p:nvSpPr>
        <p:spPr/>
        <p:txBody>
          <a:bodyPr/>
          <a:lstStyle/>
          <a:p>
            <a:r>
              <a:rPr lang="en-US" dirty="0"/>
              <a:t>1. List data structure</a:t>
            </a:r>
            <a:endParaRPr lang="en-IN" dirty="0"/>
          </a:p>
        </p:txBody>
      </p:sp>
      <p:sp>
        <p:nvSpPr>
          <p:cNvPr id="3" name="Content Placeholder 2">
            <a:extLst>
              <a:ext uri="{FF2B5EF4-FFF2-40B4-BE49-F238E27FC236}">
                <a16:creationId xmlns:a16="http://schemas.microsoft.com/office/drawing/2014/main" id="{99B85897-4E75-4AED-B508-E0D61241E853}"/>
              </a:ext>
            </a:extLst>
          </p:cNvPr>
          <p:cNvSpPr>
            <a:spLocks noGrp="1"/>
          </p:cNvSpPr>
          <p:nvPr>
            <p:ph idx="1"/>
          </p:nvPr>
        </p:nvSpPr>
        <p:spPr>
          <a:xfrm>
            <a:off x="838200" y="1266824"/>
            <a:ext cx="10515600" cy="5438775"/>
          </a:xfrm>
        </p:spPr>
        <p:txBody>
          <a:bodyPr/>
          <a:lstStyle/>
          <a:p>
            <a:r>
              <a:rPr lang="en-US" dirty="0"/>
              <a:t>Linear list is a simplest mechanism to implement symbol table.</a:t>
            </a:r>
          </a:p>
          <a:p>
            <a:r>
              <a:rPr lang="en-US" dirty="0"/>
              <a:t>Array is used to store names and associated information.</a:t>
            </a:r>
          </a:p>
          <a:p>
            <a:r>
              <a:rPr lang="en-US" dirty="0"/>
              <a:t>New name can be added in the symbol as they arrive.</a:t>
            </a:r>
          </a:p>
          <a:p>
            <a:r>
              <a:rPr lang="en-US" dirty="0"/>
              <a:t>A pointer “Available” is used to maintained at end of all records.</a:t>
            </a:r>
          </a:p>
          <a:p>
            <a:r>
              <a:rPr lang="en-US" dirty="0"/>
              <a:t>Advantage: takes minimum amount of space.</a:t>
            </a:r>
            <a:endParaRPr lang="en-IN" dirty="0"/>
          </a:p>
        </p:txBody>
      </p:sp>
      <p:graphicFrame>
        <p:nvGraphicFramePr>
          <p:cNvPr id="4" name="Table 4">
            <a:extLst>
              <a:ext uri="{FF2B5EF4-FFF2-40B4-BE49-F238E27FC236}">
                <a16:creationId xmlns:a16="http://schemas.microsoft.com/office/drawing/2014/main" id="{697023AB-AC4E-4184-802B-4975AECC88E6}"/>
              </a:ext>
            </a:extLst>
          </p:cNvPr>
          <p:cNvGraphicFramePr>
            <a:graphicFrameLocks noGrp="1"/>
          </p:cNvGraphicFramePr>
          <p:nvPr>
            <p:extLst>
              <p:ext uri="{D42A27DB-BD31-4B8C-83A1-F6EECF244321}">
                <p14:modId xmlns:p14="http://schemas.microsoft.com/office/powerpoint/2010/main" val="4224020533"/>
              </p:ext>
            </p:extLst>
          </p:nvPr>
        </p:nvGraphicFramePr>
        <p:xfrm>
          <a:off x="2876550" y="3920066"/>
          <a:ext cx="7283450" cy="2768600"/>
        </p:xfrm>
        <a:graphic>
          <a:graphicData uri="http://schemas.openxmlformats.org/drawingml/2006/table">
            <a:tbl>
              <a:tblPr firstRow="1" bandRow="1">
                <a:tableStyleId>{5C22544A-7EE6-4342-B048-85BDC9FD1C3A}</a:tableStyleId>
              </a:tblPr>
              <a:tblGrid>
                <a:gridCol w="3219450">
                  <a:extLst>
                    <a:ext uri="{9D8B030D-6E8A-4147-A177-3AD203B41FA5}">
                      <a16:colId xmlns:a16="http://schemas.microsoft.com/office/drawing/2014/main" val="1362474403"/>
                    </a:ext>
                  </a:extLst>
                </a:gridCol>
                <a:gridCol w="4064000">
                  <a:extLst>
                    <a:ext uri="{9D8B030D-6E8A-4147-A177-3AD203B41FA5}">
                      <a16:colId xmlns:a16="http://schemas.microsoft.com/office/drawing/2014/main" val="2918098571"/>
                    </a:ext>
                  </a:extLst>
                </a:gridCol>
              </a:tblGrid>
              <a:tr h="370840">
                <a:tc>
                  <a:txBody>
                    <a:bodyPr/>
                    <a:lstStyle/>
                    <a:p>
                      <a:pPr algn="ctr"/>
                      <a:r>
                        <a:rPr lang="en-US" dirty="0"/>
                        <a:t>Name 1</a:t>
                      </a:r>
                      <a:endParaRPr lang="en-IN" dirty="0"/>
                    </a:p>
                  </a:txBody>
                  <a:tcPr/>
                </a:tc>
                <a:tc>
                  <a:txBody>
                    <a:bodyPr/>
                    <a:lstStyle/>
                    <a:p>
                      <a:pPr algn="ctr"/>
                      <a:r>
                        <a:rPr lang="en-US" dirty="0"/>
                        <a:t>Info 1</a:t>
                      </a:r>
                      <a:endParaRPr lang="en-IN" dirty="0"/>
                    </a:p>
                  </a:txBody>
                  <a:tcPr/>
                </a:tc>
                <a:extLst>
                  <a:ext uri="{0D108BD9-81ED-4DB2-BD59-A6C34878D82A}">
                    <a16:rowId xmlns:a16="http://schemas.microsoft.com/office/drawing/2014/main" val="1612644102"/>
                  </a:ext>
                </a:extLst>
              </a:tr>
              <a:tr h="370840">
                <a:tc>
                  <a:txBody>
                    <a:bodyPr/>
                    <a:lstStyle/>
                    <a:p>
                      <a:pPr algn="ctr"/>
                      <a:r>
                        <a:rPr lang="en-US" dirty="0"/>
                        <a:t>Name 2</a:t>
                      </a:r>
                      <a:endParaRPr lang="en-IN" dirty="0"/>
                    </a:p>
                  </a:txBody>
                  <a:tcPr/>
                </a:tc>
                <a:tc>
                  <a:txBody>
                    <a:bodyPr/>
                    <a:lstStyle/>
                    <a:p>
                      <a:pPr algn="ctr"/>
                      <a:r>
                        <a:rPr lang="en-US" dirty="0"/>
                        <a:t>Info 2</a:t>
                      </a:r>
                      <a:endParaRPr lang="en-IN" dirty="0"/>
                    </a:p>
                  </a:txBody>
                  <a:tcPr/>
                </a:tc>
                <a:extLst>
                  <a:ext uri="{0D108BD9-81ED-4DB2-BD59-A6C34878D82A}">
                    <a16:rowId xmlns:a16="http://schemas.microsoft.com/office/drawing/2014/main" val="3618949467"/>
                  </a:ext>
                </a:extLst>
              </a:tr>
              <a:tr h="370840">
                <a:tc>
                  <a:txBody>
                    <a:bodyPr/>
                    <a:lstStyle/>
                    <a:p>
                      <a:pPr algn="ctr"/>
                      <a:r>
                        <a:rPr lang="en-US" dirty="0"/>
                        <a:t>Name 3</a:t>
                      </a:r>
                      <a:endParaRPr lang="en-IN" dirty="0"/>
                    </a:p>
                  </a:txBody>
                  <a:tcPr/>
                </a:tc>
                <a:tc>
                  <a:txBody>
                    <a:bodyPr/>
                    <a:lstStyle/>
                    <a:p>
                      <a:pPr algn="ctr"/>
                      <a:r>
                        <a:rPr lang="en-US" dirty="0"/>
                        <a:t>Info 3</a:t>
                      </a:r>
                      <a:endParaRPr lang="en-IN" dirty="0"/>
                    </a:p>
                  </a:txBody>
                  <a:tcPr/>
                </a:tc>
                <a:extLst>
                  <a:ext uri="{0D108BD9-81ED-4DB2-BD59-A6C34878D82A}">
                    <a16:rowId xmlns:a16="http://schemas.microsoft.com/office/drawing/2014/main" val="1355758795"/>
                  </a:ext>
                </a:extLst>
              </a:tr>
              <a:tr h="370840">
                <a:tc>
                  <a:txBody>
                    <a:bodyPr/>
                    <a:lstStyle/>
                    <a:p>
                      <a:pPr algn="ctr"/>
                      <a:r>
                        <a:rPr lang="en-US" dirty="0"/>
                        <a:t>.</a:t>
                      </a:r>
                    </a:p>
                    <a:p>
                      <a:pPr algn="ctr"/>
                      <a:r>
                        <a:rPr lang="en-US" dirty="0"/>
                        <a:t>.</a:t>
                      </a:r>
                    </a:p>
                    <a:p>
                      <a:pPr algn="ctr"/>
                      <a:r>
                        <a:rPr lang="en-US" dirty="0"/>
                        <a:t>.</a:t>
                      </a:r>
                      <a:endParaRPr lang="en-IN" dirty="0"/>
                    </a:p>
                  </a:txBody>
                  <a:tcPr/>
                </a:tc>
                <a:tc>
                  <a:txBody>
                    <a:bodyPr/>
                    <a:lstStyle/>
                    <a:p>
                      <a:pPr algn="ctr"/>
                      <a:r>
                        <a:rPr lang="en-US" dirty="0"/>
                        <a:t>.</a:t>
                      </a:r>
                    </a:p>
                    <a:p>
                      <a:pPr algn="ctr"/>
                      <a:r>
                        <a:rPr lang="en-US" dirty="0"/>
                        <a:t>.</a:t>
                      </a:r>
                    </a:p>
                    <a:p>
                      <a:pPr algn="ctr"/>
                      <a:r>
                        <a:rPr lang="en-US" dirty="0"/>
                        <a:t>.</a:t>
                      </a:r>
                      <a:endParaRPr lang="en-IN" dirty="0"/>
                    </a:p>
                  </a:txBody>
                  <a:tcPr/>
                </a:tc>
                <a:extLst>
                  <a:ext uri="{0D108BD9-81ED-4DB2-BD59-A6C34878D82A}">
                    <a16:rowId xmlns:a16="http://schemas.microsoft.com/office/drawing/2014/main" val="3990619326"/>
                  </a:ext>
                </a:extLst>
              </a:tr>
              <a:tr h="370840">
                <a:tc>
                  <a:txBody>
                    <a:bodyPr/>
                    <a:lstStyle/>
                    <a:p>
                      <a:pPr algn="ctr"/>
                      <a:r>
                        <a:rPr lang="en-US" dirty="0"/>
                        <a:t>Name n</a:t>
                      </a:r>
                      <a:endParaRPr lang="en-IN" dirty="0"/>
                    </a:p>
                  </a:txBody>
                  <a:tcPr/>
                </a:tc>
                <a:tc>
                  <a:txBody>
                    <a:bodyPr/>
                    <a:lstStyle/>
                    <a:p>
                      <a:pPr algn="ctr"/>
                      <a:r>
                        <a:rPr lang="en-US" dirty="0"/>
                        <a:t>Info n</a:t>
                      </a:r>
                      <a:endParaRPr lang="en-IN" dirty="0"/>
                    </a:p>
                  </a:txBody>
                  <a:tcPr/>
                </a:tc>
                <a:extLst>
                  <a:ext uri="{0D108BD9-81ED-4DB2-BD59-A6C34878D82A}">
                    <a16:rowId xmlns:a16="http://schemas.microsoft.com/office/drawing/2014/main" val="3938532921"/>
                  </a:ext>
                </a:extLst>
              </a:tr>
              <a:tr h="370840">
                <a:tc>
                  <a:txBody>
                    <a:bodyPr/>
                    <a:lstStyle/>
                    <a:p>
                      <a:pPr algn="ctr"/>
                      <a:endParaRPr lang="en-IN"/>
                    </a:p>
                  </a:txBody>
                  <a:tcPr/>
                </a:tc>
                <a:tc>
                  <a:txBody>
                    <a:bodyPr/>
                    <a:lstStyle/>
                    <a:p>
                      <a:pPr algn="ctr"/>
                      <a:endParaRPr lang="en-IN" dirty="0"/>
                    </a:p>
                  </a:txBody>
                  <a:tcPr/>
                </a:tc>
                <a:extLst>
                  <a:ext uri="{0D108BD9-81ED-4DB2-BD59-A6C34878D82A}">
                    <a16:rowId xmlns:a16="http://schemas.microsoft.com/office/drawing/2014/main" val="3754017626"/>
                  </a:ext>
                </a:extLst>
              </a:tr>
            </a:tbl>
          </a:graphicData>
        </a:graphic>
      </p:graphicFrame>
      <p:sp>
        <p:nvSpPr>
          <p:cNvPr id="5" name="TextBox 4">
            <a:extLst>
              <a:ext uri="{FF2B5EF4-FFF2-40B4-BE49-F238E27FC236}">
                <a16:creationId xmlns:a16="http://schemas.microsoft.com/office/drawing/2014/main" id="{ED09A628-901B-442B-90CF-D4F2139A7E40}"/>
              </a:ext>
            </a:extLst>
          </p:cNvPr>
          <p:cNvSpPr txBox="1"/>
          <p:nvPr/>
        </p:nvSpPr>
        <p:spPr>
          <a:xfrm>
            <a:off x="400050" y="6289159"/>
            <a:ext cx="2048959" cy="646331"/>
          </a:xfrm>
          <a:prstGeom prst="rect">
            <a:avLst/>
          </a:prstGeom>
          <a:noFill/>
          <a:ln>
            <a:solidFill>
              <a:srgbClr val="FF0000"/>
            </a:solidFill>
          </a:ln>
        </p:spPr>
        <p:txBody>
          <a:bodyPr wrap="none" rtlCol="0">
            <a:spAutoFit/>
          </a:bodyPr>
          <a:lstStyle/>
          <a:p>
            <a:r>
              <a:rPr lang="en-US" dirty="0"/>
              <a:t>Available</a:t>
            </a:r>
          </a:p>
          <a:p>
            <a:r>
              <a:rPr lang="en-US" dirty="0"/>
              <a:t>(start of empty slot)</a:t>
            </a:r>
            <a:endParaRPr lang="en-IN" dirty="0"/>
          </a:p>
        </p:txBody>
      </p:sp>
      <p:cxnSp>
        <p:nvCxnSpPr>
          <p:cNvPr id="7" name="Straight Arrow Connector 6">
            <a:extLst>
              <a:ext uri="{FF2B5EF4-FFF2-40B4-BE49-F238E27FC236}">
                <a16:creationId xmlns:a16="http://schemas.microsoft.com/office/drawing/2014/main" id="{431CD6D6-9EDB-48A5-8505-7203983D544E}"/>
              </a:ext>
            </a:extLst>
          </p:cNvPr>
          <p:cNvCxnSpPr/>
          <p:nvPr/>
        </p:nvCxnSpPr>
        <p:spPr>
          <a:xfrm>
            <a:off x="2000250" y="6457950"/>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8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EB40-150F-41E7-A92D-B41ADEAA48D6}"/>
              </a:ext>
            </a:extLst>
          </p:cNvPr>
          <p:cNvSpPr>
            <a:spLocks noGrp="1"/>
          </p:cNvSpPr>
          <p:nvPr>
            <p:ph type="title"/>
          </p:nvPr>
        </p:nvSpPr>
        <p:spPr/>
        <p:txBody>
          <a:bodyPr/>
          <a:lstStyle/>
          <a:p>
            <a:r>
              <a:rPr lang="en-US" dirty="0"/>
              <a:t>2. Self Organizing List </a:t>
            </a:r>
            <a:endParaRPr lang="en-IN" dirty="0"/>
          </a:p>
        </p:txBody>
      </p:sp>
      <p:sp>
        <p:nvSpPr>
          <p:cNvPr id="3" name="Content Placeholder 2">
            <a:extLst>
              <a:ext uri="{FF2B5EF4-FFF2-40B4-BE49-F238E27FC236}">
                <a16:creationId xmlns:a16="http://schemas.microsoft.com/office/drawing/2014/main" id="{8615F8F1-E867-4FE6-90DB-E8CD6ADB75C4}"/>
              </a:ext>
            </a:extLst>
          </p:cNvPr>
          <p:cNvSpPr>
            <a:spLocks noGrp="1"/>
          </p:cNvSpPr>
          <p:nvPr>
            <p:ph idx="1"/>
          </p:nvPr>
        </p:nvSpPr>
        <p:spPr>
          <a:xfrm>
            <a:off x="838200" y="1825624"/>
            <a:ext cx="10515600" cy="4841875"/>
          </a:xfrm>
        </p:spPr>
        <p:txBody>
          <a:bodyPr/>
          <a:lstStyle/>
          <a:p>
            <a:r>
              <a:rPr lang="en-US" dirty="0"/>
              <a:t>Linked list is used.</a:t>
            </a:r>
          </a:p>
          <a:p>
            <a:r>
              <a:rPr lang="en-US" dirty="0"/>
              <a:t>A link field is added to each record.</a:t>
            </a:r>
          </a:p>
          <a:p>
            <a:r>
              <a:rPr lang="en-US" dirty="0"/>
              <a:t>We search the records in the order pointed by the link of link field.</a:t>
            </a:r>
          </a:p>
          <a:p>
            <a:r>
              <a:rPr lang="en-US" dirty="0"/>
              <a:t>A pointer “first” is maintained to point to first record of the symbol table. </a:t>
            </a:r>
            <a:endParaRPr lang="en-IN" dirty="0"/>
          </a:p>
        </p:txBody>
      </p:sp>
      <p:graphicFrame>
        <p:nvGraphicFramePr>
          <p:cNvPr id="4" name="Table 4">
            <a:extLst>
              <a:ext uri="{FF2B5EF4-FFF2-40B4-BE49-F238E27FC236}">
                <a16:creationId xmlns:a16="http://schemas.microsoft.com/office/drawing/2014/main" id="{5039B723-B16A-4289-A1F9-489A14F5B3C0}"/>
              </a:ext>
            </a:extLst>
          </p:cNvPr>
          <p:cNvGraphicFramePr>
            <a:graphicFrameLocks noGrp="1"/>
          </p:cNvGraphicFramePr>
          <p:nvPr>
            <p:extLst>
              <p:ext uri="{D42A27DB-BD31-4B8C-83A1-F6EECF244321}">
                <p14:modId xmlns:p14="http://schemas.microsoft.com/office/powerpoint/2010/main" val="1604042634"/>
              </p:ext>
            </p:extLst>
          </p:nvPr>
        </p:nvGraphicFramePr>
        <p:xfrm>
          <a:off x="2174875" y="4246561"/>
          <a:ext cx="8127999" cy="1849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79157705"/>
                    </a:ext>
                  </a:extLst>
                </a:gridCol>
                <a:gridCol w="2709333">
                  <a:extLst>
                    <a:ext uri="{9D8B030D-6E8A-4147-A177-3AD203B41FA5}">
                      <a16:colId xmlns:a16="http://schemas.microsoft.com/office/drawing/2014/main" val="3586465519"/>
                    </a:ext>
                  </a:extLst>
                </a:gridCol>
                <a:gridCol w="2709333">
                  <a:extLst>
                    <a:ext uri="{9D8B030D-6E8A-4147-A177-3AD203B41FA5}">
                      <a16:colId xmlns:a16="http://schemas.microsoft.com/office/drawing/2014/main" val="1904507880"/>
                    </a:ext>
                  </a:extLst>
                </a:gridCol>
              </a:tblGrid>
              <a:tr h="0">
                <a:tc>
                  <a:txBody>
                    <a:bodyPr/>
                    <a:lstStyle/>
                    <a:p>
                      <a:pPr algn="ctr"/>
                      <a:r>
                        <a:rPr lang="en-US" dirty="0"/>
                        <a:t>Name 1</a:t>
                      </a:r>
                      <a:endParaRPr lang="en-IN" dirty="0"/>
                    </a:p>
                  </a:txBody>
                  <a:tcPr/>
                </a:tc>
                <a:tc>
                  <a:txBody>
                    <a:bodyPr/>
                    <a:lstStyle/>
                    <a:p>
                      <a:pPr algn="ctr"/>
                      <a:r>
                        <a:rPr lang="en-US" dirty="0"/>
                        <a:t>Info 1</a:t>
                      </a:r>
                      <a:endParaRPr lang="en-IN" dirty="0"/>
                    </a:p>
                  </a:txBody>
                  <a:tcPr/>
                </a:tc>
                <a:tc>
                  <a:txBody>
                    <a:bodyPr/>
                    <a:lstStyle/>
                    <a:p>
                      <a:pPr algn="ctr"/>
                      <a:endParaRPr lang="en-IN"/>
                    </a:p>
                  </a:txBody>
                  <a:tcPr/>
                </a:tc>
                <a:extLst>
                  <a:ext uri="{0D108BD9-81ED-4DB2-BD59-A6C34878D82A}">
                    <a16:rowId xmlns:a16="http://schemas.microsoft.com/office/drawing/2014/main" val="284029817"/>
                  </a:ext>
                </a:extLst>
              </a:tr>
              <a:tr h="370840">
                <a:tc>
                  <a:txBody>
                    <a:bodyPr/>
                    <a:lstStyle/>
                    <a:p>
                      <a:pPr algn="ctr"/>
                      <a:r>
                        <a:rPr lang="en-US" dirty="0"/>
                        <a:t>Name 2</a:t>
                      </a:r>
                      <a:endParaRPr lang="en-IN" dirty="0"/>
                    </a:p>
                  </a:txBody>
                  <a:tcPr/>
                </a:tc>
                <a:tc>
                  <a:txBody>
                    <a:bodyPr/>
                    <a:lstStyle/>
                    <a:p>
                      <a:pPr algn="ctr"/>
                      <a:r>
                        <a:rPr lang="en-US" dirty="0"/>
                        <a:t>Info 2</a:t>
                      </a:r>
                      <a:endParaRPr lang="en-IN" dirty="0"/>
                    </a:p>
                  </a:txBody>
                  <a:tcPr/>
                </a:tc>
                <a:tc>
                  <a:txBody>
                    <a:bodyPr/>
                    <a:lstStyle/>
                    <a:p>
                      <a:pPr algn="ctr"/>
                      <a:endParaRPr lang="en-IN"/>
                    </a:p>
                  </a:txBody>
                  <a:tcPr/>
                </a:tc>
                <a:extLst>
                  <a:ext uri="{0D108BD9-81ED-4DB2-BD59-A6C34878D82A}">
                    <a16:rowId xmlns:a16="http://schemas.microsoft.com/office/drawing/2014/main" val="1844788246"/>
                  </a:ext>
                </a:extLst>
              </a:tr>
              <a:tr h="370840">
                <a:tc>
                  <a:txBody>
                    <a:bodyPr/>
                    <a:lstStyle/>
                    <a:p>
                      <a:pPr algn="ctr"/>
                      <a:r>
                        <a:rPr lang="en-US" dirty="0"/>
                        <a:t>Name 3</a:t>
                      </a:r>
                      <a:endParaRPr lang="en-IN" dirty="0"/>
                    </a:p>
                  </a:txBody>
                  <a:tcPr/>
                </a:tc>
                <a:tc>
                  <a:txBody>
                    <a:bodyPr/>
                    <a:lstStyle/>
                    <a:p>
                      <a:pPr algn="ctr"/>
                      <a:r>
                        <a:rPr lang="en-US" dirty="0"/>
                        <a:t>Info 3</a:t>
                      </a:r>
                      <a:endParaRPr lang="en-IN" dirty="0"/>
                    </a:p>
                  </a:txBody>
                  <a:tcPr/>
                </a:tc>
                <a:tc>
                  <a:txBody>
                    <a:bodyPr/>
                    <a:lstStyle/>
                    <a:p>
                      <a:pPr algn="ctr"/>
                      <a:endParaRPr lang="en-IN"/>
                    </a:p>
                  </a:txBody>
                  <a:tcPr/>
                </a:tc>
                <a:extLst>
                  <a:ext uri="{0D108BD9-81ED-4DB2-BD59-A6C34878D82A}">
                    <a16:rowId xmlns:a16="http://schemas.microsoft.com/office/drawing/2014/main" val="764807185"/>
                  </a:ext>
                </a:extLst>
              </a:tr>
              <a:tr h="370840">
                <a:tc>
                  <a:txBody>
                    <a:bodyPr/>
                    <a:lstStyle/>
                    <a:p>
                      <a:pPr algn="ctr"/>
                      <a:r>
                        <a:rPr lang="en-US" dirty="0"/>
                        <a:t>Name 4</a:t>
                      </a:r>
                      <a:endParaRPr lang="en-IN" dirty="0"/>
                    </a:p>
                  </a:txBody>
                  <a:tcPr/>
                </a:tc>
                <a:tc>
                  <a:txBody>
                    <a:bodyPr/>
                    <a:lstStyle/>
                    <a:p>
                      <a:pPr algn="ctr"/>
                      <a:r>
                        <a:rPr lang="en-US" dirty="0"/>
                        <a:t>Info 4</a:t>
                      </a:r>
                      <a:endParaRPr lang="en-IN" dirty="0"/>
                    </a:p>
                  </a:txBody>
                  <a:tcPr/>
                </a:tc>
                <a:tc>
                  <a:txBody>
                    <a:bodyPr/>
                    <a:lstStyle/>
                    <a:p>
                      <a:pPr algn="ctr"/>
                      <a:endParaRPr lang="en-IN" dirty="0"/>
                    </a:p>
                  </a:txBody>
                  <a:tcPr/>
                </a:tc>
                <a:extLst>
                  <a:ext uri="{0D108BD9-81ED-4DB2-BD59-A6C34878D82A}">
                    <a16:rowId xmlns:a16="http://schemas.microsoft.com/office/drawing/2014/main" val="2477130206"/>
                  </a:ext>
                </a:extLst>
              </a:tr>
              <a:tr h="370840">
                <a:tc>
                  <a:txBody>
                    <a:bodyPr/>
                    <a:lstStyle/>
                    <a:p>
                      <a:pPr algn="ctr"/>
                      <a:endParaRPr lang="en-IN"/>
                    </a:p>
                  </a:txBody>
                  <a:tcPr/>
                </a:tc>
                <a:tc>
                  <a:txBody>
                    <a:bodyPr/>
                    <a:lstStyle/>
                    <a:p>
                      <a:pPr algn="ctr"/>
                      <a:endParaRPr lang="en-IN"/>
                    </a:p>
                  </a:txBody>
                  <a:tcPr/>
                </a:tc>
                <a:tc>
                  <a:txBody>
                    <a:bodyPr/>
                    <a:lstStyle/>
                    <a:p>
                      <a:pPr algn="ctr"/>
                      <a:endParaRPr lang="en-IN" dirty="0"/>
                    </a:p>
                  </a:txBody>
                  <a:tcPr/>
                </a:tc>
                <a:extLst>
                  <a:ext uri="{0D108BD9-81ED-4DB2-BD59-A6C34878D82A}">
                    <a16:rowId xmlns:a16="http://schemas.microsoft.com/office/drawing/2014/main" val="876265779"/>
                  </a:ext>
                </a:extLst>
              </a:tr>
            </a:tbl>
          </a:graphicData>
        </a:graphic>
      </p:graphicFrame>
      <p:sp>
        <p:nvSpPr>
          <p:cNvPr id="5" name="TextBox 4">
            <a:extLst>
              <a:ext uri="{FF2B5EF4-FFF2-40B4-BE49-F238E27FC236}">
                <a16:creationId xmlns:a16="http://schemas.microsoft.com/office/drawing/2014/main" id="{AA83D961-B7CB-4382-BCF6-9406597245F4}"/>
              </a:ext>
            </a:extLst>
          </p:cNvPr>
          <p:cNvSpPr txBox="1"/>
          <p:nvPr/>
        </p:nvSpPr>
        <p:spPr>
          <a:xfrm>
            <a:off x="531353" y="4986455"/>
            <a:ext cx="613694" cy="369332"/>
          </a:xfrm>
          <a:prstGeom prst="rect">
            <a:avLst/>
          </a:prstGeom>
          <a:noFill/>
          <a:ln>
            <a:solidFill>
              <a:srgbClr val="FF0000"/>
            </a:solidFill>
          </a:ln>
        </p:spPr>
        <p:txBody>
          <a:bodyPr wrap="none" rtlCol="0">
            <a:spAutoFit/>
          </a:bodyPr>
          <a:lstStyle/>
          <a:p>
            <a:r>
              <a:rPr lang="en-US" dirty="0"/>
              <a:t>start</a:t>
            </a:r>
            <a:endParaRPr lang="en-IN" dirty="0"/>
          </a:p>
        </p:txBody>
      </p:sp>
      <p:cxnSp>
        <p:nvCxnSpPr>
          <p:cNvPr id="7" name="Straight Arrow Connector 6">
            <a:extLst>
              <a:ext uri="{FF2B5EF4-FFF2-40B4-BE49-F238E27FC236}">
                <a16:creationId xmlns:a16="http://schemas.microsoft.com/office/drawing/2014/main" id="{6A82C8CB-AFEE-4C0C-A58F-679B93CBF259}"/>
              </a:ext>
            </a:extLst>
          </p:cNvPr>
          <p:cNvCxnSpPr>
            <a:stCxn id="5" idx="3"/>
            <a:endCxn id="4" idx="1"/>
          </p:cNvCxnSpPr>
          <p:nvPr/>
        </p:nvCxnSpPr>
        <p:spPr>
          <a:xfrm>
            <a:off x="1145047" y="5171121"/>
            <a:ext cx="1029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AEED1DD2-76A6-45B6-988E-CCD911D63F45}"/>
              </a:ext>
            </a:extLst>
          </p:cNvPr>
          <p:cNvGrpSpPr/>
          <p:nvPr/>
        </p:nvGrpSpPr>
        <p:grpSpPr>
          <a:xfrm>
            <a:off x="9668235" y="3922770"/>
            <a:ext cx="1820520" cy="1945440"/>
            <a:chOff x="9668235" y="3922770"/>
            <a:chExt cx="1820520" cy="194544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DB63AF5B-6903-423B-8ADF-F2C7D135AB78}"/>
                    </a:ext>
                  </a:extLst>
                </p14:cNvPr>
                <p14:cNvContentPartPr/>
                <p14:nvPr/>
              </p14:nvContentPartPr>
              <p14:xfrm>
                <a:off x="9972075" y="4389690"/>
                <a:ext cx="802800" cy="790200"/>
              </p14:xfrm>
            </p:contentPart>
          </mc:Choice>
          <mc:Fallback xmlns="">
            <p:pic>
              <p:nvPicPr>
                <p:cNvPr id="9" name="Ink 8">
                  <a:extLst>
                    <a:ext uri="{FF2B5EF4-FFF2-40B4-BE49-F238E27FC236}">
                      <a16:creationId xmlns:a16="http://schemas.microsoft.com/office/drawing/2014/main" id="{DB63AF5B-6903-423B-8ADF-F2C7D135AB78}"/>
                    </a:ext>
                  </a:extLst>
                </p:cNvPr>
                <p:cNvPicPr/>
                <p:nvPr/>
              </p:nvPicPr>
              <p:blipFill>
                <a:blip r:embed="rId3"/>
                <a:stretch>
                  <a:fillRect/>
                </a:stretch>
              </p:blipFill>
              <p:spPr>
                <a:xfrm>
                  <a:off x="9954435" y="4371690"/>
                  <a:ext cx="838440" cy="825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7DA43307-67AD-41E7-A537-C7C9ADA6E3F1}"/>
                    </a:ext>
                  </a:extLst>
                </p14:cNvPr>
                <p14:cNvContentPartPr/>
                <p14:nvPr/>
              </p14:nvContentPartPr>
              <p14:xfrm>
                <a:off x="9937515" y="4295370"/>
                <a:ext cx="245160" cy="254880"/>
              </p14:xfrm>
            </p:contentPart>
          </mc:Choice>
          <mc:Fallback xmlns="">
            <p:pic>
              <p:nvPicPr>
                <p:cNvPr id="10" name="Ink 9">
                  <a:extLst>
                    <a:ext uri="{FF2B5EF4-FFF2-40B4-BE49-F238E27FC236}">
                      <a16:creationId xmlns:a16="http://schemas.microsoft.com/office/drawing/2014/main" id="{7DA43307-67AD-41E7-A537-C7C9ADA6E3F1}"/>
                    </a:ext>
                  </a:extLst>
                </p:cNvPr>
                <p:cNvPicPr/>
                <p:nvPr/>
              </p:nvPicPr>
              <p:blipFill>
                <a:blip r:embed="rId5"/>
                <a:stretch>
                  <a:fillRect/>
                </a:stretch>
              </p:blipFill>
              <p:spPr>
                <a:xfrm>
                  <a:off x="9919875" y="4277370"/>
                  <a:ext cx="28080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2527DB35-8272-4A63-8C15-1911BB8107FC}"/>
                    </a:ext>
                  </a:extLst>
                </p14:cNvPr>
                <p14:cNvContentPartPr/>
                <p14:nvPr/>
              </p14:nvContentPartPr>
              <p14:xfrm>
                <a:off x="9894315" y="5076210"/>
                <a:ext cx="124200" cy="117000"/>
              </p14:xfrm>
            </p:contentPart>
          </mc:Choice>
          <mc:Fallback xmlns="">
            <p:pic>
              <p:nvPicPr>
                <p:cNvPr id="12" name="Ink 11">
                  <a:extLst>
                    <a:ext uri="{FF2B5EF4-FFF2-40B4-BE49-F238E27FC236}">
                      <a16:creationId xmlns:a16="http://schemas.microsoft.com/office/drawing/2014/main" id="{2527DB35-8272-4A63-8C15-1911BB8107FC}"/>
                    </a:ext>
                  </a:extLst>
                </p:cNvPr>
                <p:cNvPicPr/>
                <p:nvPr/>
              </p:nvPicPr>
              <p:blipFill>
                <a:blip r:embed="rId7"/>
                <a:stretch>
                  <a:fillRect/>
                </a:stretch>
              </p:blipFill>
              <p:spPr>
                <a:xfrm>
                  <a:off x="9876675" y="5058210"/>
                  <a:ext cx="1598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6C9CD67-B675-4183-8FFB-E66BA34A98BD}"/>
                    </a:ext>
                  </a:extLst>
                </p14:cNvPr>
                <p14:cNvContentPartPr/>
                <p14:nvPr/>
              </p14:nvContentPartPr>
              <p14:xfrm>
                <a:off x="9668235" y="4389330"/>
                <a:ext cx="131400" cy="70200"/>
              </p14:xfrm>
            </p:contentPart>
          </mc:Choice>
          <mc:Fallback xmlns="">
            <p:pic>
              <p:nvPicPr>
                <p:cNvPr id="13" name="Ink 12">
                  <a:extLst>
                    <a:ext uri="{FF2B5EF4-FFF2-40B4-BE49-F238E27FC236}">
                      <a16:creationId xmlns:a16="http://schemas.microsoft.com/office/drawing/2014/main" id="{76C9CD67-B675-4183-8FFB-E66BA34A98BD}"/>
                    </a:ext>
                  </a:extLst>
                </p:cNvPr>
                <p:cNvPicPr/>
                <p:nvPr/>
              </p:nvPicPr>
              <p:blipFill>
                <a:blip r:embed="rId9"/>
                <a:stretch>
                  <a:fillRect/>
                </a:stretch>
              </p:blipFill>
              <p:spPr>
                <a:xfrm>
                  <a:off x="9650235" y="4371330"/>
                  <a:ext cx="16704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120D74B-A00F-4813-99A0-2FE7C48E339D}"/>
                    </a:ext>
                  </a:extLst>
                </p14:cNvPr>
                <p14:cNvContentPartPr/>
                <p14:nvPr/>
              </p14:nvContentPartPr>
              <p14:xfrm>
                <a:off x="9734475" y="3922770"/>
                <a:ext cx="1754280" cy="1662480"/>
              </p14:xfrm>
            </p:contentPart>
          </mc:Choice>
          <mc:Fallback xmlns="">
            <p:pic>
              <p:nvPicPr>
                <p:cNvPr id="14" name="Ink 13">
                  <a:extLst>
                    <a:ext uri="{FF2B5EF4-FFF2-40B4-BE49-F238E27FC236}">
                      <a16:creationId xmlns:a16="http://schemas.microsoft.com/office/drawing/2014/main" id="{F120D74B-A00F-4813-99A0-2FE7C48E339D}"/>
                    </a:ext>
                  </a:extLst>
                </p:cNvPr>
                <p:cNvPicPr/>
                <p:nvPr/>
              </p:nvPicPr>
              <p:blipFill>
                <a:blip r:embed="rId11"/>
                <a:stretch>
                  <a:fillRect/>
                </a:stretch>
              </p:blipFill>
              <p:spPr>
                <a:xfrm>
                  <a:off x="9716835" y="3905130"/>
                  <a:ext cx="1789920" cy="1698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BDB6F182-B8FF-4196-AF74-D7EA2A48D33A}"/>
                    </a:ext>
                  </a:extLst>
                </p14:cNvPr>
                <p14:cNvContentPartPr/>
                <p14:nvPr/>
              </p14:nvContentPartPr>
              <p14:xfrm>
                <a:off x="10081155" y="5466810"/>
                <a:ext cx="244800" cy="198720"/>
              </p14:xfrm>
            </p:contentPart>
          </mc:Choice>
          <mc:Fallback xmlns="">
            <p:pic>
              <p:nvPicPr>
                <p:cNvPr id="15" name="Ink 14">
                  <a:extLst>
                    <a:ext uri="{FF2B5EF4-FFF2-40B4-BE49-F238E27FC236}">
                      <a16:creationId xmlns:a16="http://schemas.microsoft.com/office/drawing/2014/main" id="{BDB6F182-B8FF-4196-AF74-D7EA2A48D33A}"/>
                    </a:ext>
                  </a:extLst>
                </p:cNvPr>
                <p:cNvPicPr/>
                <p:nvPr/>
              </p:nvPicPr>
              <p:blipFill>
                <a:blip r:embed="rId13"/>
                <a:stretch>
                  <a:fillRect/>
                </a:stretch>
              </p:blipFill>
              <p:spPr>
                <a:xfrm>
                  <a:off x="10063515" y="5448810"/>
                  <a:ext cx="2804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E2474B76-DB97-4630-B062-D4E1DA6FFB68}"/>
                    </a:ext>
                  </a:extLst>
                </p14:cNvPr>
                <p14:cNvContentPartPr/>
                <p14:nvPr/>
              </p14:nvContentPartPr>
              <p14:xfrm>
                <a:off x="9711435" y="5523690"/>
                <a:ext cx="81360" cy="75960"/>
              </p14:xfrm>
            </p:contentPart>
          </mc:Choice>
          <mc:Fallback xmlns="">
            <p:pic>
              <p:nvPicPr>
                <p:cNvPr id="16" name="Ink 15">
                  <a:extLst>
                    <a:ext uri="{FF2B5EF4-FFF2-40B4-BE49-F238E27FC236}">
                      <a16:creationId xmlns:a16="http://schemas.microsoft.com/office/drawing/2014/main" id="{E2474B76-DB97-4630-B062-D4E1DA6FFB68}"/>
                    </a:ext>
                  </a:extLst>
                </p:cNvPr>
                <p:cNvPicPr/>
                <p:nvPr/>
              </p:nvPicPr>
              <p:blipFill>
                <a:blip r:embed="rId15"/>
                <a:stretch>
                  <a:fillRect/>
                </a:stretch>
              </p:blipFill>
              <p:spPr>
                <a:xfrm>
                  <a:off x="9693795" y="5506050"/>
                  <a:ext cx="11700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496980D8-97D0-49A5-B862-754D12C1B757}"/>
                    </a:ext>
                  </a:extLst>
                </p14:cNvPr>
                <p14:cNvContentPartPr/>
                <p14:nvPr/>
              </p14:nvContentPartPr>
              <p14:xfrm>
                <a:off x="9743835" y="4770930"/>
                <a:ext cx="953640" cy="1097280"/>
              </p14:xfrm>
            </p:contentPart>
          </mc:Choice>
          <mc:Fallback xmlns="">
            <p:pic>
              <p:nvPicPr>
                <p:cNvPr id="19" name="Ink 18">
                  <a:extLst>
                    <a:ext uri="{FF2B5EF4-FFF2-40B4-BE49-F238E27FC236}">
                      <a16:creationId xmlns:a16="http://schemas.microsoft.com/office/drawing/2014/main" id="{496980D8-97D0-49A5-B862-754D12C1B757}"/>
                    </a:ext>
                  </a:extLst>
                </p:cNvPr>
                <p:cNvPicPr/>
                <p:nvPr/>
              </p:nvPicPr>
              <p:blipFill>
                <a:blip r:embed="rId17"/>
                <a:stretch>
                  <a:fillRect/>
                </a:stretch>
              </p:blipFill>
              <p:spPr>
                <a:xfrm>
                  <a:off x="9725835" y="4752930"/>
                  <a:ext cx="989280" cy="1132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8C7E22BD-802C-4C53-8299-C6549414FBE5}"/>
                    </a:ext>
                  </a:extLst>
                </p14:cNvPr>
                <p14:cNvContentPartPr/>
                <p14:nvPr/>
              </p14:nvContentPartPr>
              <p14:xfrm>
                <a:off x="9991875" y="4685610"/>
                <a:ext cx="190800" cy="255240"/>
              </p14:xfrm>
            </p:contentPart>
          </mc:Choice>
          <mc:Fallback xmlns="">
            <p:pic>
              <p:nvPicPr>
                <p:cNvPr id="20" name="Ink 19">
                  <a:extLst>
                    <a:ext uri="{FF2B5EF4-FFF2-40B4-BE49-F238E27FC236}">
                      <a16:creationId xmlns:a16="http://schemas.microsoft.com/office/drawing/2014/main" id="{8C7E22BD-802C-4C53-8299-C6549414FBE5}"/>
                    </a:ext>
                  </a:extLst>
                </p:cNvPr>
                <p:cNvPicPr/>
                <p:nvPr/>
              </p:nvPicPr>
              <p:blipFill>
                <a:blip r:embed="rId19"/>
                <a:stretch>
                  <a:fillRect/>
                </a:stretch>
              </p:blipFill>
              <p:spPr>
                <a:xfrm>
                  <a:off x="9973875" y="4667970"/>
                  <a:ext cx="226440" cy="290880"/>
                </a:xfrm>
                <a:prstGeom prst="rect">
                  <a:avLst/>
                </a:prstGeom>
              </p:spPr>
            </p:pic>
          </mc:Fallback>
        </mc:AlternateContent>
      </p:grpSp>
    </p:spTree>
    <p:extLst>
      <p:ext uri="{BB962C8B-B14F-4D97-AF65-F5344CB8AC3E}">
        <p14:creationId xmlns:p14="http://schemas.microsoft.com/office/powerpoint/2010/main" val="388714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7CC2-88B8-4766-9593-FC695DD607B1}"/>
              </a:ext>
            </a:extLst>
          </p:cNvPr>
          <p:cNvSpPr>
            <a:spLocks noGrp="1"/>
          </p:cNvSpPr>
          <p:nvPr>
            <p:ph type="title"/>
          </p:nvPr>
        </p:nvSpPr>
        <p:spPr/>
        <p:txBody>
          <a:bodyPr/>
          <a:lstStyle/>
          <a:p>
            <a:r>
              <a:rPr lang="en-US" dirty="0"/>
              <a:t>3. Hash Tables</a:t>
            </a:r>
            <a:endParaRPr lang="en-IN" dirty="0"/>
          </a:p>
        </p:txBody>
      </p:sp>
      <p:sp>
        <p:nvSpPr>
          <p:cNvPr id="3" name="Content Placeholder 2">
            <a:extLst>
              <a:ext uri="{FF2B5EF4-FFF2-40B4-BE49-F238E27FC236}">
                <a16:creationId xmlns:a16="http://schemas.microsoft.com/office/drawing/2014/main" id="{BC775D40-FDD2-4635-AFC2-261B15A224B7}"/>
              </a:ext>
            </a:extLst>
          </p:cNvPr>
          <p:cNvSpPr>
            <a:spLocks noGrp="1"/>
          </p:cNvSpPr>
          <p:nvPr>
            <p:ph idx="1"/>
          </p:nvPr>
        </p:nvSpPr>
        <p:spPr/>
        <p:txBody>
          <a:bodyPr>
            <a:normAutofit lnSpcReduction="10000"/>
          </a:bodyPr>
          <a:lstStyle/>
          <a:p>
            <a:r>
              <a:rPr lang="en-US" dirty="0"/>
              <a:t>Hashing is important method to search the records in symbol table.</a:t>
            </a:r>
          </a:p>
          <a:p>
            <a:r>
              <a:rPr lang="en-US" dirty="0"/>
              <a:t>This method is superior to list organization.</a:t>
            </a:r>
          </a:p>
          <a:p>
            <a:r>
              <a:rPr lang="en-US" dirty="0"/>
              <a:t>Two tables is maintained:</a:t>
            </a:r>
          </a:p>
          <a:p>
            <a:pPr lvl="1"/>
            <a:r>
              <a:rPr lang="en-US" dirty="0"/>
              <a:t>1. Hash table</a:t>
            </a:r>
          </a:p>
          <a:p>
            <a:pPr lvl="1"/>
            <a:r>
              <a:rPr lang="en-US" dirty="0"/>
              <a:t>2. Symbol Table</a:t>
            </a:r>
          </a:p>
          <a:p>
            <a:r>
              <a:rPr lang="en-US" dirty="0"/>
              <a:t>Hash table consists of k entries from 0 to k. These entries are basically pointers to symbol table pointing to name of symbol table.</a:t>
            </a:r>
          </a:p>
          <a:p>
            <a:r>
              <a:rPr lang="en-US" dirty="0"/>
              <a:t>To determine whether the ‘Name’ is in symbol table, we use a hash function ‘h’</a:t>
            </a:r>
          </a:p>
          <a:p>
            <a:pPr marL="0" indent="0">
              <a:buNone/>
            </a:pPr>
            <a:r>
              <a:rPr lang="en-US" dirty="0"/>
              <a:t>			position=h(Name)  </a:t>
            </a:r>
            <a:endParaRPr lang="en-IN" dirty="0"/>
          </a:p>
        </p:txBody>
      </p:sp>
    </p:spTree>
    <p:extLst>
      <p:ext uri="{BB962C8B-B14F-4D97-AF65-F5344CB8AC3E}">
        <p14:creationId xmlns:p14="http://schemas.microsoft.com/office/powerpoint/2010/main" val="117288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E7A1-0073-4872-9523-339FB5BDBAD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9808420-3908-41BC-9E4B-CE3CB68C4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775" y="365125"/>
            <a:ext cx="9153526" cy="6190639"/>
          </a:xfrm>
        </p:spPr>
      </p:pic>
    </p:spTree>
    <p:extLst>
      <p:ext uri="{BB962C8B-B14F-4D97-AF65-F5344CB8AC3E}">
        <p14:creationId xmlns:p14="http://schemas.microsoft.com/office/powerpoint/2010/main" val="328112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A78E-4884-424A-9DE1-E72A027F34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F286A1-CEC1-4BAF-93F3-BF29F21E659E}"/>
              </a:ext>
            </a:extLst>
          </p:cNvPr>
          <p:cNvSpPr>
            <a:spLocks noGrp="1"/>
          </p:cNvSpPr>
          <p:nvPr>
            <p:ph idx="1"/>
          </p:nvPr>
        </p:nvSpPr>
        <p:spPr/>
        <p:txBody>
          <a:bodyPr/>
          <a:lstStyle/>
          <a:p>
            <a:r>
              <a:rPr lang="en-US" dirty="0"/>
              <a:t>Advantage: Used for quick search</a:t>
            </a:r>
          </a:p>
          <a:p>
            <a:r>
              <a:rPr lang="en-US" dirty="0"/>
              <a:t>Disadvantage: </a:t>
            </a:r>
          </a:p>
          <a:p>
            <a:pPr lvl="1"/>
            <a:r>
              <a:rPr lang="en-US" dirty="0"/>
              <a:t>complicated to implement</a:t>
            </a:r>
          </a:p>
          <a:p>
            <a:pPr lvl="1"/>
            <a:r>
              <a:rPr lang="en-US" dirty="0"/>
              <a:t>extra space is required</a:t>
            </a:r>
          </a:p>
          <a:p>
            <a:pPr lvl="1"/>
            <a:r>
              <a:rPr lang="en-US" dirty="0"/>
              <a:t>obtaining scope of variables is very difficult.</a:t>
            </a:r>
          </a:p>
          <a:p>
            <a:pPr lvl="1"/>
            <a:r>
              <a:rPr lang="en-US" dirty="0"/>
              <a:t>collisions (open addressing, chaining, rehashing)</a:t>
            </a:r>
            <a:endParaRPr lang="en-IN" dirty="0"/>
          </a:p>
        </p:txBody>
      </p:sp>
    </p:spTree>
    <p:extLst>
      <p:ext uri="{BB962C8B-B14F-4D97-AF65-F5344CB8AC3E}">
        <p14:creationId xmlns:p14="http://schemas.microsoft.com/office/powerpoint/2010/main" val="245542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501AB5-1ABB-4E16-A5D0-F48C0770A94C}"/>
              </a:ext>
            </a:extLst>
          </p:cNvPr>
          <p:cNvSpPr>
            <a:spLocks noGrp="1"/>
          </p:cNvSpPr>
          <p:nvPr>
            <p:ph type="ctrTitle"/>
          </p:nvPr>
        </p:nvSpPr>
        <p:spPr/>
        <p:txBody>
          <a:bodyPr/>
          <a:lstStyle/>
          <a:p>
            <a:r>
              <a:rPr lang="en-US" dirty="0"/>
              <a:t>2. Run-time Storage Organization</a:t>
            </a:r>
            <a:endParaRPr lang="en-IN" dirty="0"/>
          </a:p>
        </p:txBody>
      </p:sp>
      <p:sp>
        <p:nvSpPr>
          <p:cNvPr id="5" name="Subtitle 4">
            <a:extLst>
              <a:ext uri="{FF2B5EF4-FFF2-40B4-BE49-F238E27FC236}">
                <a16:creationId xmlns:a16="http://schemas.microsoft.com/office/drawing/2014/main" id="{32F43909-5034-4095-93C3-B879780AAA3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61658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D5CA-2F0A-4CCB-A4AA-CFED0AC50D1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1926B8F-C97A-44CE-81D4-5FDD65FB7E05}"/>
              </a:ext>
            </a:extLst>
          </p:cNvPr>
          <p:cNvSpPr>
            <a:spLocks noGrp="1"/>
          </p:cNvSpPr>
          <p:nvPr>
            <p:ph idx="1"/>
          </p:nvPr>
        </p:nvSpPr>
        <p:spPr/>
        <p:txBody>
          <a:bodyPr/>
          <a:lstStyle/>
          <a:p>
            <a:r>
              <a:rPr lang="en-US" sz="3200" dirty="0"/>
              <a:t>Compiler demands for block of memory to operating system.</a:t>
            </a:r>
          </a:p>
          <a:p>
            <a:endParaRPr lang="en-US" sz="3200" dirty="0"/>
          </a:p>
          <a:p>
            <a:r>
              <a:rPr lang="en-US" sz="3200" dirty="0"/>
              <a:t>Compiler utilizes the block of memory for running (executing) the compiled program. </a:t>
            </a:r>
          </a:p>
          <a:p>
            <a:endParaRPr lang="en-US" sz="3200" dirty="0"/>
          </a:p>
          <a:p>
            <a:r>
              <a:rPr lang="en-US" sz="3200" dirty="0"/>
              <a:t>This block of memory is called Run-Time Storage.</a:t>
            </a:r>
          </a:p>
          <a:p>
            <a:pPr marL="0" indent="0">
              <a:buNone/>
            </a:pPr>
            <a:endParaRPr lang="en-IN" dirty="0"/>
          </a:p>
        </p:txBody>
      </p:sp>
    </p:spTree>
    <p:extLst>
      <p:ext uri="{BB962C8B-B14F-4D97-AF65-F5344CB8AC3E}">
        <p14:creationId xmlns:p14="http://schemas.microsoft.com/office/powerpoint/2010/main" val="3141917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109A-2708-442E-9ADE-CDD29EF7E9C8}"/>
              </a:ext>
            </a:extLst>
          </p:cNvPr>
          <p:cNvSpPr>
            <a:spLocks noGrp="1"/>
          </p:cNvSpPr>
          <p:nvPr>
            <p:ph type="title"/>
          </p:nvPr>
        </p:nvSpPr>
        <p:spPr/>
        <p:txBody>
          <a:bodyPr/>
          <a:lstStyle/>
          <a:p>
            <a:r>
              <a:rPr lang="en-US" dirty="0"/>
              <a:t>Division of Run-Time Storage to hold code and data</a:t>
            </a:r>
            <a:endParaRPr lang="en-IN" dirty="0"/>
          </a:p>
        </p:txBody>
      </p:sp>
      <p:sp>
        <p:nvSpPr>
          <p:cNvPr id="3" name="Content Placeholder 2">
            <a:extLst>
              <a:ext uri="{FF2B5EF4-FFF2-40B4-BE49-F238E27FC236}">
                <a16:creationId xmlns:a16="http://schemas.microsoft.com/office/drawing/2014/main" id="{EB70CADC-D771-4361-973F-73329DEF5842}"/>
              </a:ext>
            </a:extLst>
          </p:cNvPr>
          <p:cNvSpPr>
            <a:spLocks noGrp="1"/>
          </p:cNvSpPr>
          <p:nvPr>
            <p:ph idx="1"/>
          </p:nvPr>
        </p:nvSpPr>
        <p:spPr/>
        <p:txBody>
          <a:bodyPr/>
          <a:lstStyle/>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The generated target code (fixed size, static)</a:t>
            </a:r>
          </a:p>
          <a:p>
            <a:pPr marL="514350" indent="-514350">
              <a:buFont typeface="+mj-lt"/>
              <a:buAutoNum type="arabicPeriod"/>
            </a:pPr>
            <a:r>
              <a:rPr lang="en-US" dirty="0"/>
              <a:t>Data objects (static)</a:t>
            </a:r>
          </a:p>
          <a:p>
            <a:pPr marL="514350" indent="-514350">
              <a:buFont typeface="+mj-lt"/>
              <a:buAutoNum type="arabicPeriod"/>
            </a:pPr>
            <a:r>
              <a:rPr lang="en-US" dirty="0"/>
              <a:t>Information which keeps track of procedure activation (dynamic)</a:t>
            </a:r>
            <a:endParaRPr lang="en-IN" dirty="0"/>
          </a:p>
        </p:txBody>
      </p:sp>
    </p:spTree>
    <p:extLst>
      <p:ext uri="{BB962C8B-B14F-4D97-AF65-F5344CB8AC3E}">
        <p14:creationId xmlns:p14="http://schemas.microsoft.com/office/powerpoint/2010/main" val="970834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DDB5-12ED-4C28-B087-7EE23E47D6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4BCFA0-F9D7-423A-BAF4-FB9BD4EEF5C4}"/>
              </a:ext>
            </a:extLst>
          </p:cNvPr>
          <p:cNvSpPr>
            <a:spLocks noGrp="1"/>
          </p:cNvSpPr>
          <p:nvPr>
            <p:ph idx="1"/>
          </p:nvPr>
        </p:nvSpPr>
        <p:spPr/>
        <p:txBody>
          <a:bodyPr/>
          <a:lstStyle/>
          <a:p>
            <a:endParaRPr lang="en-IN"/>
          </a:p>
        </p:txBody>
      </p:sp>
      <p:pic>
        <p:nvPicPr>
          <p:cNvPr id="2050" name="Picture 2" descr="Storage Organization - javatpoint">
            <a:extLst>
              <a:ext uri="{FF2B5EF4-FFF2-40B4-BE49-F238E27FC236}">
                <a16:creationId xmlns:a16="http://schemas.microsoft.com/office/drawing/2014/main" id="{03507CA3-EAF8-4E80-A078-635BA6AB0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4" y="866880"/>
            <a:ext cx="8143875" cy="553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92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87AC-457A-4FE8-8D3E-E24A1F198164}"/>
              </a:ext>
            </a:extLst>
          </p:cNvPr>
          <p:cNvSpPr>
            <a:spLocks noGrp="1"/>
          </p:cNvSpPr>
          <p:nvPr>
            <p:ph type="title"/>
          </p:nvPr>
        </p:nvSpPr>
        <p:spPr/>
        <p:txBody>
          <a:bodyPr/>
          <a:lstStyle/>
          <a:p>
            <a:r>
              <a:rPr lang="en-US" sz="4400" dirty="0"/>
              <a:t>Symbol Table</a:t>
            </a:r>
            <a:endParaRPr lang="en-IN" dirty="0"/>
          </a:p>
        </p:txBody>
      </p:sp>
      <p:sp>
        <p:nvSpPr>
          <p:cNvPr id="3" name="Content Placeholder 2">
            <a:extLst>
              <a:ext uri="{FF2B5EF4-FFF2-40B4-BE49-F238E27FC236}">
                <a16:creationId xmlns:a16="http://schemas.microsoft.com/office/drawing/2014/main" id="{8228E4CE-1808-452F-8BB5-672789129F46}"/>
              </a:ext>
            </a:extLst>
          </p:cNvPr>
          <p:cNvSpPr>
            <a:spLocks noGrp="1"/>
          </p:cNvSpPr>
          <p:nvPr>
            <p:ph idx="1"/>
          </p:nvPr>
        </p:nvSpPr>
        <p:spPr/>
        <p:txBody>
          <a:bodyPr/>
          <a:lstStyle/>
          <a:p>
            <a:r>
              <a:rPr lang="en-US" b="0" i="0" dirty="0">
                <a:solidFill>
                  <a:srgbClr val="333333"/>
                </a:solidFill>
                <a:effectLst/>
                <a:latin typeface="inter-regular"/>
              </a:rPr>
              <a:t>Symbol table is an important data structure used in a compiler</a:t>
            </a:r>
            <a:r>
              <a:rPr lang="en-US" dirty="0">
                <a:solidFill>
                  <a:srgbClr val="273239"/>
                </a:solidFill>
                <a:latin typeface="urw-din"/>
              </a:rPr>
              <a:t> </a:t>
            </a:r>
            <a:r>
              <a:rPr lang="en-US" b="0" i="0" dirty="0">
                <a:solidFill>
                  <a:srgbClr val="273239"/>
                </a:solidFill>
                <a:effectLst/>
                <a:latin typeface="urw-din"/>
              </a:rPr>
              <a:t>in order to keep track of semantics of variables</a:t>
            </a:r>
            <a:endParaRPr lang="en-US" b="0" i="0" dirty="0">
              <a:solidFill>
                <a:srgbClr val="333333"/>
              </a:solidFill>
              <a:effectLst/>
              <a:latin typeface="inter-regular"/>
            </a:endParaRPr>
          </a:p>
          <a:p>
            <a:r>
              <a:rPr lang="en-US" dirty="0">
                <a:solidFill>
                  <a:srgbClr val="273239"/>
                </a:solidFill>
                <a:latin typeface="urw-din"/>
              </a:rPr>
              <a:t>I</a:t>
            </a:r>
            <a:r>
              <a:rPr lang="en-US" b="0" i="0" dirty="0">
                <a:solidFill>
                  <a:srgbClr val="273239"/>
                </a:solidFill>
                <a:effectLst/>
                <a:latin typeface="urw-din"/>
              </a:rPr>
              <a:t>t stores information about the scope and binding information about names, information about instances of various entities</a:t>
            </a:r>
          </a:p>
          <a:p>
            <a:r>
              <a:rPr lang="en-US" b="0" i="0" dirty="0">
                <a:solidFill>
                  <a:srgbClr val="273239"/>
                </a:solidFill>
                <a:effectLst/>
                <a:latin typeface="urw-din"/>
              </a:rPr>
              <a:t>It is built-in lexical and syntax analysis phases</a:t>
            </a:r>
          </a:p>
          <a:p>
            <a:r>
              <a:rPr lang="en-US" b="0" i="0" dirty="0">
                <a:solidFill>
                  <a:srgbClr val="273239"/>
                </a:solidFill>
                <a:effectLst/>
                <a:latin typeface="urw-din"/>
              </a:rPr>
              <a:t>The information is collected by the analysis phases of the compiler and is used by the synthesis phases of the compiler to generate code</a:t>
            </a:r>
            <a:endParaRPr lang="en-US" dirty="0">
              <a:solidFill>
                <a:srgbClr val="273239"/>
              </a:solidFill>
              <a:latin typeface="urw-din"/>
            </a:endParaRPr>
          </a:p>
          <a:p>
            <a:r>
              <a:rPr lang="en-US" b="0" i="0" dirty="0">
                <a:solidFill>
                  <a:srgbClr val="273239"/>
                </a:solidFill>
                <a:effectLst/>
                <a:latin typeface="urw-din"/>
              </a:rPr>
              <a:t>It is used by the compiler to achieve compile-time efficiency</a:t>
            </a:r>
          </a:p>
          <a:p>
            <a:endParaRPr lang="en-US" dirty="0"/>
          </a:p>
        </p:txBody>
      </p:sp>
    </p:spTree>
    <p:extLst>
      <p:ext uri="{BB962C8B-B14F-4D97-AF65-F5344CB8AC3E}">
        <p14:creationId xmlns:p14="http://schemas.microsoft.com/office/powerpoint/2010/main" val="1908656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2973-38F8-46A6-90B1-41C77815C4C2}"/>
              </a:ext>
            </a:extLst>
          </p:cNvPr>
          <p:cNvSpPr>
            <a:spLocks noGrp="1"/>
          </p:cNvSpPr>
          <p:nvPr>
            <p:ph type="title"/>
          </p:nvPr>
        </p:nvSpPr>
        <p:spPr/>
        <p:txBody>
          <a:bodyPr/>
          <a:lstStyle/>
          <a:p>
            <a:r>
              <a:rPr lang="en-US" dirty="0"/>
              <a:t>Storage Allocation Strategies</a:t>
            </a:r>
            <a:endParaRPr lang="en-IN" dirty="0"/>
          </a:p>
        </p:txBody>
      </p:sp>
      <p:sp>
        <p:nvSpPr>
          <p:cNvPr id="3" name="Content Placeholder 2">
            <a:extLst>
              <a:ext uri="{FF2B5EF4-FFF2-40B4-BE49-F238E27FC236}">
                <a16:creationId xmlns:a16="http://schemas.microsoft.com/office/drawing/2014/main" id="{30E26169-2C49-4082-983F-CA8E910F9FE4}"/>
              </a:ext>
            </a:extLst>
          </p:cNvPr>
          <p:cNvSpPr>
            <a:spLocks noGrp="1"/>
          </p:cNvSpPr>
          <p:nvPr>
            <p:ph idx="1"/>
          </p:nvPr>
        </p:nvSpPr>
        <p:spPr/>
        <p:txBody>
          <a:bodyPr/>
          <a:lstStyle/>
          <a:p>
            <a:pPr marL="514350" indent="-514350">
              <a:buFont typeface="+mj-lt"/>
              <a:buAutoNum type="arabicPeriod"/>
            </a:pPr>
            <a:endParaRPr lang="en-US" dirty="0"/>
          </a:p>
          <a:p>
            <a:pPr marL="0" indent="0">
              <a:buNone/>
            </a:pPr>
            <a:endParaRPr lang="en-US" dirty="0"/>
          </a:p>
          <a:p>
            <a:pPr marL="514350" indent="-514350">
              <a:buFont typeface="+mj-lt"/>
              <a:buAutoNum type="arabicPeriod"/>
            </a:pPr>
            <a:r>
              <a:rPr lang="en-US" dirty="0"/>
              <a:t>Static allocation</a:t>
            </a:r>
          </a:p>
          <a:p>
            <a:pPr marL="514350" indent="-514350">
              <a:buFont typeface="+mj-lt"/>
              <a:buAutoNum type="arabicPeriod"/>
            </a:pPr>
            <a:r>
              <a:rPr lang="en-US" dirty="0"/>
              <a:t>Stack Allocation</a:t>
            </a:r>
          </a:p>
          <a:p>
            <a:pPr marL="514350" indent="-514350">
              <a:buFont typeface="+mj-lt"/>
              <a:buAutoNum type="arabicPeriod"/>
            </a:pPr>
            <a:r>
              <a:rPr lang="en-US" dirty="0"/>
              <a:t>Heap Allocation</a:t>
            </a:r>
            <a:endParaRPr lang="en-IN" dirty="0"/>
          </a:p>
        </p:txBody>
      </p:sp>
    </p:spTree>
    <p:extLst>
      <p:ext uri="{BB962C8B-B14F-4D97-AF65-F5344CB8AC3E}">
        <p14:creationId xmlns:p14="http://schemas.microsoft.com/office/powerpoint/2010/main" val="3135145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A21E-E794-4080-8078-4E0DD6D83959}"/>
              </a:ext>
            </a:extLst>
          </p:cNvPr>
          <p:cNvSpPr>
            <a:spLocks noGrp="1"/>
          </p:cNvSpPr>
          <p:nvPr>
            <p:ph type="title"/>
          </p:nvPr>
        </p:nvSpPr>
        <p:spPr/>
        <p:txBody>
          <a:bodyPr/>
          <a:lstStyle/>
          <a:p>
            <a:r>
              <a:rPr lang="en-US" dirty="0"/>
              <a:t>1. Static Allocation</a:t>
            </a:r>
            <a:endParaRPr lang="en-IN" dirty="0"/>
          </a:p>
        </p:txBody>
      </p:sp>
      <p:sp>
        <p:nvSpPr>
          <p:cNvPr id="3" name="Content Placeholder 2">
            <a:extLst>
              <a:ext uri="{FF2B5EF4-FFF2-40B4-BE49-F238E27FC236}">
                <a16:creationId xmlns:a16="http://schemas.microsoft.com/office/drawing/2014/main" id="{62838D79-E58F-4ADE-A60D-723CDA064B2D}"/>
              </a:ext>
            </a:extLst>
          </p:cNvPr>
          <p:cNvSpPr>
            <a:spLocks noGrp="1"/>
          </p:cNvSpPr>
          <p:nvPr>
            <p:ph idx="1"/>
          </p:nvPr>
        </p:nvSpPr>
        <p:spPr/>
        <p:txBody>
          <a:bodyPr/>
          <a:lstStyle/>
          <a:p>
            <a:r>
              <a:rPr lang="en-US" dirty="0"/>
              <a:t>Size of data objects is known at compile time.</a:t>
            </a:r>
          </a:p>
          <a:p>
            <a:r>
              <a:rPr lang="en-US" dirty="0"/>
              <a:t>Binding of object with allocated storage do not change. (Static Allocation)</a:t>
            </a:r>
          </a:p>
          <a:p>
            <a:r>
              <a:rPr lang="en-US" dirty="0"/>
              <a:t>In static allocation, the compiler can determine the amount of storage required by each data object. (Easy to find the address of data objects in activation record)</a:t>
            </a:r>
          </a:p>
          <a:p>
            <a:pPr marL="0" indent="0">
              <a:buNone/>
            </a:pPr>
            <a:r>
              <a:rPr lang="en-US" dirty="0"/>
              <a:t>  </a:t>
            </a:r>
            <a:endParaRPr lang="en-IN" dirty="0"/>
          </a:p>
        </p:txBody>
      </p:sp>
    </p:spTree>
    <p:extLst>
      <p:ext uri="{BB962C8B-B14F-4D97-AF65-F5344CB8AC3E}">
        <p14:creationId xmlns:p14="http://schemas.microsoft.com/office/powerpoint/2010/main" val="3129117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70E3-6A28-42F0-9139-50CEE4CAA2F8}"/>
              </a:ext>
            </a:extLst>
          </p:cNvPr>
          <p:cNvSpPr>
            <a:spLocks noGrp="1"/>
          </p:cNvSpPr>
          <p:nvPr>
            <p:ph type="title"/>
          </p:nvPr>
        </p:nvSpPr>
        <p:spPr/>
        <p:txBody>
          <a:bodyPr/>
          <a:lstStyle/>
          <a:p>
            <a:r>
              <a:rPr lang="en-US" dirty="0"/>
              <a:t>Limitations of Static Allocation</a:t>
            </a:r>
            <a:endParaRPr lang="en-IN" dirty="0"/>
          </a:p>
        </p:txBody>
      </p:sp>
      <p:sp>
        <p:nvSpPr>
          <p:cNvPr id="3" name="Content Placeholder 2">
            <a:extLst>
              <a:ext uri="{FF2B5EF4-FFF2-40B4-BE49-F238E27FC236}">
                <a16:creationId xmlns:a16="http://schemas.microsoft.com/office/drawing/2014/main" id="{1ADE747D-2287-41F6-86F3-545E46556ED3}"/>
              </a:ext>
            </a:extLst>
          </p:cNvPr>
          <p:cNvSpPr>
            <a:spLocks noGrp="1"/>
          </p:cNvSpPr>
          <p:nvPr>
            <p:ph idx="1"/>
          </p:nvPr>
        </p:nvSpPr>
        <p:spPr/>
        <p:txBody>
          <a:bodyPr/>
          <a:lstStyle/>
          <a:p>
            <a:r>
              <a:rPr lang="en-US" dirty="0"/>
              <a:t>Static allocation can be done only if the </a:t>
            </a:r>
            <a:r>
              <a:rPr lang="en-US" b="1" dirty="0"/>
              <a:t>size of data object is known at compile time</a:t>
            </a:r>
            <a:r>
              <a:rPr lang="en-US" dirty="0"/>
              <a:t>.</a:t>
            </a:r>
          </a:p>
          <a:p>
            <a:r>
              <a:rPr lang="en-US" dirty="0"/>
              <a:t>The data structure </a:t>
            </a:r>
            <a:r>
              <a:rPr lang="en-US" b="1" dirty="0"/>
              <a:t>cannot be created dynamically</a:t>
            </a:r>
            <a:r>
              <a:rPr lang="en-US" dirty="0"/>
              <a:t>. (static allocation cannot manage the </a:t>
            </a:r>
            <a:r>
              <a:rPr lang="en-US" b="1" dirty="0"/>
              <a:t>allocation of memory at run-time)</a:t>
            </a:r>
            <a:r>
              <a:rPr lang="en-US" dirty="0"/>
              <a:t>.</a:t>
            </a:r>
          </a:p>
          <a:p>
            <a:r>
              <a:rPr lang="en-US" b="1" dirty="0"/>
              <a:t>Recursive procedures are not supported </a:t>
            </a:r>
            <a:r>
              <a:rPr lang="en-US" dirty="0"/>
              <a:t>by static allocation.</a:t>
            </a:r>
            <a:endParaRPr lang="en-IN" dirty="0"/>
          </a:p>
        </p:txBody>
      </p:sp>
    </p:spTree>
    <p:extLst>
      <p:ext uri="{BB962C8B-B14F-4D97-AF65-F5344CB8AC3E}">
        <p14:creationId xmlns:p14="http://schemas.microsoft.com/office/powerpoint/2010/main" val="3518480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B5C5-D174-4BF9-BE65-585E08CEEB02}"/>
              </a:ext>
            </a:extLst>
          </p:cNvPr>
          <p:cNvSpPr>
            <a:spLocks noGrp="1"/>
          </p:cNvSpPr>
          <p:nvPr>
            <p:ph type="title"/>
          </p:nvPr>
        </p:nvSpPr>
        <p:spPr/>
        <p:txBody>
          <a:bodyPr/>
          <a:lstStyle/>
          <a:p>
            <a:r>
              <a:rPr lang="en-US" dirty="0"/>
              <a:t>2. Stack Allocation</a:t>
            </a:r>
            <a:endParaRPr lang="en-IN" dirty="0"/>
          </a:p>
        </p:txBody>
      </p:sp>
      <p:sp>
        <p:nvSpPr>
          <p:cNvPr id="3" name="Content Placeholder 2">
            <a:extLst>
              <a:ext uri="{FF2B5EF4-FFF2-40B4-BE49-F238E27FC236}">
                <a16:creationId xmlns:a16="http://schemas.microsoft.com/office/drawing/2014/main" id="{F42FE8DE-569C-4053-946A-868989F25E10}"/>
              </a:ext>
            </a:extLst>
          </p:cNvPr>
          <p:cNvSpPr>
            <a:spLocks noGrp="1"/>
          </p:cNvSpPr>
          <p:nvPr>
            <p:ph idx="1"/>
          </p:nvPr>
        </p:nvSpPr>
        <p:spPr/>
        <p:txBody>
          <a:bodyPr>
            <a:normAutofit fontScale="92500" lnSpcReduction="20000"/>
          </a:bodyPr>
          <a:lstStyle/>
          <a:p>
            <a:r>
              <a:rPr lang="en-US" dirty="0"/>
              <a:t>Storage is organized as </a:t>
            </a:r>
            <a:r>
              <a:rPr lang="en-US" b="1" dirty="0"/>
              <a:t>STACK (LIFO)</a:t>
            </a:r>
            <a:r>
              <a:rPr lang="en-US" dirty="0"/>
              <a:t>. </a:t>
            </a:r>
          </a:p>
          <a:p>
            <a:r>
              <a:rPr lang="en-US" dirty="0"/>
              <a:t>This stack is called </a:t>
            </a:r>
            <a:r>
              <a:rPr lang="en-US" b="1" dirty="0"/>
              <a:t>control stack</a:t>
            </a:r>
            <a:r>
              <a:rPr lang="en-US" dirty="0"/>
              <a:t>.</a:t>
            </a:r>
          </a:p>
          <a:p>
            <a:r>
              <a:rPr lang="en-US" dirty="0"/>
              <a:t>As activation begins, the </a:t>
            </a:r>
            <a:r>
              <a:rPr lang="en-US" b="1" dirty="0"/>
              <a:t>activation records</a:t>
            </a:r>
            <a:r>
              <a:rPr lang="en-US" dirty="0"/>
              <a:t> are pushed into the stack and no completion of this activation, the corresponding activation records can be popped.</a:t>
            </a:r>
          </a:p>
          <a:p>
            <a:r>
              <a:rPr lang="en-US" dirty="0"/>
              <a:t>The locals are stored in each activation records. Hence </a:t>
            </a:r>
            <a:r>
              <a:rPr lang="en-US" b="1" dirty="0"/>
              <a:t>locals are bound to corresponding activation record</a:t>
            </a:r>
            <a:r>
              <a:rPr lang="en-US" dirty="0"/>
              <a:t> on each fresh activation.</a:t>
            </a:r>
          </a:p>
          <a:p>
            <a:r>
              <a:rPr lang="en-US" dirty="0"/>
              <a:t>The data structure cab be created </a:t>
            </a:r>
            <a:r>
              <a:rPr lang="en-US" b="1" dirty="0"/>
              <a:t>dynamically</a:t>
            </a:r>
            <a:r>
              <a:rPr lang="en-US" dirty="0"/>
              <a:t> for stack allocation.</a:t>
            </a:r>
          </a:p>
          <a:p>
            <a:pPr marL="0" indent="0">
              <a:buNone/>
            </a:pPr>
            <a:r>
              <a:rPr lang="en-US" b="1" dirty="0"/>
              <a:t>Limitations:</a:t>
            </a:r>
          </a:p>
          <a:p>
            <a:r>
              <a:rPr lang="en-US" dirty="0"/>
              <a:t>The </a:t>
            </a:r>
            <a:r>
              <a:rPr lang="en-US" b="1" dirty="0"/>
              <a:t>memory addressing can be done using pointer and index registers</a:t>
            </a:r>
            <a:r>
              <a:rPr lang="en-US" dirty="0"/>
              <a:t>. Hence the stack allocation is </a:t>
            </a:r>
            <a:r>
              <a:rPr lang="en-US" b="1" dirty="0"/>
              <a:t>slower than static allocation</a:t>
            </a:r>
          </a:p>
          <a:p>
            <a:pPr marL="0" indent="0">
              <a:buNone/>
            </a:pPr>
            <a:r>
              <a:rPr lang="en-US" dirty="0"/>
              <a:t>  </a:t>
            </a:r>
            <a:endParaRPr lang="en-IN" dirty="0"/>
          </a:p>
        </p:txBody>
      </p:sp>
    </p:spTree>
    <p:extLst>
      <p:ext uri="{BB962C8B-B14F-4D97-AF65-F5344CB8AC3E}">
        <p14:creationId xmlns:p14="http://schemas.microsoft.com/office/powerpoint/2010/main" val="3648805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44C9-97FD-4D20-976F-3BB65C69DB44}"/>
              </a:ext>
            </a:extLst>
          </p:cNvPr>
          <p:cNvSpPr>
            <a:spLocks noGrp="1"/>
          </p:cNvSpPr>
          <p:nvPr>
            <p:ph type="title"/>
          </p:nvPr>
        </p:nvSpPr>
        <p:spPr/>
        <p:txBody>
          <a:bodyPr/>
          <a:lstStyle/>
          <a:p>
            <a:r>
              <a:rPr lang="en-US" dirty="0"/>
              <a:t>3. Heap Allocation</a:t>
            </a:r>
            <a:endParaRPr lang="en-IN" dirty="0"/>
          </a:p>
        </p:txBody>
      </p:sp>
      <p:sp>
        <p:nvSpPr>
          <p:cNvPr id="3" name="Content Placeholder 2">
            <a:extLst>
              <a:ext uri="{FF2B5EF4-FFF2-40B4-BE49-F238E27FC236}">
                <a16:creationId xmlns:a16="http://schemas.microsoft.com/office/drawing/2014/main" id="{C6FA76E8-ECB4-4345-BCC3-F274245A895E}"/>
              </a:ext>
            </a:extLst>
          </p:cNvPr>
          <p:cNvSpPr>
            <a:spLocks noGrp="1"/>
          </p:cNvSpPr>
          <p:nvPr>
            <p:ph idx="1"/>
          </p:nvPr>
        </p:nvSpPr>
        <p:spPr>
          <a:xfrm>
            <a:off x="838200" y="1825624"/>
            <a:ext cx="10515600" cy="4937125"/>
          </a:xfrm>
        </p:spPr>
        <p:txBody>
          <a:bodyPr>
            <a:normAutofit fontScale="92500" lnSpcReduction="10000"/>
          </a:bodyPr>
          <a:lstStyle/>
          <a:p>
            <a:r>
              <a:rPr lang="en-US" dirty="0"/>
              <a:t>If the </a:t>
            </a:r>
            <a:r>
              <a:rPr lang="en-US" b="1" dirty="0"/>
              <a:t>values of non local variables must retained even after the activation record</a:t>
            </a:r>
            <a:r>
              <a:rPr lang="en-US" dirty="0"/>
              <a:t> then such a retaining is </a:t>
            </a:r>
            <a:r>
              <a:rPr lang="en-US" b="1" dirty="0"/>
              <a:t>not possible in stack allocation</a:t>
            </a:r>
            <a:r>
              <a:rPr lang="en-US" dirty="0"/>
              <a:t>. For this limitation, we use heap allocation</a:t>
            </a:r>
          </a:p>
          <a:p>
            <a:r>
              <a:rPr lang="en-US" dirty="0"/>
              <a:t>Based on </a:t>
            </a:r>
            <a:r>
              <a:rPr lang="en-US" b="1" dirty="0"/>
              <a:t>Linked list</a:t>
            </a:r>
          </a:p>
          <a:p>
            <a:r>
              <a:rPr lang="en-US" b="1" dirty="0"/>
              <a:t>Dynamic allocation</a:t>
            </a:r>
          </a:p>
          <a:p>
            <a:r>
              <a:rPr lang="en-US" dirty="0"/>
              <a:t>Heap allocation </a:t>
            </a:r>
            <a:r>
              <a:rPr lang="en-US" b="1" dirty="0"/>
              <a:t>allocates the continuous block of memory </a:t>
            </a:r>
            <a:r>
              <a:rPr lang="en-US" dirty="0"/>
              <a:t>when required for storage of activation records or other data objects (malloc).</a:t>
            </a:r>
          </a:p>
          <a:p>
            <a:r>
              <a:rPr lang="en-US" b="1" dirty="0"/>
              <a:t>Free function</a:t>
            </a:r>
            <a:r>
              <a:rPr lang="en-US" dirty="0"/>
              <a:t> is used for deallocation.</a:t>
            </a:r>
          </a:p>
          <a:p>
            <a:r>
              <a:rPr lang="en-US" dirty="0"/>
              <a:t>Efficient allocation strategy:</a:t>
            </a:r>
          </a:p>
          <a:p>
            <a:pPr lvl="1"/>
            <a:r>
              <a:rPr lang="en-US" b="1" dirty="0"/>
              <a:t>Creates a linked list for free blocks</a:t>
            </a:r>
            <a:r>
              <a:rPr lang="en-US" dirty="0"/>
              <a:t> and when any memory is </a:t>
            </a:r>
            <a:r>
              <a:rPr lang="en-US" b="1" dirty="0"/>
              <a:t>deallocated that block of memory is appended in the linked list</a:t>
            </a:r>
            <a:r>
              <a:rPr lang="en-US" dirty="0"/>
              <a:t>.</a:t>
            </a:r>
          </a:p>
          <a:p>
            <a:pPr lvl="1"/>
            <a:r>
              <a:rPr lang="en-US" dirty="0"/>
              <a:t>Allocates the most suitable block of memory from linked list (Use </a:t>
            </a:r>
            <a:r>
              <a:rPr lang="en-US" b="1" dirty="0"/>
              <a:t>best fit</a:t>
            </a:r>
            <a:r>
              <a:rPr lang="en-US" dirty="0"/>
              <a:t> technique for the allocation of block) </a:t>
            </a:r>
          </a:p>
          <a:p>
            <a:pPr lvl="1"/>
            <a:endParaRPr lang="en-US" dirty="0"/>
          </a:p>
          <a:p>
            <a:pPr lvl="1"/>
            <a:endParaRPr lang="en-US" dirty="0"/>
          </a:p>
          <a:p>
            <a:endParaRPr lang="en-IN" dirty="0"/>
          </a:p>
        </p:txBody>
      </p:sp>
    </p:spTree>
    <p:extLst>
      <p:ext uri="{BB962C8B-B14F-4D97-AF65-F5344CB8AC3E}">
        <p14:creationId xmlns:p14="http://schemas.microsoft.com/office/powerpoint/2010/main" val="2894682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3C8C-215D-45AD-A787-05E6814DA241}"/>
              </a:ext>
            </a:extLst>
          </p:cNvPr>
          <p:cNvSpPr>
            <a:spLocks noGrp="1"/>
          </p:cNvSpPr>
          <p:nvPr>
            <p:ph type="title"/>
          </p:nvPr>
        </p:nvSpPr>
        <p:spPr/>
        <p:txBody>
          <a:bodyPr/>
          <a:lstStyle/>
          <a:p>
            <a:r>
              <a:rPr lang="en-US" dirty="0"/>
              <a:t>Activation Record</a:t>
            </a:r>
            <a:endParaRPr lang="en-IN" dirty="0"/>
          </a:p>
        </p:txBody>
      </p:sp>
      <p:sp>
        <p:nvSpPr>
          <p:cNvPr id="4" name="Content Placeholder 3">
            <a:extLst>
              <a:ext uri="{FF2B5EF4-FFF2-40B4-BE49-F238E27FC236}">
                <a16:creationId xmlns:a16="http://schemas.microsoft.com/office/drawing/2014/main" id="{799CFEA9-B4A4-44C1-910F-9DC49DBB9C53}"/>
              </a:ext>
            </a:extLst>
          </p:cNvPr>
          <p:cNvSpPr>
            <a:spLocks noGrp="1"/>
          </p:cNvSpPr>
          <p:nvPr>
            <p:ph idx="1"/>
          </p:nvPr>
        </p:nvSpPr>
        <p:spPr>
          <a:ln>
            <a:solidFill>
              <a:schemeClr val="tx1"/>
            </a:solidFill>
          </a:ln>
        </p:spPr>
        <p:txBody>
          <a:bodyPr/>
          <a:lstStyle/>
          <a:p>
            <a:r>
              <a:rPr lang="en-US" dirty="0">
                <a:solidFill>
                  <a:srgbClr val="000000"/>
                </a:solidFill>
                <a:latin typeface="inter-regular"/>
              </a:rPr>
              <a:t>M</a:t>
            </a:r>
            <a:r>
              <a:rPr lang="en-US" i="0" dirty="0">
                <a:solidFill>
                  <a:srgbClr val="000000"/>
                </a:solidFill>
                <a:effectLst/>
                <a:latin typeface="inter-regular"/>
              </a:rPr>
              <a:t>anages the information needed by a single execution of a procedure</a:t>
            </a:r>
            <a:r>
              <a:rPr lang="en-US" b="0" i="0" dirty="0">
                <a:solidFill>
                  <a:srgbClr val="000000"/>
                </a:solidFill>
                <a:effectLst/>
                <a:latin typeface="inter-regular"/>
              </a:rPr>
              <a:t>.</a:t>
            </a:r>
          </a:p>
          <a:p>
            <a:endParaRPr lang="en-US" b="0" i="0" dirty="0">
              <a:solidFill>
                <a:srgbClr val="000000"/>
              </a:solidFill>
              <a:effectLst/>
              <a:latin typeface="inter-regular"/>
            </a:endParaRPr>
          </a:p>
          <a:p>
            <a:r>
              <a:rPr lang="en-US" b="0" i="0" dirty="0">
                <a:solidFill>
                  <a:srgbClr val="000000"/>
                </a:solidFill>
                <a:effectLst/>
                <a:latin typeface="inter-regular"/>
              </a:rPr>
              <a:t>An activation record is pushed into the stack when a procedure is called and it is popped when the control returns to the caller function</a:t>
            </a:r>
            <a:endParaRPr lang="en-IN" dirty="0"/>
          </a:p>
        </p:txBody>
      </p:sp>
    </p:spTree>
    <p:extLst>
      <p:ext uri="{BB962C8B-B14F-4D97-AF65-F5344CB8AC3E}">
        <p14:creationId xmlns:p14="http://schemas.microsoft.com/office/powerpoint/2010/main" val="622111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3A71685-7335-4257-95D4-EECD08AFF2A8}"/>
              </a:ext>
            </a:extLst>
          </p:cNvPr>
          <p:cNvSpPr>
            <a:spLocks noGrp="1"/>
          </p:cNvSpPr>
          <p:nvPr>
            <p:ph type="title"/>
          </p:nvPr>
        </p:nvSpPr>
        <p:spPr/>
        <p:txBody>
          <a:bodyPr/>
          <a:lstStyle/>
          <a:p>
            <a:r>
              <a:rPr lang="en-US" dirty="0"/>
              <a:t>Various fields of Activation Record</a:t>
            </a:r>
            <a:endParaRPr lang="en-IN" dirty="0"/>
          </a:p>
        </p:txBody>
      </p:sp>
      <p:pic>
        <p:nvPicPr>
          <p:cNvPr id="8" name="Content Placeholder 7">
            <a:extLst>
              <a:ext uri="{FF2B5EF4-FFF2-40B4-BE49-F238E27FC236}">
                <a16:creationId xmlns:a16="http://schemas.microsoft.com/office/drawing/2014/main" id="{2B9FD859-1C2F-4CD6-9BE3-9360938E32D5}"/>
              </a:ext>
            </a:extLst>
          </p:cNvPr>
          <p:cNvPicPr>
            <a:picLocks noGrp="1" noChangeAspect="1"/>
          </p:cNvPicPr>
          <p:nvPr>
            <p:ph sz="half" idx="1"/>
          </p:nvPr>
        </p:nvPicPr>
        <p:blipFill>
          <a:blip r:embed="rId2"/>
          <a:stretch>
            <a:fillRect/>
          </a:stretch>
        </p:blipFill>
        <p:spPr>
          <a:xfrm>
            <a:off x="390525" y="1495425"/>
            <a:ext cx="2714625" cy="4687888"/>
          </a:xfrm>
        </p:spPr>
      </p:pic>
      <p:sp>
        <p:nvSpPr>
          <p:cNvPr id="6" name="Content Placeholder 5">
            <a:extLst>
              <a:ext uri="{FF2B5EF4-FFF2-40B4-BE49-F238E27FC236}">
                <a16:creationId xmlns:a16="http://schemas.microsoft.com/office/drawing/2014/main" id="{EF1E9689-F064-47CF-B611-B017CE45EA6D}"/>
              </a:ext>
            </a:extLst>
          </p:cNvPr>
          <p:cNvSpPr>
            <a:spLocks noGrp="1"/>
          </p:cNvSpPr>
          <p:nvPr>
            <p:ph sz="half" idx="2"/>
          </p:nvPr>
        </p:nvSpPr>
        <p:spPr>
          <a:xfrm>
            <a:off x="3238501" y="1825625"/>
            <a:ext cx="8115300" cy="4794250"/>
          </a:xfrm>
        </p:spPr>
        <p:txBody>
          <a:bodyPr>
            <a:normAutofit fontScale="85000" lnSpcReduction="20000"/>
          </a:bodyPr>
          <a:lstStyle/>
          <a:p>
            <a:pPr algn="just"/>
            <a:r>
              <a:rPr lang="en-US" b="1" i="0" dirty="0">
                <a:solidFill>
                  <a:srgbClr val="333333"/>
                </a:solidFill>
                <a:effectLst/>
                <a:latin typeface="inter-bold"/>
              </a:rPr>
              <a:t>Return Value:</a:t>
            </a:r>
            <a:r>
              <a:rPr lang="en-US" b="0" i="0" dirty="0">
                <a:solidFill>
                  <a:srgbClr val="333333"/>
                </a:solidFill>
                <a:effectLst/>
                <a:latin typeface="inter-regular"/>
              </a:rPr>
              <a:t> It is used by calling procedure to return a value to calling procedure.</a:t>
            </a:r>
          </a:p>
          <a:p>
            <a:pPr algn="just"/>
            <a:r>
              <a:rPr lang="en-US" b="1" i="0" dirty="0">
                <a:solidFill>
                  <a:srgbClr val="333333"/>
                </a:solidFill>
                <a:effectLst/>
                <a:latin typeface="inter-bold"/>
              </a:rPr>
              <a:t>Actual Parameter:</a:t>
            </a:r>
            <a:r>
              <a:rPr lang="en-US" b="0" i="0" dirty="0">
                <a:solidFill>
                  <a:srgbClr val="333333"/>
                </a:solidFill>
                <a:effectLst/>
                <a:latin typeface="inter-regular"/>
              </a:rPr>
              <a:t> It is used by calling procedures to supply parameters to the called procedures.</a:t>
            </a:r>
          </a:p>
          <a:p>
            <a:pPr algn="just"/>
            <a:r>
              <a:rPr lang="en-US" b="1" i="0" dirty="0">
                <a:solidFill>
                  <a:srgbClr val="333333"/>
                </a:solidFill>
                <a:effectLst/>
                <a:latin typeface="inter-bold"/>
              </a:rPr>
              <a:t>Control Link (Dynamic Link):</a:t>
            </a:r>
            <a:r>
              <a:rPr lang="en-US" b="0" i="0" dirty="0">
                <a:solidFill>
                  <a:srgbClr val="333333"/>
                </a:solidFill>
                <a:effectLst/>
                <a:latin typeface="inter-regular"/>
              </a:rPr>
              <a:t> It points to activation record of the caller. (optional)</a:t>
            </a:r>
          </a:p>
          <a:p>
            <a:pPr algn="just"/>
            <a:r>
              <a:rPr lang="en-US" b="1" i="0" dirty="0">
                <a:solidFill>
                  <a:srgbClr val="333333"/>
                </a:solidFill>
                <a:effectLst/>
                <a:latin typeface="inter-bold"/>
              </a:rPr>
              <a:t>Access Link (Static Link):</a:t>
            </a:r>
            <a:r>
              <a:rPr lang="en-US" b="0" i="0" dirty="0">
                <a:solidFill>
                  <a:srgbClr val="333333"/>
                </a:solidFill>
                <a:effectLst/>
                <a:latin typeface="inter-regular"/>
              </a:rPr>
              <a:t> It is used to refer to non-local data held in other activation records. (optional)</a:t>
            </a:r>
          </a:p>
          <a:p>
            <a:pPr algn="just"/>
            <a:r>
              <a:rPr lang="en-US" b="1" i="0" dirty="0">
                <a:solidFill>
                  <a:srgbClr val="333333"/>
                </a:solidFill>
                <a:effectLst/>
                <a:latin typeface="inter-bold"/>
              </a:rPr>
              <a:t>Saved Machine Status:</a:t>
            </a:r>
            <a:r>
              <a:rPr lang="en-US" b="0" i="0" dirty="0">
                <a:solidFill>
                  <a:srgbClr val="333333"/>
                </a:solidFill>
                <a:effectLst/>
                <a:latin typeface="inter-regular"/>
              </a:rPr>
              <a:t> It holds the information about status of machine before the procedure is called. (Machine register + Program counter)</a:t>
            </a:r>
          </a:p>
          <a:p>
            <a:pPr algn="just"/>
            <a:r>
              <a:rPr lang="en-US" b="1" i="0" dirty="0">
                <a:solidFill>
                  <a:srgbClr val="333333"/>
                </a:solidFill>
                <a:effectLst/>
                <a:latin typeface="inter-bold"/>
              </a:rPr>
              <a:t>Local Data:</a:t>
            </a:r>
            <a:r>
              <a:rPr lang="en-US" b="0" i="0" dirty="0">
                <a:solidFill>
                  <a:srgbClr val="333333"/>
                </a:solidFill>
                <a:effectLst/>
                <a:latin typeface="inter-regular"/>
              </a:rPr>
              <a:t> It holds the data that is local to the execution of the procedure.</a:t>
            </a:r>
          </a:p>
          <a:p>
            <a:pPr algn="just"/>
            <a:r>
              <a:rPr lang="en-US" b="1" i="0" dirty="0">
                <a:solidFill>
                  <a:srgbClr val="333333"/>
                </a:solidFill>
                <a:effectLst/>
                <a:latin typeface="inter-bold"/>
              </a:rPr>
              <a:t>Temporaries:</a:t>
            </a:r>
            <a:r>
              <a:rPr lang="en-US" b="0" i="0" dirty="0">
                <a:solidFill>
                  <a:srgbClr val="333333"/>
                </a:solidFill>
                <a:effectLst/>
                <a:latin typeface="inter-regular"/>
              </a:rPr>
              <a:t> It stores the value that arises in the evaluation of an expression.</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73416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795882-5D0C-4441-AF45-8A414832137E}"/>
              </a:ext>
            </a:extLst>
          </p:cNvPr>
          <p:cNvSpPr>
            <a:spLocks noGrp="1"/>
          </p:cNvSpPr>
          <p:nvPr>
            <p:ph type="title"/>
          </p:nvPr>
        </p:nvSpPr>
        <p:spPr/>
        <p:txBody>
          <a:bodyPr/>
          <a:lstStyle/>
          <a:p>
            <a:r>
              <a:rPr lang="en-US" dirty="0"/>
              <a:t>Example: Formation of activation record</a:t>
            </a:r>
            <a:endParaRPr lang="en-IN" dirty="0"/>
          </a:p>
        </p:txBody>
      </p:sp>
      <p:sp>
        <p:nvSpPr>
          <p:cNvPr id="6" name="Content Placeholder 5">
            <a:extLst>
              <a:ext uri="{FF2B5EF4-FFF2-40B4-BE49-F238E27FC236}">
                <a16:creationId xmlns:a16="http://schemas.microsoft.com/office/drawing/2014/main" id="{34529C8F-8EF8-4A25-94D9-E241A87E9A78}"/>
              </a:ext>
            </a:extLst>
          </p:cNvPr>
          <p:cNvSpPr>
            <a:spLocks noGrp="1"/>
          </p:cNvSpPr>
          <p:nvPr>
            <p:ph idx="1"/>
          </p:nvPr>
        </p:nvSpPr>
        <p:spPr/>
        <p:txBody>
          <a:bodyPr>
            <a:normAutofit fontScale="77500" lnSpcReduction="20000"/>
          </a:bodyPr>
          <a:lstStyle/>
          <a:p>
            <a:pPr marL="0" indent="0">
              <a:buNone/>
            </a:pPr>
            <a:r>
              <a:rPr lang="en-US" dirty="0"/>
              <a:t>main()</a:t>
            </a:r>
          </a:p>
          <a:p>
            <a:pPr marL="0" indent="0">
              <a:buNone/>
            </a:pPr>
            <a:r>
              <a:rPr lang="en-US" dirty="0"/>
              <a:t>{</a:t>
            </a:r>
          </a:p>
          <a:p>
            <a:pPr marL="0" indent="0">
              <a:buNone/>
            </a:pPr>
            <a:r>
              <a:rPr lang="en-US" dirty="0"/>
              <a:t>	int f;</a:t>
            </a:r>
          </a:p>
          <a:p>
            <a:pPr marL="0" indent="0">
              <a:buNone/>
            </a:pPr>
            <a:r>
              <a:rPr lang="en-US" dirty="0"/>
              <a:t>	f=factorial(3);</a:t>
            </a:r>
          </a:p>
          <a:p>
            <a:pPr marL="0" indent="0">
              <a:buNone/>
            </a:pPr>
            <a:r>
              <a:rPr lang="en-US" dirty="0"/>
              <a:t>}</a:t>
            </a:r>
          </a:p>
          <a:p>
            <a:pPr marL="0" indent="0">
              <a:buNone/>
            </a:pPr>
            <a:r>
              <a:rPr lang="en-US" dirty="0"/>
              <a:t>int factorial(int n)</a:t>
            </a:r>
          </a:p>
          <a:p>
            <a:pPr marL="0" indent="0">
              <a:buNone/>
            </a:pPr>
            <a:r>
              <a:rPr lang="en-US" dirty="0"/>
              <a:t>{</a:t>
            </a:r>
          </a:p>
          <a:p>
            <a:pPr marL="0" indent="0">
              <a:buNone/>
            </a:pPr>
            <a:r>
              <a:rPr lang="en-US" dirty="0"/>
              <a:t>	if(n==1)</a:t>
            </a:r>
          </a:p>
          <a:p>
            <a:pPr marL="0" indent="0">
              <a:buNone/>
            </a:pPr>
            <a:r>
              <a:rPr lang="en-US" dirty="0"/>
              <a:t>		return 1;</a:t>
            </a:r>
          </a:p>
          <a:p>
            <a:pPr marL="0" indent="0">
              <a:buNone/>
            </a:pPr>
            <a:r>
              <a:rPr lang="en-US" dirty="0"/>
              <a:t>	else</a:t>
            </a:r>
          </a:p>
          <a:p>
            <a:pPr marL="0" indent="0">
              <a:buNone/>
            </a:pPr>
            <a:r>
              <a:rPr lang="en-US" dirty="0"/>
              <a:t>		return n*factorial(n-1);</a:t>
            </a:r>
          </a:p>
          <a:p>
            <a:pPr marL="0" indent="0">
              <a:buNone/>
            </a:pPr>
            <a:r>
              <a:rPr lang="en-US" dirty="0"/>
              <a:t>} </a:t>
            </a:r>
            <a:endParaRPr lang="en-IN" dirty="0"/>
          </a:p>
        </p:txBody>
      </p:sp>
    </p:spTree>
    <p:extLst>
      <p:ext uri="{BB962C8B-B14F-4D97-AF65-F5344CB8AC3E}">
        <p14:creationId xmlns:p14="http://schemas.microsoft.com/office/powerpoint/2010/main" val="3296714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7F29-4B46-4E77-932E-A9FEECFDAAB4}"/>
              </a:ext>
            </a:extLst>
          </p:cNvPr>
          <p:cNvSpPr>
            <a:spLocks noGrp="1"/>
          </p:cNvSpPr>
          <p:nvPr>
            <p:ph type="title"/>
          </p:nvPr>
        </p:nvSpPr>
        <p:spPr/>
        <p:txBody>
          <a:bodyPr/>
          <a:lstStyle/>
          <a:p>
            <a:r>
              <a:rPr lang="en-US" dirty="0"/>
              <a:t>First call of factorial function</a:t>
            </a:r>
            <a:endParaRPr lang="en-IN" dirty="0"/>
          </a:p>
        </p:txBody>
      </p:sp>
      <p:pic>
        <p:nvPicPr>
          <p:cNvPr id="5" name="Content Placeholder 4">
            <a:extLst>
              <a:ext uri="{FF2B5EF4-FFF2-40B4-BE49-F238E27FC236}">
                <a16:creationId xmlns:a16="http://schemas.microsoft.com/office/drawing/2014/main" id="{2C282CD8-F14C-41CE-B51D-C507F782CC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741" y="1768475"/>
            <a:ext cx="5094017" cy="4351338"/>
          </a:xfrm>
        </p:spPr>
      </p:pic>
    </p:spTree>
    <p:extLst>
      <p:ext uri="{BB962C8B-B14F-4D97-AF65-F5344CB8AC3E}">
        <p14:creationId xmlns:p14="http://schemas.microsoft.com/office/powerpoint/2010/main" val="3675925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6A02-56C5-421D-BAF4-987CD528D19E}"/>
              </a:ext>
            </a:extLst>
          </p:cNvPr>
          <p:cNvSpPr>
            <a:spLocks noGrp="1"/>
          </p:cNvSpPr>
          <p:nvPr>
            <p:ph type="title"/>
          </p:nvPr>
        </p:nvSpPr>
        <p:spPr/>
        <p:txBody>
          <a:bodyPr/>
          <a:lstStyle/>
          <a:p>
            <a:r>
              <a:rPr lang="en-US" dirty="0"/>
              <a:t>Second call of factorial function</a:t>
            </a:r>
            <a:endParaRPr lang="en-IN" dirty="0"/>
          </a:p>
        </p:txBody>
      </p:sp>
      <p:pic>
        <p:nvPicPr>
          <p:cNvPr id="5" name="Content Placeholder 4">
            <a:extLst>
              <a:ext uri="{FF2B5EF4-FFF2-40B4-BE49-F238E27FC236}">
                <a16:creationId xmlns:a16="http://schemas.microsoft.com/office/drawing/2014/main" id="{C545D533-82A0-4D64-9E2A-B0EE2D185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1138" y="1514475"/>
            <a:ext cx="4851929" cy="4738688"/>
          </a:xfrm>
        </p:spPr>
      </p:pic>
    </p:spTree>
    <p:extLst>
      <p:ext uri="{BB962C8B-B14F-4D97-AF65-F5344CB8AC3E}">
        <p14:creationId xmlns:p14="http://schemas.microsoft.com/office/powerpoint/2010/main" val="2286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8AEB-AA3F-45AD-871A-00644CF4A764}"/>
              </a:ext>
            </a:extLst>
          </p:cNvPr>
          <p:cNvSpPr>
            <a:spLocks noGrp="1"/>
          </p:cNvSpPr>
          <p:nvPr>
            <p:ph type="title"/>
          </p:nvPr>
        </p:nvSpPr>
        <p:spPr/>
        <p:txBody>
          <a:bodyPr/>
          <a:lstStyle/>
          <a:p>
            <a:r>
              <a:rPr lang="en-US" dirty="0">
                <a:solidFill>
                  <a:srgbClr val="273239"/>
                </a:solidFill>
                <a:latin typeface="urw-din"/>
              </a:rPr>
              <a:t>U</a:t>
            </a:r>
            <a:r>
              <a:rPr lang="en-US" b="0" i="0" dirty="0">
                <a:solidFill>
                  <a:srgbClr val="273239"/>
                </a:solidFill>
                <a:effectLst/>
                <a:latin typeface="urw-din"/>
              </a:rPr>
              <a:t>sed of symbol table in various phases of compiler</a:t>
            </a:r>
            <a:endParaRPr lang="en-IN" dirty="0"/>
          </a:p>
        </p:txBody>
      </p:sp>
      <p:sp>
        <p:nvSpPr>
          <p:cNvPr id="3" name="Content Placeholder 2">
            <a:extLst>
              <a:ext uri="{FF2B5EF4-FFF2-40B4-BE49-F238E27FC236}">
                <a16:creationId xmlns:a16="http://schemas.microsoft.com/office/drawing/2014/main" id="{0C266A9A-24B9-4908-B51E-8C6A5EA1794E}"/>
              </a:ext>
            </a:extLst>
          </p:cNvPr>
          <p:cNvSpPr>
            <a:spLocks noGrp="1"/>
          </p:cNvSpPr>
          <p:nvPr>
            <p:ph idx="1"/>
          </p:nvPr>
        </p:nvSpPr>
        <p:spPr/>
        <p:txBody>
          <a:bodyPr>
            <a:normAutofit fontScale="85000" lnSpcReduction="20000"/>
          </a:bodyPr>
          <a:lstStyle/>
          <a:p>
            <a:pPr algn="l" fontAlgn="base">
              <a:buFont typeface="+mj-lt"/>
              <a:buAutoNum type="arabicPeriod"/>
            </a:pPr>
            <a:r>
              <a:rPr lang="en-US" b="1" i="0" dirty="0">
                <a:solidFill>
                  <a:srgbClr val="273239"/>
                </a:solidFill>
                <a:effectLst/>
                <a:latin typeface="urw-din"/>
              </a:rPr>
              <a:t>Lexical Analysis:</a:t>
            </a:r>
            <a:r>
              <a:rPr lang="en-US" b="0" i="0" dirty="0">
                <a:solidFill>
                  <a:srgbClr val="273239"/>
                </a:solidFill>
                <a:effectLst/>
                <a:latin typeface="urw-din"/>
              </a:rPr>
              <a:t> Creates new table entries in the table, for example like entries about tokens.</a:t>
            </a:r>
          </a:p>
          <a:p>
            <a:pPr algn="l" fontAlgn="base">
              <a:buFont typeface="+mj-lt"/>
              <a:buAutoNum type="arabicPeriod"/>
            </a:pPr>
            <a:r>
              <a:rPr lang="en-US" b="1" i="0" dirty="0">
                <a:solidFill>
                  <a:srgbClr val="273239"/>
                </a:solidFill>
                <a:effectLst/>
                <a:latin typeface="urw-din"/>
              </a:rPr>
              <a:t>Syntax Analysis:</a:t>
            </a:r>
            <a:r>
              <a:rPr lang="en-US" b="0" i="0" dirty="0">
                <a:solidFill>
                  <a:srgbClr val="273239"/>
                </a:solidFill>
                <a:effectLst/>
                <a:latin typeface="urw-din"/>
              </a:rPr>
              <a:t> Adds information regarding attribute type, scope, dimension, line of reference, use, </a:t>
            </a:r>
            <a:r>
              <a:rPr lang="en-US" b="0" i="0" dirty="0" err="1">
                <a:solidFill>
                  <a:srgbClr val="273239"/>
                </a:solidFill>
                <a:effectLst/>
                <a:latin typeface="urw-din"/>
              </a:rPr>
              <a:t>etc</a:t>
            </a:r>
            <a:r>
              <a:rPr lang="en-US" b="0" i="0" dirty="0">
                <a:solidFill>
                  <a:srgbClr val="273239"/>
                </a:solidFill>
                <a:effectLst/>
                <a:latin typeface="urw-din"/>
              </a:rPr>
              <a:t> in the table.</a:t>
            </a:r>
          </a:p>
          <a:p>
            <a:pPr algn="l" fontAlgn="base">
              <a:buFont typeface="+mj-lt"/>
              <a:buAutoNum type="arabicPeriod"/>
            </a:pPr>
            <a:r>
              <a:rPr lang="en-US" b="1" i="0" dirty="0">
                <a:solidFill>
                  <a:srgbClr val="273239"/>
                </a:solidFill>
                <a:effectLst/>
                <a:latin typeface="urw-din"/>
              </a:rPr>
              <a:t>Semantic Analysis:</a:t>
            </a:r>
            <a:r>
              <a:rPr lang="en-US" b="0" i="0" dirty="0">
                <a:solidFill>
                  <a:srgbClr val="273239"/>
                </a:solidFill>
                <a:effectLst/>
                <a:latin typeface="urw-din"/>
              </a:rPr>
              <a:t> Uses available information in the table to check for semantics i.e. to verify that expressions and assignments are semantically correct(type checking) and update it accordingly.</a:t>
            </a:r>
          </a:p>
          <a:p>
            <a:pPr algn="l" fontAlgn="base">
              <a:buFont typeface="+mj-lt"/>
              <a:buAutoNum type="arabicPeriod"/>
            </a:pPr>
            <a:r>
              <a:rPr lang="en-US" b="1" i="0" dirty="0">
                <a:solidFill>
                  <a:srgbClr val="273239"/>
                </a:solidFill>
                <a:effectLst/>
                <a:latin typeface="urw-din"/>
              </a:rPr>
              <a:t>Intermediate Code generation:</a:t>
            </a:r>
            <a:r>
              <a:rPr lang="en-US" b="0" i="0" dirty="0">
                <a:solidFill>
                  <a:srgbClr val="273239"/>
                </a:solidFill>
                <a:effectLst/>
                <a:latin typeface="urw-din"/>
              </a:rPr>
              <a:t> Refers symbol table for knowing how much and what type of run-time is allocated and table helps in adding temporary variable information.</a:t>
            </a:r>
          </a:p>
          <a:p>
            <a:pPr algn="l" fontAlgn="base">
              <a:buFont typeface="+mj-lt"/>
              <a:buAutoNum type="arabicPeriod"/>
            </a:pPr>
            <a:r>
              <a:rPr lang="en-US" b="1" i="0" dirty="0">
                <a:solidFill>
                  <a:srgbClr val="273239"/>
                </a:solidFill>
                <a:effectLst/>
                <a:latin typeface="urw-din"/>
              </a:rPr>
              <a:t>Code Optimization:</a:t>
            </a:r>
            <a:r>
              <a:rPr lang="en-US" b="0" i="0" dirty="0">
                <a:solidFill>
                  <a:srgbClr val="273239"/>
                </a:solidFill>
                <a:effectLst/>
                <a:latin typeface="urw-din"/>
              </a:rPr>
              <a:t> Uses information present in the symbol table for machine-dependent optimization.</a:t>
            </a:r>
          </a:p>
          <a:p>
            <a:pPr algn="l" fontAlgn="base">
              <a:buFont typeface="+mj-lt"/>
              <a:buAutoNum type="arabicPeriod"/>
            </a:pPr>
            <a:r>
              <a:rPr lang="en-US" b="1" i="0" dirty="0">
                <a:solidFill>
                  <a:srgbClr val="273239"/>
                </a:solidFill>
                <a:effectLst/>
                <a:latin typeface="urw-din"/>
              </a:rPr>
              <a:t>Target Code generation:</a:t>
            </a:r>
            <a:r>
              <a:rPr lang="en-US" b="0" i="0" dirty="0">
                <a:solidFill>
                  <a:srgbClr val="273239"/>
                </a:solidFill>
                <a:effectLst/>
                <a:latin typeface="urw-din"/>
              </a:rPr>
              <a:t> Generates code by using address information of identifier present in the table.</a:t>
            </a:r>
          </a:p>
          <a:p>
            <a:endParaRPr lang="en-IN" dirty="0"/>
          </a:p>
        </p:txBody>
      </p:sp>
    </p:spTree>
    <p:extLst>
      <p:ext uri="{BB962C8B-B14F-4D97-AF65-F5344CB8AC3E}">
        <p14:creationId xmlns:p14="http://schemas.microsoft.com/office/powerpoint/2010/main" val="161157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29B0-6216-45CA-BE96-FC5C11EC484C}"/>
              </a:ext>
            </a:extLst>
          </p:cNvPr>
          <p:cNvSpPr>
            <a:spLocks noGrp="1"/>
          </p:cNvSpPr>
          <p:nvPr>
            <p:ph type="title"/>
          </p:nvPr>
        </p:nvSpPr>
        <p:spPr/>
        <p:txBody>
          <a:bodyPr/>
          <a:lstStyle/>
          <a:p>
            <a:r>
              <a:rPr lang="en-US" dirty="0"/>
              <a:t>Third call of factorial function</a:t>
            </a:r>
            <a:endParaRPr lang="en-IN" dirty="0"/>
          </a:p>
        </p:txBody>
      </p:sp>
      <p:pic>
        <p:nvPicPr>
          <p:cNvPr id="5" name="Content Placeholder 4">
            <a:extLst>
              <a:ext uri="{FF2B5EF4-FFF2-40B4-BE49-F238E27FC236}">
                <a16:creationId xmlns:a16="http://schemas.microsoft.com/office/drawing/2014/main" id="{29466625-B93A-4251-94A9-55C77ABF5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450" y="1390650"/>
            <a:ext cx="4829175" cy="5219700"/>
          </a:xfrm>
        </p:spPr>
      </p:pic>
    </p:spTree>
    <p:extLst>
      <p:ext uri="{BB962C8B-B14F-4D97-AF65-F5344CB8AC3E}">
        <p14:creationId xmlns:p14="http://schemas.microsoft.com/office/powerpoint/2010/main" val="1071027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FFDD-9699-4159-8E34-F138C5A37B6B}"/>
              </a:ext>
            </a:extLst>
          </p:cNvPr>
          <p:cNvSpPr>
            <a:spLocks noGrp="1"/>
          </p:cNvSpPr>
          <p:nvPr>
            <p:ph type="title"/>
          </p:nvPr>
        </p:nvSpPr>
        <p:spPr/>
        <p:txBody>
          <a:bodyPr/>
          <a:lstStyle/>
          <a:p>
            <a:r>
              <a:rPr lang="en-US" dirty="0"/>
              <a:t>Block Structure and Non-block Structure Storage Allocation</a:t>
            </a:r>
            <a:endParaRPr lang="en-IN" dirty="0"/>
          </a:p>
        </p:txBody>
      </p:sp>
      <p:sp>
        <p:nvSpPr>
          <p:cNvPr id="3" name="Content Placeholder 2">
            <a:extLst>
              <a:ext uri="{FF2B5EF4-FFF2-40B4-BE49-F238E27FC236}">
                <a16:creationId xmlns:a16="http://schemas.microsoft.com/office/drawing/2014/main" id="{F85E34B7-8BF7-4707-9D0B-F6CB1AB39721}"/>
              </a:ext>
            </a:extLst>
          </p:cNvPr>
          <p:cNvSpPr>
            <a:spLocks noGrp="1"/>
          </p:cNvSpPr>
          <p:nvPr>
            <p:ph idx="1"/>
          </p:nvPr>
        </p:nvSpPr>
        <p:spPr/>
        <p:txBody>
          <a:bodyPr/>
          <a:lstStyle/>
          <a:p>
            <a:endParaRPr lang="en-US" dirty="0"/>
          </a:p>
          <a:p>
            <a:pPr marL="514350" indent="-514350">
              <a:buFont typeface="+mj-lt"/>
              <a:buAutoNum type="arabicPeriod"/>
            </a:pPr>
            <a:r>
              <a:rPr lang="en-IN" dirty="0"/>
              <a:t>Local Data</a:t>
            </a:r>
          </a:p>
          <a:p>
            <a:pPr marL="514350" indent="-514350">
              <a:buFont typeface="+mj-lt"/>
              <a:buAutoNum type="arabicPeriod"/>
            </a:pPr>
            <a:endParaRPr lang="en-IN" dirty="0"/>
          </a:p>
          <a:p>
            <a:pPr marL="514350" indent="-514350">
              <a:buFont typeface="+mj-lt"/>
              <a:buAutoNum type="arabicPeriod"/>
            </a:pPr>
            <a:r>
              <a:rPr lang="en-IN" dirty="0"/>
              <a:t>Non-Local Data</a:t>
            </a:r>
          </a:p>
        </p:txBody>
      </p:sp>
    </p:spTree>
    <p:extLst>
      <p:ext uri="{BB962C8B-B14F-4D97-AF65-F5344CB8AC3E}">
        <p14:creationId xmlns:p14="http://schemas.microsoft.com/office/powerpoint/2010/main" val="1389586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B828-FF1C-4BE4-AFB2-46A2D1EA15B0}"/>
              </a:ext>
            </a:extLst>
          </p:cNvPr>
          <p:cNvSpPr>
            <a:spLocks noGrp="1"/>
          </p:cNvSpPr>
          <p:nvPr>
            <p:ph type="title"/>
          </p:nvPr>
        </p:nvSpPr>
        <p:spPr/>
        <p:txBody>
          <a:bodyPr/>
          <a:lstStyle/>
          <a:p>
            <a:r>
              <a:rPr lang="en-US" dirty="0"/>
              <a:t>Local Data</a:t>
            </a:r>
            <a:endParaRPr lang="en-IN" dirty="0"/>
          </a:p>
        </p:txBody>
      </p:sp>
      <p:sp>
        <p:nvSpPr>
          <p:cNvPr id="3" name="Content Placeholder 2">
            <a:extLst>
              <a:ext uri="{FF2B5EF4-FFF2-40B4-BE49-F238E27FC236}">
                <a16:creationId xmlns:a16="http://schemas.microsoft.com/office/drawing/2014/main" id="{7F18F8BC-4F60-47A6-85AD-17C17E85EFBC}"/>
              </a:ext>
            </a:extLst>
          </p:cNvPr>
          <p:cNvSpPr>
            <a:spLocks noGrp="1"/>
          </p:cNvSpPr>
          <p:nvPr>
            <p:ph idx="1"/>
          </p:nvPr>
        </p:nvSpPr>
        <p:spPr/>
        <p:txBody>
          <a:bodyPr/>
          <a:lstStyle/>
          <a:p>
            <a:r>
              <a:rPr lang="en-US" dirty="0"/>
              <a:t>The local data can be accessed with the help of activation record.</a:t>
            </a:r>
          </a:p>
          <a:p>
            <a:endParaRPr lang="en-US" dirty="0"/>
          </a:p>
          <a:p>
            <a:pPr marL="0" indent="0">
              <a:buNone/>
            </a:pPr>
            <a:r>
              <a:rPr lang="en-US" dirty="0"/>
              <a:t>Reference of any variable x in procedure</a:t>
            </a:r>
          </a:p>
          <a:p>
            <a:pPr marL="0" indent="0">
              <a:buNone/>
            </a:pPr>
            <a:r>
              <a:rPr lang="en-US" dirty="0"/>
              <a:t>                               = Base pointer pointing to start of procedure</a:t>
            </a:r>
          </a:p>
          <a:p>
            <a:pPr marL="0" indent="0">
              <a:buNone/>
            </a:pPr>
            <a:r>
              <a:rPr lang="en-US" dirty="0"/>
              <a:t>			+ offset of variable x from base pointer							 </a:t>
            </a:r>
            <a:endParaRPr lang="en-IN" dirty="0"/>
          </a:p>
        </p:txBody>
      </p:sp>
    </p:spTree>
    <p:extLst>
      <p:ext uri="{BB962C8B-B14F-4D97-AF65-F5344CB8AC3E}">
        <p14:creationId xmlns:p14="http://schemas.microsoft.com/office/powerpoint/2010/main" val="1174487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BFF3-E74D-4A0B-8D70-FCD30D3D216F}"/>
              </a:ext>
            </a:extLst>
          </p:cNvPr>
          <p:cNvSpPr>
            <a:spLocks noGrp="1"/>
          </p:cNvSpPr>
          <p:nvPr>
            <p:ph type="title"/>
          </p:nvPr>
        </p:nvSpPr>
        <p:spPr/>
        <p:txBody>
          <a:bodyPr/>
          <a:lstStyle/>
          <a:p>
            <a:r>
              <a:rPr lang="en-US" dirty="0"/>
              <a:t>Example: </a:t>
            </a:r>
            <a:endParaRPr lang="en-IN" dirty="0"/>
          </a:p>
        </p:txBody>
      </p:sp>
      <p:sp>
        <p:nvSpPr>
          <p:cNvPr id="3" name="Content Placeholder 2">
            <a:extLst>
              <a:ext uri="{FF2B5EF4-FFF2-40B4-BE49-F238E27FC236}">
                <a16:creationId xmlns:a16="http://schemas.microsoft.com/office/drawing/2014/main" id="{BF895184-615E-49EA-82E7-92A207455FD2}"/>
              </a:ext>
            </a:extLst>
          </p:cNvPr>
          <p:cNvSpPr>
            <a:spLocks noGrp="1"/>
          </p:cNvSpPr>
          <p:nvPr>
            <p:ph idx="1"/>
          </p:nvPr>
        </p:nvSpPr>
        <p:spPr/>
        <p:txBody>
          <a:bodyPr/>
          <a:lstStyle/>
          <a:p>
            <a:pPr marL="0" indent="0">
              <a:buNone/>
            </a:pPr>
            <a:r>
              <a:rPr lang="en-US" dirty="0"/>
              <a:t>Procedure A</a:t>
            </a:r>
          </a:p>
          <a:p>
            <a:pPr marL="0" indent="0">
              <a:buNone/>
            </a:pPr>
            <a:r>
              <a:rPr lang="en-US" dirty="0"/>
              <a:t>	int a;</a:t>
            </a:r>
          </a:p>
          <a:p>
            <a:pPr marL="0" indent="0">
              <a:buNone/>
            </a:pPr>
            <a:r>
              <a:rPr lang="en-US" dirty="0"/>
              <a:t>Procedure B</a:t>
            </a:r>
          </a:p>
          <a:p>
            <a:pPr marL="0" indent="0">
              <a:buNone/>
            </a:pPr>
            <a:r>
              <a:rPr lang="en-US" dirty="0"/>
              <a:t>	int b;</a:t>
            </a:r>
          </a:p>
          <a:p>
            <a:pPr marL="0" indent="0">
              <a:buNone/>
            </a:pPr>
            <a:r>
              <a:rPr lang="en-US" dirty="0"/>
              <a:t>body of B</a:t>
            </a:r>
          </a:p>
          <a:p>
            <a:pPr marL="0" indent="0">
              <a:buNone/>
            </a:pPr>
            <a:r>
              <a:rPr lang="en-US" dirty="0"/>
              <a:t>body of A</a:t>
            </a:r>
            <a:endParaRPr lang="en-IN" dirty="0"/>
          </a:p>
        </p:txBody>
      </p:sp>
    </p:spTree>
    <p:extLst>
      <p:ext uri="{BB962C8B-B14F-4D97-AF65-F5344CB8AC3E}">
        <p14:creationId xmlns:p14="http://schemas.microsoft.com/office/powerpoint/2010/main" val="212808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B28D-3DE2-4A41-A617-D880F9602C32}"/>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3A9126BE-02BC-41DF-A9FD-DCE15FED8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051" y="685800"/>
            <a:ext cx="5238749" cy="5851736"/>
          </a:xfrm>
        </p:spPr>
      </p:pic>
      <p:pic>
        <p:nvPicPr>
          <p:cNvPr id="9" name="Picture 8">
            <a:extLst>
              <a:ext uri="{FF2B5EF4-FFF2-40B4-BE49-F238E27FC236}">
                <a16:creationId xmlns:a16="http://schemas.microsoft.com/office/drawing/2014/main" id="{EA2366A8-EED6-4A0D-AE4B-BE0F33BA6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035" y="741468"/>
            <a:ext cx="6176715" cy="5740400"/>
          </a:xfrm>
          <a:prstGeom prst="rect">
            <a:avLst/>
          </a:prstGeom>
        </p:spPr>
      </p:pic>
    </p:spTree>
    <p:extLst>
      <p:ext uri="{BB962C8B-B14F-4D97-AF65-F5344CB8AC3E}">
        <p14:creationId xmlns:p14="http://schemas.microsoft.com/office/powerpoint/2010/main" val="958563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A45D-E055-4D40-A13C-B73E93DC266B}"/>
              </a:ext>
            </a:extLst>
          </p:cNvPr>
          <p:cNvSpPr>
            <a:spLocks noGrp="1"/>
          </p:cNvSpPr>
          <p:nvPr>
            <p:ph type="title"/>
          </p:nvPr>
        </p:nvSpPr>
        <p:spPr>
          <a:xfrm>
            <a:off x="838200" y="365125"/>
            <a:ext cx="10515600" cy="1158875"/>
          </a:xfrm>
        </p:spPr>
        <p:txBody>
          <a:bodyPr/>
          <a:lstStyle/>
          <a:p>
            <a:r>
              <a:rPr lang="en-US" dirty="0"/>
              <a:t>Access to Non-Local Names</a:t>
            </a:r>
            <a:endParaRPr lang="en-IN" dirty="0"/>
          </a:p>
        </p:txBody>
      </p:sp>
      <p:sp>
        <p:nvSpPr>
          <p:cNvPr id="3" name="Content Placeholder 2">
            <a:extLst>
              <a:ext uri="{FF2B5EF4-FFF2-40B4-BE49-F238E27FC236}">
                <a16:creationId xmlns:a16="http://schemas.microsoft.com/office/drawing/2014/main" id="{6A0FC2C0-04CE-4AB1-AB36-971C595E783B}"/>
              </a:ext>
            </a:extLst>
          </p:cNvPr>
          <p:cNvSpPr>
            <a:spLocks noGrp="1"/>
          </p:cNvSpPr>
          <p:nvPr>
            <p:ph idx="1"/>
          </p:nvPr>
        </p:nvSpPr>
        <p:spPr>
          <a:xfrm>
            <a:off x="838200" y="1619250"/>
            <a:ext cx="10515600" cy="4557713"/>
          </a:xfrm>
        </p:spPr>
        <p:txBody>
          <a:bodyPr/>
          <a:lstStyle/>
          <a:p>
            <a:r>
              <a:rPr lang="en-US" dirty="0"/>
              <a:t>For nonlocal names, there are two types of scope rule:</a:t>
            </a:r>
          </a:p>
          <a:p>
            <a:pPr lvl="1"/>
            <a:r>
              <a:rPr lang="en-US" dirty="0"/>
              <a:t>1. Static: (PASCAL, C, and ADA languages)</a:t>
            </a:r>
          </a:p>
          <a:p>
            <a:pPr lvl="1"/>
            <a:r>
              <a:rPr lang="en-US" dirty="0"/>
              <a:t>2. Dynamic: (LISP and SNOBOL languages)</a:t>
            </a:r>
            <a:endParaRPr lang="en-IN" dirty="0"/>
          </a:p>
        </p:txBody>
      </p:sp>
      <p:pic>
        <p:nvPicPr>
          <p:cNvPr id="1026" name="Picture 2" descr="Access to Nonlocal Names">
            <a:extLst>
              <a:ext uri="{FF2B5EF4-FFF2-40B4-BE49-F238E27FC236}">
                <a16:creationId xmlns:a16="http://schemas.microsoft.com/office/drawing/2014/main" id="{99F12AF8-B575-4AFB-B1DB-2A597D2B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661" y="3181350"/>
            <a:ext cx="8553839"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05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64C9-0F0D-4DD8-9007-C2323DA76514}"/>
              </a:ext>
            </a:extLst>
          </p:cNvPr>
          <p:cNvSpPr>
            <a:spLocks noGrp="1"/>
          </p:cNvSpPr>
          <p:nvPr>
            <p:ph type="title"/>
          </p:nvPr>
        </p:nvSpPr>
        <p:spPr/>
        <p:txBody>
          <a:bodyPr/>
          <a:lstStyle/>
          <a:p>
            <a:r>
              <a:rPr lang="en-US" dirty="0"/>
              <a:t>Static Scope or Lexical Scope </a:t>
            </a:r>
            <a:endParaRPr lang="en-IN" dirty="0"/>
          </a:p>
        </p:txBody>
      </p:sp>
      <p:sp>
        <p:nvSpPr>
          <p:cNvPr id="3" name="Content Placeholder 2">
            <a:extLst>
              <a:ext uri="{FF2B5EF4-FFF2-40B4-BE49-F238E27FC236}">
                <a16:creationId xmlns:a16="http://schemas.microsoft.com/office/drawing/2014/main" id="{5765F73B-4639-4BC9-9B37-140080AAA3F3}"/>
              </a:ext>
            </a:extLst>
          </p:cNvPr>
          <p:cNvSpPr>
            <a:spLocks noGrp="1"/>
          </p:cNvSpPr>
          <p:nvPr>
            <p:ph idx="1"/>
          </p:nvPr>
        </p:nvSpPr>
        <p:spPr/>
        <p:txBody>
          <a:bodyPr>
            <a:normAutofit fontScale="85000" lnSpcReduction="20000"/>
          </a:bodyPr>
          <a:lstStyle/>
          <a:p>
            <a:r>
              <a:rPr lang="en-US" dirty="0"/>
              <a:t>Block structured language</a:t>
            </a:r>
          </a:p>
          <a:p>
            <a:r>
              <a:rPr lang="en-US" dirty="0"/>
              <a:t>Block: sequence of statements containing the local data representation and enclosed within the delimiters</a:t>
            </a:r>
          </a:p>
          <a:p>
            <a:pPr marL="0" indent="0">
              <a:buNone/>
            </a:pPr>
            <a:r>
              <a:rPr lang="en-US" dirty="0"/>
              <a:t>Example:</a:t>
            </a:r>
          </a:p>
          <a:p>
            <a:pPr marL="0" indent="0">
              <a:buNone/>
            </a:pPr>
            <a:r>
              <a:rPr lang="en-US" dirty="0"/>
              <a:t>	{</a:t>
            </a:r>
          </a:p>
          <a:p>
            <a:pPr marL="0" indent="0">
              <a:buNone/>
            </a:pPr>
            <a:r>
              <a:rPr lang="en-US" dirty="0"/>
              <a:t>		Declaration statements</a:t>
            </a:r>
          </a:p>
          <a:p>
            <a:pPr marL="0" indent="0">
              <a:buNone/>
            </a:pPr>
            <a:r>
              <a:rPr lang="en-US" dirty="0"/>
              <a:t>		……..</a:t>
            </a:r>
          </a:p>
          <a:p>
            <a:pPr marL="0" indent="0">
              <a:buNone/>
            </a:pPr>
            <a:r>
              <a:rPr lang="en-US" dirty="0"/>
              <a:t>	}</a:t>
            </a:r>
          </a:p>
          <a:p>
            <a:pPr marL="0" indent="0">
              <a:buNone/>
            </a:pPr>
            <a:r>
              <a:rPr lang="en-US" dirty="0"/>
              <a:t>The declarations are visible at a program point:</a:t>
            </a:r>
          </a:p>
          <a:p>
            <a:pPr marL="971550" lvl="1" indent="-514350">
              <a:buAutoNum type="arabicPeriod"/>
            </a:pPr>
            <a:r>
              <a:rPr lang="en-US" dirty="0"/>
              <a:t>Declaration are made locally in the procedure</a:t>
            </a:r>
          </a:p>
          <a:p>
            <a:pPr marL="971550" lvl="1" indent="-514350">
              <a:buAutoNum type="arabicPeriod"/>
            </a:pPr>
            <a:r>
              <a:rPr lang="en-US" dirty="0"/>
              <a:t>The names of all enclosing procedures</a:t>
            </a:r>
          </a:p>
          <a:p>
            <a:pPr marL="971550" lvl="1" indent="-514350">
              <a:buAutoNum type="arabicPeriod"/>
            </a:pPr>
            <a:r>
              <a:rPr lang="en-US" dirty="0"/>
              <a:t>The declaration of names made immediately within such procedures</a:t>
            </a:r>
          </a:p>
          <a:p>
            <a:endParaRPr lang="en-IN" dirty="0"/>
          </a:p>
        </p:txBody>
      </p:sp>
    </p:spTree>
    <p:extLst>
      <p:ext uri="{BB962C8B-B14F-4D97-AF65-F5344CB8AC3E}">
        <p14:creationId xmlns:p14="http://schemas.microsoft.com/office/powerpoint/2010/main" val="3093041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B03F-C9EB-443D-867C-80059B90C314}"/>
              </a:ext>
            </a:extLst>
          </p:cNvPr>
          <p:cNvSpPr>
            <a:spLocks noGrp="1"/>
          </p:cNvSpPr>
          <p:nvPr>
            <p:ph type="title"/>
          </p:nvPr>
        </p:nvSpPr>
        <p:spPr/>
        <p:txBody>
          <a:bodyPr/>
          <a:lstStyle/>
          <a:p>
            <a:r>
              <a:rPr lang="en-US" dirty="0"/>
              <a:t>Example: Static scope of declarations for local variables</a:t>
            </a:r>
            <a:endParaRPr lang="en-IN" dirty="0"/>
          </a:p>
        </p:txBody>
      </p:sp>
      <p:sp>
        <p:nvSpPr>
          <p:cNvPr id="3" name="Content Placeholder 2">
            <a:extLst>
              <a:ext uri="{FF2B5EF4-FFF2-40B4-BE49-F238E27FC236}">
                <a16:creationId xmlns:a16="http://schemas.microsoft.com/office/drawing/2014/main" id="{E9AE292E-6F89-4A41-97A5-E835A685CBA7}"/>
              </a:ext>
            </a:extLst>
          </p:cNvPr>
          <p:cNvSpPr>
            <a:spLocks noGrp="1"/>
          </p:cNvSpPr>
          <p:nvPr>
            <p:ph idx="1"/>
          </p:nvPr>
        </p:nvSpPr>
        <p:spPr>
          <a:xfrm>
            <a:off x="838200" y="1590676"/>
            <a:ext cx="10515600" cy="4902200"/>
          </a:xfrm>
        </p:spPr>
        <p:txBody>
          <a:bodyPr>
            <a:normAutofit fontScale="77500" lnSpcReduction="20000"/>
          </a:bodyPr>
          <a:lstStyle/>
          <a:p>
            <a:pPr marL="0" indent="0">
              <a:buNone/>
            </a:pPr>
            <a:r>
              <a:rPr lang="en-US" dirty="0"/>
              <a:t>function()</a:t>
            </a:r>
          </a:p>
          <a:p>
            <a:pPr marL="0" indent="0">
              <a:buNone/>
            </a:pPr>
            <a:r>
              <a:rPr lang="en-IN" dirty="0"/>
              <a:t>{ //B1</a:t>
            </a:r>
          </a:p>
          <a:p>
            <a:pPr marL="0" indent="0">
              <a:buNone/>
            </a:pPr>
            <a:r>
              <a:rPr lang="en-IN" dirty="0"/>
              <a:t>	int </a:t>
            </a:r>
            <a:r>
              <a:rPr lang="en-IN" dirty="0" err="1"/>
              <a:t>p,q</a:t>
            </a:r>
            <a:r>
              <a:rPr lang="en-IN" dirty="0"/>
              <a:t>;</a:t>
            </a:r>
          </a:p>
          <a:p>
            <a:pPr marL="0" indent="0">
              <a:buNone/>
            </a:pPr>
            <a:r>
              <a:rPr lang="en-IN" dirty="0"/>
              <a:t>	{//B2</a:t>
            </a:r>
          </a:p>
          <a:p>
            <a:pPr marL="0" indent="0">
              <a:buNone/>
            </a:pPr>
            <a:r>
              <a:rPr lang="en-IN" dirty="0"/>
              <a:t>		int p;</a:t>
            </a:r>
          </a:p>
          <a:p>
            <a:pPr marL="0" indent="0">
              <a:buNone/>
            </a:pPr>
            <a:r>
              <a:rPr lang="en-IN" dirty="0"/>
              <a:t>		{//B3</a:t>
            </a:r>
          </a:p>
          <a:p>
            <a:pPr marL="0" indent="0">
              <a:buNone/>
            </a:pPr>
            <a:r>
              <a:rPr lang="en-IN" dirty="0"/>
              <a:t>			int r;</a:t>
            </a:r>
          </a:p>
          <a:p>
            <a:pPr marL="0" indent="0">
              <a:buNone/>
            </a:pPr>
            <a:r>
              <a:rPr lang="en-IN" dirty="0"/>
              <a:t>		}</a:t>
            </a:r>
          </a:p>
          <a:p>
            <a:pPr marL="0" indent="0">
              <a:buNone/>
            </a:pPr>
            <a:r>
              <a:rPr lang="en-IN" dirty="0"/>
              <a:t>	}</a:t>
            </a:r>
          </a:p>
          <a:p>
            <a:pPr marL="0" indent="0">
              <a:buNone/>
            </a:pPr>
            <a:r>
              <a:rPr lang="en-IN" dirty="0"/>
              <a:t>	{//B4</a:t>
            </a:r>
          </a:p>
          <a:p>
            <a:pPr marL="0" indent="0">
              <a:buNone/>
            </a:pPr>
            <a:r>
              <a:rPr lang="en-IN" dirty="0"/>
              <a:t>		int </a:t>
            </a:r>
            <a:r>
              <a:rPr lang="en-IN" dirty="0" err="1"/>
              <a:t>q,s</a:t>
            </a:r>
            <a:r>
              <a:rPr lang="en-IN" dirty="0"/>
              <a:t>;</a:t>
            </a:r>
          </a:p>
          <a:p>
            <a:pPr marL="0" indent="0">
              <a:buNone/>
            </a:pPr>
            <a:r>
              <a:rPr lang="en-IN" dirty="0"/>
              <a:t>	}</a:t>
            </a:r>
          </a:p>
          <a:p>
            <a:pPr marL="0" indent="0">
              <a:buNone/>
            </a:pPr>
            <a:r>
              <a:rPr lang="en-IN" dirty="0"/>
              <a:t>}	</a:t>
            </a:r>
          </a:p>
        </p:txBody>
      </p:sp>
      <p:pic>
        <p:nvPicPr>
          <p:cNvPr id="4" name="Picture 2" descr="Access to Nonlocal Names">
            <a:extLst>
              <a:ext uri="{FF2B5EF4-FFF2-40B4-BE49-F238E27FC236}">
                <a16:creationId xmlns:a16="http://schemas.microsoft.com/office/drawing/2014/main" id="{CE6D8025-6B5F-46E0-A0BC-50B7D421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25" y="1590676"/>
            <a:ext cx="7724774"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94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76F1-159D-470B-B98C-2A3B1E5057AE}"/>
              </a:ext>
            </a:extLst>
          </p:cNvPr>
          <p:cNvSpPr>
            <a:spLocks noGrp="1"/>
          </p:cNvSpPr>
          <p:nvPr>
            <p:ph type="title"/>
          </p:nvPr>
        </p:nvSpPr>
        <p:spPr/>
        <p:txBody>
          <a:bodyPr/>
          <a:lstStyle/>
          <a:p>
            <a:r>
              <a:rPr lang="en-US" dirty="0"/>
              <a:t>Lexical Scope for Nested Procedure</a:t>
            </a:r>
            <a:endParaRPr lang="en-IN" dirty="0"/>
          </a:p>
        </p:txBody>
      </p:sp>
      <p:sp>
        <p:nvSpPr>
          <p:cNvPr id="3" name="Content Placeholder 2">
            <a:extLst>
              <a:ext uri="{FF2B5EF4-FFF2-40B4-BE49-F238E27FC236}">
                <a16:creationId xmlns:a16="http://schemas.microsoft.com/office/drawing/2014/main" id="{37C07503-E35D-49A0-AE4E-19A6D58B1BCC}"/>
              </a:ext>
            </a:extLst>
          </p:cNvPr>
          <p:cNvSpPr>
            <a:spLocks noGrp="1"/>
          </p:cNvSpPr>
          <p:nvPr>
            <p:ph idx="1"/>
          </p:nvPr>
        </p:nvSpPr>
        <p:spPr/>
        <p:txBody>
          <a:bodyPr/>
          <a:lstStyle/>
          <a:p>
            <a:r>
              <a:rPr lang="en-US" dirty="0"/>
              <a:t>Nested Procedures</a:t>
            </a:r>
          </a:p>
          <a:p>
            <a:r>
              <a:rPr lang="en-US" dirty="0"/>
              <a:t>Nested Depth</a:t>
            </a:r>
            <a:endParaRPr lang="en-IN" dirty="0"/>
          </a:p>
        </p:txBody>
      </p:sp>
      <p:pic>
        <p:nvPicPr>
          <p:cNvPr id="2052" name="Picture 4" descr="Access to Nonlocal Names">
            <a:extLst>
              <a:ext uri="{FF2B5EF4-FFF2-40B4-BE49-F238E27FC236}">
                <a16:creationId xmlns:a16="http://schemas.microsoft.com/office/drawing/2014/main" id="{E4EE0763-52C7-46BF-984A-25D21F708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1595238"/>
            <a:ext cx="6196012" cy="458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277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D62C-0186-486B-B20F-9A6BF0FF7B25}"/>
              </a:ext>
            </a:extLst>
          </p:cNvPr>
          <p:cNvSpPr>
            <a:spLocks noGrp="1"/>
          </p:cNvSpPr>
          <p:nvPr>
            <p:ph type="title"/>
          </p:nvPr>
        </p:nvSpPr>
        <p:spPr/>
        <p:txBody>
          <a:bodyPr/>
          <a:lstStyle/>
          <a:p>
            <a:r>
              <a:rPr lang="en-US" dirty="0"/>
              <a:t>Implementation of Lexical Scope</a:t>
            </a:r>
            <a:endParaRPr lang="en-IN" dirty="0"/>
          </a:p>
        </p:txBody>
      </p:sp>
      <p:sp>
        <p:nvSpPr>
          <p:cNvPr id="3" name="Content Placeholder 2">
            <a:extLst>
              <a:ext uri="{FF2B5EF4-FFF2-40B4-BE49-F238E27FC236}">
                <a16:creationId xmlns:a16="http://schemas.microsoft.com/office/drawing/2014/main" id="{25DD1B44-7EB1-49CB-B556-C0F9E4E95048}"/>
              </a:ext>
            </a:extLst>
          </p:cNvPr>
          <p:cNvSpPr>
            <a:spLocks noGrp="1"/>
          </p:cNvSpPr>
          <p:nvPr>
            <p:ph idx="1"/>
          </p:nvPr>
        </p:nvSpPr>
        <p:spPr/>
        <p:txBody>
          <a:bodyPr/>
          <a:lstStyle/>
          <a:p>
            <a:pPr marL="514350" indent="-514350">
              <a:buAutoNum type="arabicPeriod"/>
            </a:pPr>
            <a:r>
              <a:rPr lang="en-US" dirty="0"/>
              <a:t>Access link: </a:t>
            </a:r>
          </a:p>
          <a:p>
            <a:pPr lvl="1"/>
            <a:r>
              <a:rPr lang="en-US" dirty="0"/>
              <a:t>	The implementation of lexical scope can me obtained by using </a:t>
            </a:r>
            <a:r>
              <a:rPr lang="en-US" b="1" dirty="0"/>
              <a:t>pointer to 	each activation record</a:t>
            </a:r>
            <a:r>
              <a:rPr lang="en-US" dirty="0"/>
              <a:t>. These pointers are called access link.</a:t>
            </a:r>
          </a:p>
          <a:p>
            <a:pPr marL="0" indent="0">
              <a:buNone/>
            </a:pPr>
            <a:r>
              <a:rPr lang="en-US" dirty="0"/>
              <a:t>2. Display:</a:t>
            </a:r>
          </a:p>
          <a:p>
            <a:pPr lvl="1"/>
            <a:r>
              <a:rPr lang="en-US" dirty="0"/>
              <a:t>   It is expensive to </a:t>
            </a:r>
            <a:r>
              <a:rPr lang="en-US" b="1" dirty="0"/>
              <a:t>traverse down access link </a:t>
            </a:r>
            <a:r>
              <a:rPr lang="en-US" dirty="0"/>
              <a:t>every time when a 	particular nonlocal variable is accessed.</a:t>
            </a:r>
          </a:p>
          <a:p>
            <a:pPr lvl="1"/>
            <a:r>
              <a:rPr lang="en-US" dirty="0"/>
              <a:t>   To speed up the access to non-locals can be achieved by maintaining an array of pointers called display.</a:t>
            </a:r>
          </a:p>
          <a:p>
            <a:pPr marL="0" indent="0">
              <a:buNone/>
            </a:pPr>
            <a:endParaRPr lang="en-IN" dirty="0"/>
          </a:p>
        </p:txBody>
      </p:sp>
    </p:spTree>
    <p:extLst>
      <p:ext uri="{BB962C8B-B14F-4D97-AF65-F5344CB8AC3E}">
        <p14:creationId xmlns:p14="http://schemas.microsoft.com/office/powerpoint/2010/main" val="311378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C382-D5A3-4BEF-8AF0-9A9BB0B435AD}"/>
              </a:ext>
            </a:extLst>
          </p:cNvPr>
          <p:cNvSpPr>
            <a:spLocks noGrp="1"/>
          </p:cNvSpPr>
          <p:nvPr>
            <p:ph type="title"/>
          </p:nvPr>
        </p:nvSpPr>
        <p:spPr/>
        <p:txBody>
          <a:bodyPr/>
          <a:lstStyle/>
          <a:p>
            <a:r>
              <a:rPr lang="en-IN" b="1" i="0" dirty="0">
                <a:solidFill>
                  <a:srgbClr val="273239"/>
                </a:solidFill>
                <a:effectLst/>
                <a:latin typeface="urw-din"/>
              </a:rPr>
              <a:t>Symbol Table Entries</a:t>
            </a:r>
            <a:endParaRPr lang="en-IN" dirty="0"/>
          </a:p>
        </p:txBody>
      </p:sp>
      <p:sp>
        <p:nvSpPr>
          <p:cNvPr id="3" name="Content Placeholder 2">
            <a:extLst>
              <a:ext uri="{FF2B5EF4-FFF2-40B4-BE49-F238E27FC236}">
                <a16:creationId xmlns:a16="http://schemas.microsoft.com/office/drawing/2014/main" id="{C38B215A-D53E-4BB8-B51A-5479E23A6584}"/>
              </a:ext>
            </a:extLst>
          </p:cNvPr>
          <p:cNvSpPr>
            <a:spLocks noGrp="1"/>
          </p:cNvSpPr>
          <p:nvPr>
            <p:ph sz="half" idx="1"/>
          </p:nvPr>
        </p:nvSpPr>
        <p:spPr>
          <a:xfrm>
            <a:off x="400050" y="1825625"/>
            <a:ext cx="5619750" cy="4667250"/>
          </a:xfrm>
          <a:ln>
            <a:solidFill>
              <a:schemeClr val="tx1"/>
            </a:solidFill>
          </a:ln>
        </p:spPr>
        <p:txBody>
          <a:bodyPr>
            <a:noAutofit/>
          </a:bodyPr>
          <a:lstStyle/>
          <a:p>
            <a:pPr algn="l" fontAlgn="base"/>
            <a:r>
              <a:rPr lang="en-US" b="1" i="0" dirty="0">
                <a:solidFill>
                  <a:srgbClr val="273239"/>
                </a:solidFill>
                <a:effectLst/>
                <a:latin typeface="urw-din"/>
              </a:rPr>
              <a:t>Items stored in Symbol table:</a:t>
            </a:r>
            <a:r>
              <a:rPr lang="en-US" b="0" i="0" dirty="0">
                <a:solidFill>
                  <a:srgbClr val="273239"/>
                </a:solidFill>
                <a:effectLst/>
                <a:latin typeface="urw-din"/>
              </a:rPr>
              <a:t> </a:t>
            </a:r>
          </a:p>
          <a:p>
            <a:pPr lvl="1" fontAlgn="base"/>
            <a:r>
              <a:rPr lang="en-US" sz="2800" b="0" i="0" dirty="0">
                <a:solidFill>
                  <a:srgbClr val="273239"/>
                </a:solidFill>
                <a:effectLst/>
                <a:latin typeface="urw-din"/>
              </a:rPr>
              <a:t>Variable names</a:t>
            </a:r>
          </a:p>
          <a:p>
            <a:pPr lvl="1" fontAlgn="base"/>
            <a:r>
              <a:rPr lang="en-US" sz="2800" dirty="0">
                <a:solidFill>
                  <a:srgbClr val="273239"/>
                </a:solidFill>
                <a:latin typeface="urw-din"/>
              </a:rPr>
              <a:t>C</a:t>
            </a:r>
            <a:r>
              <a:rPr lang="en-US" sz="2800" b="0" i="0" dirty="0">
                <a:solidFill>
                  <a:srgbClr val="273239"/>
                </a:solidFill>
                <a:effectLst/>
                <a:latin typeface="urw-din"/>
              </a:rPr>
              <a:t>onstants</a:t>
            </a:r>
          </a:p>
          <a:p>
            <a:pPr lvl="1" fontAlgn="base"/>
            <a:r>
              <a:rPr lang="en-US" sz="2800" b="0" i="0" dirty="0">
                <a:solidFill>
                  <a:srgbClr val="273239"/>
                </a:solidFill>
                <a:effectLst/>
                <a:latin typeface="urw-din"/>
              </a:rPr>
              <a:t>Procedure name </a:t>
            </a:r>
          </a:p>
          <a:p>
            <a:pPr lvl="1" fontAlgn="base"/>
            <a:r>
              <a:rPr lang="en-US" sz="2800" dirty="0">
                <a:solidFill>
                  <a:srgbClr val="273239"/>
                </a:solidFill>
                <a:latin typeface="urw-din"/>
              </a:rPr>
              <a:t>F</a:t>
            </a:r>
            <a:r>
              <a:rPr lang="en-US" sz="2800" b="0" i="0" dirty="0">
                <a:solidFill>
                  <a:srgbClr val="273239"/>
                </a:solidFill>
                <a:effectLst/>
                <a:latin typeface="urw-din"/>
              </a:rPr>
              <a:t>unction names</a:t>
            </a:r>
          </a:p>
          <a:p>
            <a:pPr lvl="1" fontAlgn="base"/>
            <a:r>
              <a:rPr lang="en-US" sz="2800" b="0" i="0" dirty="0">
                <a:solidFill>
                  <a:srgbClr val="273239"/>
                </a:solidFill>
                <a:effectLst/>
                <a:latin typeface="urw-din"/>
              </a:rPr>
              <a:t>Literal constants and strings</a:t>
            </a:r>
          </a:p>
          <a:p>
            <a:pPr lvl="1" fontAlgn="base"/>
            <a:r>
              <a:rPr lang="en-US" sz="2800" b="0" i="0" dirty="0">
                <a:solidFill>
                  <a:srgbClr val="273239"/>
                </a:solidFill>
                <a:effectLst/>
                <a:latin typeface="urw-din"/>
              </a:rPr>
              <a:t>Compiler generated temporaries</a:t>
            </a:r>
          </a:p>
          <a:p>
            <a:pPr lvl="1" fontAlgn="base"/>
            <a:r>
              <a:rPr lang="en-US" sz="2800" b="0" i="0" dirty="0">
                <a:solidFill>
                  <a:srgbClr val="273239"/>
                </a:solidFill>
                <a:effectLst/>
                <a:latin typeface="urw-din"/>
              </a:rPr>
              <a:t>Labels in source languages</a:t>
            </a:r>
          </a:p>
        </p:txBody>
      </p:sp>
      <p:sp>
        <p:nvSpPr>
          <p:cNvPr id="4" name="Content Placeholder 3">
            <a:extLst>
              <a:ext uri="{FF2B5EF4-FFF2-40B4-BE49-F238E27FC236}">
                <a16:creationId xmlns:a16="http://schemas.microsoft.com/office/drawing/2014/main" id="{CCD6083F-9BE6-46F7-BB44-24C174DCC614}"/>
              </a:ext>
            </a:extLst>
          </p:cNvPr>
          <p:cNvSpPr>
            <a:spLocks noGrp="1"/>
          </p:cNvSpPr>
          <p:nvPr>
            <p:ph sz="half" idx="2"/>
          </p:nvPr>
        </p:nvSpPr>
        <p:spPr>
          <a:xfrm>
            <a:off x="6172200" y="1825625"/>
            <a:ext cx="5772150" cy="4351338"/>
          </a:xfrm>
          <a:ln>
            <a:solidFill>
              <a:srgbClr val="FFC000"/>
            </a:solidFill>
          </a:ln>
        </p:spPr>
        <p:txBody>
          <a:bodyPr>
            <a:normAutofit lnSpcReduction="10000"/>
          </a:bodyPr>
          <a:lstStyle/>
          <a:p>
            <a:pPr algn="l" fontAlgn="base"/>
            <a:r>
              <a:rPr lang="en-US" b="1" i="0" dirty="0">
                <a:solidFill>
                  <a:srgbClr val="273239"/>
                </a:solidFill>
                <a:effectLst/>
                <a:latin typeface="urw-din"/>
              </a:rPr>
              <a:t>Information used by the compiler from Symbol table:</a:t>
            </a:r>
            <a:r>
              <a:rPr lang="en-US" b="0" i="0" dirty="0">
                <a:solidFill>
                  <a:srgbClr val="273239"/>
                </a:solidFill>
                <a:effectLst/>
                <a:latin typeface="urw-din"/>
              </a:rPr>
              <a:t>  </a:t>
            </a:r>
          </a:p>
          <a:p>
            <a:pPr lvl="1" fontAlgn="base"/>
            <a:r>
              <a:rPr lang="en-US" b="0" i="0" dirty="0">
                <a:solidFill>
                  <a:srgbClr val="273239"/>
                </a:solidFill>
                <a:effectLst/>
                <a:latin typeface="urw-din"/>
              </a:rPr>
              <a:t>Data type and name</a:t>
            </a:r>
          </a:p>
          <a:p>
            <a:pPr lvl="1" fontAlgn="base"/>
            <a:r>
              <a:rPr lang="en-US" b="0" i="0" dirty="0">
                <a:solidFill>
                  <a:srgbClr val="273239"/>
                </a:solidFill>
                <a:effectLst/>
                <a:latin typeface="urw-din"/>
              </a:rPr>
              <a:t>Declaring procedures</a:t>
            </a:r>
          </a:p>
          <a:p>
            <a:pPr lvl="1" fontAlgn="base"/>
            <a:r>
              <a:rPr lang="en-US" b="0" i="0" dirty="0">
                <a:solidFill>
                  <a:srgbClr val="273239"/>
                </a:solidFill>
                <a:effectLst/>
                <a:latin typeface="urw-din"/>
              </a:rPr>
              <a:t>Offset in storage</a:t>
            </a:r>
          </a:p>
          <a:p>
            <a:pPr lvl="1" fontAlgn="base"/>
            <a:r>
              <a:rPr lang="en-US" b="0" i="0" dirty="0">
                <a:solidFill>
                  <a:srgbClr val="273239"/>
                </a:solidFill>
                <a:effectLst/>
                <a:latin typeface="urw-din"/>
              </a:rPr>
              <a:t>If structure or record then, a pointer to structure table.</a:t>
            </a:r>
          </a:p>
          <a:p>
            <a:pPr lvl="1" fontAlgn="base"/>
            <a:r>
              <a:rPr lang="en-US" b="0" i="0" dirty="0">
                <a:solidFill>
                  <a:srgbClr val="273239"/>
                </a:solidFill>
                <a:effectLst/>
                <a:latin typeface="urw-din"/>
              </a:rPr>
              <a:t>For parameters, whether parameter passing by value or by reference</a:t>
            </a:r>
          </a:p>
          <a:p>
            <a:pPr lvl="1" fontAlgn="base"/>
            <a:r>
              <a:rPr lang="en-US" b="0" i="0" dirty="0">
                <a:solidFill>
                  <a:srgbClr val="273239"/>
                </a:solidFill>
                <a:effectLst/>
                <a:latin typeface="urw-din"/>
              </a:rPr>
              <a:t>Number and type of arguments passed to function</a:t>
            </a:r>
          </a:p>
          <a:p>
            <a:pPr lvl="1" fontAlgn="base"/>
            <a:r>
              <a:rPr lang="en-US" b="0" i="0" dirty="0">
                <a:solidFill>
                  <a:srgbClr val="273239"/>
                </a:solidFill>
                <a:effectLst/>
                <a:latin typeface="urw-din"/>
              </a:rPr>
              <a:t>Base Address</a:t>
            </a:r>
          </a:p>
          <a:p>
            <a:endParaRPr lang="en-IN" dirty="0"/>
          </a:p>
        </p:txBody>
      </p:sp>
    </p:spTree>
    <p:extLst>
      <p:ext uri="{BB962C8B-B14F-4D97-AF65-F5344CB8AC3E}">
        <p14:creationId xmlns:p14="http://schemas.microsoft.com/office/powerpoint/2010/main" val="1859732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902A-A801-428D-83BC-ED7C75916AAE}"/>
              </a:ext>
            </a:extLst>
          </p:cNvPr>
          <p:cNvSpPr>
            <a:spLocks noGrp="1"/>
          </p:cNvSpPr>
          <p:nvPr>
            <p:ph type="title"/>
          </p:nvPr>
        </p:nvSpPr>
        <p:spPr>
          <a:xfrm>
            <a:off x="104775" y="0"/>
            <a:ext cx="10515600" cy="1325563"/>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EE8C4CDA-EF86-45B0-868E-0DE364807090}"/>
              </a:ext>
            </a:extLst>
          </p:cNvPr>
          <p:cNvSpPr>
            <a:spLocks noGrp="1"/>
          </p:cNvSpPr>
          <p:nvPr>
            <p:ph idx="1"/>
          </p:nvPr>
        </p:nvSpPr>
        <p:spPr>
          <a:xfrm>
            <a:off x="200025" y="1333500"/>
            <a:ext cx="11153775" cy="5438775"/>
          </a:xfrm>
        </p:spPr>
        <p:txBody>
          <a:bodyPr>
            <a:normAutofit fontScale="92500" lnSpcReduction="20000"/>
          </a:bodyPr>
          <a:lstStyle/>
          <a:p>
            <a:pPr marL="0" indent="0">
              <a:buNone/>
            </a:pPr>
            <a:r>
              <a:rPr lang="en-US" dirty="0"/>
              <a:t>test() ///main()</a:t>
            </a:r>
          </a:p>
          <a:p>
            <a:pPr marL="0" indent="0">
              <a:buNone/>
            </a:pPr>
            <a:r>
              <a:rPr lang="en-US" dirty="0"/>
              <a:t>{	int a;	B(1); }</a:t>
            </a:r>
          </a:p>
          <a:p>
            <a:pPr marL="0" indent="0">
              <a:buNone/>
            </a:pPr>
            <a:r>
              <a:rPr lang="en-US" dirty="0"/>
              <a:t>B(int </a:t>
            </a:r>
            <a:r>
              <a:rPr lang="en-US" dirty="0" err="1"/>
              <a:t>i</a:t>
            </a:r>
            <a:r>
              <a:rPr lang="en-US" dirty="0"/>
              <a:t>) </a:t>
            </a:r>
          </a:p>
          <a:p>
            <a:pPr marL="0" indent="0">
              <a:buNone/>
            </a:pPr>
            <a:r>
              <a:rPr lang="en-US" dirty="0"/>
              <a:t>{	int b;	</a:t>
            </a:r>
          </a:p>
          <a:p>
            <a:pPr marL="0" indent="0">
              <a:buNone/>
            </a:pPr>
            <a:r>
              <a:rPr lang="en-US" dirty="0"/>
              <a:t>	if (</a:t>
            </a:r>
            <a:r>
              <a:rPr lang="en-US" dirty="0" err="1"/>
              <a:t>i</a:t>
            </a:r>
            <a:r>
              <a:rPr lang="en-US" dirty="0"/>
              <a:t> != 0) </a:t>
            </a:r>
          </a:p>
          <a:p>
            <a:pPr marL="0" indent="0">
              <a:buNone/>
            </a:pPr>
            <a:r>
              <a:rPr lang="en-US" dirty="0"/>
              <a:t>		</a:t>
            </a:r>
            <a:r>
              <a:rPr lang="en-US" dirty="0" err="1"/>
              <a:t>retrun</a:t>
            </a:r>
            <a:r>
              <a:rPr lang="en-US" dirty="0"/>
              <a:t> B(i-1);</a:t>
            </a:r>
          </a:p>
          <a:p>
            <a:pPr marL="0" indent="0">
              <a:buNone/>
            </a:pPr>
            <a:r>
              <a:rPr lang="en-US" dirty="0"/>
              <a:t>	else</a:t>
            </a:r>
          </a:p>
          <a:p>
            <a:pPr marL="0" indent="0">
              <a:buNone/>
            </a:pPr>
            <a:r>
              <a:rPr lang="en-US" dirty="0"/>
              <a:t>		C();}</a:t>
            </a:r>
          </a:p>
          <a:p>
            <a:pPr marL="0" indent="0">
              <a:buNone/>
            </a:pPr>
            <a:endParaRPr lang="en-US" dirty="0"/>
          </a:p>
          <a:p>
            <a:pPr marL="0" indent="0">
              <a:buNone/>
            </a:pPr>
            <a:r>
              <a:rPr lang="en-US" dirty="0"/>
              <a:t>C() </a:t>
            </a:r>
          </a:p>
          <a:p>
            <a:pPr marL="0" indent="0">
              <a:buNone/>
            </a:pPr>
            <a:r>
              <a:rPr lang="en-US" dirty="0"/>
              <a:t>{	int k;	A();}</a:t>
            </a:r>
          </a:p>
          <a:p>
            <a:pPr marL="0" indent="0">
              <a:buNone/>
            </a:pPr>
            <a:r>
              <a:rPr lang="en-US" dirty="0"/>
              <a:t>A()</a:t>
            </a:r>
          </a:p>
          <a:p>
            <a:pPr marL="0" indent="0">
              <a:buNone/>
            </a:pPr>
            <a:r>
              <a:rPr lang="en-US" dirty="0"/>
              <a:t>{ int d; d=1;}</a:t>
            </a:r>
          </a:p>
          <a:p>
            <a:pPr marL="0" indent="0">
              <a:buNone/>
            </a:pPr>
            <a:endParaRPr lang="en-IN" dirty="0"/>
          </a:p>
        </p:txBody>
      </p:sp>
      <p:pic>
        <p:nvPicPr>
          <p:cNvPr id="5" name="Picture 4">
            <a:extLst>
              <a:ext uri="{FF2B5EF4-FFF2-40B4-BE49-F238E27FC236}">
                <a16:creationId xmlns:a16="http://schemas.microsoft.com/office/drawing/2014/main" id="{2F472663-895C-468B-AC59-E15D536D1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401" y="200025"/>
            <a:ext cx="7038975" cy="6657975"/>
          </a:xfrm>
          <a:prstGeom prst="rect">
            <a:avLst/>
          </a:prstGeom>
        </p:spPr>
      </p:pic>
    </p:spTree>
    <p:extLst>
      <p:ext uri="{BB962C8B-B14F-4D97-AF65-F5344CB8AC3E}">
        <p14:creationId xmlns:p14="http://schemas.microsoft.com/office/powerpoint/2010/main" val="3833967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30AC-DD5D-495E-9432-840BF8005BCF}"/>
              </a:ext>
            </a:extLst>
          </p:cNvPr>
          <p:cNvSpPr>
            <a:spLocks noGrp="1"/>
          </p:cNvSpPr>
          <p:nvPr>
            <p:ph type="title"/>
          </p:nvPr>
        </p:nvSpPr>
        <p:spPr>
          <a:xfrm>
            <a:off x="838200" y="365125"/>
            <a:ext cx="10515600" cy="911225"/>
          </a:xfrm>
        </p:spPr>
        <p:txBody>
          <a:bodyPr/>
          <a:lstStyle/>
          <a:p>
            <a:r>
              <a:rPr lang="en-US" dirty="0"/>
              <a:t>Display</a:t>
            </a:r>
            <a:endParaRPr lang="en-IN" dirty="0"/>
          </a:p>
        </p:txBody>
      </p:sp>
      <p:sp>
        <p:nvSpPr>
          <p:cNvPr id="3" name="Content Placeholder 2">
            <a:extLst>
              <a:ext uri="{FF2B5EF4-FFF2-40B4-BE49-F238E27FC236}">
                <a16:creationId xmlns:a16="http://schemas.microsoft.com/office/drawing/2014/main" id="{7FD8FE88-1E39-4EB4-B3B0-8C124166EFA7}"/>
              </a:ext>
            </a:extLst>
          </p:cNvPr>
          <p:cNvSpPr>
            <a:spLocks noGrp="1"/>
          </p:cNvSpPr>
          <p:nvPr>
            <p:ph idx="1"/>
          </p:nvPr>
        </p:nvSpPr>
        <p:spPr>
          <a:xfrm>
            <a:off x="838200" y="1438275"/>
            <a:ext cx="10515600" cy="4738688"/>
          </a:xfrm>
        </p:spPr>
        <p:txBody>
          <a:bodyPr>
            <a:normAutofit fontScale="77500" lnSpcReduction="20000"/>
          </a:bodyPr>
          <a:lstStyle/>
          <a:p>
            <a:pPr marL="0" indent="0">
              <a:buNone/>
            </a:pPr>
            <a:r>
              <a:rPr lang="en-US" dirty="0"/>
              <a:t>p0()</a:t>
            </a:r>
          </a:p>
          <a:p>
            <a:pPr marL="0" indent="0">
              <a:buNone/>
            </a:pPr>
            <a:r>
              <a:rPr lang="en-US" dirty="0"/>
              <a:t>{</a:t>
            </a:r>
          </a:p>
          <a:p>
            <a:pPr marL="0" indent="0">
              <a:buNone/>
            </a:pPr>
            <a:r>
              <a:rPr lang="en-US" dirty="0"/>
              <a:t>	p1()</a:t>
            </a:r>
          </a:p>
          <a:p>
            <a:pPr marL="0" indent="0">
              <a:buNone/>
            </a:pPr>
            <a:r>
              <a:rPr lang="en-US" dirty="0"/>
              <a:t>	{	</a:t>
            </a:r>
          </a:p>
          <a:p>
            <a:pPr marL="0" indent="0">
              <a:buNone/>
            </a:pPr>
            <a:r>
              <a:rPr lang="en-US" dirty="0"/>
              <a:t>		p2()</a:t>
            </a:r>
          </a:p>
          <a:p>
            <a:pPr marL="0" indent="0">
              <a:buNone/>
            </a:pPr>
            <a:r>
              <a:rPr lang="en-US" dirty="0"/>
              <a:t>		{….}</a:t>
            </a:r>
          </a:p>
          <a:p>
            <a:pPr marL="0" indent="0">
              <a:buNone/>
            </a:pPr>
            <a:r>
              <a:rPr lang="en-US" dirty="0"/>
              <a:t>	}</a:t>
            </a:r>
          </a:p>
          <a:p>
            <a:pPr marL="0" indent="0">
              <a:buNone/>
            </a:pPr>
            <a:r>
              <a:rPr lang="en-US" dirty="0"/>
              <a:t>	p3()</a:t>
            </a:r>
          </a:p>
          <a:p>
            <a:pPr marL="0" indent="0">
              <a:buNone/>
            </a:pPr>
            <a:r>
              <a:rPr lang="en-US" dirty="0"/>
              <a:t>	{</a:t>
            </a:r>
          </a:p>
          <a:p>
            <a:pPr marL="0" indent="0">
              <a:buNone/>
            </a:pPr>
            <a:r>
              <a:rPr lang="en-US" dirty="0"/>
              <a:t>		p4()</a:t>
            </a:r>
          </a:p>
          <a:p>
            <a:pPr marL="0" indent="0">
              <a:buNone/>
            </a:pPr>
            <a:r>
              <a:rPr lang="en-US" dirty="0"/>
              <a:t>		{…..}</a:t>
            </a:r>
          </a:p>
          <a:p>
            <a:pPr marL="0" indent="0">
              <a:buNone/>
            </a:pPr>
            <a:r>
              <a:rPr lang="en-US" dirty="0"/>
              <a:t>	}</a:t>
            </a:r>
          </a:p>
          <a:p>
            <a:pPr marL="0" indent="0">
              <a:buNone/>
            </a:pPr>
            <a:r>
              <a:rPr lang="en-US" dirty="0"/>
              <a:t>}</a:t>
            </a:r>
            <a:endParaRPr lang="en-IN" dirty="0"/>
          </a:p>
        </p:txBody>
      </p:sp>
      <p:pic>
        <p:nvPicPr>
          <p:cNvPr id="5" name="Picture 4">
            <a:extLst>
              <a:ext uri="{FF2B5EF4-FFF2-40B4-BE49-F238E27FC236}">
                <a16:creationId xmlns:a16="http://schemas.microsoft.com/office/drawing/2014/main" id="{518387FD-8771-4676-AD39-EF0C5417C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87132"/>
            <a:ext cx="8096250" cy="5874135"/>
          </a:xfrm>
          <a:prstGeom prst="rect">
            <a:avLst/>
          </a:prstGeom>
          <a:ln>
            <a:solidFill>
              <a:schemeClr val="accent1"/>
            </a:solidFill>
          </a:ln>
        </p:spPr>
      </p:pic>
    </p:spTree>
    <p:extLst>
      <p:ext uri="{BB962C8B-B14F-4D97-AF65-F5344CB8AC3E}">
        <p14:creationId xmlns:p14="http://schemas.microsoft.com/office/powerpoint/2010/main" val="1658428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5123-8EDE-457A-A930-F60DEF032642}"/>
              </a:ext>
            </a:extLst>
          </p:cNvPr>
          <p:cNvSpPr>
            <a:spLocks noGrp="1"/>
          </p:cNvSpPr>
          <p:nvPr>
            <p:ph type="title"/>
          </p:nvPr>
        </p:nvSpPr>
        <p:spPr/>
        <p:txBody>
          <a:bodyPr/>
          <a:lstStyle/>
          <a:p>
            <a:r>
              <a:rPr lang="en-US" b="0" i="0" dirty="0">
                <a:solidFill>
                  <a:srgbClr val="383838"/>
                </a:solidFill>
                <a:effectLst/>
                <a:latin typeface="-apple-system"/>
              </a:rPr>
              <a:t>Error detection and Recovery in Compiler</a:t>
            </a:r>
            <a:endParaRPr lang="en-IN" dirty="0"/>
          </a:p>
        </p:txBody>
      </p:sp>
      <p:sp>
        <p:nvSpPr>
          <p:cNvPr id="3" name="Content Placeholder 2">
            <a:extLst>
              <a:ext uri="{FF2B5EF4-FFF2-40B4-BE49-F238E27FC236}">
                <a16:creationId xmlns:a16="http://schemas.microsoft.com/office/drawing/2014/main" id="{BE1AD565-1A2D-43D1-BF54-02ED7436B218}"/>
              </a:ext>
            </a:extLst>
          </p:cNvPr>
          <p:cNvSpPr>
            <a:spLocks noGrp="1"/>
          </p:cNvSpPr>
          <p:nvPr>
            <p:ph idx="1"/>
          </p:nvPr>
        </p:nvSpPr>
        <p:spPr/>
        <p:txBody>
          <a:bodyPr>
            <a:normAutofit/>
          </a:bodyPr>
          <a:lstStyle/>
          <a:p>
            <a:pPr algn="just" fontAlgn="base"/>
            <a:r>
              <a:rPr lang="en-US" b="0" i="0" dirty="0">
                <a:solidFill>
                  <a:srgbClr val="000000"/>
                </a:solidFill>
                <a:effectLst/>
                <a:latin typeface="-apple-system"/>
              </a:rPr>
              <a:t>In this phase of compilation, all possible errors made by the user are detected and reported to the user in form of error messages. This process of locating errors and reporting it to user is called </a:t>
            </a:r>
            <a:r>
              <a:rPr lang="en-US" b="1" i="0" dirty="0">
                <a:solidFill>
                  <a:srgbClr val="000000"/>
                </a:solidFill>
                <a:effectLst/>
                <a:latin typeface="-apple-system"/>
              </a:rPr>
              <a:t>Error Handling process</a:t>
            </a:r>
            <a:r>
              <a:rPr lang="en-US" b="0" i="0" dirty="0">
                <a:solidFill>
                  <a:srgbClr val="000000"/>
                </a:solidFill>
                <a:effectLst/>
                <a:latin typeface="-apple-system"/>
              </a:rPr>
              <a:t>.</a:t>
            </a:r>
          </a:p>
          <a:p>
            <a:pPr algn="just" fontAlgn="base"/>
            <a:r>
              <a:rPr lang="en-US" b="1" i="0" dirty="0">
                <a:solidFill>
                  <a:srgbClr val="000000"/>
                </a:solidFill>
                <a:effectLst/>
                <a:latin typeface="-apple-system"/>
              </a:rPr>
              <a:t>Functions of Error handler</a:t>
            </a:r>
            <a:endParaRPr lang="en-US" b="0" i="0" dirty="0">
              <a:solidFill>
                <a:srgbClr val="000000"/>
              </a:solidFill>
              <a:effectLst/>
              <a:latin typeface="-apple-system"/>
            </a:endParaRPr>
          </a:p>
          <a:p>
            <a:pPr lvl="1"/>
            <a:r>
              <a:rPr lang="en-US" b="0" i="0" dirty="0">
                <a:solidFill>
                  <a:srgbClr val="383838"/>
                </a:solidFill>
                <a:effectLst/>
                <a:latin typeface="-apple-system"/>
              </a:rPr>
              <a:t>Detection</a:t>
            </a:r>
          </a:p>
          <a:p>
            <a:pPr lvl="1"/>
            <a:r>
              <a:rPr lang="en-US" b="0" i="0" dirty="0">
                <a:solidFill>
                  <a:srgbClr val="383838"/>
                </a:solidFill>
                <a:effectLst/>
                <a:latin typeface="-apple-system"/>
              </a:rPr>
              <a:t>Reporting</a:t>
            </a:r>
          </a:p>
          <a:p>
            <a:pPr lvl="1"/>
            <a:r>
              <a:rPr lang="en-US" b="0" i="0" dirty="0">
                <a:solidFill>
                  <a:srgbClr val="383838"/>
                </a:solidFill>
                <a:effectLst/>
                <a:latin typeface="-apple-system"/>
              </a:rPr>
              <a:t>Recovery</a:t>
            </a:r>
          </a:p>
          <a:p>
            <a:endParaRPr lang="en-IN" dirty="0"/>
          </a:p>
        </p:txBody>
      </p:sp>
    </p:spTree>
    <p:extLst>
      <p:ext uri="{BB962C8B-B14F-4D97-AF65-F5344CB8AC3E}">
        <p14:creationId xmlns:p14="http://schemas.microsoft.com/office/powerpoint/2010/main" val="1246208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0182-3F7C-425F-8715-82D508F637E1}"/>
              </a:ext>
            </a:extLst>
          </p:cNvPr>
          <p:cNvSpPr>
            <a:spLocks noGrp="1"/>
          </p:cNvSpPr>
          <p:nvPr>
            <p:ph type="title"/>
          </p:nvPr>
        </p:nvSpPr>
        <p:spPr/>
        <p:txBody>
          <a:bodyPr/>
          <a:lstStyle/>
          <a:p>
            <a:r>
              <a:rPr lang="en-IN" b="0" i="0" dirty="0">
                <a:solidFill>
                  <a:srgbClr val="383838"/>
                </a:solidFill>
                <a:effectLst/>
                <a:latin typeface="-apple-system"/>
              </a:rPr>
              <a:t>Classification of Errors</a:t>
            </a:r>
            <a:endParaRPr lang="en-IN" dirty="0"/>
          </a:p>
        </p:txBody>
      </p:sp>
      <p:sp>
        <p:nvSpPr>
          <p:cNvPr id="3" name="Content Placeholder 2">
            <a:extLst>
              <a:ext uri="{FF2B5EF4-FFF2-40B4-BE49-F238E27FC236}">
                <a16:creationId xmlns:a16="http://schemas.microsoft.com/office/drawing/2014/main" id="{9EC455C7-D5CD-47BE-83CC-D3F3648794A4}"/>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73F2E8B3-4298-45EB-8850-D5EF8B8E1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19238"/>
            <a:ext cx="9886950" cy="512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072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4E9E-0E93-4E14-840A-872B0A280380}"/>
              </a:ext>
            </a:extLst>
          </p:cNvPr>
          <p:cNvSpPr>
            <a:spLocks noGrp="1"/>
          </p:cNvSpPr>
          <p:nvPr>
            <p:ph type="title"/>
          </p:nvPr>
        </p:nvSpPr>
        <p:spPr/>
        <p:txBody>
          <a:bodyPr/>
          <a:lstStyle/>
          <a:p>
            <a:r>
              <a:rPr lang="en-IN" b="1" i="0" dirty="0">
                <a:solidFill>
                  <a:srgbClr val="000000"/>
                </a:solidFill>
                <a:effectLst/>
                <a:latin typeface="-apple-system"/>
              </a:rPr>
              <a:t>Lexical phase errors</a:t>
            </a:r>
            <a:endParaRPr lang="en-IN" dirty="0"/>
          </a:p>
        </p:txBody>
      </p:sp>
      <p:sp>
        <p:nvSpPr>
          <p:cNvPr id="3" name="Content Placeholder 2">
            <a:extLst>
              <a:ext uri="{FF2B5EF4-FFF2-40B4-BE49-F238E27FC236}">
                <a16:creationId xmlns:a16="http://schemas.microsoft.com/office/drawing/2014/main" id="{6369034C-92C8-48F2-8159-A8367DE78408}"/>
              </a:ext>
            </a:extLst>
          </p:cNvPr>
          <p:cNvSpPr>
            <a:spLocks noGrp="1"/>
          </p:cNvSpPr>
          <p:nvPr>
            <p:ph idx="1"/>
          </p:nvPr>
        </p:nvSpPr>
        <p:spPr/>
        <p:txBody>
          <a:bodyPr/>
          <a:lstStyle/>
          <a:p>
            <a:pPr algn="just" fontAlgn="base"/>
            <a:r>
              <a:rPr lang="en-US" b="0" i="0" dirty="0">
                <a:solidFill>
                  <a:srgbClr val="000000"/>
                </a:solidFill>
                <a:effectLst/>
                <a:latin typeface="-apple-system"/>
              </a:rPr>
              <a:t>errors detected during the lexical analysis phase. </a:t>
            </a:r>
          </a:p>
          <a:p>
            <a:pPr algn="just" fontAlgn="base"/>
            <a:endParaRPr lang="en-US" dirty="0">
              <a:solidFill>
                <a:srgbClr val="000000"/>
              </a:solidFill>
              <a:latin typeface="-apple-system"/>
            </a:endParaRPr>
          </a:p>
          <a:p>
            <a:pPr algn="just" fontAlgn="base"/>
            <a:r>
              <a:rPr lang="en-US" b="0" i="0" dirty="0">
                <a:solidFill>
                  <a:srgbClr val="000000"/>
                </a:solidFill>
                <a:effectLst/>
                <a:latin typeface="-apple-system"/>
              </a:rPr>
              <a:t>Types of lexical errors:</a:t>
            </a:r>
          </a:p>
          <a:p>
            <a:pPr marL="914400" lvl="1" indent="-457200">
              <a:buFont typeface="+mj-lt"/>
              <a:buAutoNum type="arabicPeriod"/>
            </a:pPr>
            <a:r>
              <a:rPr lang="en-US" b="0" i="0" dirty="0">
                <a:solidFill>
                  <a:srgbClr val="383838"/>
                </a:solidFill>
                <a:effectLst/>
                <a:latin typeface="-apple-system"/>
              </a:rPr>
              <a:t>Exceeding length of identifier or numeric constants (size of identifier and number)</a:t>
            </a:r>
          </a:p>
          <a:p>
            <a:pPr marL="914400" lvl="1" indent="-457200">
              <a:buFont typeface="+mj-lt"/>
              <a:buAutoNum type="arabicPeriod"/>
            </a:pPr>
            <a:r>
              <a:rPr lang="en-US" b="0" i="0" dirty="0">
                <a:solidFill>
                  <a:srgbClr val="383838"/>
                </a:solidFill>
                <a:effectLst/>
                <a:latin typeface="-apple-system"/>
              </a:rPr>
              <a:t>Appearance of illegal characters ( </a:t>
            </a:r>
            <a:r>
              <a:rPr lang="en-US" b="0" i="0" dirty="0" err="1">
                <a:solidFill>
                  <a:srgbClr val="383838"/>
                </a:solidFill>
                <a:effectLst/>
                <a:latin typeface="-apple-system"/>
              </a:rPr>
              <a:t>printf</a:t>
            </a:r>
            <a:r>
              <a:rPr lang="en-US" b="0" i="0" dirty="0">
                <a:solidFill>
                  <a:srgbClr val="383838"/>
                </a:solidFill>
                <a:effectLst/>
                <a:latin typeface="-apple-system"/>
              </a:rPr>
              <a:t>(“</a:t>
            </a:r>
            <a:r>
              <a:rPr lang="en-US" dirty="0">
                <a:solidFill>
                  <a:srgbClr val="383838"/>
                </a:solidFill>
                <a:latin typeface="-apple-system"/>
              </a:rPr>
              <a:t>Compiler Design</a:t>
            </a:r>
            <a:r>
              <a:rPr lang="en-US" b="0" i="0" dirty="0">
                <a:solidFill>
                  <a:srgbClr val="383838"/>
                </a:solidFill>
                <a:effectLst/>
                <a:latin typeface="-apple-system"/>
              </a:rPr>
              <a:t>”);$)</a:t>
            </a:r>
          </a:p>
          <a:p>
            <a:pPr marL="914400" lvl="1" indent="-457200">
              <a:buFont typeface="+mj-lt"/>
              <a:buAutoNum type="arabicPeriod"/>
            </a:pPr>
            <a:r>
              <a:rPr lang="en-US" b="0" i="0" dirty="0">
                <a:solidFill>
                  <a:srgbClr val="383838"/>
                </a:solidFill>
                <a:effectLst/>
                <a:latin typeface="-apple-system"/>
              </a:rPr>
              <a:t>Unmatched string (</a:t>
            </a:r>
            <a:r>
              <a:rPr lang="en-US" b="0" i="0" dirty="0" err="1">
                <a:solidFill>
                  <a:srgbClr val="383838"/>
                </a:solidFill>
                <a:effectLst/>
                <a:latin typeface="-apple-system"/>
              </a:rPr>
              <a:t>eg.</a:t>
            </a:r>
            <a:r>
              <a:rPr lang="en-US" b="0" i="0" dirty="0">
                <a:solidFill>
                  <a:srgbClr val="383838"/>
                </a:solidFill>
                <a:effectLst/>
                <a:latin typeface="-apple-system"/>
              </a:rPr>
              <a:t> Missing beginning or end Comment)</a:t>
            </a:r>
          </a:p>
          <a:p>
            <a:endParaRPr lang="en-IN" dirty="0"/>
          </a:p>
        </p:txBody>
      </p:sp>
    </p:spTree>
    <p:extLst>
      <p:ext uri="{BB962C8B-B14F-4D97-AF65-F5344CB8AC3E}">
        <p14:creationId xmlns:p14="http://schemas.microsoft.com/office/powerpoint/2010/main" val="572580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3471-5AF0-4E28-89A0-6D5CA7BA4A51}"/>
              </a:ext>
            </a:extLst>
          </p:cNvPr>
          <p:cNvSpPr>
            <a:spLocks noGrp="1"/>
          </p:cNvSpPr>
          <p:nvPr>
            <p:ph type="title"/>
          </p:nvPr>
        </p:nvSpPr>
        <p:spPr/>
        <p:txBody>
          <a:bodyPr/>
          <a:lstStyle/>
          <a:p>
            <a:r>
              <a:rPr lang="en-IN" b="1" i="0" dirty="0">
                <a:solidFill>
                  <a:srgbClr val="000000"/>
                </a:solidFill>
                <a:effectLst/>
                <a:latin typeface="-apple-system"/>
              </a:rPr>
              <a:t>Error recovery for Lexical Error </a:t>
            </a:r>
            <a:endParaRPr lang="en-IN" dirty="0"/>
          </a:p>
        </p:txBody>
      </p:sp>
      <p:sp>
        <p:nvSpPr>
          <p:cNvPr id="3" name="Content Placeholder 2">
            <a:extLst>
              <a:ext uri="{FF2B5EF4-FFF2-40B4-BE49-F238E27FC236}">
                <a16:creationId xmlns:a16="http://schemas.microsoft.com/office/drawing/2014/main" id="{6D6ADE70-4DC3-4E2E-9500-D7B84E5C77CA}"/>
              </a:ext>
            </a:extLst>
          </p:cNvPr>
          <p:cNvSpPr>
            <a:spLocks noGrp="1"/>
          </p:cNvSpPr>
          <p:nvPr>
            <p:ph idx="1"/>
          </p:nvPr>
        </p:nvSpPr>
        <p:spPr>
          <a:xfrm>
            <a:off x="838200" y="1447800"/>
            <a:ext cx="10515600" cy="5191125"/>
          </a:xfrm>
        </p:spPr>
        <p:txBody>
          <a:bodyPr/>
          <a:lstStyle/>
          <a:p>
            <a:r>
              <a:rPr lang="en-IN" b="1" dirty="0"/>
              <a:t>Panic Mode Recovery</a:t>
            </a:r>
          </a:p>
          <a:p>
            <a:pPr lvl="1"/>
            <a:r>
              <a:rPr lang="en-US" b="0" i="0" dirty="0">
                <a:solidFill>
                  <a:srgbClr val="383838"/>
                </a:solidFill>
                <a:effectLst/>
                <a:latin typeface="-apple-system"/>
              </a:rPr>
              <a:t>In this method, successive characters from the input are removed one at a time until a designated set of synchronizing tokens is found. </a:t>
            </a:r>
          </a:p>
          <a:p>
            <a:pPr lvl="1"/>
            <a:r>
              <a:rPr lang="en-US" b="0" i="0" dirty="0">
                <a:solidFill>
                  <a:srgbClr val="383838"/>
                </a:solidFill>
                <a:effectLst/>
                <a:latin typeface="-apple-system"/>
              </a:rPr>
              <a:t>Synchronizing tokens are delimiters such as ; or }</a:t>
            </a:r>
          </a:p>
          <a:p>
            <a:pPr lvl="1"/>
            <a:endParaRPr lang="en-US" b="0" i="0" dirty="0">
              <a:solidFill>
                <a:srgbClr val="383838"/>
              </a:solidFill>
              <a:effectLst/>
              <a:latin typeface="-apple-system"/>
            </a:endParaRPr>
          </a:p>
          <a:p>
            <a:pPr lvl="1"/>
            <a:r>
              <a:rPr lang="en-US" b="0" i="0" dirty="0">
                <a:solidFill>
                  <a:srgbClr val="383838"/>
                </a:solidFill>
                <a:effectLst/>
                <a:latin typeface="-apple-system"/>
              </a:rPr>
              <a:t>Advantage is that it is easy to implement and guarantees not to go to infinite loop</a:t>
            </a:r>
          </a:p>
          <a:p>
            <a:pPr lvl="1"/>
            <a:endParaRPr lang="en-US" b="0" i="0" dirty="0">
              <a:solidFill>
                <a:srgbClr val="383838"/>
              </a:solidFill>
              <a:effectLst/>
              <a:latin typeface="-apple-system"/>
            </a:endParaRPr>
          </a:p>
          <a:p>
            <a:pPr lvl="1"/>
            <a:r>
              <a:rPr lang="en-US" b="0" i="0" dirty="0">
                <a:solidFill>
                  <a:srgbClr val="383838"/>
                </a:solidFill>
                <a:effectLst/>
                <a:latin typeface="-apple-system"/>
              </a:rPr>
              <a:t>Disadvantage is that a considerable amount of input is skipped without checking it for additional errors</a:t>
            </a:r>
          </a:p>
        </p:txBody>
      </p:sp>
    </p:spTree>
    <p:extLst>
      <p:ext uri="{BB962C8B-B14F-4D97-AF65-F5344CB8AC3E}">
        <p14:creationId xmlns:p14="http://schemas.microsoft.com/office/powerpoint/2010/main" val="3889684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69C4-8684-4D4E-9F63-1D2E2C0E1409}"/>
              </a:ext>
            </a:extLst>
          </p:cNvPr>
          <p:cNvSpPr>
            <a:spLocks noGrp="1"/>
          </p:cNvSpPr>
          <p:nvPr>
            <p:ph type="title"/>
          </p:nvPr>
        </p:nvSpPr>
        <p:spPr/>
        <p:txBody>
          <a:bodyPr/>
          <a:lstStyle/>
          <a:p>
            <a:r>
              <a:rPr lang="en-IN" b="1" i="0" dirty="0">
                <a:solidFill>
                  <a:srgbClr val="000000"/>
                </a:solidFill>
                <a:effectLst/>
                <a:latin typeface="-apple-system"/>
              </a:rPr>
              <a:t>Syntactic Phase </a:t>
            </a:r>
            <a:r>
              <a:rPr lang="en-IN" b="1" dirty="0">
                <a:solidFill>
                  <a:srgbClr val="000000"/>
                </a:solidFill>
                <a:latin typeface="-apple-system"/>
              </a:rPr>
              <a:t>E</a:t>
            </a:r>
            <a:r>
              <a:rPr lang="en-IN" b="1" i="0" dirty="0">
                <a:solidFill>
                  <a:srgbClr val="000000"/>
                </a:solidFill>
                <a:effectLst/>
                <a:latin typeface="-apple-system"/>
              </a:rPr>
              <a:t>rrors</a:t>
            </a:r>
            <a:endParaRPr lang="en-IN" dirty="0"/>
          </a:p>
        </p:txBody>
      </p:sp>
      <p:sp>
        <p:nvSpPr>
          <p:cNvPr id="3" name="Content Placeholder 2">
            <a:extLst>
              <a:ext uri="{FF2B5EF4-FFF2-40B4-BE49-F238E27FC236}">
                <a16:creationId xmlns:a16="http://schemas.microsoft.com/office/drawing/2014/main" id="{4551CA3B-F156-42AC-8479-7BE5634A5245}"/>
              </a:ext>
            </a:extLst>
          </p:cNvPr>
          <p:cNvSpPr>
            <a:spLocks noGrp="1"/>
          </p:cNvSpPr>
          <p:nvPr>
            <p:ph idx="1"/>
          </p:nvPr>
        </p:nvSpPr>
        <p:spPr/>
        <p:txBody>
          <a:bodyPr/>
          <a:lstStyle/>
          <a:p>
            <a:r>
              <a:rPr lang="en-US" b="0" i="0" dirty="0">
                <a:solidFill>
                  <a:srgbClr val="000000"/>
                </a:solidFill>
                <a:effectLst/>
                <a:latin typeface="-apple-system"/>
              </a:rPr>
              <a:t>errors detected during syntax analysis phase</a:t>
            </a:r>
          </a:p>
          <a:p>
            <a:pPr algn="just" fontAlgn="base"/>
            <a:r>
              <a:rPr lang="en-US" b="0" i="0" dirty="0">
                <a:solidFill>
                  <a:srgbClr val="000000"/>
                </a:solidFill>
                <a:effectLst/>
                <a:latin typeface="-apple-system"/>
              </a:rPr>
              <a:t>Types of syntax errors are</a:t>
            </a:r>
          </a:p>
          <a:p>
            <a:pPr marL="914400" lvl="1" indent="-457200">
              <a:buFont typeface="+mj-lt"/>
              <a:buAutoNum type="arabicPeriod"/>
            </a:pPr>
            <a:r>
              <a:rPr lang="en-US" b="0" i="0" dirty="0">
                <a:solidFill>
                  <a:srgbClr val="383838"/>
                </a:solidFill>
                <a:effectLst/>
                <a:latin typeface="-apple-system"/>
              </a:rPr>
              <a:t>Errors in structure</a:t>
            </a:r>
          </a:p>
          <a:p>
            <a:pPr marL="914400" lvl="1" indent="-457200">
              <a:buFont typeface="+mj-lt"/>
              <a:buAutoNum type="arabicPeriod"/>
            </a:pPr>
            <a:r>
              <a:rPr lang="en-US" b="0" i="0" dirty="0">
                <a:solidFill>
                  <a:srgbClr val="383838"/>
                </a:solidFill>
                <a:effectLst/>
                <a:latin typeface="-apple-system"/>
              </a:rPr>
              <a:t>Missing operator</a:t>
            </a:r>
          </a:p>
          <a:p>
            <a:pPr marL="914400" lvl="1" indent="-457200">
              <a:buFont typeface="+mj-lt"/>
              <a:buAutoNum type="arabicPeriod"/>
            </a:pPr>
            <a:r>
              <a:rPr lang="en-US" b="0" i="0" dirty="0">
                <a:solidFill>
                  <a:srgbClr val="383838"/>
                </a:solidFill>
                <a:effectLst/>
                <a:latin typeface="-apple-system"/>
              </a:rPr>
              <a:t>Misspelled keywords</a:t>
            </a:r>
          </a:p>
          <a:p>
            <a:pPr marL="914400" lvl="1" indent="-457200">
              <a:buFont typeface="+mj-lt"/>
              <a:buAutoNum type="arabicPeriod"/>
            </a:pPr>
            <a:r>
              <a:rPr lang="en-US" b="0" i="0" dirty="0">
                <a:solidFill>
                  <a:srgbClr val="383838"/>
                </a:solidFill>
                <a:effectLst/>
                <a:latin typeface="-apple-system"/>
              </a:rPr>
              <a:t>Unbalanced parenthesis</a:t>
            </a:r>
          </a:p>
          <a:p>
            <a:endParaRPr lang="en-IN" dirty="0"/>
          </a:p>
        </p:txBody>
      </p:sp>
    </p:spTree>
    <p:extLst>
      <p:ext uri="{BB962C8B-B14F-4D97-AF65-F5344CB8AC3E}">
        <p14:creationId xmlns:p14="http://schemas.microsoft.com/office/powerpoint/2010/main" val="1137631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6F5A-CFB3-43DF-9138-420F473857F8}"/>
              </a:ext>
            </a:extLst>
          </p:cNvPr>
          <p:cNvSpPr>
            <a:spLocks noGrp="1"/>
          </p:cNvSpPr>
          <p:nvPr>
            <p:ph type="title"/>
          </p:nvPr>
        </p:nvSpPr>
        <p:spPr/>
        <p:txBody>
          <a:bodyPr/>
          <a:lstStyle/>
          <a:p>
            <a:r>
              <a:rPr lang="en-US" dirty="0"/>
              <a:t>Example :</a:t>
            </a:r>
            <a:endParaRPr lang="en-IN" dirty="0"/>
          </a:p>
        </p:txBody>
      </p:sp>
      <p:sp>
        <p:nvSpPr>
          <p:cNvPr id="3" name="Content Placeholder 2">
            <a:extLst>
              <a:ext uri="{FF2B5EF4-FFF2-40B4-BE49-F238E27FC236}">
                <a16:creationId xmlns:a16="http://schemas.microsoft.com/office/drawing/2014/main" id="{63754BF1-87B6-4C81-88F4-70F4EFDDE47C}"/>
              </a:ext>
            </a:extLst>
          </p:cNvPr>
          <p:cNvSpPr>
            <a:spLocks noGrp="1"/>
          </p:cNvSpPr>
          <p:nvPr>
            <p:ph idx="1"/>
          </p:nvPr>
        </p:nvSpPr>
        <p:spPr/>
        <p:txBody>
          <a:bodyPr/>
          <a:lstStyle/>
          <a:p>
            <a:pPr marL="0" indent="0">
              <a:buNone/>
            </a:pPr>
            <a:r>
              <a:rPr lang="en-US" dirty="0" err="1"/>
              <a:t>swicth</a:t>
            </a:r>
            <a:r>
              <a:rPr lang="en-US" dirty="0"/>
              <a:t>(</a:t>
            </a:r>
            <a:r>
              <a:rPr lang="en-US" dirty="0" err="1"/>
              <a:t>ch</a:t>
            </a: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r>
              <a:rPr lang="en-US" dirty="0"/>
              <a:t>The keyword switch is incorrectly written as </a:t>
            </a:r>
            <a:r>
              <a:rPr lang="en-US" dirty="0" err="1"/>
              <a:t>swicth</a:t>
            </a:r>
            <a:r>
              <a:rPr lang="en-US" dirty="0"/>
              <a:t>. Hence, “Unidentified keyword/identifier” error occurs.</a:t>
            </a:r>
            <a:endParaRPr lang="en-IN" dirty="0"/>
          </a:p>
        </p:txBody>
      </p:sp>
    </p:spTree>
    <p:extLst>
      <p:ext uri="{BB962C8B-B14F-4D97-AF65-F5344CB8AC3E}">
        <p14:creationId xmlns:p14="http://schemas.microsoft.com/office/powerpoint/2010/main" val="321062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D4DB-6945-401B-88EE-C82BE23F59E7}"/>
              </a:ext>
            </a:extLst>
          </p:cNvPr>
          <p:cNvSpPr>
            <a:spLocks noGrp="1"/>
          </p:cNvSpPr>
          <p:nvPr>
            <p:ph type="title"/>
          </p:nvPr>
        </p:nvSpPr>
        <p:spPr/>
        <p:txBody>
          <a:bodyPr/>
          <a:lstStyle/>
          <a:p>
            <a:r>
              <a:rPr lang="en-IN" b="1" i="0" dirty="0">
                <a:solidFill>
                  <a:srgbClr val="000000"/>
                </a:solidFill>
                <a:effectLst/>
                <a:latin typeface="-apple-system"/>
              </a:rPr>
              <a:t>Error Recovery</a:t>
            </a:r>
            <a:r>
              <a:rPr lang="en-IN" b="1" dirty="0">
                <a:solidFill>
                  <a:srgbClr val="000000"/>
                </a:solidFill>
                <a:latin typeface="-apple-system"/>
              </a:rPr>
              <a:t> for </a:t>
            </a:r>
            <a:r>
              <a:rPr lang="en-IN" b="1" i="0" dirty="0">
                <a:solidFill>
                  <a:srgbClr val="000000"/>
                </a:solidFill>
                <a:effectLst/>
                <a:latin typeface="-apple-system"/>
              </a:rPr>
              <a:t>Syntactic Phase </a:t>
            </a:r>
            <a:r>
              <a:rPr lang="en-IN" b="1" dirty="0">
                <a:solidFill>
                  <a:srgbClr val="000000"/>
                </a:solidFill>
                <a:latin typeface="-apple-system"/>
              </a:rPr>
              <a:t>E</a:t>
            </a:r>
            <a:r>
              <a:rPr lang="en-IN" b="1" i="0" dirty="0">
                <a:solidFill>
                  <a:srgbClr val="000000"/>
                </a:solidFill>
                <a:effectLst/>
                <a:latin typeface="-apple-system"/>
              </a:rPr>
              <a:t>rrors</a:t>
            </a:r>
            <a:r>
              <a:rPr lang="en-IN" b="1" dirty="0">
                <a:solidFill>
                  <a:srgbClr val="000000"/>
                </a:solidFill>
                <a:latin typeface="-apple-system"/>
              </a:rPr>
              <a:t> </a:t>
            </a:r>
            <a:endParaRPr lang="en-IN" dirty="0"/>
          </a:p>
        </p:txBody>
      </p:sp>
      <p:sp>
        <p:nvSpPr>
          <p:cNvPr id="3" name="Content Placeholder 2">
            <a:extLst>
              <a:ext uri="{FF2B5EF4-FFF2-40B4-BE49-F238E27FC236}">
                <a16:creationId xmlns:a16="http://schemas.microsoft.com/office/drawing/2014/main" id="{9AE034E5-BDF0-4BB3-969F-3A902CE5D2A5}"/>
              </a:ext>
            </a:extLst>
          </p:cNvPr>
          <p:cNvSpPr>
            <a:spLocks noGrp="1"/>
          </p:cNvSpPr>
          <p:nvPr>
            <p:ph idx="1"/>
          </p:nvPr>
        </p:nvSpPr>
        <p:spPr/>
        <p:txBody>
          <a:bodyPr/>
          <a:lstStyle/>
          <a:p>
            <a:pPr marL="514350" indent="-514350">
              <a:buFont typeface="+mj-lt"/>
              <a:buAutoNum type="arabicPeriod"/>
            </a:pPr>
            <a:r>
              <a:rPr lang="en-IN" i="0" dirty="0">
                <a:solidFill>
                  <a:srgbClr val="000000"/>
                </a:solidFill>
                <a:effectLst/>
                <a:latin typeface="-apple-system"/>
              </a:rPr>
              <a:t>Panic Mode Recovery</a:t>
            </a:r>
          </a:p>
          <a:p>
            <a:pPr marL="514350" indent="-514350">
              <a:buFont typeface="+mj-lt"/>
              <a:buAutoNum type="arabicPeriod"/>
            </a:pPr>
            <a:r>
              <a:rPr lang="en-IN" i="0" dirty="0">
                <a:solidFill>
                  <a:srgbClr val="000000"/>
                </a:solidFill>
                <a:effectLst/>
                <a:latin typeface="-apple-system"/>
              </a:rPr>
              <a:t>Statement Mode Recovery</a:t>
            </a:r>
            <a:endParaRPr lang="en-IN" dirty="0">
              <a:solidFill>
                <a:srgbClr val="000000"/>
              </a:solidFill>
              <a:latin typeface="-apple-system"/>
            </a:endParaRPr>
          </a:p>
          <a:p>
            <a:pPr marL="514350" indent="-514350">
              <a:buFont typeface="+mj-lt"/>
              <a:buAutoNum type="arabicPeriod"/>
            </a:pPr>
            <a:r>
              <a:rPr lang="en-IN" i="0" dirty="0">
                <a:solidFill>
                  <a:srgbClr val="000000"/>
                </a:solidFill>
                <a:effectLst/>
                <a:latin typeface="-apple-system"/>
              </a:rPr>
              <a:t>Error Production</a:t>
            </a:r>
          </a:p>
          <a:p>
            <a:pPr marL="514350" indent="-514350">
              <a:buFont typeface="+mj-lt"/>
              <a:buAutoNum type="arabicPeriod"/>
            </a:pPr>
            <a:r>
              <a:rPr lang="en-IN" i="0" dirty="0">
                <a:solidFill>
                  <a:srgbClr val="000000"/>
                </a:solidFill>
                <a:effectLst/>
                <a:latin typeface="-apple-system"/>
              </a:rPr>
              <a:t>Global Correction</a:t>
            </a:r>
            <a:endParaRPr lang="en-IN" dirty="0"/>
          </a:p>
        </p:txBody>
      </p:sp>
    </p:spTree>
    <p:extLst>
      <p:ext uri="{BB962C8B-B14F-4D97-AF65-F5344CB8AC3E}">
        <p14:creationId xmlns:p14="http://schemas.microsoft.com/office/powerpoint/2010/main" val="1867176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D4F1-0314-464A-9E98-0ADEE53967D2}"/>
              </a:ext>
            </a:extLst>
          </p:cNvPr>
          <p:cNvSpPr>
            <a:spLocks noGrp="1"/>
          </p:cNvSpPr>
          <p:nvPr>
            <p:ph type="title"/>
          </p:nvPr>
        </p:nvSpPr>
        <p:spPr/>
        <p:txBody>
          <a:bodyPr/>
          <a:lstStyle/>
          <a:p>
            <a:r>
              <a:rPr lang="en-IN" i="0" dirty="0">
                <a:solidFill>
                  <a:srgbClr val="000000"/>
                </a:solidFill>
                <a:effectLst/>
                <a:latin typeface="-apple-system"/>
              </a:rPr>
              <a:t>1. Panic Mode Recovery</a:t>
            </a:r>
            <a:endParaRPr lang="en-IN" dirty="0"/>
          </a:p>
        </p:txBody>
      </p:sp>
      <p:sp>
        <p:nvSpPr>
          <p:cNvPr id="3" name="Content Placeholder 2">
            <a:extLst>
              <a:ext uri="{FF2B5EF4-FFF2-40B4-BE49-F238E27FC236}">
                <a16:creationId xmlns:a16="http://schemas.microsoft.com/office/drawing/2014/main" id="{B7F3847C-CA63-4F6F-9E07-648D6C6E6074}"/>
              </a:ext>
            </a:extLst>
          </p:cNvPr>
          <p:cNvSpPr>
            <a:spLocks noGrp="1"/>
          </p:cNvSpPr>
          <p:nvPr>
            <p:ph idx="1"/>
          </p:nvPr>
        </p:nvSpPr>
        <p:spPr/>
        <p:txBody>
          <a:bodyPr/>
          <a:lstStyle/>
          <a:p>
            <a:pPr algn="l">
              <a:buFont typeface="Arial" panose="020B0604020202020204" pitchFamily="34" charset="0"/>
              <a:buChar char="•"/>
            </a:pPr>
            <a:r>
              <a:rPr lang="en-US" b="0" i="0" dirty="0">
                <a:solidFill>
                  <a:srgbClr val="383838"/>
                </a:solidFill>
                <a:effectLst/>
                <a:latin typeface="-apple-system"/>
              </a:rPr>
              <a:t>In this method, successive characters from input are removed one at a time until a designated set of synchronizing tokens is found. Synchronizing tokens are deli-meters such as ; or }</a:t>
            </a:r>
          </a:p>
          <a:p>
            <a:pPr algn="l">
              <a:buFont typeface="Arial" panose="020B0604020202020204" pitchFamily="34" charset="0"/>
              <a:buChar char="•"/>
            </a:pPr>
            <a:r>
              <a:rPr lang="en-US" b="0" i="0" dirty="0">
                <a:solidFill>
                  <a:srgbClr val="383838"/>
                </a:solidFill>
                <a:effectLst/>
                <a:latin typeface="-apple-system"/>
              </a:rPr>
              <a:t>Advantage:</a:t>
            </a:r>
          </a:p>
          <a:p>
            <a:pPr lvl="1"/>
            <a:r>
              <a:rPr lang="en-US" b="0" i="0" dirty="0">
                <a:solidFill>
                  <a:srgbClr val="383838"/>
                </a:solidFill>
                <a:effectLst/>
                <a:latin typeface="-apple-system"/>
              </a:rPr>
              <a:t> easy to implement</a:t>
            </a:r>
          </a:p>
          <a:p>
            <a:pPr lvl="1"/>
            <a:r>
              <a:rPr lang="en-US" b="0" i="0" dirty="0">
                <a:solidFill>
                  <a:srgbClr val="383838"/>
                </a:solidFill>
                <a:effectLst/>
                <a:latin typeface="-apple-system"/>
              </a:rPr>
              <a:t>guarantees not to go to infinite loop</a:t>
            </a:r>
          </a:p>
          <a:p>
            <a:pPr algn="l">
              <a:buFont typeface="Arial" panose="020B0604020202020204" pitchFamily="34" charset="0"/>
              <a:buChar char="•"/>
            </a:pPr>
            <a:r>
              <a:rPr lang="en-US" b="0" i="0" dirty="0">
                <a:solidFill>
                  <a:srgbClr val="383838"/>
                </a:solidFill>
                <a:effectLst/>
                <a:latin typeface="-apple-system"/>
              </a:rPr>
              <a:t>Disadvantage: </a:t>
            </a:r>
          </a:p>
          <a:p>
            <a:pPr lvl="1"/>
            <a:r>
              <a:rPr lang="en-US" b="0" i="0" dirty="0">
                <a:solidFill>
                  <a:srgbClr val="383838"/>
                </a:solidFill>
                <a:effectLst/>
                <a:latin typeface="-apple-system"/>
              </a:rPr>
              <a:t>considerable amount of input is skipped without checking it for additional errors</a:t>
            </a:r>
          </a:p>
        </p:txBody>
      </p:sp>
    </p:spTree>
    <p:extLst>
      <p:ext uri="{BB962C8B-B14F-4D97-AF65-F5344CB8AC3E}">
        <p14:creationId xmlns:p14="http://schemas.microsoft.com/office/powerpoint/2010/main" val="11998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74F0F4-DA08-458B-AB7F-D9CF6E18B1B4}"/>
              </a:ext>
            </a:extLst>
          </p:cNvPr>
          <p:cNvSpPr>
            <a:spLocks noGrp="1"/>
          </p:cNvSpPr>
          <p:nvPr>
            <p:ph type="title"/>
          </p:nvPr>
        </p:nvSpPr>
        <p:spPr/>
        <p:txBody>
          <a:bodyPr/>
          <a:lstStyle/>
          <a:p>
            <a:r>
              <a:rPr lang="en-IN" b="1" i="0" dirty="0">
                <a:solidFill>
                  <a:srgbClr val="273239"/>
                </a:solidFill>
                <a:effectLst/>
                <a:latin typeface="urw-din"/>
              </a:rPr>
              <a:t>Basic operations of Symbol table</a:t>
            </a:r>
            <a:endParaRPr lang="en-IN" dirty="0"/>
          </a:p>
        </p:txBody>
      </p:sp>
      <p:sp>
        <p:nvSpPr>
          <p:cNvPr id="6" name="Content Placeholder 5">
            <a:extLst>
              <a:ext uri="{FF2B5EF4-FFF2-40B4-BE49-F238E27FC236}">
                <a16:creationId xmlns:a16="http://schemas.microsoft.com/office/drawing/2014/main" id="{CC6FF965-54C3-4C90-89F9-CFB22026179A}"/>
              </a:ext>
            </a:extLst>
          </p:cNvPr>
          <p:cNvSpPr>
            <a:spLocks noGrp="1"/>
          </p:cNvSpPr>
          <p:nvPr>
            <p:ph idx="1"/>
          </p:nvPr>
        </p:nvSpPr>
        <p:spPr/>
        <p:txBody>
          <a:bodyPr/>
          <a:lstStyle/>
          <a:p>
            <a:endParaRPr lang="en-IN" dirty="0"/>
          </a:p>
        </p:txBody>
      </p:sp>
      <p:pic>
        <p:nvPicPr>
          <p:cNvPr id="1026" name="Picture 2" descr="Lightbox">
            <a:extLst>
              <a:ext uri="{FF2B5EF4-FFF2-40B4-BE49-F238E27FC236}">
                <a16:creationId xmlns:a16="http://schemas.microsoft.com/office/drawing/2014/main" id="{47BCB5D3-B38B-42B1-B150-C26054119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04467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008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FF43-672F-4D0D-8A15-62B41E954D7D}"/>
              </a:ext>
            </a:extLst>
          </p:cNvPr>
          <p:cNvSpPr>
            <a:spLocks noGrp="1"/>
          </p:cNvSpPr>
          <p:nvPr>
            <p:ph type="title"/>
          </p:nvPr>
        </p:nvSpPr>
        <p:spPr/>
        <p:txBody>
          <a:bodyPr/>
          <a:lstStyle/>
          <a:p>
            <a:r>
              <a:rPr lang="en-IN" b="1" i="0" dirty="0">
                <a:solidFill>
                  <a:srgbClr val="000000"/>
                </a:solidFill>
                <a:effectLst/>
                <a:latin typeface="-apple-system"/>
              </a:rPr>
              <a:t>2. Statement Mode recovery</a:t>
            </a:r>
            <a:endParaRPr lang="en-IN" dirty="0"/>
          </a:p>
        </p:txBody>
      </p:sp>
      <p:sp>
        <p:nvSpPr>
          <p:cNvPr id="3" name="Content Placeholder 2">
            <a:extLst>
              <a:ext uri="{FF2B5EF4-FFF2-40B4-BE49-F238E27FC236}">
                <a16:creationId xmlns:a16="http://schemas.microsoft.com/office/drawing/2014/main" id="{21C19F9E-1804-4CAF-936C-78AC47BE93D1}"/>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83838"/>
                </a:solidFill>
                <a:effectLst/>
                <a:latin typeface="-apple-system"/>
              </a:rPr>
              <a:t>In this method, when a parser encounters an error, it performs necessary correction on remaining input so that the rest of input statement allow the parser to parse ahead.</a:t>
            </a:r>
          </a:p>
          <a:p>
            <a:pPr algn="l">
              <a:buFont typeface="Arial" panose="020B0604020202020204" pitchFamily="34" charset="0"/>
              <a:buChar char="•"/>
            </a:pPr>
            <a:r>
              <a:rPr lang="en-US" b="0" i="0" dirty="0">
                <a:solidFill>
                  <a:srgbClr val="383838"/>
                </a:solidFill>
                <a:effectLst/>
                <a:latin typeface="-apple-system"/>
              </a:rPr>
              <a:t>The correction can be deletion of extra semicolons, replacing comma by semicolon or inserting missing semicolon.</a:t>
            </a:r>
          </a:p>
          <a:p>
            <a:pPr algn="l">
              <a:buFont typeface="Arial" panose="020B0604020202020204" pitchFamily="34" charset="0"/>
              <a:buChar char="•"/>
            </a:pPr>
            <a:r>
              <a:rPr lang="en-US" b="0" i="0" dirty="0">
                <a:solidFill>
                  <a:srgbClr val="383838"/>
                </a:solidFill>
                <a:effectLst/>
                <a:latin typeface="-apple-system"/>
              </a:rPr>
              <a:t>While performing correction, most care should be taken for not going in infinite loop.</a:t>
            </a:r>
          </a:p>
          <a:p>
            <a:pPr algn="l">
              <a:buFont typeface="Arial" panose="020B0604020202020204" pitchFamily="34" charset="0"/>
              <a:buChar char="•"/>
            </a:pPr>
            <a:r>
              <a:rPr lang="en-US" b="0" i="0" dirty="0">
                <a:solidFill>
                  <a:srgbClr val="383838"/>
                </a:solidFill>
                <a:effectLst/>
                <a:latin typeface="-apple-system"/>
              </a:rPr>
              <a:t>Disadvantage:</a:t>
            </a:r>
          </a:p>
          <a:p>
            <a:pPr lvl="1"/>
            <a:r>
              <a:rPr lang="en-US" b="0" i="0" dirty="0">
                <a:solidFill>
                  <a:srgbClr val="383838"/>
                </a:solidFill>
                <a:effectLst/>
                <a:latin typeface="-apple-system"/>
              </a:rPr>
              <a:t>it finds difficult to handle situations where actual error occurred before point of detection.</a:t>
            </a:r>
          </a:p>
          <a:p>
            <a:endParaRPr lang="en-IN" dirty="0"/>
          </a:p>
        </p:txBody>
      </p:sp>
    </p:spTree>
    <p:extLst>
      <p:ext uri="{BB962C8B-B14F-4D97-AF65-F5344CB8AC3E}">
        <p14:creationId xmlns:p14="http://schemas.microsoft.com/office/powerpoint/2010/main" val="2534996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D1B3-2057-446D-BD64-51666FA1E65F}"/>
              </a:ext>
            </a:extLst>
          </p:cNvPr>
          <p:cNvSpPr>
            <a:spLocks noGrp="1"/>
          </p:cNvSpPr>
          <p:nvPr>
            <p:ph type="title"/>
          </p:nvPr>
        </p:nvSpPr>
        <p:spPr/>
        <p:txBody>
          <a:bodyPr/>
          <a:lstStyle/>
          <a:p>
            <a:r>
              <a:rPr lang="en-IN" b="1" i="0" dirty="0">
                <a:solidFill>
                  <a:srgbClr val="000000"/>
                </a:solidFill>
                <a:effectLst/>
                <a:latin typeface="-apple-system"/>
              </a:rPr>
              <a:t>3. Error production</a:t>
            </a:r>
            <a:endParaRPr lang="en-IN" dirty="0"/>
          </a:p>
        </p:txBody>
      </p:sp>
      <p:sp>
        <p:nvSpPr>
          <p:cNvPr id="3" name="Content Placeholder 2">
            <a:extLst>
              <a:ext uri="{FF2B5EF4-FFF2-40B4-BE49-F238E27FC236}">
                <a16:creationId xmlns:a16="http://schemas.microsoft.com/office/drawing/2014/main" id="{D33F253E-C256-4A7C-89D5-7FACF617C53D}"/>
              </a:ext>
            </a:extLst>
          </p:cNvPr>
          <p:cNvSpPr>
            <a:spLocks noGrp="1"/>
          </p:cNvSpPr>
          <p:nvPr>
            <p:ph idx="1"/>
          </p:nvPr>
        </p:nvSpPr>
        <p:spPr/>
        <p:txBody>
          <a:bodyPr/>
          <a:lstStyle/>
          <a:p>
            <a:pPr algn="l">
              <a:buFont typeface="Arial" panose="020B0604020202020204" pitchFamily="34" charset="0"/>
              <a:buChar char="•"/>
            </a:pPr>
            <a:r>
              <a:rPr lang="en-US" b="0" i="0" dirty="0">
                <a:solidFill>
                  <a:srgbClr val="383838"/>
                </a:solidFill>
                <a:effectLst/>
                <a:latin typeface="-apple-system"/>
              </a:rPr>
              <a:t>If user has knowledge of common errors that can be encountered then, these errors can be incorporated by augmenting the grammar with error productions that generate erroneous constructs.</a:t>
            </a:r>
          </a:p>
          <a:p>
            <a:pPr algn="l">
              <a:buFont typeface="Arial" panose="020B0604020202020204" pitchFamily="34" charset="0"/>
              <a:buChar char="•"/>
            </a:pPr>
            <a:r>
              <a:rPr lang="en-US" b="0" i="0" dirty="0">
                <a:solidFill>
                  <a:srgbClr val="383838"/>
                </a:solidFill>
                <a:effectLst/>
                <a:latin typeface="-apple-system"/>
              </a:rPr>
              <a:t>If this is used then, during parsing appropriate error messages can be generated and parsing can be continued.</a:t>
            </a:r>
          </a:p>
          <a:p>
            <a:pPr algn="l">
              <a:buFont typeface="Arial" panose="020B0604020202020204" pitchFamily="34" charset="0"/>
              <a:buChar char="•"/>
            </a:pPr>
            <a:r>
              <a:rPr lang="en-US" b="0" i="0" dirty="0">
                <a:solidFill>
                  <a:srgbClr val="383838"/>
                </a:solidFill>
                <a:effectLst/>
                <a:latin typeface="-apple-system"/>
              </a:rPr>
              <a:t>Disadvantage:</a:t>
            </a:r>
          </a:p>
          <a:p>
            <a:pPr lvl="1"/>
            <a:r>
              <a:rPr lang="en-US" b="0" i="0" dirty="0">
                <a:solidFill>
                  <a:srgbClr val="383838"/>
                </a:solidFill>
                <a:effectLst/>
                <a:latin typeface="-apple-system"/>
              </a:rPr>
              <a:t>difficult to maintain.</a:t>
            </a:r>
          </a:p>
          <a:p>
            <a:endParaRPr lang="en-IN" dirty="0"/>
          </a:p>
        </p:txBody>
      </p:sp>
    </p:spTree>
    <p:extLst>
      <p:ext uri="{BB962C8B-B14F-4D97-AF65-F5344CB8AC3E}">
        <p14:creationId xmlns:p14="http://schemas.microsoft.com/office/powerpoint/2010/main" val="891662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C41E-240C-4286-A83A-303FEAE4E45C}"/>
              </a:ext>
            </a:extLst>
          </p:cNvPr>
          <p:cNvSpPr>
            <a:spLocks noGrp="1"/>
          </p:cNvSpPr>
          <p:nvPr>
            <p:ph type="title"/>
          </p:nvPr>
        </p:nvSpPr>
        <p:spPr/>
        <p:txBody>
          <a:bodyPr/>
          <a:lstStyle/>
          <a:p>
            <a:r>
              <a:rPr lang="en-IN" b="1" i="0" dirty="0">
                <a:solidFill>
                  <a:srgbClr val="000000"/>
                </a:solidFill>
                <a:effectLst/>
                <a:latin typeface="-apple-system"/>
              </a:rPr>
              <a:t>4. Global Correction</a:t>
            </a:r>
            <a:endParaRPr lang="en-IN" dirty="0"/>
          </a:p>
        </p:txBody>
      </p:sp>
      <p:sp>
        <p:nvSpPr>
          <p:cNvPr id="3" name="Content Placeholder 2">
            <a:extLst>
              <a:ext uri="{FF2B5EF4-FFF2-40B4-BE49-F238E27FC236}">
                <a16:creationId xmlns:a16="http://schemas.microsoft.com/office/drawing/2014/main" id="{D94581D4-E954-44F1-BFC7-9641C72D6BF9}"/>
              </a:ext>
            </a:extLst>
          </p:cNvPr>
          <p:cNvSpPr>
            <a:spLocks noGrp="1"/>
          </p:cNvSpPr>
          <p:nvPr>
            <p:ph idx="1"/>
          </p:nvPr>
        </p:nvSpPr>
        <p:spPr/>
        <p:txBody>
          <a:bodyPr/>
          <a:lstStyle/>
          <a:p>
            <a:pPr algn="l">
              <a:buFont typeface="Arial" panose="020B0604020202020204" pitchFamily="34" charset="0"/>
              <a:buChar char="•"/>
            </a:pPr>
            <a:r>
              <a:rPr lang="en-US" b="0" i="0" dirty="0">
                <a:solidFill>
                  <a:srgbClr val="383838"/>
                </a:solidFill>
                <a:effectLst/>
                <a:latin typeface="-apple-system"/>
              </a:rPr>
              <a:t>The parser examines the whole program and tries to find out the closest match for it which is error free.</a:t>
            </a:r>
          </a:p>
          <a:p>
            <a:pPr algn="l">
              <a:buFont typeface="Arial" panose="020B0604020202020204" pitchFamily="34" charset="0"/>
              <a:buChar char="•"/>
            </a:pPr>
            <a:r>
              <a:rPr lang="en-US" b="0" i="0" dirty="0">
                <a:solidFill>
                  <a:srgbClr val="383838"/>
                </a:solidFill>
                <a:effectLst/>
                <a:latin typeface="-apple-system"/>
              </a:rPr>
              <a:t>The closest match program has less number of insertions, deletions and changes of tokens to recover from erroneous input.</a:t>
            </a:r>
          </a:p>
          <a:p>
            <a:pPr algn="l">
              <a:buFont typeface="Arial" panose="020B0604020202020204" pitchFamily="34" charset="0"/>
              <a:buChar char="•"/>
            </a:pPr>
            <a:r>
              <a:rPr lang="en-US" b="0" i="0" dirty="0">
                <a:solidFill>
                  <a:srgbClr val="383838"/>
                </a:solidFill>
                <a:effectLst/>
                <a:latin typeface="-apple-system"/>
              </a:rPr>
              <a:t>Due to high time and space complexity, this method is not implemented practically.</a:t>
            </a:r>
          </a:p>
          <a:p>
            <a:endParaRPr lang="en-IN" dirty="0"/>
          </a:p>
        </p:txBody>
      </p:sp>
    </p:spTree>
    <p:extLst>
      <p:ext uri="{BB962C8B-B14F-4D97-AF65-F5344CB8AC3E}">
        <p14:creationId xmlns:p14="http://schemas.microsoft.com/office/powerpoint/2010/main" val="3934324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8026-E95E-4ED0-A2C9-A5AF39013815}"/>
              </a:ext>
            </a:extLst>
          </p:cNvPr>
          <p:cNvSpPr>
            <a:spLocks noGrp="1"/>
          </p:cNvSpPr>
          <p:nvPr>
            <p:ph type="title"/>
          </p:nvPr>
        </p:nvSpPr>
        <p:spPr/>
        <p:txBody>
          <a:bodyPr/>
          <a:lstStyle/>
          <a:p>
            <a:r>
              <a:rPr lang="en-IN" b="1" i="0" dirty="0">
                <a:solidFill>
                  <a:srgbClr val="000000"/>
                </a:solidFill>
                <a:effectLst/>
                <a:latin typeface="-apple-system"/>
              </a:rPr>
              <a:t>Semantic errors</a:t>
            </a:r>
            <a:endParaRPr lang="en-IN" dirty="0"/>
          </a:p>
        </p:txBody>
      </p:sp>
      <p:sp>
        <p:nvSpPr>
          <p:cNvPr id="3" name="Content Placeholder 2">
            <a:extLst>
              <a:ext uri="{FF2B5EF4-FFF2-40B4-BE49-F238E27FC236}">
                <a16:creationId xmlns:a16="http://schemas.microsoft.com/office/drawing/2014/main" id="{23ECA5BB-7B8B-4C33-A844-E278C92313F6}"/>
              </a:ext>
            </a:extLst>
          </p:cNvPr>
          <p:cNvSpPr>
            <a:spLocks noGrp="1"/>
          </p:cNvSpPr>
          <p:nvPr>
            <p:ph idx="1"/>
          </p:nvPr>
        </p:nvSpPr>
        <p:spPr/>
        <p:txBody>
          <a:bodyPr/>
          <a:lstStyle/>
          <a:p>
            <a:r>
              <a:rPr lang="en-US" dirty="0">
                <a:solidFill>
                  <a:srgbClr val="000000"/>
                </a:solidFill>
                <a:latin typeface="-apple-system"/>
              </a:rPr>
              <a:t>E</a:t>
            </a:r>
            <a:r>
              <a:rPr lang="en-US" b="0" i="0" dirty="0">
                <a:solidFill>
                  <a:srgbClr val="000000"/>
                </a:solidFill>
                <a:effectLst/>
                <a:latin typeface="-apple-system"/>
              </a:rPr>
              <a:t>rrors detected during semantic analysis phase</a:t>
            </a:r>
          </a:p>
          <a:p>
            <a:r>
              <a:rPr lang="en-IN" b="0" i="0" dirty="0">
                <a:solidFill>
                  <a:srgbClr val="000000"/>
                </a:solidFill>
                <a:effectLst/>
                <a:latin typeface="-apple-system"/>
              </a:rPr>
              <a:t>Types of semantic errors:</a:t>
            </a:r>
          </a:p>
          <a:p>
            <a:pPr marL="914400" lvl="1" indent="-457200">
              <a:buFont typeface="+mj-lt"/>
              <a:buAutoNum type="arabicPeriod"/>
            </a:pPr>
            <a:r>
              <a:rPr lang="en-US" b="0" i="0" dirty="0">
                <a:solidFill>
                  <a:srgbClr val="383838"/>
                </a:solidFill>
                <a:effectLst/>
                <a:latin typeface="-apple-system"/>
              </a:rPr>
              <a:t>Incompatible type of operands</a:t>
            </a:r>
          </a:p>
          <a:p>
            <a:pPr marL="914400" lvl="1" indent="-457200">
              <a:buFont typeface="+mj-lt"/>
              <a:buAutoNum type="arabicPeriod"/>
            </a:pPr>
            <a:r>
              <a:rPr lang="en-US" b="0" i="0" dirty="0">
                <a:solidFill>
                  <a:srgbClr val="383838"/>
                </a:solidFill>
                <a:effectLst/>
                <a:latin typeface="-apple-system"/>
              </a:rPr>
              <a:t>Undeclared variables</a:t>
            </a:r>
          </a:p>
          <a:p>
            <a:pPr marL="914400" lvl="1" indent="-457200">
              <a:buFont typeface="+mj-lt"/>
              <a:buAutoNum type="arabicPeriod"/>
            </a:pPr>
            <a:r>
              <a:rPr lang="en-US" b="0" i="0" dirty="0">
                <a:solidFill>
                  <a:srgbClr val="383838"/>
                </a:solidFill>
                <a:effectLst/>
                <a:latin typeface="-apple-system"/>
              </a:rPr>
              <a:t>Not matching of actual arguments with formal one</a:t>
            </a:r>
          </a:p>
          <a:p>
            <a:endParaRPr lang="en-IN" dirty="0"/>
          </a:p>
        </p:txBody>
      </p:sp>
    </p:spTree>
    <p:extLst>
      <p:ext uri="{BB962C8B-B14F-4D97-AF65-F5344CB8AC3E}">
        <p14:creationId xmlns:p14="http://schemas.microsoft.com/office/powerpoint/2010/main" val="4212925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5BFE-F65C-4744-B672-AF11065754F4}"/>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7D3859E1-3070-4CB9-895D-133309A28064}"/>
              </a:ext>
            </a:extLst>
          </p:cNvPr>
          <p:cNvSpPr>
            <a:spLocks noGrp="1"/>
          </p:cNvSpPr>
          <p:nvPr>
            <p:ph idx="1"/>
          </p:nvPr>
        </p:nvSpPr>
        <p:spPr/>
        <p:txBody>
          <a:bodyPr/>
          <a:lstStyle/>
          <a:p>
            <a:pPr marL="0" indent="0">
              <a:buNone/>
            </a:pPr>
            <a:r>
              <a:rPr lang="en-US" dirty="0"/>
              <a:t>int a[10], b;</a:t>
            </a:r>
          </a:p>
          <a:p>
            <a:pPr marL="0" indent="0">
              <a:buNone/>
            </a:pPr>
            <a:r>
              <a:rPr lang="en-US" dirty="0"/>
              <a:t>                 .......</a:t>
            </a:r>
          </a:p>
          <a:p>
            <a:pPr marL="0" indent="0">
              <a:buNone/>
            </a:pPr>
            <a:r>
              <a:rPr lang="en-US" dirty="0"/>
              <a:t>                 .......</a:t>
            </a:r>
          </a:p>
          <a:p>
            <a:pPr marL="0" indent="0">
              <a:buNone/>
            </a:pPr>
            <a:r>
              <a:rPr lang="en-US" dirty="0"/>
              <a:t>                 a = b;</a:t>
            </a:r>
          </a:p>
          <a:p>
            <a:endParaRPr lang="en-US" dirty="0"/>
          </a:p>
          <a:p>
            <a:endParaRPr lang="en-US" dirty="0"/>
          </a:p>
          <a:p>
            <a:r>
              <a:rPr lang="en-US" dirty="0"/>
              <a:t>It generates a semantic error because of an incompatible type of a and b.</a:t>
            </a:r>
            <a:endParaRPr lang="en-IN" dirty="0"/>
          </a:p>
        </p:txBody>
      </p:sp>
    </p:spTree>
    <p:extLst>
      <p:ext uri="{BB962C8B-B14F-4D97-AF65-F5344CB8AC3E}">
        <p14:creationId xmlns:p14="http://schemas.microsoft.com/office/powerpoint/2010/main" val="358430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F74D-53A2-40BE-B96D-67DE1BE6EA54}"/>
              </a:ext>
            </a:extLst>
          </p:cNvPr>
          <p:cNvSpPr>
            <a:spLocks noGrp="1"/>
          </p:cNvSpPr>
          <p:nvPr>
            <p:ph type="title"/>
          </p:nvPr>
        </p:nvSpPr>
        <p:spPr/>
        <p:txBody>
          <a:bodyPr/>
          <a:lstStyle/>
          <a:p>
            <a:r>
              <a:rPr lang="en-IN" b="1" i="0" dirty="0">
                <a:solidFill>
                  <a:srgbClr val="000000"/>
                </a:solidFill>
                <a:effectLst/>
                <a:latin typeface="-apple-system"/>
              </a:rPr>
              <a:t>Error recovery for Sematic Error</a:t>
            </a:r>
            <a:endParaRPr lang="en-IN" dirty="0"/>
          </a:p>
        </p:txBody>
      </p:sp>
      <p:sp>
        <p:nvSpPr>
          <p:cNvPr id="3" name="Content Placeholder 2">
            <a:extLst>
              <a:ext uri="{FF2B5EF4-FFF2-40B4-BE49-F238E27FC236}">
                <a16:creationId xmlns:a16="http://schemas.microsoft.com/office/drawing/2014/main" id="{B7905AE9-D738-4D03-BDAF-AF2BAF58991F}"/>
              </a:ext>
            </a:extLst>
          </p:cNvPr>
          <p:cNvSpPr>
            <a:spLocks noGrp="1"/>
          </p:cNvSpPr>
          <p:nvPr>
            <p:ph idx="1"/>
          </p:nvPr>
        </p:nvSpPr>
        <p:spPr/>
        <p:txBody>
          <a:bodyPr/>
          <a:lstStyle/>
          <a:p>
            <a:pPr algn="l">
              <a:buFont typeface="Arial" panose="020B0604020202020204" pitchFamily="34" charset="0"/>
              <a:buChar char="•"/>
            </a:pPr>
            <a:r>
              <a:rPr lang="en-US" b="0" i="0" dirty="0">
                <a:solidFill>
                  <a:srgbClr val="383838"/>
                </a:solidFill>
                <a:effectLst/>
                <a:latin typeface="-apple-system"/>
              </a:rPr>
              <a:t>if error </a:t>
            </a:r>
            <a:r>
              <a:rPr lang="en-US" b="1" i="0" dirty="0">
                <a:solidFill>
                  <a:srgbClr val="000000"/>
                </a:solidFill>
                <a:effectLst/>
                <a:latin typeface="-apple-system"/>
              </a:rPr>
              <a:t>“Undeclared Identifier”</a:t>
            </a:r>
            <a:r>
              <a:rPr lang="en-US" b="0" i="0" dirty="0">
                <a:solidFill>
                  <a:srgbClr val="383838"/>
                </a:solidFill>
                <a:effectLst/>
                <a:latin typeface="-apple-system"/>
              </a:rPr>
              <a:t> is encountered then, to recover from this a symbol table entry for corresponding identifier is made.</a:t>
            </a:r>
          </a:p>
          <a:p>
            <a:pPr algn="l">
              <a:buFont typeface="Arial" panose="020B0604020202020204" pitchFamily="34" charset="0"/>
              <a:buChar char="•"/>
            </a:pPr>
            <a:r>
              <a:rPr lang="en-US" b="0" i="0" dirty="0">
                <a:solidFill>
                  <a:srgbClr val="383838"/>
                </a:solidFill>
                <a:effectLst/>
                <a:latin typeface="-apple-system"/>
              </a:rPr>
              <a:t>If data types of two operands are incompatible then, automatic type conversion is done by the compiler.</a:t>
            </a:r>
          </a:p>
          <a:p>
            <a:endParaRPr lang="en-IN" dirty="0"/>
          </a:p>
        </p:txBody>
      </p:sp>
    </p:spTree>
    <p:extLst>
      <p:ext uri="{BB962C8B-B14F-4D97-AF65-F5344CB8AC3E}">
        <p14:creationId xmlns:p14="http://schemas.microsoft.com/office/powerpoint/2010/main" val="25921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60C9-5310-4D5C-8826-AAD848792350}"/>
              </a:ext>
            </a:extLst>
          </p:cNvPr>
          <p:cNvSpPr>
            <a:spLocks noGrp="1"/>
          </p:cNvSpPr>
          <p:nvPr>
            <p:ph type="title"/>
          </p:nvPr>
        </p:nvSpPr>
        <p:spPr/>
        <p:txBody>
          <a:bodyPr/>
          <a:lstStyle/>
          <a:p>
            <a:r>
              <a:rPr lang="en-US" dirty="0"/>
              <a:t>Feature of Symbol Table</a:t>
            </a:r>
            <a:endParaRPr lang="en-IN" dirty="0"/>
          </a:p>
        </p:txBody>
      </p:sp>
      <p:sp>
        <p:nvSpPr>
          <p:cNvPr id="3" name="Content Placeholder 2">
            <a:extLst>
              <a:ext uri="{FF2B5EF4-FFF2-40B4-BE49-F238E27FC236}">
                <a16:creationId xmlns:a16="http://schemas.microsoft.com/office/drawing/2014/main" id="{7820A81A-7618-41F0-B6A1-C99ACACBA342}"/>
              </a:ext>
            </a:extLst>
          </p:cNvPr>
          <p:cNvSpPr>
            <a:spLocks noGrp="1"/>
          </p:cNvSpPr>
          <p:nvPr>
            <p:ph idx="1"/>
          </p:nvPr>
        </p:nvSpPr>
        <p:spPr/>
        <p:txBody>
          <a:bodyPr/>
          <a:lstStyle/>
          <a:p>
            <a:r>
              <a:rPr lang="en-US" dirty="0"/>
              <a:t>Insert</a:t>
            </a:r>
          </a:p>
          <a:p>
            <a:r>
              <a:rPr lang="en-US" dirty="0"/>
              <a:t>Delete</a:t>
            </a:r>
          </a:p>
          <a:p>
            <a:r>
              <a:rPr lang="en-US" dirty="0"/>
              <a:t>Lookup</a:t>
            </a:r>
          </a:p>
          <a:p>
            <a:r>
              <a:rPr lang="en-US"/>
              <a:t>Modify</a:t>
            </a:r>
            <a:endParaRPr lang="en-IN"/>
          </a:p>
        </p:txBody>
      </p:sp>
    </p:spTree>
    <p:extLst>
      <p:ext uri="{BB962C8B-B14F-4D97-AF65-F5344CB8AC3E}">
        <p14:creationId xmlns:p14="http://schemas.microsoft.com/office/powerpoint/2010/main" val="310738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89DB-EAEE-4172-A8BF-8D63299C8B9B}"/>
              </a:ext>
            </a:extLst>
          </p:cNvPr>
          <p:cNvSpPr>
            <a:spLocks noGrp="1"/>
          </p:cNvSpPr>
          <p:nvPr>
            <p:ph type="title"/>
          </p:nvPr>
        </p:nvSpPr>
        <p:spPr/>
        <p:txBody>
          <a:bodyPr/>
          <a:lstStyle/>
          <a:p>
            <a:r>
              <a:rPr lang="en-US" dirty="0"/>
              <a:t>Name Representation in Symbol Table</a:t>
            </a:r>
            <a:endParaRPr lang="en-IN" dirty="0"/>
          </a:p>
        </p:txBody>
      </p:sp>
      <p:sp>
        <p:nvSpPr>
          <p:cNvPr id="3" name="Content Placeholder 2">
            <a:extLst>
              <a:ext uri="{FF2B5EF4-FFF2-40B4-BE49-F238E27FC236}">
                <a16:creationId xmlns:a16="http://schemas.microsoft.com/office/drawing/2014/main" id="{D3203FC6-44DF-47A3-B7B2-FD3F0C7A0BE9}"/>
              </a:ext>
            </a:extLst>
          </p:cNvPr>
          <p:cNvSpPr>
            <a:spLocks noGrp="1"/>
          </p:cNvSpPr>
          <p:nvPr>
            <p:ph idx="1"/>
          </p:nvPr>
        </p:nvSpPr>
        <p:spPr/>
        <p:txBody>
          <a:bodyPr/>
          <a:lstStyle/>
          <a:p>
            <a:endParaRPr lang="en-US" dirty="0"/>
          </a:p>
          <a:p>
            <a:pPr marL="514350" indent="-514350">
              <a:buFont typeface="+mj-lt"/>
              <a:buAutoNum type="arabicPeriod"/>
            </a:pPr>
            <a:r>
              <a:rPr lang="en-IN" dirty="0"/>
              <a:t>Fixed length Name Representation</a:t>
            </a:r>
          </a:p>
          <a:p>
            <a:pPr marL="514350" indent="-514350">
              <a:buFont typeface="+mj-lt"/>
              <a:buAutoNum type="arabicPeriod"/>
            </a:pPr>
            <a:endParaRPr lang="en-IN" dirty="0"/>
          </a:p>
          <a:p>
            <a:pPr marL="514350" indent="-514350">
              <a:buFont typeface="+mj-lt"/>
              <a:buAutoNum type="arabicPeriod"/>
            </a:pPr>
            <a:r>
              <a:rPr lang="en-IN" dirty="0"/>
              <a:t>Variable length Name Representation </a:t>
            </a:r>
          </a:p>
        </p:txBody>
      </p:sp>
    </p:spTree>
    <p:extLst>
      <p:ext uri="{BB962C8B-B14F-4D97-AF65-F5344CB8AC3E}">
        <p14:creationId xmlns:p14="http://schemas.microsoft.com/office/powerpoint/2010/main" val="377434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6EB7-9953-4479-A865-0AB74032EB10}"/>
              </a:ext>
            </a:extLst>
          </p:cNvPr>
          <p:cNvSpPr>
            <a:spLocks noGrp="1"/>
          </p:cNvSpPr>
          <p:nvPr>
            <p:ph type="title"/>
          </p:nvPr>
        </p:nvSpPr>
        <p:spPr/>
        <p:txBody>
          <a:bodyPr/>
          <a:lstStyle/>
          <a:p>
            <a:r>
              <a:rPr lang="en-IN" dirty="0"/>
              <a:t>Fixed length Name Representation</a:t>
            </a:r>
          </a:p>
        </p:txBody>
      </p:sp>
      <p:sp>
        <p:nvSpPr>
          <p:cNvPr id="3" name="Content Placeholder 2">
            <a:extLst>
              <a:ext uri="{FF2B5EF4-FFF2-40B4-BE49-F238E27FC236}">
                <a16:creationId xmlns:a16="http://schemas.microsoft.com/office/drawing/2014/main" id="{C13C4605-65C2-4F3C-A0E8-9398962F288A}"/>
              </a:ext>
            </a:extLst>
          </p:cNvPr>
          <p:cNvSpPr>
            <a:spLocks noGrp="1"/>
          </p:cNvSpPr>
          <p:nvPr>
            <p:ph idx="1"/>
          </p:nvPr>
        </p:nvSpPr>
        <p:spPr/>
        <p:txBody>
          <a:bodyPr/>
          <a:lstStyle/>
          <a:p>
            <a:r>
              <a:rPr lang="en-US" dirty="0"/>
              <a:t>Space is fixed for the allocation of Name.</a:t>
            </a:r>
          </a:p>
          <a:p>
            <a:r>
              <a:rPr lang="en-US" dirty="0"/>
              <a:t>Wastage of space if length of name is too small.</a:t>
            </a:r>
          </a:p>
          <a:p>
            <a:pPr marL="0" indent="0">
              <a:buNone/>
            </a:pPr>
            <a:r>
              <a:rPr lang="en-US" dirty="0"/>
              <a:t>Example:</a:t>
            </a:r>
          </a:p>
          <a:p>
            <a:pPr marL="0" indent="0">
              <a:buNone/>
            </a:pPr>
            <a:endParaRPr lang="en-US" dirty="0"/>
          </a:p>
          <a:p>
            <a:pPr marL="0" indent="0">
              <a:buNone/>
            </a:pPr>
            <a:r>
              <a:rPr lang="en-US" dirty="0"/>
              <a:t>  </a:t>
            </a:r>
            <a:endParaRPr lang="en-IN" dirty="0"/>
          </a:p>
        </p:txBody>
      </p:sp>
      <p:graphicFrame>
        <p:nvGraphicFramePr>
          <p:cNvPr id="4" name="Table 4">
            <a:extLst>
              <a:ext uri="{FF2B5EF4-FFF2-40B4-BE49-F238E27FC236}">
                <a16:creationId xmlns:a16="http://schemas.microsoft.com/office/drawing/2014/main" id="{9A4B8C81-74EE-4657-9BFB-68190898AAA6}"/>
              </a:ext>
            </a:extLst>
          </p:cNvPr>
          <p:cNvGraphicFramePr>
            <a:graphicFrameLocks noGrp="1"/>
          </p:cNvGraphicFramePr>
          <p:nvPr>
            <p:extLst>
              <p:ext uri="{D42A27DB-BD31-4B8C-83A1-F6EECF244321}">
                <p14:modId xmlns:p14="http://schemas.microsoft.com/office/powerpoint/2010/main" val="4244210102"/>
              </p:ext>
            </p:extLst>
          </p:nvPr>
        </p:nvGraphicFramePr>
        <p:xfrm>
          <a:off x="1025525" y="3548591"/>
          <a:ext cx="9652005" cy="1854200"/>
        </p:xfrm>
        <a:graphic>
          <a:graphicData uri="http://schemas.openxmlformats.org/drawingml/2006/table">
            <a:tbl>
              <a:tblPr firstRow="1" bandRow="1">
                <a:tableStyleId>{5C22544A-7EE6-4342-B048-85BDC9FD1C3A}</a:tableStyleId>
              </a:tblPr>
              <a:tblGrid>
                <a:gridCol w="877455">
                  <a:extLst>
                    <a:ext uri="{9D8B030D-6E8A-4147-A177-3AD203B41FA5}">
                      <a16:colId xmlns:a16="http://schemas.microsoft.com/office/drawing/2014/main" val="383575110"/>
                    </a:ext>
                  </a:extLst>
                </a:gridCol>
                <a:gridCol w="877455">
                  <a:extLst>
                    <a:ext uri="{9D8B030D-6E8A-4147-A177-3AD203B41FA5}">
                      <a16:colId xmlns:a16="http://schemas.microsoft.com/office/drawing/2014/main" val="1977137930"/>
                    </a:ext>
                  </a:extLst>
                </a:gridCol>
                <a:gridCol w="877455">
                  <a:extLst>
                    <a:ext uri="{9D8B030D-6E8A-4147-A177-3AD203B41FA5}">
                      <a16:colId xmlns:a16="http://schemas.microsoft.com/office/drawing/2014/main" val="1670493461"/>
                    </a:ext>
                  </a:extLst>
                </a:gridCol>
                <a:gridCol w="877455">
                  <a:extLst>
                    <a:ext uri="{9D8B030D-6E8A-4147-A177-3AD203B41FA5}">
                      <a16:colId xmlns:a16="http://schemas.microsoft.com/office/drawing/2014/main" val="1982510627"/>
                    </a:ext>
                  </a:extLst>
                </a:gridCol>
                <a:gridCol w="877455">
                  <a:extLst>
                    <a:ext uri="{9D8B030D-6E8A-4147-A177-3AD203B41FA5}">
                      <a16:colId xmlns:a16="http://schemas.microsoft.com/office/drawing/2014/main" val="178423184"/>
                    </a:ext>
                  </a:extLst>
                </a:gridCol>
                <a:gridCol w="877455">
                  <a:extLst>
                    <a:ext uri="{9D8B030D-6E8A-4147-A177-3AD203B41FA5}">
                      <a16:colId xmlns:a16="http://schemas.microsoft.com/office/drawing/2014/main" val="1932172387"/>
                    </a:ext>
                  </a:extLst>
                </a:gridCol>
                <a:gridCol w="877455">
                  <a:extLst>
                    <a:ext uri="{9D8B030D-6E8A-4147-A177-3AD203B41FA5}">
                      <a16:colId xmlns:a16="http://schemas.microsoft.com/office/drawing/2014/main" val="539896653"/>
                    </a:ext>
                  </a:extLst>
                </a:gridCol>
                <a:gridCol w="877455">
                  <a:extLst>
                    <a:ext uri="{9D8B030D-6E8A-4147-A177-3AD203B41FA5}">
                      <a16:colId xmlns:a16="http://schemas.microsoft.com/office/drawing/2014/main" val="3685292863"/>
                    </a:ext>
                  </a:extLst>
                </a:gridCol>
                <a:gridCol w="877455">
                  <a:extLst>
                    <a:ext uri="{9D8B030D-6E8A-4147-A177-3AD203B41FA5}">
                      <a16:colId xmlns:a16="http://schemas.microsoft.com/office/drawing/2014/main" val="1773625752"/>
                    </a:ext>
                  </a:extLst>
                </a:gridCol>
                <a:gridCol w="564280">
                  <a:extLst>
                    <a:ext uri="{9D8B030D-6E8A-4147-A177-3AD203B41FA5}">
                      <a16:colId xmlns:a16="http://schemas.microsoft.com/office/drawing/2014/main" val="1388722296"/>
                    </a:ext>
                  </a:extLst>
                </a:gridCol>
                <a:gridCol w="1190630">
                  <a:extLst>
                    <a:ext uri="{9D8B030D-6E8A-4147-A177-3AD203B41FA5}">
                      <a16:colId xmlns:a16="http://schemas.microsoft.com/office/drawing/2014/main" val="3936469593"/>
                    </a:ext>
                  </a:extLst>
                </a:gridCol>
              </a:tblGrid>
              <a:tr h="370840">
                <a:tc gridSpan="10">
                  <a:txBody>
                    <a:bodyPr/>
                    <a:lstStyle/>
                    <a:p>
                      <a:pPr algn="ctr"/>
                      <a:r>
                        <a:rPr lang="en-US" dirty="0"/>
                        <a:t>Name</a:t>
                      </a:r>
                      <a:endParaRPr lang="en-IN" dirty="0"/>
                    </a:p>
                  </a:txBody>
                  <a:tcPr marL="100584" marR="100584"/>
                </a:tc>
                <a:tc hMerge="1">
                  <a:txBody>
                    <a:bodyPr/>
                    <a:lstStyle/>
                    <a:p>
                      <a:endParaRPr lang="en-IN" dirty="0"/>
                    </a:p>
                  </a:txBody>
                  <a:tcPr marL="100584" marR="100584"/>
                </a:tc>
                <a:tc hMerge="1">
                  <a:txBody>
                    <a:bodyPr/>
                    <a:lstStyle/>
                    <a:p>
                      <a:endParaRPr lang="en-IN" dirty="0"/>
                    </a:p>
                  </a:txBody>
                  <a:tcPr marL="100584" marR="100584"/>
                </a:tc>
                <a:tc hMerge="1">
                  <a:txBody>
                    <a:bodyPr/>
                    <a:lstStyle/>
                    <a:p>
                      <a:endParaRPr lang="en-IN" dirty="0"/>
                    </a:p>
                  </a:txBody>
                  <a:tcPr marL="100584" marR="100584"/>
                </a:tc>
                <a:tc hMerge="1">
                  <a:txBody>
                    <a:bodyPr/>
                    <a:lstStyle/>
                    <a:p>
                      <a:endParaRPr lang="en-IN" dirty="0"/>
                    </a:p>
                  </a:txBody>
                  <a:tcPr marL="100584" marR="100584"/>
                </a:tc>
                <a:tc hMerge="1">
                  <a:txBody>
                    <a:bodyPr/>
                    <a:lstStyle/>
                    <a:p>
                      <a:endParaRPr lang="en-IN" dirty="0"/>
                    </a:p>
                  </a:txBody>
                  <a:tcPr marL="100584" marR="100584"/>
                </a:tc>
                <a:tc hMerge="1">
                  <a:txBody>
                    <a:bodyPr/>
                    <a:lstStyle/>
                    <a:p>
                      <a:endParaRPr lang="en-IN" dirty="0"/>
                    </a:p>
                  </a:txBody>
                  <a:tcPr marL="100584" marR="100584"/>
                </a:tc>
                <a:tc hMerge="1">
                  <a:txBody>
                    <a:bodyPr/>
                    <a:lstStyle/>
                    <a:p>
                      <a:endParaRPr lang="en-IN" dirty="0"/>
                    </a:p>
                  </a:txBody>
                  <a:tcPr marL="100584" marR="100584"/>
                </a:tc>
                <a:tc hMerge="1">
                  <a:txBody>
                    <a:bodyPr/>
                    <a:lstStyle/>
                    <a:p>
                      <a:endParaRPr lang="en-IN" dirty="0"/>
                    </a:p>
                  </a:txBody>
                  <a:tcPr marL="100584" marR="100584"/>
                </a:tc>
                <a:tc hMerge="1">
                  <a:txBody>
                    <a:bodyPr/>
                    <a:lstStyle/>
                    <a:p>
                      <a:endParaRPr lang="en-IN" dirty="0"/>
                    </a:p>
                  </a:txBody>
                  <a:tcPr marL="100584" marR="100584"/>
                </a:tc>
                <a:tc>
                  <a:txBody>
                    <a:bodyPr/>
                    <a:lstStyle/>
                    <a:p>
                      <a:r>
                        <a:rPr lang="en-US" dirty="0"/>
                        <a:t>Attribute</a:t>
                      </a:r>
                      <a:endParaRPr lang="en-IN" dirty="0"/>
                    </a:p>
                  </a:txBody>
                  <a:tcPr marL="100584" marR="100584"/>
                </a:tc>
                <a:extLst>
                  <a:ext uri="{0D108BD9-81ED-4DB2-BD59-A6C34878D82A}">
                    <a16:rowId xmlns:a16="http://schemas.microsoft.com/office/drawing/2014/main" val="2703991645"/>
                  </a:ext>
                </a:extLst>
              </a:tr>
              <a:tr h="370840">
                <a:tc>
                  <a:txBody>
                    <a:bodyPr/>
                    <a:lstStyle/>
                    <a:p>
                      <a:r>
                        <a:rPr lang="en-US" dirty="0"/>
                        <a:t>S</a:t>
                      </a:r>
                      <a:endParaRPr lang="en-IN" dirty="0"/>
                    </a:p>
                  </a:txBody>
                  <a:tcPr marL="100584" marR="100584"/>
                </a:tc>
                <a:tc>
                  <a:txBody>
                    <a:bodyPr/>
                    <a:lstStyle/>
                    <a:p>
                      <a:r>
                        <a:rPr lang="en-US" dirty="0"/>
                        <a:t>U</a:t>
                      </a:r>
                      <a:endParaRPr lang="en-IN" dirty="0"/>
                    </a:p>
                  </a:txBody>
                  <a:tcPr marL="100584" marR="100584"/>
                </a:tc>
                <a:tc>
                  <a:txBody>
                    <a:bodyPr/>
                    <a:lstStyle/>
                    <a:p>
                      <a:r>
                        <a:rPr lang="en-US" dirty="0"/>
                        <a:t>M</a:t>
                      </a:r>
                      <a:endParaRPr lang="en-IN" dirty="0"/>
                    </a:p>
                  </a:txBody>
                  <a:tcPr marL="100584" marR="100584"/>
                </a:tc>
                <a:tc>
                  <a:txBody>
                    <a:bodyPr/>
                    <a:lstStyle/>
                    <a:p>
                      <a:r>
                        <a:rPr lang="en-US" dirty="0"/>
                        <a:t>M</a:t>
                      </a:r>
                      <a:endParaRPr lang="en-IN" dirty="0"/>
                    </a:p>
                  </a:txBody>
                  <a:tcPr marL="100584" marR="100584"/>
                </a:tc>
                <a:tc>
                  <a:txBody>
                    <a:bodyPr/>
                    <a:lstStyle/>
                    <a:p>
                      <a:r>
                        <a:rPr lang="en-US" dirty="0"/>
                        <a:t>A</a:t>
                      </a:r>
                      <a:endParaRPr lang="en-IN" dirty="0"/>
                    </a:p>
                  </a:txBody>
                  <a:tcPr marL="100584" marR="100584"/>
                </a:tc>
                <a:tc>
                  <a:txBody>
                    <a:bodyPr/>
                    <a:lstStyle/>
                    <a:p>
                      <a:r>
                        <a:rPr lang="en-US" dirty="0"/>
                        <a:t>T</a:t>
                      </a:r>
                      <a:endParaRPr lang="en-IN" dirty="0"/>
                    </a:p>
                  </a:txBody>
                  <a:tcPr marL="100584" marR="100584"/>
                </a:tc>
                <a:tc>
                  <a:txBody>
                    <a:bodyPr/>
                    <a:lstStyle/>
                    <a:p>
                      <a:r>
                        <a:rPr lang="en-US" dirty="0"/>
                        <a:t>I</a:t>
                      </a:r>
                      <a:endParaRPr lang="en-IN" dirty="0"/>
                    </a:p>
                  </a:txBody>
                  <a:tcPr marL="100584" marR="100584"/>
                </a:tc>
                <a:tc>
                  <a:txBody>
                    <a:bodyPr/>
                    <a:lstStyle/>
                    <a:p>
                      <a:r>
                        <a:rPr lang="en-US" dirty="0"/>
                        <a:t>O</a:t>
                      </a:r>
                      <a:endParaRPr lang="en-IN" dirty="0"/>
                    </a:p>
                  </a:txBody>
                  <a:tcPr marL="100584" marR="100584"/>
                </a:tc>
                <a:tc>
                  <a:txBody>
                    <a:bodyPr/>
                    <a:lstStyle/>
                    <a:p>
                      <a:r>
                        <a:rPr lang="en-US" dirty="0"/>
                        <a:t>N</a:t>
                      </a:r>
                      <a:endParaRPr lang="en-IN" dirty="0"/>
                    </a:p>
                  </a:txBody>
                  <a:tcPr marL="100584" marR="100584"/>
                </a:tc>
                <a:tc>
                  <a:txBody>
                    <a:bodyPr/>
                    <a:lstStyle/>
                    <a:p>
                      <a:endParaRPr lang="en-IN" dirty="0"/>
                    </a:p>
                  </a:txBody>
                  <a:tcPr marL="100584" marR="100584"/>
                </a:tc>
                <a:tc>
                  <a:txBody>
                    <a:bodyPr/>
                    <a:lstStyle/>
                    <a:p>
                      <a:endParaRPr lang="en-IN"/>
                    </a:p>
                  </a:txBody>
                  <a:tcPr marL="100584" marR="100584"/>
                </a:tc>
                <a:extLst>
                  <a:ext uri="{0D108BD9-81ED-4DB2-BD59-A6C34878D82A}">
                    <a16:rowId xmlns:a16="http://schemas.microsoft.com/office/drawing/2014/main" val="3624979951"/>
                  </a:ext>
                </a:extLst>
              </a:tr>
              <a:tr h="370840">
                <a:tc>
                  <a:txBody>
                    <a:bodyPr/>
                    <a:lstStyle/>
                    <a:p>
                      <a:r>
                        <a:rPr lang="en-US" dirty="0"/>
                        <a:t>S</a:t>
                      </a:r>
                      <a:endParaRPr lang="en-IN" dirty="0"/>
                    </a:p>
                  </a:txBody>
                  <a:tcPr marL="100584" marR="100584"/>
                </a:tc>
                <a:tc>
                  <a:txBody>
                    <a:bodyPr/>
                    <a:lstStyle/>
                    <a:p>
                      <a:r>
                        <a:rPr lang="en-US" dirty="0"/>
                        <a:t>U</a:t>
                      </a:r>
                      <a:endParaRPr lang="en-IN" dirty="0"/>
                    </a:p>
                  </a:txBody>
                  <a:tcPr marL="100584" marR="100584"/>
                </a:tc>
                <a:tc>
                  <a:txBody>
                    <a:bodyPr/>
                    <a:lstStyle/>
                    <a:p>
                      <a:r>
                        <a:rPr lang="en-US" dirty="0"/>
                        <a:t>M</a:t>
                      </a:r>
                      <a:endParaRPr lang="en-IN" dirty="0"/>
                    </a:p>
                  </a:txBody>
                  <a:tcPr marL="100584" marR="100584"/>
                </a:tc>
                <a:tc>
                  <a:txBody>
                    <a:bodyPr/>
                    <a:lstStyle/>
                    <a:p>
                      <a:endParaRPr lang="en-IN" dirty="0"/>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extLst>
                  <a:ext uri="{0D108BD9-81ED-4DB2-BD59-A6C34878D82A}">
                    <a16:rowId xmlns:a16="http://schemas.microsoft.com/office/drawing/2014/main" val="2686062591"/>
                  </a:ext>
                </a:extLst>
              </a:tr>
              <a:tr h="370840">
                <a:tc>
                  <a:txBody>
                    <a:bodyPr/>
                    <a:lstStyle/>
                    <a:p>
                      <a:r>
                        <a:rPr lang="en-US" dirty="0"/>
                        <a:t>N</a:t>
                      </a:r>
                      <a:endParaRPr lang="en-IN" dirty="0"/>
                    </a:p>
                  </a:txBody>
                  <a:tcPr marL="100584" marR="100584"/>
                </a:tc>
                <a:tc>
                  <a:txBody>
                    <a:bodyPr/>
                    <a:lstStyle/>
                    <a:p>
                      <a:endParaRPr lang="en-IN" dirty="0"/>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extLst>
                  <a:ext uri="{0D108BD9-81ED-4DB2-BD59-A6C34878D82A}">
                    <a16:rowId xmlns:a16="http://schemas.microsoft.com/office/drawing/2014/main" val="3936764241"/>
                  </a:ext>
                </a:extLst>
              </a:tr>
              <a:tr h="370840">
                <a:tc>
                  <a:txBody>
                    <a:bodyPr/>
                    <a:lstStyle/>
                    <a:p>
                      <a:r>
                        <a:rPr lang="en-US" dirty="0"/>
                        <a:t>N</a:t>
                      </a:r>
                      <a:endParaRPr lang="en-IN" dirty="0"/>
                    </a:p>
                  </a:txBody>
                  <a:tcPr marL="100584" marR="100584"/>
                </a:tc>
                <a:tc>
                  <a:txBody>
                    <a:bodyPr/>
                    <a:lstStyle/>
                    <a:p>
                      <a:r>
                        <a:rPr lang="en-US" dirty="0"/>
                        <a:t>1</a:t>
                      </a:r>
                      <a:endParaRPr lang="en-IN" dirty="0"/>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a:p>
                  </a:txBody>
                  <a:tcPr marL="100584" marR="100584"/>
                </a:tc>
                <a:tc>
                  <a:txBody>
                    <a:bodyPr/>
                    <a:lstStyle/>
                    <a:p>
                      <a:endParaRPr lang="en-IN" dirty="0"/>
                    </a:p>
                  </a:txBody>
                  <a:tcPr marL="100584" marR="100584"/>
                </a:tc>
                <a:extLst>
                  <a:ext uri="{0D108BD9-81ED-4DB2-BD59-A6C34878D82A}">
                    <a16:rowId xmlns:a16="http://schemas.microsoft.com/office/drawing/2014/main" val="2118132005"/>
                  </a:ext>
                </a:extLst>
              </a:tr>
            </a:tbl>
          </a:graphicData>
        </a:graphic>
      </p:graphicFrame>
    </p:spTree>
    <p:extLst>
      <p:ext uri="{BB962C8B-B14F-4D97-AF65-F5344CB8AC3E}">
        <p14:creationId xmlns:p14="http://schemas.microsoft.com/office/powerpoint/2010/main" val="414624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85CC-5DF0-44A5-85CC-D679A02A1837}"/>
              </a:ext>
            </a:extLst>
          </p:cNvPr>
          <p:cNvSpPr>
            <a:spLocks noGrp="1"/>
          </p:cNvSpPr>
          <p:nvPr>
            <p:ph type="title"/>
          </p:nvPr>
        </p:nvSpPr>
        <p:spPr/>
        <p:txBody>
          <a:bodyPr/>
          <a:lstStyle/>
          <a:p>
            <a:r>
              <a:rPr lang="en-IN" dirty="0"/>
              <a:t>Variable length Name Representation </a:t>
            </a:r>
          </a:p>
        </p:txBody>
      </p:sp>
      <p:sp>
        <p:nvSpPr>
          <p:cNvPr id="3" name="Content Placeholder 2">
            <a:extLst>
              <a:ext uri="{FF2B5EF4-FFF2-40B4-BE49-F238E27FC236}">
                <a16:creationId xmlns:a16="http://schemas.microsoft.com/office/drawing/2014/main" id="{0C2DEE08-1509-484A-A2CB-F450B3E652F6}"/>
              </a:ext>
            </a:extLst>
          </p:cNvPr>
          <p:cNvSpPr>
            <a:spLocks noGrp="1"/>
          </p:cNvSpPr>
          <p:nvPr>
            <p:ph idx="1"/>
          </p:nvPr>
        </p:nvSpPr>
        <p:spPr>
          <a:xfrm>
            <a:off x="838200" y="1825625"/>
            <a:ext cx="10515600" cy="4889500"/>
          </a:xfrm>
        </p:spPr>
        <p:txBody>
          <a:bodyPr/>
          <a:lstStyle/>
          <a:p>
            <a:r>
              <a:rPr lang="en-US" dirty="0"/>
              <a:t>The amount of space required by string is used to store the names.</a:t>
            </a:r>
          </a:p>
          <a:p>
            <a:r>
              <a:rPr lang="en-US" dirty="0"/>
              <a:t>The name can be stored with the help of starting index and length of each name.</a:t>
            </a:r>
          </a:p>
          <a:p>
            <a:pPr marL="0" indent="0">
              <a:buNone/>
            </a:pPr>
            <a:r>
              <a:rPr lang="en-IN" dirty="0"/>
              <a:t>Example:</a:t>
            </a:r>
          </a:p>
        </p:txBody>
      </p:sp>
      <p:graphicFrame>
        <p:nvGraphicFramePr>
          <p:cNvPr id="4" name="Table 4">
            <a:extLst>
              <a:ext uri="{FF2B5EF4-FFF2-40B4-BE49-F238E27FC236}">
                <a16:creationId xmlns:a16="http://schemas.microsoft.com/office/drawing/2014/main" id="{6C99D3A7-D1AD-48FF-856E-4F3002431E53}"/>
              </a:ext>
            </a:extLst>
          </p:cNvPr>
          <p:cNvGraphicFramePr>
            <a:graphicFrameLocks noGrp="1"/>
          </p:cNvGraphicFramePr>
          <p:nvPr>
            <p:extLst>
              <p:ext uri="{D42A27DB-BD31-4B8C-83A1-F6EECF244321}">
                <p14:modId xmlns:p14="http://schemas.microsoft.com/office/powerpoint/2010/main" val="378990886"/>
              </p:ext>
            </p:extLst>
          </p:nvPr>
        </p:nvGraphicFramePr>
        <p:xfrm>
          <a:off x="2622550" y="3358091"/>
          <a:ext cx="5097441" cy="2225040"/>
        </p:xfrm>
        <a:graphic>
          <a:graphicData uri="http://schemas.openxmlformats.org/drawingml/2006/table">
            <a:tbl>
              <a:tblPr firstRow="1" bandRow="1">
                <a:tableStyleId>{5C22544A-7EE6-4342-B048-85BDC9FD1C3A}</a:tableStyleId>
              </a:tblPr>
              <a:tblGrid>
                <a:gridCol w="1519682">
                  <a:extLst>
                    <a:ext uri="{9D8B030D-6E8A-4147-A177-3AD203B41FA5}">
                      <a16:colId xmlns:a16="http://schemas.microsoft.com/office/drawing/2014/main" val="2137420286"/>
                    </a:ext>
                  </a:extLst>
                </a:gridCol>
                <a:gridCol w="868426">
                  <a:extLst>
                    <a:ext uri="{9D8B030D-6E8A-4147-A177-3AD203B41FA5}">
                      <a16:colId xmlns:a16="http://schemas.microsoft.com/office/drawing/2014/main" val="2128100010"/>
                    </a:ext>
                  </a:extLst>
                </a:gridCol>
                <a:gridCol w="2709333">
                  <a:extLst>
                    <a:ext uri="{9D8B030D-6E8A-4147-A177-3AD203B41FA5}">
                      <a16:colId xmlns:a16="http://schemas.microsoft.com/office/drawing/2014/main" val="136732109"/>
                    </a:ext>
                  </a:extLst>
                </a:gridCol>
              </a:tblGrid>
              <a:tr h="370840">
                <a:tc gridSpan="2">
                  <a:txBody>
                    <a:bodyPr/>
                    <a:lstStyle/>
                    <a:p>
                      <a:pPr algn="ctr"/>
                      <a:r>
                        <a:rPr lang="en-US" dirty="0"/>
                        <a:t>Name</a:t>
                      </a:r>
                      <a:endParaRPr lang="en-IN" dirty="0"/>
                    </a:p>
                  </a:txBody>
                  <a:tcPr/>
                </a:tc>
                <a:tc hMerge="1">
                  <a:txBody>
                    <a:bodyPr/>
                    <a:lstStyle/>
                    <a:p>
                      <a:endParaRPr lang="en-IN" dirty="0"/>
                    </a:p>
                  </a:txBody>
                  <a:tcPr/>
                </a:tc>
                <a:tc rowSpan="2">
                  <a:txBody>
                    <a:bodyPr/>
                    <a:lstStyle/>
                    <a:p>
                      <a:pPr algn="ctr"/>
                      <a:endParaRPr lang="en-US" dirty="0"/>
                    </a:p>
                    <a:p>
                      <a:pPr algn="ctr"/>
                      <a:r>
                        <a:rPr lang="en-US" dirty="0"/>
                        <a:t>Attribute</a:t>
                      </a:r>
                      <a:endParaRPr lang="en-IN" dirty="0"/>
                    </a:p>
                  </a:txBody>
                  <a:tcPr/>
                </a:tc>
                <a:extLst>
                  <a:ext uri="{0D108BD9-81ED-4DB2-BD59-A6C34878D82A}">
                    <a16:rowId xmlns:a16="http://schemas.microsoft.com/office/drawing/2014/main" val="1016137236"/>
                  </a:ext>
                </a:extLst>
              </a:tr>
              <a:tr h="370840">
                <a:tc>
                  <a:txBody>
                    <a:bodyPr/>
                    <a:lstStyle/>
                    <a:p>
                      <a:pPr algn="ctr"/>
                      <a:r>
                        <a:rPr lang="en-US" dirty="0"/>
                        <a:t>Starting Index</a:t>
                      </a:r>
                      <a:endParaRPr lang="en-IN" dirty="0"/>
                    </a:p>
                  </a:txBody>
                  <a:tcPr/>
                </a:tc>
                <a:tc>
                  <a:txBody>
                    <a:bodyPr/>
                    <a:lstStyle/>
                    <a:p>
                      <a:pPr algn="ctr"/>
                      <a:r>
                        <a:rPr lang="en-US" dirty="0"/>
                        <a:t>Length</a:t>
                      </a:r>
                      <a:endParaRPr lang="en-IN" dirty="0"/>
                    </a:p>
                  </a:txBody>
                  <a:tcPr/>
                </a:tc>
                <a:tc vMerge="1">
                  <a:txBody>
                    <a:bodyPr/>
                    <a:lstStyle/>
                    <a:p>
                      <a:endParaRPr lang="en-IN" dirty="0"/>
                    </a:p>
                  </a:txBody>
                  <a:tcPr/>
                </a:tc>
                <a:extLst>
                  <a:ext uri="{0D108BD9-81ED-4DB2-BD59-A6C34878D82A}">
                    <a16:rowId xmlns:a16="http://schemas.microsoft.com/office/drawing/2014/main" val="2969775321"/>
                  </a:ext>
                </a:extLst>
              </a:tr>
              <a:tr h="370840">
                <a:tc>
                  <a:txBody>
                    <a:bodyPr/>
                    <a:lstStyle/>
                    <a:p>
                      <a:pPr algn="ctr"/>
                      <a:r>
                        <a:rPr lang="en-US" dirty="0"/>
                        <a:t>0</a:t>
                      </a:r>
                      <a:endParaRPr lang="en-IN" dirty="0"/>
                    </a:p>
                  </a:txBody>
                  <a:tcPr/>
                </a:tc>
                <a:tc>
                  <a:txBody>
                    <a:bodyPr/>
                    <a:lstStyle/>
                    <a:p>
                      <a:pPr algn="ctr"/>
                      <a:r>
                        <a:rPr lang="en-US" dirty="0"/>
                        <a:t>10</a:t>
                      </a:r>
                      <a:endParaRPr lang="en-IN" dirty="0"/>
                    </a:p>
                  </a:txBody>
                  <a:tcPr/>
                </a:tc>
                <a:tc>
                  <a:txBody>
                    <a:bodyPr/>
                    <a:lstStyle/>
                    <a:p>
                      <a:pPr algn="ctr"/>
                      <a:endParaRPr lang="en-IN" dirty="0"/>
                    </a:p>
                  </a:txBody>
                  <a:tcPr/>
                </a:tc>
                <a:extLst>
                  <a:ext uri="{0D108BD9-81ED-4DB2-BD59-A6C34878D82A}">
                    <a16:rowId xmlns:a16="http://schemas.microsoft.com/office/drawing/2014/main" val="2820505561"/>
                  </a:ext>
                </a:extLst>
              </a:tr>
              <a:tr h="370840">
                <a:tc>
                  <a:txBody>
                    <a:bodyPr/>
                    <a:lstStyle/>
                    <a:p>
                      <a:pPr algn="ctr"/>
                      <a:r>
                        <a:rPr lang="en-US" dirty="0"/>
                        <a:t>10</a:t>
                      </a:r>
                      <a:endParaRPr lang="en-IN" dirty="0"/>
                    </a:p>
                  </a:txBody>
                  <a:tcPr/>
                </a:tc>
                <a:tc>
                  <a:txBody>
                    <a:bodyPr/>
                    <a:lstStyle/>
                    <a:p>
                      <a:pPr algn="ctr"/>
                      <a:r>
                        <a:rPr lang="en-US" dirty="0"/>
                        <a:t>4</a:t>
                      </a:r>
                      <a:endParaRPr lang="en-IN" dirty="0"/>
                    </a:p>
                  </a:txBody>
                  <a:tcPr/>
                </a:tc>
                <a:tc>
                  <a:txBody>
                    <a:bodyPr/>
                    <a:lstStyle/>
                    <a:p>
                      <a:pPr algn="ctr"/>
                      <a:endParaRPr lang="en-IN" dirty="0"/>
                    </a:p>
                  </a:txBody>
                  <a:tcPr/>
                </a:tc>
                <a:extLst>
                  <a:ext uri="{0D108BD9-81ED-4DB2-BD59-A6C34878D82A}">
                    <a16:rowId xmlns:a16="http://schemas.microsoft.com/office/drawing/2014/main" val="690826324"/>
                  </a:ext>
                </a:extLst>
              </a:tr>
              <a:tr h="370840">
                <a:tc>
                  <a:txBody>
                    <a:bodyPr/>
                    <a:lstStyle/>
                    <a:p>
                      <a:pPr algn="ctr"/>
                      <a:r>
                        <a:rPr lang="en-US" dirty="0"/>
                        <a:t>14</a:t>
                      </a:r>
                      <a:endParaRPr lang="en-IN" dirty="0"/>
                    </a:p>
                  </a:txBody>
                  <a:tcPr/>
                </a:tc>
                <a:tc>
                  <a:txBody>
                    <a:bodyPr/>
                    <a:lstStyle/>
                    <a:p>
                      <a:pPr algn="ctr"/>
                      <a:r>
                        <a:rPr lang="en-US" dirty="0"/>
                        <a:t>2</a:t>
                      </a:r>
                      <a:endParaRPr lang="en-IN" dirty="0"/>
                    </a:p>
                  </a:txBody>
                  <a:tcPr/>
                </a:tc>
                <a:tc>
                  <a:txBody>
                    <a:bodyPr/>
                    <a:lstStyle/>
                    <a:p>
                      <a:pPr algn="ctr"/>
                      <a:endParaRPr lang="en-IN" dirty="0"/>
                    </a:p>
                  </a:txBody>
                  <a:tcPr/>
                </a:tc>
                <a:extLst>
                  <a:ext uri="{0D108BD9-81ED-4DB2-BD59-A6C34878D82A}">
                    <a16:rowId xmlns:a16="http://schemas.microsoft.com/office/drawing/2014/main" val="187268815"/>
                  </a:ext>
                </a:extLst>
              </a:tr>
              <a:tr h="370840">
                <a:tc>
                  <a:txBody>
                    <a:bodyPr/>
                    <a:lstStyle/>
                    <a:p>
                      <a:pPr algn="ctr"/>
                      <a:r>
                        <a:rPr lang="en-US" dirty="0"/>
                        <a:t>16</a:t>
                      </a:r>
                      <a:endParaRPr lang="en-IN" dirty="0"/>
                    </a:p>
                  </a:txBody>
                  <a:tcPr/>
                </a:tc>
                <a:tc>
                  <a:txBody>
                    <a:bodyPr/>
                    <a:lstStyle/>
                    <a:p>
                      <a:pPr algn="ctr"/>
                      <a:r>
                        <a:rPr lang="en-US" dirty="0"/>
                        <a:t>3</a:t>
                      </a:r>
                      <a:endParaRPr lang="en-IN" dirty="0"/>
                    </a:p>
                  </a:txBody>
                  <a:tcPr/>
                </a:tc>
                <a:tc>
                  <a:txBody>
                    <a:bodyPr/>
                    <a:lstStyle/>
                    <a:p>
                      <a:pPr algn="ctr"/>
                      <a:endParaRPr lang="en-IN" dirty="0"/>
                    </a:p>
                  </a:txBody>
                  <a:tcPr/>
                </a:tc>
                <a:extLst>
                  <a:ext uri="{0D108BD9-81ED-4DB2-BD59-A6C34878D82A}">
                    <a16:rowId xmlns:a16="http://schemas.microsoft.com/office/drawing/2014/main" val="3699420305"/>
                  </a:ext>
                </a:extLst>
              </a:tr>
            </a:tbl>
          </a:graphicData>
        </a:graphic>
      </p:graphicFrame>
      <p:graphicFrame>
        <p:nvGraphicFramePr>
          <p:cNvPr id="5" name="Table 5">
            <a:extLst>
              <a:ext uri="{FF2B5EF4-FFF2-40B4-BE49-F238E27FC236}">
                <a16:creationId xmlns:a16="http://schemas.microsoft.com/office/drawing/2014/main" id="{796489CD-03DB-4605-9AF3-CF665908CAF2}"/>
              </a:ext>
            </a:extLst>
          </p:cNvPr>
          <p:cNvGraphicFramePr>
            <a:graphicFrameLocks noGrp="1"/>
          </p:cNvGraphicFramePr>
          <p:nvPr>
            <p:extLst>
              <p:ext uri="{D42A27DB-BD31-4B8C-83A1-F6EECF244321}">
                <p14:modId xmlns:p14="http://schemas.microsoft.com/office/powerpoint/2010/main" val="1223034683"/>
              </p:ext>
            </p:extLst>
          </p:nvPr>
        </p:nvGraphicFramePr>
        <p:xfrm>
          <a:off x="1555750" y="5882216"/>
          <a:ext cx="8128010" cy="741680"/>
        </p:xfrm>
        <a:graphic>
          <a:graphicData uri="http://schemas.openxmlformats.org/drawingml/2006/table">
            <a:tbl>
              <a:tblPr firstRow="1" bandRow="1">
                <a:tableStyleId>{5C22544A-7EE6-4342-B048-85BDC9FD1C3A}</a:tableStyleId>
              </a:tblPr>
              <a:tblGrid>
                <a:gridCol w="427790">
                  <a:extLst>
                    <a:ext uri="{9D8B030D-6E8A-4147-A177-3AD203B41FA5}">
                      <a16:colId xmlns:a16="http://schemas.microsoft.com/office/drawing/2014/main" val="3224413776"/>
                    </a:ext>
                  </a:extLst>
                </a:gridCol>
                <a:gridCol w="427790">
                  <a:extLst>
                    <a:ext uri="{9D8B030D-6E8A-4147-A177-3AD203B41FA5}">
                      <a16:colId xmlns:a16="http://schemas.microsoft.com/office/drawing/2014/main" val="1852557839"/>
                    </a:ext>
                  </a:extLst>
                </a:gridCol>
                <a:gridCol w="427790">
                  <a:extLst>
                    <a:ext uri="{9D8B030D-6E8A-4147-A177-3AD203B41FA5}">
                      <a16:colId xmlns:a16="http://schemas.microsoft.com/office/drawing/2014/main" val="2565824049"/>
                    </a:ext>
                  </a:extLst>
                </a:gridCol>
                <a:gridCol w="427790">
                  <a:extLst>
                    <a:ext uri="{9D8B030D-6E8A-4147-A177-3AD203B41FA5}">
                      <a16:colId xmlns:a16="http://schemas.microsoft.com/office/drawing/2014/main" val="1289805335"/>
                    </a:ext>
                  </a:extLst>
                </a:gridCol>
                <a:gridCol w="427790">
                  <a:extLst>
                    <a:ext uri="{9D8B030D-6E8A-4147-A177-3AD203B41FA5}">
                      <a16:colId xmlns:a16="http://schemas.microsoft.com/office/drawing/2014/main" val="410824883"/>
                    </a:ext>
                  </a:extLst>
                </a:gridCol>
                <a:gridCol w="427790">
                  <a:extLst>
                    <a:ext uri="{9D8B030D-6E8A-4147-A177-3AD203B41FA5}">
                      <a16:colId xmlns:a16="http://schemas.microsoft.com/office/drawing/2014/main" val="4068783469"/>
                    </a:ext>
                  </a:extLst>
                </a:gridCol>
                <a:gridCol w="427790">
                  <a:extLst>
                    <a:ext uri="{9D8B030D-6E8A-4147-A177-3AD203B41FA5}">
                      <a16:colId xmlns:a16="http://schemas.microsoft.com/office/drawing/2014/main" val="4082602796"/>
                    </a:ext>
                  </a:extLst>
                </a:gridCol>
                <a:gridCol w="427790">
                  <a:extLst>
                    <a:ext uri="{9D8B030D-6E8A-4147-A177-3AD203B41FA5}">
                      <a16:colId xmlns:a16="http://schemas.microsoft.com/office/drawing/2014/main" val="3363837771"/>
                    </a:ext>
                  </a:extLst>
                </a:gridCol>
                <a:gridCol w="427790">
                  <a:extLst>
                    <a:ext uri="{9D8B030D-6E8A-4147-A177-3AD203B41FA5}">
                      <a16:colId xmlns:a16="http://schemas.microsoft.com/office/drawing/2014/main" val="2059456878"/>
                    </a:ext>
                  </a:extLst>
                </a:gridCol>
                <a:gridCol w="427790">
                  <a:extLst>
                    <a:ext uri="{9D8B030D-6E8A-4147-A177-3AD203B41FA5}">
                      <a16:colId xmlns:a16="http://schemas.microsoft.com/office/drawing/2014/main" val="3332954378"/>
                    </a:ext>
                  </a:extLst>
                </a:gridCol>
                <a:gridCol w="427790">
                  <a:extLst>
                    <a:ext uri="{9D8B030D-6E8A-4147-A177-3AD203B41FA5}">
                      <a16:colId xmlns:a16="http://schemas.microsoft.com/office/drawing/2014/main" val="3158063767"/>
                    </a:ext>
                  </a:extLst>
                </a:gridCol>
                <a:gridCol w="427790">
                  <a:extLst>
                    <a:ext uri="{9D8B030D-6E8A-4147-A177-3AD203B41FA5}">
                      <a16:colId xmlns:a16="http://schemas.microsoft.com/office/drawing/2014/main" val="2597749773"/>
                    </a:ext>
                  </a:extLst>
                </a:gridCol>
                <a:gridCol w="427790">
                  <a:extLst>
                    <a:ext uri="{9D8B030D-6E8A-4147-A177-3AD203B41FA5}">
                      <a16:colId xmlns:a16="http://schemas.microsoft.com/office/drawing/2014/main" val="4173156973"/>
                    </a:ext>
                  </a:extLst>
                </a:gridCol>
                <a:gridCol w="427790">
                  <a:extLst>
                    <a:ext uri="{9D8B030D-6E8A-4147-A177-3AD203B41FA5}">
                      <a16:colId xmlns:a16="http://schemas.microsoft.com/office/drawing/2014/main" val="495106622"/>
                    </a:ext>
                  </a:extLst>
                </a:gridCol>
                <a:gridCol w="427790">
                  <a:extLst>
                    <a:ext uri="{9D8B030D-6E8A-4147-A177-3AD203B41FA5}">
                      <a16:colId xmlns:a16="http://schemas.microsoft.com/office/drawing/2014/main" val="3200883221"/>
                    </a:ext>
                  </a:extLst>
                </a:gridCol>
                <a:gridCol w="427790">
                  <a:extLst>
                    <a:ext uri="{9D8B030D-6E8A-4147-A177-3AD203B41FA5}">
                      <a16:colId xmlns:a16="http://schemas.microsoft.com/office/drawing/2014/main" val="3870080637"/>
                    </a:ext>
                  </a:extLst>
                </a:gridCol>
                <a:gridCol w="427790">
                  <a:extLst>
                    <a:ext uri="{9D8B030D-6E8A-4147-A177-3AD203B41FA5}">
                      <a16:colId xmlns:a16="http://schemas.microsoft.com/office/drawing/2014/main" val="2204328593"/>
                    </a:ext>
                  </a:extLst>
                </a:gridCol>
                <a:gridCol w="427790">
                  <a:extLst>
                    <a:ext uri="{9D8B030D-6E8A-4147-A177-3AD203B41FA5}">
                      <a16:colId xmlns:a16="http://schemas.microsoft.com/office/drawing/2014/main" val="330231022"/>
                    </a:ext>
                  </a:extLst>
                </a:gridCol>
                <a:gridCol w="427790">
                  <a:extLst>
                    <a:ext uri="{9D8B030D-6E8A-4147-A177-3AD203B41FA5}">
                      <a16:colId xmlns:a16="http://schemas.microsoft.com/office/drawing/2014/main" val="1282676284"/>
                    </a:ext>
                  </a:extLst>
                </a:gridCol>
              </a:tblGrid>
              <a:tr h="37084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5</a:t>
                      </a:r>
                      <a:endParaRPr lang="en-IN" dirty="0"/>
                    </a:p>
                  </a:txBody>
                  <a:tcPr/>
                </a:tc>
                <a:tc>
                  <a:txBody>
                    <a:bodyPr/>
                    <a:lstStyle/>
                    <a:p>
                      <a:r>
                        <a:rPr lang="en-US" dirty="0"/>
                        <a:t>6</a:t>
                      </a:r>
                      <a:endParaRPr lang="en-IN" dirty="0"/>
                    </a:p>
                  </a:txBody>
                  <a:tcPr/>
                </a:tc>
                <a:tc>
                  <a:txBody>
                    <a:bodyPr/>
                    <a:lstStyle/>
                    <a:p>
                      <a:r>
                        <a:rPr lang="en-US" dirty="0"/>
                        <a:t>7</a:t>
                      </a:r>
                      <a:endParaRPr lang="en-IN" dirty="0"/>
                    </a:p>
                  </a:txBody>
                  <a:tcPr/>
                </a:tc>
                <a:tc>
                  <a:txBody>
                    <a:bodyPr/>
                    <a:lstStyle/>
                    <a:p>
                      <a:r>
                        <a:rPr lang="en-US" dirty="0"/>
                        <a:t>8</a:t>
                      </a:r>
                      <a:endParaRPr lang="en-IN" dirty="0"/>
                    </a:p>
                  </a:txBody>
                  <a:tcPr/>
                </a:tc>
                <a:tc>
                  <a:txBody>
                    <a:bodyPr/>
                    <a:lstStyle/>
                    <a:p>
                      <a:r>
                        <a:rPr lang="en-US" dirty="0"/>
                        <a:t>9</a:t>
                      </a:r>
                      <a:endParaRPr lang="en-IN" dirty="0"/>
                    </a:p>
                  </a:txBody>
                  <a:tcPr/>
                </a:tc>
                <a:tc>
                  <a:txBody>
                    <a:bodyPr/>
                    <a:lstStyle/>
                    <a:p>
                      <a:r>
                        <a:rPr lang="en-US" dirty="0"/>
                        <a:t>10</a:t>
                      </a:r>
                      <a:endParaRPr lang="en-IN" dirty="0"/>
                    </a:p>
                  </a:txBody>
                  <a:tcPr/>
                </a:tc>
                <a:tc>
                  <a:txBody>
                    <a:bodyPr/>
                    <a:lstStyle/>
                    <a:p>
                      <a:r>
                        <a:rPr lang="en-US" dirty="0"/>
                        <a:t>11</a:t>
                      </a:r>
                      <a:endParaRPr lang="en-IN" dirty="0"/>
                    </a:p>
                  </a:txBody>
                  <a:tcPr/>
                </a:tc>
                <a:tc>
                  <a:txBody>
                    <a:bodyPr/>
                    <a:lstStyle/>
                    <a:p>
                      <a:r>
                        <a:rPr lang="en-US" dirty="0"/>
                        <a:t>12</a:t>
                      </a:r>
                      <a:endParaRPr lang="en-IN" dirty="0"/>
                    </a:p>
                  </a:txBody>
                  <a:tcPr/>
                </a:tc>
                <a:tc>
                  <a:txBody>
                    <a:bodyPr/>
                    <a:lstStyle/>
                    <a:p>
                      <a:r>
                        <a:rPr lang="en-US" dirty="0"/>
                        <a:t>13</a:t>
                      </a:r>
                      <a:endParaRPr lang="en-IN" dirty="0"/>
                    </a:p>
                  </a:txBody>
                  <a:tcPr/>
                </a:tc>
                <a:tc>
                  <a:txBody>
                    <a:bodyPr/>
                    <a:lstStyle/>
                    <a:p>
                      <a:r>
                        <a:rPr lang="en-US" dirty="0"/>
                        <a:t>14</a:t>
                      </a:r>
                      <a:endParaRPr lang="en-IN" dirty="0"/>
                    </a:p>
                  </a:txBody>
                  <a:tcPr/>
                </a:tc>
                <a:tc>
                  <a:txBody>
                    <a:bodyPr/>
                    <a:lstStyle/>
                    <a:p>
                      <a:r>
                        <a:rPr lang="en-US" dirty="0"/>
                        <a:t>15</a:t>
                      </a:r>
                      <a:endParaRPr lang="en-IN" dirty="0"/>
                    </a:p>
                  </a:txBody>
                  <a:tcPr/>
                </a:tc>
                <a:tc>
                  <a:txBody>
                    <a:bodyPr/>
                    <a:lstStyle/>
                    <a:p>
                      <a:r>
                        <a:rPr lang="en-US" dirty="0"/>
                        <a:t>16</a:t>
                      </a:r>
                      <a:endParaRPr lang="en-IN" dirty="0"/>
                    </a:p>
                  </a:txBody>
                  <a:tcPr/>
                </a:tc>
                <a:tc>
                  <a:txBody>
                    <a:bodyPr/>
                    <a:lstStyle/>
                    <a:p>
                      <a:r>
                        <a:rPr lang="en-US" dirty="0"/>
                        <a:t>17</a:t>
                      </a:r>
                      <a:endParaRPr lang="en-IN" dirty="0"/>
                    </a:p>
                  </a:txBody>
                  <a:tcPr/>
                </a:tc>
                <a:tc>
                  <a:txBody>
                    <a:bodyPr/>
                    <a:lstStyle/>
                    <a:p>
                      <a:r>
                        <a:rPr lang="en-US" dirty="0"/>
                        <a:t>18</a:t>
                      </a:r>
                      <a:endParaRPr lang="en-IN" dirty="0"/>
                    </a:p>
                  </a:txBody>
                  <a:tcPr/>
                </a:tc>
                <a:extLst>
                  <a:ext uri="{0D108BD9-81ED-4DB2-BD59-A6C34878D82A}">
                    <a16:rowId xmlns:a16="http://schemas.microsoft.com/office/drawing/2014/main" val="2517805643"/>
                  </a:ext>
                </a:extLst>
              </a:tr>
              <a:tr h="370840">
                <a:tc>
                  <a:txBody>
                    <a:bodyPr/>
                    <a:lstStyle/>
                    <a:p>
                      <a:r>
                        <a:rPr lang="en-US" dirty="0"/>
                        <a:t>S</a:t>
                      </a:r>
                      <a:endParaRPr lang="en-IN" dirty="0"/>
                    </a:p>
                  </a:txBody>
                  <a:tcPr/>
                </a:tc>
                <a:tc>
                  <a:txBody>
                    <a:bodyPr/>
                    <a:lstStyle/>
                    <a:p>
                      <a:r>
                        <a:rPr lang="en-US" dirty="0"/>
                        <a:t>U</a:t>
                      </a:r>
                      <a:endParaRPr lang="en-IN" dirty="0"/>
                    </a:p>
                  </a:txBody>
                  <a:tcPr/>
                </a:tc>
                <a:tc>
                  <a:txBody>
                    <a:bodyPr/>
                    <a:lstStyle/>
                    <a:p>
                      <a:r>
                        <a:rPr lang="en-US" dirty="0"/>
                        <a:t>M</a:t>
                      </a:r>
                      <a:endParaRPr lang="en-IN" dirty="0"/>
                    </a:p>
                  </a:txBody>
                  <a:tcPr/>
                </a:tc>
                <a:tc>
                  <a:txBody>
                    <a:bodyPr/>
                    <a:lstStyle/>
                    <a:p>
                      <a:r>
                        <a:rPr lang="en-US" dirty="0"/>
                        <a:t>M</a:t>
                      </a:r>
                      <a:endParaRPr lang="en-IN" dirty="0"/>
                    </a:p>
                  </a:txBody>
                  <a:tcPr/>
                </a:tc>
                <a:tc>
                  <a:txBody>
                    <a:bodyPr/>
                    <a:lstStyle/>
                    <a:p>
                      <a:r>
                        <a:rPr lang="en-US" dirty="0"/>
                        <a:t>A</a:t>
                      </a:r>
                      <a:endParaRPr lang="en-IN" dirty="0"/>
                    </a:p>
                  </a:txBody>
                  <a:tcPr/>
                </a:tc>
                <a:tc>
                  <a:txBody>
                    <a:bodyPr/>
                    <a:lstStyle/>
                    <a:p>
                      <a:r>
                        <a:rPr lang="en-US" dirty="0"/>
                        <a:t>T</a:t>
                      </a:r>
                      <a:endParaRPr lang="en-IN" dirty="0"/>
                    </a:p>
                  </a:txBody>
                  <a:tcPr/>
                </a:tc>
                <a:tc>
                  <a:txBody>
                    <a:bodyPr/>
                    <a:lstStyle/>
                    <a:p>
                      <a:r>
                        <a:rPr lang="en-US" dirty="0"/>
                        <a:t>I</a:t>
                      </a:r>
                      <a:endParaRPr lang="en-IN" dirty="0"/>
                    </a:p>
                  </a:txBody>
                  <a:tcPr/>
                </a:tc>
                <a:tc>
                  <a:txBody>
                    <a:bodyPr/>
                    <a:lstStyle/>
                    <a:p>
                      <a:r>
                        <a:rPr lang="en-US" dirty="0"/>
                        <a:t>O</a:t>
                      </a:r>
                      <a:endParaRPr lang="en-IN" dirty="0"/>
                    </a:p>
                  </a:txBody>
                  <a:tcPr/>
                </a:tc>
                <a:tc>
                  <a:txBody>
                    <a:bodyPr/>
                    <a:lstStyle/>
                    <a:p>
                      <a:r>
                        <a:rPr lang="en-US" dirty="0"/>
                        <a:t>N</a:t>
                      </a:r>
                      <a:endParaRPr lang="en-IN" dirty="0"/>
                    </a:p>
                  </a:txBody>
                  <a:tcPr/>
                </a:tc>
                <a:tc>
                  <a:txBody>
                    <a:bodyPr/>
                    <a:lstStyle/>
                    <a:p>
                      <a:r>
                        <a:rPr lang="en-US" dirty="0"/>
                        <a:t>$</a:t>
                      </a:r>
                      <a:endParaRPr lang="en-IN" dirty="0"/>
                    </a:p>
                  </a:txBody>
                  <a:tcPr/>
                </a:tc>
                <a:tc>
                  <a:txBody>
                    <a:bodyPr/>
                    <a:lstStyle/>
                    <a:p>
                      <a:r>
                        <a:rPr lang="en-US" dirty="0"/>
                        <a:t>S</a:t>
                      </a:r>
                      <a:endParaRPr lang="en-IN" dirty="0"/>
                    </a:p>
                  </a:txBody>
                  <a:tcPr/>
                </a:tc>
                <a:tc>
                  <a:txBody>
                    <a:bodyPr/>
                    <a:lstStyle/>
                    <a:p>
                      <a:r>
                        <a:rPr lang="en-US" dirty="0"/>
                        <a:t>U</a:t>
                      </a:r>
                      <a:endParaRPr lang="en-IN" dirty="0"/>
                    </a:p>
                  </a:txBody>
                  <a:tcPr/>
                </a:tc>
                <a:tc>
                  <a:txBody>
                    <a:bodyPr/>
                    <a:lstStyle/>
                    <a:p>
                      <a:r>
                        <a:rPr lang="en-US" dirty="0"/>
                        <a:t>M</a:t>
                      </a:r>
                      <a:endParaRPr lang="en-IN" dirty="0"/>
                    </a:p>
                  </a:txBody>
                  <a:tcPr/>
                </a:tc>
                <a:tc>
                  <a:txBody>
                    <a:bodyPr/>
                    <a:lstStyle/>
                    <a:p>
                      <a:r>
                        <a:rPr lang="en-US" dirty="0"/>
                        <a:t>$</a:t>
                      </a:r>
                      <a:endParaRPr lang="en-IN" dirty="0"/>
                    </a:p>
                  </a:txBody>
                  <a:tcPr/>
                </a:tc>
                <a:tc>
                  <a:txBody>
                    <a:bodyPr/>
                    <a:lstStyle/>
                    <a:p>
                      <a:r>
                        <a:rPr lang="en-US" dirty="0"/>
                        <a:t>N</a:t>
                      </a:r>
                      <a:endParaRPr lang="en-IN" dirty="0"/>
                    </a:p>
                  </a:txBody>
                  <a:tcPr/>
                </a:tc>
                <a:tc>
                  <a:txBody>
                    <a:bodyPr/>
                    <a:lstStyle/>
                    <a:p>
                      <a:r>
                        <a:rPr lang="en-US" dirty="0"/>
                        <a:t>$</a:t>
                      </a:r>
                      <a:endParaRPr lang="en-IN" dirty="0"/>
                    </a:p>
                  </a:txBody>
                  <a:tcPr/>
                </a:tc>
                <a:tc>
                  <a:txBody>
                    <a:bodyPr/>
                    <a:lstStyle/>
                    <a:p>
                      <a:r>
                        <a:rPr lang="en-US" dirty="0"/>
                        <a:t>N</a:t>
                      </a:r>
                      <a:endParaRPr lang="en-IN" dirty="0"/>
                    </a:p>
                  </a:txBody>
                  <a:tcPr/>
                </a:tc>
                <a:tc>
                  <a:txBody>
                    <a:bodyPr/>
                    <a:lstStyle/>
                    <a:p>
                      <a:r>
                        <a:rPr lang="en-US" dirty="0"/>
                        <a:t>1</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881694959"/>
                  </a:ext>
                </a:extLst>
              </a:tr>
            </a:tbl>
          </a:graphicData>
        </a:graphic>
      </p:graphicFrame>
    </p:spTree>
    <p:extLst>
      <p:ext uri="{BB962C8B-B14F-4D97-AF65-F5344CB8AC3E}">
        <p14:creationId xmlns:p14="http://schemas.microsoft.com/office/powerpoint/2010/main" val="2261712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2528</Words>
  <Application>Microsoft Office PowerPoint</Application>
  <PresentationFormat>Widescreen</PresentationFormat>
  <Paragraphs>420</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-apple-system</vt:lpstr>
      <vt:lpstr>Arial</vt:lpstr>
      <vt:lpstr>Calibri</vt:lpstr>
      <vt:lpstr>Calibri Light</vt:lpstr>
      <vt:lpstr>inter-bold</vt:lpstr>
      <vt:lpstr>inter-regular</vt:lpstr>
      <vt:lpstr>urw-din</vt:lpstr>
      <vt:lpstr>Office Theme</vt:lpstr>
      <vt:lpstr>Unit 4: Symbol Table,  Run-time Storage Administration,  Error Detection and Recovery</vt:lpstr>
      <vt:lpstr>Symbol Table</vt:lpstr>
      <vt:lpstr>Used of symbol table in various phases of compiler</vt:lpstr>
      <vt:lpstr>Symbol Table Entries</vt:lpstr>
      <vt:lpstr>Basic operations of Symbol table</vt:lpstr>
      <vt:lpstr>Feature of Symbol Table</vt:lpstr>
      <vt:lpstr>Name Representation in Symbol Table</vt:lpstr>
      <vt:lpstr>Fixed length Name Representation</vt:lpstr>
      <vt:lpstr>Variable length Name Representation </vt:lpstr>
      <vt:lpstr>Data Structure used for Symbol Table</vt:lpstr>
      <vt:lpstr>1. List data structure</vt:lpstr>
      <vt:lpstr>2. Self Organizing List </vt:lpstr>
      <vt:lpstr>3. Hash Tables</vt:lpstr>
      <vt:lpstr>PowerPoint Presentation</vt:lpstr>
      <vt:lpstr>PowerPoint Presentation</vt:lpstr>
      <vt:lpstr>2. Run-time Storage Organization</vt:lpstr>
      <vt:lpstr>Introduction</vt:lpstr>
      <vt:lpstr>Division of Run-Time Storage to hold code and data</vt:lpstr>
      <vt:lpstr>PowerPoint Presentation</vt:lpstr>
      <vt:lpstr>Storage Allocation Strategies</vt:lpstr>
      <vt:lpstr>1. Static Allocation</vt:lpstr>
      <vt:lpstr>Limitations of Static Allocation</vt:lpstr>
      <vt:lpstr>2. Stack Allocation</vt:lpstr>
      <vt:lpstr>3. Heap Allocation</vt:lpstr>
      <vt:lpstr>Activation Record</vt:lpstr>
      <vt:lpstr>Various fields of Activation Record</vt:lpstr>
      <vt:lpstr>Example: Formation of activation record</vt:lpstr>
      <vt:lpstr>First call of factorial function</vt:lpstr>
      <vt:lpstr>Second call of factorial function</vt:lpstr>
      <vt:lpstr>Third call of factorial function</vt:lpstr>
      <vt:lpstr>Block Structure and Non-block Structure Storage Allocation</vt:lpstr>
      <vt:lpstr>Local Data</vt:lpstr>
      <vt:lpstr>Example: </vt:lpstr>
      <vt:lpstr>PowerPoint Presentation</vt:lpstr>
      <vt:lpstr>Access to Non-Local Names</vt:lpstr>
      <vt:lpstr>Static Scope or Lexical Scope </vt:lpstr>
      <vt:lpstr>Example: Static scope of declarations for local variables</vt:lpstr>
      <vt:lpstr>Lexical Scope for Nested Procedure</vt:lpstr>
      <vt:lpstr>Implementation of Lexical Scope</vt:lpstr>
      <vt:lpstr>Example:</vt:lpstr>
      <vt:lpstr>Display</vt:lpstr>
      <vt:lpstr>Error detection and Recovery in Compiler</vt:lpstr>
      <vt:lpstr>Classification of Errors</vt:lpstr>
      <vt:lpstr>Lexical phase errors</vt:lpstr>
      <vt:lpstr>Error recovery for Lexical Error </vt:lpstr>
      <vt:lpstr>Syntactic Phase Errors</vt:lpstr>
      <vt:lpstr>Example :</vt:lpstr>
      <vt:lpstr>Error Recovery for Syntactic Phase Errors </vt:lpstr>
      <vt:lpstr>1. Panic Mode Recovery</vt:lpstr>
      <vt:lpstr>2. Statement Mode recovery</vt:lpstr>
      <vt:lpstr>3. Error production</vt:lpstr>
      <vt:lpstr>4. Global Correction</vt:lpstr>
      <vt:lpstr>Semantic errors</vt:lpstr>
      <vt:lpstr>Example</vt:lpstr>
      <vt:lpstr>Error recovery for Sematic Error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Symbol Table,  Run-time Storage Administration,  Error Detection and Recovery</dc:title>
  <dc:creator>sushil kumar</dc:creator>
  <cp:lastModifiedBy>sushil kumar</cp:lastModifiedBy>
  <cp:revision>104</cp:revision>
  <dcterms:created xsi:type="dcterms:W3CDTF">2021-12-02T05:05:23Z</dcterms:created>
  <dcterms:modified xsi:type="dcterms:W3CDTF">2022-11-09T10:01:25Z</dcterms:modified>
</cp:coreProperties>
</file>