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94f360d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e94f360d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e94f360d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e94f360d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94f360d5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e94f360d5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e94f360d5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e94f360d5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94f360d5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e94f360d5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e94f360d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e94f360d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e94f360d5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e94f360d5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e94f360d5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e94f360d5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e94f360d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e94f360d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e94f360d5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e94f360d5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94f360d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94f360d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e94f360d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e94f360d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e94f360d5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e94f360d5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e94f360d5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e94f360d5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e94f360d5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e94f360d5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94f360d5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e94f360d5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e94f360d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e94f360d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e94f360d5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e94f360d5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2741400" y="-1141200"/>
            <a:ext cx="366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28650" y="6501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08E5"/>
              </a:buClr>
              <a:buSzPts val="3300"/>
              <a:buFont typeface="Arial"/>
              <a:buNone/>
              <a:defRPr b="1">
                <a:solidFill>
                  <a:srgbClr val="4308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28650" y="1746214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14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2286000" y="742951"/>
            <a:ext cx="49530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050" tIns="34525" rIns="69050" bIns="34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49149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Proposal Submitted to the National Supercomputing Mission presentation by Prof M V Rane &amp; Dr Vikas Kumar on 11/11/2017 at CDAC Pune                 			           © Heat Pump Laboratory  IITB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as F:\EHD2018\SP+2012-21\NSM+CDAC+2019-21\PMC2+9032021+CDAC_Pune\20210309+MVR&amp;VK+Design &amp; Development of DCLC based System+IITB+CDAC+f.pptx  last updated on 8-03-2021 01:20                                                                                      Slide </a:t>
            </a: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96251" y="0"/>
            <a:ext cx="1047749" cy="834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81" y="92869"/>
            <a:ext cx="79570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11015" y="878682"/>
            <a:ext cx="87570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 sz="8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893885" y="-2104"/>
            <a:ext cx="7104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1143000" y="15751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0000"/>
              </a:buClr>
              <a:buSzPts val="1800"/>
              <a:buFont typeface="Arial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5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Arial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Arial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142910" y="2101410"/>
            <a:ext cx="6857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1" y="321469"/>
            <a:ext cx="71826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22501" y="-15478"/>
            <a:ext cx="2358900" cy="154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4562476" y="-15478"/>
            <a:ext cx="2358900" cy="154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6902450" y="-15478"/>
            <a:ext cx="2241600" cy="15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" y="5125283"/>
            <a:ext cx="9144000" cy="3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1" y="-15478"/>
            <a:ext cx="2241600" cy="154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-2742" y="-19453"/>
            <a:ext cx="1178399" cy="10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34225" y="320108"/>
            <a:ext cx="458942" cy="46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0" y="4960094"/>
            <a:ext cx="9144000" cy="165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833C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3483" y="304511"/>
            <a:ext cx="465056" cy="467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1"/>
          <p:cNvCxnSpPr/>
          <p:nvPr/>
        </p:nvCxnSpPr>
        <p:spPr>
          <a:xfrm>
            <a:off x="8479908" y="346317"/>
            <a:ext cx="0" cy="4254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4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Day 9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3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hpcrun</a:t>
            </a:r>
            <a:endParaRPr b="1"/>
          </a:p>
        </p:txBody>
      </p:sp>
      <p:sp>
        <p:nvSpPr>
          <p:cNvPr id="698" name="Google Shape;698;p113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hpcrun [options] &lt;application&gt;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options: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-e &lt;event&gt;: Specifies the hardware event to sample (e.g., REALTIME, CYCLES, MEMORY LEAK, CACHE MISSES)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-t: Enables tracing of function call entry and exit.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-o &lt;directory&gt;: Specifies the output directory for storing performance data.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-u &lt;interval&gt;: Sets the sampling interval (e.g., 100ms)</a:t>
            </a:r>
            <a:b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Eg. hpcrun -e REALTIME -o hpctoolkit-measurements ./my_application</a:t>
            </a:r>
            <a:endParaRPr sz="12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will generate a measurement directory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4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hpcrun</a:t>
            </a:r>
            <a:endParaRPr b="1"/>
          </a:p>
        </p:txBody>
      </p:sp>
      <p:sp>
        <p:nvSpPr>
          <p:cNvPr id="704" name="Google Shape;704;p114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Events list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hpcrun -L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5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hpcstruct</a:t>
            </a:r>
            <a:endParaRPr b="1"/>
          </a:p>
        </p:txBody>
      </p:sp>
      <p:sp>
        <p:nvSpPr>
          <p:cNvPr id="710" name="Google Shape;710;p115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hpcstruct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analyzes the application binary and constructs a program structure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recovers program structure about lines, loops and functions (information)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hpcstruct</a:t>
            </a:r>
            <a:endParaRPr b="1"/>
          </a:p>
        </p:txBody>
      </p:sp>
      <p:sp>
        <p:nvSpPr>
          <p:cNvPr id="716" name="Google Shape;716;p116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hpcstruct &lt;measurement_directory&gt;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will generate a struct file in the measurement directory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hpcprof</a:t>
            </a:r>
            <a:endParaRPr b="1"/>
          </a:p>
        </p:txBody>
      </p:sp>
      <p:sp>
        <p:nvSpPr>
          <p:cNvPr id="722" name="Google Shape;722;p117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hpcprof 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correlates the performance data collected by hpcrun with the program structure generated by hpcstruct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produces a database of performance metrics that can be visualized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1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hpcprof</a:t>
            </a:r>
            <a:endParaRPr b="1"/>
          </a:p>
        </p:txBody>
      </p:sp>
      <p:sp>
        <p:nvSpPr>
          <p:cNvPr id="728" name="Google Shape;728;p118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hpcprof &lt;measurement_directory&gt;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9"/>
          <p:cNvSpPr txBox="1">
            <a:spLocks noGrp="1"/>
          </p:cNvSpPr>
          <p:nvPr>
            <p:ph type="title"/>
          </p:nvPr>
        </p:nvSpPr>
        <p:spPr>
          <a:xfrm>
            <a:off x="628650" y="321475"/>
            <a:ext cx="74247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hpcviewer</a:t>
            </a:r>
            <a:endParaRPr b="1"/>
          </a:p>
        </p:txBody>
      </p:sp>
      <p:sp>
        <p:nvSpPr>
          <p:cNvPr id="734" name="Google Shape;734;p119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hpcviewer</a:t>
            </a: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is a graphical user interface for exploring the performance data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Char char="•"/>
            </a:pPr>
            <a:r>
              <a:rPr lang="en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It visualizes the performance metrics and allows users to navigate through the hierarchical structure of the program to identify hotspots and bottlenecks.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hpcviewer &lt;database_directory&gt;</a:t>
            </a:r>
            <a:endParaRPr sz="1200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HPCToolkit workflow</a:t>
            </a:r>
            <a:endParaRPr b="1"/>
          </a:p>
        </p:txBody>
      </p:sp>
      <p:sp>
        <p:nvSpPr>
          <p:cNvPr id="740" name="Google Shape;740;p120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741" name="Google Shape;741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0" y="1070341"/>
            <a:ext cx="6803551" cy="361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21"/>
          <p:cNvSpPr txBox="1">
            <a:spLocks noGrp="1"/>
          </p:cNvSpPr>
          <p:nvPr>
            <p:ph type="title"/>
          </p:nvPr>
        </p:nvSpPr>
        <p:spPr>
          <a:xfrm>
            <a:off x="628650" y="321475"/>
            <a:ext cx="74247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matrix multiplication program</a:t>
            </a:r>
            <a:endParaRPr b="1"/>
          </a:p>
        </p:txBody>
      </p:sp>
      <p:sp>
        <p:nvSpPr>
          <p:cNvPr id="747" name="Google Shape;747;p12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Step 1 : measure an execution of matrix multiplication</a:t>
            </a:r>
            <a:endParaRPr sz="1200" b="1"/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hpcrun -e REALTIME -t ./row_wise_matrix_hpctoolkit</a:t>
            </a:r>
            <a:endParaRPr sz="1200"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Step 2 : compute program structure information</a:t>
            </a:r>
            <a:endParaRPr sz="1200" b="1"/>
          </a:p>
          <a:p>
            <a:pPr marL="0" lvl="0" indent="457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hpcstruct hpctoolkit-row_wise_matrix_hpctoolkit-measurements/</a:t>
            </a:r>
            <a:endParaRPr sz="1200"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Step 3 : combine measurement data with program structure information</a:t>
            </a:r>
            <a:endParaRPr sz="1200" b="1"/>
          </a:p>
          <a:p>
            <a:pPr marL="0" lvl="0" indent="457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hpcprof hpctoolkit-row_wise_matrix_hpctoolkit-measurements</a:t>
            </a:r>
            <a:endParaRPr sz="1200"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Step 4 : view the kernel-level profile and trace data</a:t>
            </a:r>
            <a:endParaRPr sz="1200" b="1"/>
          </a:p>
          <a:p>
            <a:pPr marL="0" lvl="0" indent="457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hpcviewer hpctoolkit-row_wise_matrix_hpctoolkit-database/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5"/>
          <p:cNvSpPr txBox="1">
            <a:spLocks noGrp="1"/>
          </p:cNvSpPr>
          <p:nvPr>
            <p:ph type="title"/>
          </p:nvPr>
        </p:nvSpPr>
        <p:spPr>
          <a:xfrm>
            <a:off x="263250" y="2285400"/>
            <a:ext cx="86175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solidFill>
                  <a:srgbClr val="0068B5"/>
                </a:solidFill>
              </a:rPr>
              <a:t>HPCToolkit</a:t>
            </a:r>
            <a:endParaRPr sz="3600" b="1">
              <a:solidFill>
                <a:srgbClr val="0068B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6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656" name="Google Shape;656;p106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Introduction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HPCToolkit workflow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Running matrix multiplication using HPCToolkit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7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HPCToolkit</a:t>
            </a:r>
            <a:endParaRPr b="1"/>
          </a:p>
        </p:txBody>
      </p:sp>
      <p:sp>
        <p:nvSpPr>
          <p:cNvPr id="662" name="Google Shape;662;p107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Tools for tracing, profiling and analyzing parallel programs 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Measure program's amount of work and resource consumption, metrics such as CPUTIME, FLOPS, CACHE MISSES, MEMORY LEAK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Pinpoint hotspots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Char char="•"/>
            </a:pPr>
            <a:r>
              <a:rPr lang="en" sz="1600">
                <a:solidFill>
                  <a:srgbClr val="262626"/>
                </a:solidFill>
              </a:rPr>
              <a:t>Determine whether a program is I/O bound, memory bound, or compute bound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8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Features</a:t>
            </a:r>
            <a:endParaRPr b="1"/>
          </a:p>
        </p:txBody>
      </p:sp>
      <p:sp>
        <p:nvSpPr>
          <p:cNvPr id="668" name="Google Shape;668;p108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Sampling-Based Profiling: Uses sampling to gather performance data, reducing the overhead compared to instrumentation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Call Path Profiling: Captures and analyzes calling context information, allowing users to see how routines are called and their performance impact within the program's call hierarchy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Scalability: Designed to scale to large HPC systems, capable of analyzing applications running on thousands of cores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Data collection: Collects performance metrics such as CPU utilization, memory usage, and I/O operations.</a:t>
            </a:r>
            <a:endParaRPr sz="16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9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Performance metrics</a:t>
            </a:r>
            <a:endParaRPr b="1"/>
          </a:p>
        </p:txBody>
      </p:sp>
      <p:sp>
        <p:nvSpPr>
          <p:cNvPr id="674" name="Google Shape;674;p109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CPU time and cycles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Instructions per cycle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Cache misses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Memory bandwidth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I/O operations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0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Installing hpctoolkit using spack</a:t>
            </a:r>
            <a:endParaRPr b="1"/>
          </a:p>
        </p:txBody>
      </p:sp>
      <p:sp>
        <p:nvSpPr>
          <p:cNvPr id="680" name="Google Shape;680;p110"/>
          <p:cNvSpPr txBox="1">
            <a:spLocks noGrp="1"/>
          </p:cNvSpPr>
          <p:nvPr>
            <p:ph type="body" idx="1"/>
          </p:nvPr>
        </p:nvSpPr>
        <p:spPr>
          <a:xfrm>
            <a:off x="628650" y="1123950"/>
            <a:ext cx="7886700" cy="2886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source setup-env.sh file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spack list | grep hpctoolkit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spack find hpctoolkit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spack info hpctoolkit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spack install -v -j40 hpctoolkit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spack load hpctoolkit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1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</a:t>
            </a:r>
            <a:endParaRPr b="1"/>
          </a:p>
        </p:txBody>
      </p:sp>
      <p:sp>
        <p:nvSpPr>
          <p:cNvPr id="686" name="Google Shape;686;p111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hpcrun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hpcstruct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hpcprof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hpcviewer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2"/>
          <p:cNvSpPr txBox="1">
            <a:spLocks noGrp="1"/>
          </p:cNvSpPr>
          <p:nvPr>
            <p:ph type="title"/>
          </p:nvPr>
        </p:nvSpPr>
        <p:spPr>
          <a:xfrm>
            <a:off x="628649" y="321469"/>
            <a:ext cx="7714200" cy="459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Running program with HPCToolkit - hpcrun</a:t>
            </a:r>
            <a:endParaRPr b="1"/>
          </a:p>
        </p:txBody>
      </p:sp>
      <p:sp>
        <p:nvSpPr>
          <p:cNvPr id="692" name="Google Shape;692;p112"/>
          <p:cNvSpPr txBox="1">
            <a:spLocks noGrp="1"/>
          </p:cNvSpPr>
          <p:nvPr>
            <p:ph type="body" idx="1"/>
          </p:nvPr>
        </p:nvSpPr>
        <p:spPr>
          <a:xfrm>
            <a:off x="628650" y="971549"/>
            <a:ext cx="7886700" cy="3661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2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hpcrun</a:t>
            </a:r>
            <a:r>
              <a:rPr lang="en" sz="1600">
                <a:solidFill>
                  <a:srgbClr val="262626"/>
                </a:solidFill>
              </a:rPr>
              <a:t> is the command used to collect performance data while an application is running</a:t>
            </a:r>
            <a:endParaRPr sz="1600">
              <a:solidFill>
                <a:srgbClr val="262626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</a:pPr>
            <a:r>
              <a:rPr lang="en" sz="1600">
                <a:solidFill>
                  <a:srgbClr val="262626"/>
                </a:solidFill>
              </a:rPr>
              <a:t>It performs sampling-based profiling, which reduces the overhead compared to instrumentation-based methods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Lato Light</vt:lpstr>
      <vt:lpstr>Arial</vt:lpstr>
      <vt:lpstr>Montserrat</vt:lpstr>
      <vt:lpstr>Template</vt:lpstr>
      <vt:lpstr>Day 9</vt:lpstr>
      <vt:lpstr>HPCToolkit</vt:lpstr>
      <vt:lpstr>Agenda</vt:lpstr>
      <vt:lpstr>HPCToolkit</vt:lpstr>
      <vt:lpstr>Features</vt:lpstr>
      <vt:lpstr>Performance metrics</vt:lpstr>
      <vt:lpstr>Installing hpctoolkit using spack</vt:lpstr>
      <vt:lpstr>Running program with HPCToolkit</vt:lpstr>
      <vt:lpstr>Running program with HPCToolkit - hpcrun</vt:lpstr>
      <vt:lpstr>Running program with HPCToolkit - hpcrun</vt:lpstr>
      <vt:lpstr>Running program with HPCToolkit - hpcrun</vt:lpstr>
      <vt:lpstr>Running program with HPCToolkit - hpcstruct</vt:lpstr>
      <vt:lpstr>Running program with HPCToolkit - hpcstruct</vt:lpstr>
      <vt:lpstr>Running program with HPCToolkit - hpcprof</vt:lpstr>
      <vt:lpstr>Running program with HPCToolkit - hpcprof</vt:lpstr>
      <vt:lpstr>Running program with HPCToolkit - hpcviewer</vt:lpstr>
      <vt:lpstr>HPCToolkit workflow</vt:lpstr>
      <vt:lpstr>Running matrix multiplication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Sharma</cp:lastModifiedBy>
  <cp:revision>1</cp:revision>
  <dcterms:modified xsi:type="dcterms:W3CDTF">2024-07-02T11:59:38Z</dcterms:modified>
</cp:coreProperties>
</file>