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6"/>
  </p:notes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E85B34-36B6-4016-AC2E-8E3E7953949A}">
  <a:tblStyle styleId="{3FE85B34-36B6-4016-AC2E-8E3E79539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eaba691c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eaba691c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ea2fdeac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ea2fdeac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ea2fdeac9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ea2fdeac9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ea2fdeac9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ea2fdeac9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ea2fdeac9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ea2fdeac9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ea2fdeac9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ea2fdeac9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ea2fdeac9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ea2fdeac9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ea2fdeac9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ea2fdeac9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ea2fdeac9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ea2fdeac9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ea2fdeac9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ea2fdeac9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ea2fdeac9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ea2fdeac9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ea2fdeac9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ea2fdeac9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ea2fdeac9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ea2fdeac9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ea2fdeac9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ea2fdeac9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ea2fdeac9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ea2fdeac9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ea2fdeac94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ea2fdeac94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ea2fdeac9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ea2fdeac9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ea2fdeac9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ea2fdeac9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ea2fdeac94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2ea2fdeac94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ea2fdeac9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ea2fdeac9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ea2fdeac9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ea2fdeac9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ea2fdeac9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ea2fdeac9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ea2fdeac9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ea2fdeac9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ea2fdeac9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ea2fdeac9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ea2fdeac9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ea2fdeac9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ea2fdeac9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ea2fdeac9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ea2fdeac9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ea2fdeac9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ea2fdeac94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ea2fdeac94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ea2fdeac9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ea2fdeac9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ea2fdeac9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ea2fdeac9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ea2fdeac9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ea2fdeac9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ea2fdeac9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ea2fdeac9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ea2fdeac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ea2fdeac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ea2fdeac9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ea2fdeac9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2741400" y="-1141200"/>
            <a:ext cx="366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28650" y="6501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08E5"/>
              </a:buClr>
              <a:buSzPts val="3300"/>
              <a:buFont typeface="Arial"/>
              <a:buNone/>
              <a:defRPr b="1">
                <a:solidFill>
                  <a:srgbClr val="4308E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28650" y="1746214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1143000" y="15751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0000"/>
              </a:buClr>
              <a:buSzPts val="1800"/>
              <a:buFont typeface="Arial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5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400"/>
              <a:buFont typeface="Arial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Arial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42910" y="2101410"/>
            <a:ext cx="6857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1" y="321469"/>
            <a:ext cx="7182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222501" y="-15478"/>
            <a:ext cx="2358900" cy="15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62476" y="-15478"/>
            <a:ext cx="2358900" cy="154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6902450" y="-15478"/>
            <a:ext cx="2241600" cy="15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5125283"/>
            <a:ext cx="9144000" cy="3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1" y="-15478"/>
            <a:ext cx="2241600" cy="15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2742" y="-19453"/>
            <a:ext cx="1178399" cy="10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34225" y="320108"/>
            <a:ext cx="458942" cy="460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0" y="4960094"/>
            <a:ext cx="9144000" cy="165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3483" y="304511"/>
            <a:ext cx="465056" cy="46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1"/>
          <p:cNvCxnSpPr/>
          <p:nvPr/>
        </p:nvCxnSpPr>
        <p:spPr>
          <a:xfrm>
            <a:off x="8479908" y="346317"/>
            <a:ext cx="0" cy="4254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document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42"/>
          <p:cNvSpPr txBox="1">
            <a:spLocks noGrp="1"/>
          </p:cNvSpPr>
          <p:nvPr>
            <p:ph type="title"/>
          </p:nvPr>
        </p:nvSpPr>
        <p:spPr>
          <a:xfrm>
            <a:off x="263250" y="2285400"/>
            <a:ext cx="86175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68B5"/>
                </a:solidFill>
              </a:rPr>
              <a:t>Day 14</a:t>
            </a:r>
            <a:endParaRPr sz="3600" b="1">
              <a:solidFill>
                <a:srgbClr val="0068B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51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Jobs (things to be noted)</a:t>
            </a:r>
            <a:endParaRPr b="1"/>
          </a:p>
        </p:txBody>
      </p:sp>
      <p:sp>
        <p:nvSpPr>
          <p:cNvPr id="937" name="Google Shape;937;p1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On a HPC cluster many jobs may be running at the same time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If the resources requested by a user’s job are not free, the job will be put in queue and will be taken up for execution once the resources are available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To minimize the waiting time in queue, the requested resources such as execution time, number of nodes and cores per node must be carefully chosen within the job script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If the actual job execution exceeds the time duration specified in the job script, the job will be terminated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3B3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52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Modes of program execution</a:t>
            </a:r>
            <a:endParaRPr b="1"/>
          </a:p>
        </p:txBody>
      </p:sp>
      <p:sp>
        <p:nvSpPr>
          <p:cNvPr id="943" name="Google Shape;943;p1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</a:pPr>
            <a:r>
              <a:rPr lang="en" sz="1500" b="1">
                <a:solidFill>
                  <a:srgbClr val="262626"/>
                </a:solidFill>
              </a:rPr>
              <a:t>Interactive mode</a:t>
            </a:r>
            <a:endParaRPr sz="1500" b="1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similar way of using a personal computer</a:t>
            </a: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can be enabled/disabled on HPC systems (depending upon requirements)</a:t>
            </a: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jobs may have to wait in a queue</a:t>
            </a: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used for testing and debugging purposes</a:t>
            </a:r>
            <a:endParaRPr sz="1500">
              <a:solidFill>
                <a:srgbClr val="262626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</a:pPr>
            <a:r>
              <a:rPr lang="en" sz="1500" b="1">
                <a:solidFill>
                  <a:srgbClr val="262626"/>
                </a:solidFill>
              </a:rPr>
              <a:t>Batch mode</a:t>
            </a:r>
            <a:endParaRPr sz="1500" b="1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refers to program execution in background</a:t>
            </a: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user jobs are accepted and typically wait in queues before adequate resources are available to the job and then it is scheduled for execution</a:t>
            </a: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53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SchedulerType(Backfill Algorithm)</a:t>
            </a:r>
            <a:endParaRPr b="1"/>
          </a:p>
        </p:txBody>
      </p:sp>
      <p:sp>
        <p:nvSpPr>
          <p:cNvPr id="949" name="Google Shape;949;p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Char char="•"/>
            </a:pPr>
            <a:r>
              <a:rPr lang="en" sz="1500">
                <a:solidFill>
                  <a:srgbClr val="404040"/>
                </a:solidFill>
                <a:highlight>
                  <a:srgbClr val="FCFCFC"/>
                </a:highlight>
              </a:rPr>
              <a:t>lower priority jobs can start earlier to fill the idle slots provided they are finished before the next high priority jobs is expected to start based on resource availability.</a:t>
            </a:r>
            <a:endParaRPr sz="15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CFCFC"/>
                </a:highlight>
              </a:rPr>
              <a:t>To find out which solution is implemented on a cluster, you can issue the following command:</a:t>
            </a:r>
            <a:endParaRPr sz="15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914400" lvl="0" indent="45720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500" b="1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Command:$ scontrol show config | grep SchedulerType</a:t>
            </a:r>
            <a:endParaRPr sz="1500" b="1">
              <a:solidFill>
                <a:srgbClr val="404040"/>
              </a:solidFill>
              <a:highlight>
                <a:srgbClr val="FCFC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5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Backfill Algorithm</a:t>
            </a:r>
            <a:endParaRPr b="1"/>
          </a:p>
        </p:txBody>
      </p:sp>
      <p:sp>
        <p:nvSpPr>
          <p:cNvPr id="955" name="Google Shape;955;p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</p:txBody>
      </p:sp>
      <p:sp>
        <p:nvSpPr>
          <p:cNvPr id="956" name="Google Shape;956;p154"/>
          <p:cNvSpPr/>
          <p:nvPr/>
        </p:nvSpPr>
        <p:spPr>
          <a:xfrm>
            <a:off x="1188650" y="1322000"/>
            <a:ext cx="3788100" cy="19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54"/>
          <p:cNvSpPr/>
          <p:nvPr/>
        </p:nvSpPr>
        <p:spPr>
          <a:xfrm>
            <a:off x="1188650" y="1322000"/>
            <a:ext cx="1144200" cy="3777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8" name="Google Shape;958;p154"/>
          <p:cNvSpPr/>
          <p:nvPr/>
        </p:nvSpPr>
        <p:spPr>
          <a:xfrm>
            <a:off x="1188650" y="1699700"/>
            <a:ext cx="1910700" cy="377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54"/>
          <p:cNvSpPr/>
          <p:nvPr/>
        </p:nvSpPr>
        <p:spPr>
          <a:xfrm>
            <a:off x="1188650" y="2921850"/>
            <a:ext cx="2433000" cy="3777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54"/>
          <p:cNvSpPr txBox="1"/>
          <p:nvPr/>
        </p:nvSpPr>
        <p:spPr>
          <a:xfrm>
            <a:off x="1416400" y="13107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1</a:t>
            </a:r>
            <a:endParaRPr b="1"/>
          </a:p>
        </p:txBody>
      </p:sp>
      <p:sp>
        <p:nvSpPr>
          <p:cNvPr id="961" name="Google Shape;961;p154"/>
          <p:cNvSpPr txBox="1"/>
          <p:nvPr/>
        </p:nvSpPr>
        <p:spPr>
          <a:xfrm>
            <a:off x="1994150" y="29106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3</a:t>
            </a:r>
            <a:endParaRPr b="1"/>
          </a:p>
        </p:txBody>
      </p:sp>
      <p:sp>
        <p:nvSpPr>
          <p:cNvPr id="962" name="Google Shape;962;p154"/>
          <p:cNvSpPr txBox="1"/>
          <p:nvPr/>
        </p:nvSpPr>
        <p:spPr>
          <a:xfrm>
            <a:off x="1733000" y="16884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2</a:t>
            </a:r>
            <a:endParaRPr b="1"/>
          </a:p>
        </p:txBody>
      </p:sp>
      <p:sp>
        <p:nvSpPr>
          <p:cNvPr id="963" name="Google Shape;963;p154"/>
          <p:cNvSpPr txBox="1"/>
          <p:nvPr/>
        </p:nvSpPr>
        <p:spPr>
          <a:xfrm>
            <a:off x="457200" y="1254200"/>
            <a:ext cx="475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</a:t>
            </a:r>
            <a:endParaRPr b="1"/>
          </a:p>
        </p:txBody>
      </p:sp>
      <p:sp>
        <p:nvSpPr>
          <p:cNvPr id="964" name="Google Shape;964;p154"/>
          <p:cNvSpPr txBox="1"/>
          <p:nvPr/>
        </p:nvSpPr>
        <p:spPr>
          <a:xfrm>
            <a:off x="1480150" y="348252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</a:t>
            </a:r>
            <a:endParaRPr b="1"/>
          </a:p>
        </p:txBody>
      </p:sp>
      <p:sp>
        <p:nvSpPr>
          <p:cNvPr id="965" name="Google Shape;965;p154"/>
          <p:cNvSpPr/>
          <p:nvPr/>
        </p:nvSpPr>
        <p:spPr>
          <a:xfrm>
            <a:off x="2144050" y="3632675"/>
            <a:ext cx="1777500" cy="9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154"/>
          <p:cNvSpPr txBox="1"/>
          <p:nvPr/>
        </p:nvSpPr>
        <p:spPr>
          <a:xfrm>
            <a:off x="5354575" y="1633025"/>
            <a:ext cx="3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Jobs 1, 2 and 3 are running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5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Backfill Algorithm</a:t>
            </a:r>
            <a:endParaRPr b="1"/>
          </a:p>
        </p:txBody>
      </p:sp>
      <p:sp>
        <p:nvSpPr>
          <p:cNvPr id="972" name="Google Shape;972;p1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</p:txBody>
      </p:sp>
      <p:sp>
        <p:nvSpPr>
          <p:cNvPr id="973" name="Google Shape;973;p155"/>
          <p:cNvSpPr/>
          <p:nvPr/>
        </p:nvSpPr>
        <p:spPr>
          <a:xfrm>
            <a:off x="1188650" y="1322000"/>
            <a:ext cx="3788100" cy="19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55"/>
          <p:cNvSpPr/>
          <p:nvPr/>
        </p:nvSpPr>
        <p:spPr>
          <a:xfrm>
            <a:off x="1188650" y="1322000"/>
            <a:ext cx="1144200" cy="3777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5" name="Google Shape;975;p155"/>
          <p:cNvSpPr/>
          <p:nvPr/>
        </p:nvSpPr>
        <p:spPr>
          <a:xfrm>
            <a:off x="1188650" y="1699700"/>
            <a:ext cx="1910700" cy="377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55"/>
          <p:cNvSpPr/>
          <p:nvPr/>
        </p:nvSpPr>
        <p:spPr>
          <a:xfrm>
            <a:off x="1188650" y="2921850"/>
            <a:ext cx="2433000" cy="3777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55"/>
          <p:cNvSpPr txBox="1"/>
          <p:nvPr/>
        </p:nvSpPr>
        <p:spPr>
          <a:xfrm>
            <a:off x="1416400" y="13107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1</a:t>
            </a:r>
            <a:endParaRPr b="1"/>
          </a:p>
        </p:txBody>
      </p:sp>
      <p:sp>
        <p:nvSpPr>
          <p:cNvPr id="978" name="Google Shape;978;p155"/>
          <p:cNvSpPr txBox="1"/>
          <p:nvPr/>
        </p:nvSpPr>
        <p:spPr>
          <a:xfrm>
            <a:off x="1994150" y="29106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3</a:t>
            </a:r>
            <a:endParaRPr b="1"/>
          </a:p>
        </p:txBody>
      </p:sp>
      <p:sp>
        <p:nvSpPr>
          <p:cNvPr id="979" name="Google Shape;979;p155"/>
          <p:cNvSpPr txBox="1"/>
          <p:nvPr/>
        </p:nvSpPr>
        <p:spPr>
          <a:xfrm>
            <a:off x="1733000" y="16884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2</a:t>
            </a:r>
            <a:endParaRPr b="1"/>
          </a:p>
        </p:txBody>
      </p:sp>
      <p:sp>
        <p:nvSpPr>
          <p:cNvPr id="980" name="Google Shape;980;p155"/>
          <p:cNvSpPr txBox="1"/>
          <p:nvPr/>
        </p:nvSpPr>
        <p:spPr>
          <a:xfrm>
            <a:off x="457200" y="1254200"/>
            <a:ext cx="475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</a:t>
            </a:r>
            <a:endParaRPr b="1"/>
          </a:p>
        </p:txBody>
      </p:sp>
      <p:sp>
        <p:nvSpPr>
          <p:cNvPr id="981" name="Google Shape;981;p155"/>
          <p:cNvSpPr txBox="1"/>
          <p:nvPr/>
        </p:nvSpPr>
        <p:spPr>
          <a:xfrm>
            <a:off x="1480150" y="348252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</a:t>
            </a:r>
            <a:endParaRPr b="1"/>
          </a:p>
        </p:txBody>
      </p:sp>
      <p:sp>
        <p:nvSpPr>
          <p:cNvPr id="982" name="Google Shape;982;p155"/>
          <p:cNvSpPr/>
          <p:nvPr/>
        </p:nvSpPr>
        <p:spPr>
          <a:xfrm>
            <a:off x="2144050" y="3632675"/>
            <a:ext cx="1777500" cy="9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155"/>
          <p:cNvSpPr/>
          <p:nvPr/>
        </p:nvSpPr>
        <p:spPr>
          <a:xfrm>
            <a:off x="3099425" y="1333100"/>
            <a:ext cx="1288800" cy="1238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155"/>
          <p:cNvSpPr txBox="1"/>
          <p:nvPr/>
        </p:nvSpPr>
        <p:spPr>
          <a:xfrm>
            <a:off x="3332825" y="18218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4</a:t>
            </a:r>
            <a:endParaRPr b="1"/>
          </a:p>
        </p:txBody>
      </p:sp>
      <p:sp>
        <p:nvSpPr>
          <p:cNvPr id="985" name="Google Shape;985;p155"/>
          <p:cNvSpPr txBox="1"/>
          <p:nvPr/>
        </p:nvSpPr>
        <p:spPr>
          <a:xfrm>
            <a:off x="5354575" y="1633025"/>
            <a:ext cx="381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Jobs 1, 2 and 3 are running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 4 can not start, waiting for Job 2 to finish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5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Backfill Algorithm</a:t>
            </a:r>
            <a:endParaRPr b="1"/>
          </a:p>
        </p:txBody>
      </p:sp>
      <p:sp>
        <p:nvSpPr>
          <p:cNvPr id="991" name="Google Shape;991;p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</p:txBody>
      </p:sp>
      <p:sp>
        <p:nvSpPr>
          <p:cNvPr id="992" name="Google Shape;992;p156"/>
          <p:cNvSpPr/>
          <p:nvPr/>
        </p:nvSpPr>
        <p:spPr>
          <a:xfrm>
            <a:off x="1188650" y="1322000"/>
            <a:ext cx="3788100" cy="19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56"/>
          <p:cNvSpPr/>
          <p:nvPr/>
        </p:nvSpPr>
        <p:spPr>
          <a:xfrm>
            <a:off x="1188650" y="1322000"/>
            <a:ext cx="1144200" cy="3777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4" name="Google Shape;994;p156"/>
          <p:cNvSpPr/>
          <p:nvPr/>
        </p:nvSpPr>
        <p:spPr>
          <a:xfrm>
            <a:off x="1188650" y="1699700"/>
            <a:ext cx="1910700" cy="377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56"/>
          <p:cNvSpPr/>
          <p:nvPr/>
        </p:nvSpPr>
        <p:spPr>
          <a:xfrm>
            <a:off x="1188650" y="2921850"/>
            <a:ext cx="2433000" cy="377700"/>
          </a:xfrm>
          <a:prstGeom prst="rect">
            <a:avLst/>
          </a:prstGeom>
          <a:solidFill>
            <a:srgbClr val="134F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156"/>
          <p:cNvSpPr txBox="1"/>
          <p:nvPr/>
        </p:nvSpPr>
        <p:spPr>
          <a:xfrm>
            <a:off x="1416400" y="13107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1</a:t>
            </a:r>
            <a:endParaRPr b="1"/>
          </a:p>
        </p:txBody>
      </p:sp>
      <p:sp>
        <p:nvSpPr>
          <p:cNvPr id="997" name="Google Shape;997;p156"/>
          <p:cNvSpPr txBox="1"/>
          <p:nvPr/>
        </p:nvSpPr>
        <p:spPr>
          <a:xfrm>
            <a:off x="1994150" y="29106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3</a:t>
            </a:r>
            <a:endParaRPr b="1"/>
          </a:p>
        </p:txBody>
      </p:sp>
      <p:sp>
        <p:nvSpPr>
          <p:cNvPr id="998" name="Google Shape;998;p156"/>
          <p:cNvSpPr txBox="1"/>
          <p:nvPr/>
        </p:nvSpPr>
        <p:spPr>
          <a:xfrm>
            <a:off x="1733000" y="16884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2</a:t>
            </a:r>
            <a:endParaRPr b="1"/>
          </a:p>
        </p:txBody>
      </p:sp>
      <p:sp>
        <p:nvSpPr>
          <p:cNvPr id="999" name="Google Shape;999;p156"/>
          <p:cNvSpPr txBox="1"/>
          <p:nvPr/>
        </p:nvSpPr>
        <p:spPr>
          <a:xfrm>
            <a:off x="457200" y="1254200"/>
            <a:ext cx="475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</a:t>
            </a:r>
            <a:endParaRPr b="1"/>
          </a:p>
        </p:txBody>
      </p:sp>
      <p:sp>
        <p:nvSpPr>
          <p:cNvPr id="1000" name="Google Shape;1000;p156"/>
          <p:cNvSpPr txBox="1"/>
          <p:nvPr/>
        </p:nvSpPr>
        <p:spPr>
          <a:xfrm>
            <a:off x="1480150" y="348252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</a:t>
            </a:r>
            <a:endParaRPr b="1"/>
          </a:p>
        </p:txBody>
      </p:sp>
      <p:sp>
        <p:nvSpPr>
          <p:cNvPr id="1001" name="Google Shape;1001;p156"/>
          <p:cNvSpPr/>
          <p:nvPr/>
        </p:nvSpPr>
        <p:spPr>
          <a:xfrm>
            <a:off x="2144050" y="3632675"/>
            <a:ext cx="1777500" cy="9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156"/>
          <p:cNvSpPr/>
          <p:nvPr/>
        </p:nvSpPr>
        <p:spPr>
          <a:xfrm>
            <a:off x="1188650" y="2077400"/>
            <a:ext cx="1533000" cy="377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156"/>
          <p:cNvSpPr txBox="1"/>
          <p:nvPr/>
        </p:nvSpPr>
        <p:spPr>
          <a:xfrm>
            <a:off x="1544150" y="206615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5</a:t>
            </a:r>
            <a:endParaRPr b="1"/>
          </a:p>
        </p:txBody>
      </p:sp>
      <p:sp>
        <p:nvSpPr>
          <p:cNvPr id="1004" name="Google Shape;1004;p156"/>
          <p:cNvSpPr/>
          <p:nvPr/>
        </p:nvSpPr>
        <p:spPr>
          <a:xfrm>
            <a:off x="3099425" y="1333100"/>
            <a:ext cx="1288800" cy="1238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156"/>
          <p:cNvSpPr txBox="1"/>
          <p:nvPr/>
        </p:nvSpPr>
        <p:spPr>
          <a:xfrm>
            <a:off x="3332825" y="1821800"/>
            <a:ext cx="8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Job 4</a:t>
            </a:r>
            <a:endParaRPr b="1"/>
          </a:p>
        </p:txBody>
      </p:sp>
      <p:sp>
        <p:nvSpPr>
          <p:cNvPr id="1006" name="Google Shape;1006;p156"/>
          <p:cNvSpPr txBox="1"/>
          <p:nvPr/>
        </p:nvSpPr>
        <p:spPr>
          <a:xfrm>
            <a:off x="5354575" y="1633025"/>
            <a:ext cx="3810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Jobs 1, 2 and 3 are running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Job 4 can not start, waiting for Job 2 to finish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Job 5 can start now on available resources if and only if it finishes before completion of Job 2 (when Job 4 can start)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5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Useful Commands</a:t>
            </a:r>
            <a:endParaRPr b="1"/>
          </a:p>
        </p:txBody>
      </p:sp>
      <p:sp>
        <p:nvSpPr>
          <p:cNvPr id="1012" name="Google Shape;1012;p1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-"/>
            </a:pP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sinfo - </a:t>
            </a:r>
            <a:r>
              <a:rPr lang="en" sz="1500">
                <a:solidFill>
                  <a:schemeClr val="dk1"/>
                </a:solidFill>
                <a:highlight>
                  <a:srgbClr val="F2F3F5"/>
                </a:highlight>
              </a:rPr>
              <a:t>display node partition</a:t>
            </a: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-"/>
            </a:pP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squeue - </a:t>
            </a:r>
            <a:r>
              <a:rPr lang="en" sz="1500">
                <a:solidFill>
                  <a:schemeClr val="dk1"/>
                </a:solidFill>
                <a:highlight>
                  <a:srgbClr val="F2F3F5"/>
                </a:highlight>
              </a:rPr>
              <a:t>display the jobs in the scheduling queue</a:t>
            </a: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-"/>
            </a:pP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salloc - </a:t>
            </a:r>
            <a:r>
              <a:rPr lang="en" sz="1500">
                <a:solidFill>
                  <a:schemeClr val="dk1"/>
                </a:solidFill>
                <a:highlight>
                  <a:srgbClr val="F2F3F5"/>
                </a:highlight>
              </a:rPr>
              <a:t>request an interactive job session</a:t>
            </a: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-"/>
            </a:pP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sbatch - </a:t>
            </a:r>
            <a:r>
              <a:rPr lang="en" sz="1500">
                <a:solidFill>
                  <a:schemeClr val="dk1"/>
                </a:solidFill>
                <a:highlight>
                  <a:srgbClr val="F2F3F5"/>
                </a:highlight>
              </a:rPr>
              <a:t>submit a batch script to slurm</a:t>
            </a: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-"/>
            </a:pP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scontrol - </a:t>
            </a:r>
            <a:r>
              <a:rPr lang="en" sz="1500">
                <a:solidFill>
                  <a:schemeClr val="dk1"/>
                </a:solidFill>
                <a:highlight>
                  <a:srgbClr val="F2F3F5"/>
                </a:highlight>
              </a:rPr>
              <a:t>display the status of jobs, nodes, partitions, reservations, etc</a:t>
            </a: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. </a:t>
            </a:r>
            <a:endParaRPr sz="1500">
              <a:solidFill>
                <a:srgbClr val="EC5252"/>
              </a:solidFill>
              <a:highlight>
                <a:srgbClr val="F2F3F5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EC5252"/>
              </a:solidFill>
              <a:highlight>
                <a:srgbClr val="F2F3F5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-"/>
            </a:pP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scancel - </a:t>
            </a:r>
            <a:r>
              <a:rPr lang="en" sz="1500">
                <a:solidFill>
                  <a:schemeClr val="dk1"/>
                </a:solidFill>
                <a:highlight>
                  <a:srgbClr val="F2F3F5"/>
                </a:highlight>
              </a:rPr>
              <a:t>cancel a submitted job</a:t>
            </a:r>
            <a:endParaRPr sz="1500">
              <a:solidFill>
                <a:schemeClr val="dk1"/>
              </a:solidFill>
              <a:highlight>
                <a:srgbClr val="F2F3F5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58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sinfo</a:t>
            </a:r>
            <a:endParaRPr b="1"/>
          </a:p>
        </p:txBody>
      </p:sp>
      <p:sp>
        <p:nvSpPr>
          <p:cNvPr id="1018" name="Google Shape;1018;p1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500" b="1">
                <a:solidFill>
                  <a:srgbClr val="EC5252"/>
                </a:solidFill>
                <a:highlight>
                  <a:srgbClr val="F2F3F5"/>
                </a:highlight>
              </a:rPr>
              <a:t>sinfo</a:t>
            </a:r>
            <a:r>
              <a:rPr lang="en" sz="1500">
                <a:solidFill>
                  <a:srgbClr val="3C3B37"/>
                </a:solidFill>
                <a:highlight>
                  <a:srgbClr val="FFFFFF"/>
                </a:highlight>
              </a:rPr>
              <a:t> reports the state of partitions and nodes managed by Slurm. It has a wide variety of filtering, sorting, and formatting options.</a:t>
            </a:r>
            <a:endParaRPr sz="15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</p:txBody>
      </p:sp>
      <p:pic>
        <p:nvPicPr>
          <p:cNvPr id="1019" name="Google Shape;1019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5" y="1923900"/>
            <a:ext cx="8498325" cy="29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59"/>
          <p:cNvSpPr txBox="1">
            <a:spLocks noGrp="1"/>
          </p:cNvSpPr>
          <p:nvPr>
            <p:ph type="body" idx="1"/>
          </p:nvPr>
        </p:nvSpPr>
        <p:spPr>
          <a:xfrm>
            <a:off x="457200" y="607125"/>
            <a:ext cx="8229600" cy="441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NOTE: These naming Conventions are used in our NSM system deployed by CDAC ,it may vary system to system</a:t>
            </a:r>
            <a:endParaRPr sz="1500" b="1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CPU only nodes:</a:t>
            </a: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 (memory per core) 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These nodes are designed for general-purpose computing and do not have any GPUs.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They are identified by the node names cn001, cn002, cn003, cn004, and so on, up to cn384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Nodes with high memory: </a:t>
            </a: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(memory per core) 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These nodes are specifically equipped with a higher amount of memory per core, making them suitable for memory-intensive tasks.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They are denoted by the node names hm001, hm002, hm003, and so on, up to hm036.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Nodes with GPUs:</a:t>
            </a: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These nodes are equipped with Graphics Processing Units (GPUs), enabling accelerated computing for tasks that can benefit from parallel processing on GPUs.</a:t>
            </a: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Clr>
                <a:srgbClr val="3C3B37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They are identified by the node names gpu001, gpu002, gpu003, and so on, up to gpu02</a:t>
            </a:r>
            <a:endParaRPr sz="1500" b="1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159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Types of Nodes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60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Commands</a:t>
            </a:r>
            <a:endParaRPr b="1"/>
          </a:p>
        </p:txBody>
      </p:sp>
      <p:sp>
        <p:nvSpPr>
          <p:cNvPr id="1031" name="Google Shape;1031;p160"/>
          <p:cNvSpPr txBox="1">
            <a:spLocks noGrp="1"/>
          </p:cNvSpPr>
          <p:nvPr>
            <p:ph type="body" idx="1"/>
          </p:nvPr>
        </p:nvSpPr>
        <p:spPr>
          <a:xfrm>
            <a:off x="212025" y="906300"/>
            <a:ext cx="8446500" cy="395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Jobs in SLURM can be submitted using two modes: </a:t>
            </a:r>
            <a:r>
              <a:rPr lang="en" sz="1500" b="1"/>
              <a:t>batch mode</a:t>
            </a:r>
            <a:r>
              <a:rPr lang="en" sz="1500"/>
              <a:t>,and </a:t>
            </a:r>
            <a:r>
              <a:rPr lang="en" sz="1500" b="1"/>
              <a:t>interactive mode</a:t>
            </a:r>
            <a:r>
              <a:rPr lang="en" sz="1500">
                <a:solidFill>
                  <a:srgbClr val="1A9988"/>
                </a:solidFill>
              </a:rPr>
              <a:t> </a:t>
            </a:r>
            <a:endParaRPr sz="1500">
              <a:solidFill>
                <a:srgbClr val="1A9988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chemeClr val="lt1"/>
                </a:highlight>
              </a:rPr>
              <a:t>Batch Mode:</a:t>
            </a:r>
            <a:r>
              <a:rPr lang="en" sz="1500">
                <a:solidFill>
                  <a:srgbClr val="1A9988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highlight>
                  <a:schemeClr val="lt1"/>
                </a:highlight>
              </a:rPr>
              <a:t>which involves submitting a job using </a:t>
            </a:r>
            <a:r>
              <a:rPr lang="en" sz="1500" b="1">
                <a:highlight>
                  <a:schemeClr val="lt1"/>
                </a:highlight>
              </a:rPr>
              <a:t>sbatch</a:t>
            </a:r>
            <a:r>
              <a:rPr lang="en" sz="1500">
                <a:highlight>
                  <a:schemeClr val="lt1"/>
                </a:highlight>
              </a:rPr>
              <a:t>.</a:t>
            </a:r>
            <a:endParaRPr sz="15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chemeClr val="lt1"/>
                </a:highlight>
              </a:rPr>
              <a:t>Interactive Mode:</a:t>
            </a:r>
            <a:r>
              <a:rPr lang="en" sz="1500">
                <a:solidFill>
                  <a:srgbClr val="1A9988"/>
                </a:solidFill>
                <a:highlight>
                  <a:schemeClr val="lt1"/>
                </a:highlight>
              </a:rPr>
              <a:t> </a:t>
            </a:r>
            <a:r>
              <a:rPr lang="en" sz="1500">
                <a:highlight>
                  <a:schemeClr val="lt1"/>
                </a:highlight>
              </a:rPr>
              <a:t>which allows job submission using </a:t>
            </a:r>
            <a:r>
              <a:rPr lang="en" sz="1500" b="1">
                <a:highlight>
                  <a:schemeClr val="lt1"/>
                </a:highlight>
              </a:rPr>
              <a:t>srun </a:t>
            </a:r>
            <a:r>
              <a:rPr lang="en" sz="1500">
                <a:highlight>
                  <a:schemeClr val="lt1"/>
                </a:highlight>
              </a:rPr>
              <a:t>or </a:t>
            </a:r>
            <a:r>
              <a:rPr lang="en" sz="1500" b="1">
                <a:highlight>
                  <a:schemeClr val="lt1"/>
                </a:highlight>
              </a:rPr>
              <a:t>salloc</a:t>
            </a:r>
            <a:r>
              <a:rPr lang="en" sz="1500">
                <a:highlight>
                  <a:schemeClr val="lt1"/>
                </a:highlight>
              </a:rPr>
              <a:t>. </a:t>
            </a:r>
            <a:endParaRPr sz="150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C5252"/>
                </a:solidFill>
                <a:highlight>
                  <a:srgbClr val="F2F3F5"/>
                </a:highlight>
              </a:rPr>
              <a:t>sbatch</a:t>
            </a:r>
            <a:r>
              <a:rPr lang="en" sz="1500" b="1">
                <a:solidFill>
                  <a:srgbClr val="3C3B37"/>
                </a:solidFill>
                <a:highlight>
                  <a:srgbClr val="FFFFFF"/>
                </a:highlight>
              </a:rPr>
              <a:t> i</a:t>
            </a:r>
            <a:r>
              <a:rPr lang="en" sz="1500">
                <a:solidFill>
                  <a:srgbClr val="3C3B37"/>
                </a:solidFill>
                <a:highlight>
                  <a:srgbClr val="FFFFFF"/>
                </a:highlight>
              </a:rPr>
              <a:t>s used to submit a job script for later execution. The script will typically contain one or more </a:t>
            </a: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srun</a:t>
            </a:r>
            <a:r>
              <a:rPr lang="en" sz="1500">
                <a:solidFill>
                  <a:srgbClr val="3C3B37"/>
                </a:solidFill>
                <a:highlight>
                  <a:srgbClr val="FFFFFF"/>
                </a:highlight>
              </a:rPr>
              <a:t> commands to launch parallel tasks.</a:t>
            </a:r>
            <a:endParaRPr sz="15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latin typeface="Courier New"/>
                <a:ea typeface="Courier New"/>
                <a:cs typeface="Courier New"/>
                <a:sym typeface="Courier New"/>
              </a:rPr>
              <a:t>sbatch &lt;my_sample_bash_script&gt;</a:t>
            </a:r>
            <a:endParaRPr sz="1500">
              <a:solidFill>
                <a:srgbClr val="EC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EC525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500">
                <a:solidFill>
                  <a:srgbClr val="EC5252"/>
                </a:solidFill>
                <a:highlight>
                  <a:srgbClr val="F2F3F5"/>
                </a:highlight>
              </a:rPr>
              <a:t>salloc</a:t>
            </a:r>
            <a:r>
              <a:rPr lang="en" sz="1500">
                <a:solidFill>
                  <a:srgbClr val="3C3B37"/>
                </a:solidFill>
                <a:highlight>
                  <a:schemeClr val="lt1"/>
                </a:highlight>
              </a:rPr>
              <a:t> is used to allocate resources for a job in real time.</a:t>
            </a:r>
            <a:endParaRPr sz="1500">
              <a:solidFill>
                <a:srgbClr val="3C3B37"/>
              </a:solidFill>
              <a:highlight>
                <a:schemeClr val="lt1"/>
              </a:highlight>
            </a:endParaRPr>
          </a:p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salloc --time=1:00:00 --partition=gpu --nodes=1</a:t>
            </a:r>
            <a:endParaRPr sz="1500">
              <a:solidFill>
                <a:srgbClr val="EC52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43"/>
          <p:cNvSpPr txBox="1">
            <a:spLocks noGrp="1"/>
          </p:cNvSpPr>
          <p:nvPr>
            <p:ph type="title"/>
          </p:nvPr>
        </p:nvSpPr>
        <p:spPr>
          <a:xfrm>
            <a:off x="263250" y="2285400"/>
            <a:ext cx="86175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68B5"/>
                </a:solidFill>
              </a:rPr>
              <a:t>SLURM</a:t>
            </a:r>
            <a:endParaRPr sz="3600" b="1">
              <a:solidFill>
                <a:srgbClr val="0068B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61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Options</a:t>
            </a:r>
            <a:endParaRPr b="1"/>
          </a:p>
        </p:txBody>
      </p:sp>
      <p:sp>
        <p:nvSpPr>
          <p:cNvPr id="1037" name="Google Shape;1037;p161"/>
          <p:cNvSpPr txBox="1">
            <a:spLocks noGrp="1"/>
          </p:cNvSpPr>
          <p:nvPr>
            <p:ph type="body" idx="1"/>
          </p:nvPr>
        </p:nvSpPr>
        <p:spPr>
          <a:xfrm>
            <a:off x="457200" y="678400"/>
            <a:ext cx="8229600" cy="434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508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</a:endParaRPr>
          </a:p>
          <a:p>
            <a:pPr marL="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38" name="Google Shape;1038;p161"/>
          <p:cNvGraphicFramePr/>
          <p:nvPr/>
        </p:nvGraphicFramePr>
        <p:xfrm>
          <a:off x="1754350" y="7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{3FE85B34-36B6-4016-AC2E-8E3E7953949A}</a:tableStyleId>
              </a:tblPr>
              <a:tblGrid>
                <a:gridCol w="300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Option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-nodes=&lt;number&gt;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nodes to use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-ntasks=&lt;number&gt;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processes to run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-cpus-per-task=&lt;number&gt;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 of cores per task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-mem=&lt;number&gt;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memory (per node)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mem-per-cpu=&lt;number&gt;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Memory per processor core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-constraint=&lt;attribute&gt;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Node property to request (e.g., xeon-4116)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-partition=&lt;partition name&gt;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Request nodes on specified partition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-time=&lt;D-HH:MM:SS&gt;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run time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-account=&lt;account id&gt;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Account to charge resources to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-mail-type=&lt;value&gt;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E-mail notifications (e.g., begin|end|fail|all)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--mail-user=&lt;address&gt;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E-mail address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-output=&lt;filename&gt;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File for standard output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-error=&lt;filename&gt;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File for standard error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62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SLURM : Sample script</a:t>
            </a:r>
            <a:endParaRPr b="1"/>
          </a:p>
        </p:txBody>
      </p:sp>
      <p:sp>
        <p:nvSpPr>
          <p:cNvPr id="1044" name="Google Shape;1044;p1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652000" cy="403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					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--nodes=1			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--ntasks-per-node=1 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--time=00:05:00     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–-partition=cpu     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%j.out           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%j.err     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srun hostname</a:t>
            </a:r>
            <a:endParaRPr sz="15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srun echo ${SLURM_JOBID}</a:t>
            </a:r>
            <a:endParaRPr sz="15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63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SLURM : Sample script </a:t>
            </a:r>
            <a:endParaRPr b="1"/>
          </a:p>
        </p:txBody>
      </p:sp>
      <p:sp>
        <p:nvSpPr>
          <p:cNvPr id="1050" name="Google Shape;1050;p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03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57200" marR="254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7F7F7F"/>
                </a:solidFill>
                <a:highlight>
                  <a:srgbClr val="FFFFFF"/>
                </a:highlight>
              </a:rPr>
              <a:t>Send the job to the scheduler with the sbatch command: </a:t>
            </a:r>
            <a:r>
              <a:rPr lang="en" sz="1500" b="1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sbatch sample.sh</a:t>
            </a:r>
            <a:endParaRPr sz="1500" b="1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F7F7F"/>
                </a:solidFill>
                <a:highlight>
                  <a:srgbClr val="FFFFFF"/>
                </a:highlight>
              </a:rPr>
              <a:t>You will see text like “Submitted batch job 35298” get written to the terminal</a:t>
            </a:r>
            <a:endParaRPr sz="15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F7F7F"/>
                </a:solidFill>
                <a:highlight>
                  <a:srgbClr val="FFFFFF"/>
                </a:highlight>
              </a:rPr>
              <a:t>Two files will be generated:</a:t>
            </a:r>
            <a:endParaRPr sz="15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9988"/>
                </a:solidFill>
                <a:highlight>
                  <a:srgbClr val="FFFFFF"/>
                </a:highlight>
              </a:rPr>
              <a:t>&lt;job_id&gt;.err</a:t>
            </a:r>
            <a:endParaRPr sz="1500">
              <a:solidFill>
                <a:srgbClr val="1A9988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A9988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9988"/>
                </a:solidFill>
                <a:highlight>
                  <a:srgbClr val="FFFFFF"/>
                </a:highlight>
              </a:rPr>
              <a:t>&lt;job_id&gt;.out</a:t>
            </a:r>
            <a:endParaRPr sz="1500">
              <a:solidFill>
                <a:srgbClr val="1A9988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A99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6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SLURM : Serial job</a:t>
            </a:r>
            <a:endParaRPr b="1"/>
          </a:p>
        </p:txBody>
      </p:sp>
      <p:sp>
        <p:nvSpPr>
          <p:cNvPr id="1056" name="Google Shape;1056;p164"/>
          <p:cNvSpPr txBox="1">
            <a:spLocks noGrp="1"/>
          </p:cNvSpPr>
          <p:nvPr>
            <p:ph type="body" idx="1"/>
          </p:nvPr>
        </p:nvSpPr>
        <p:spPr>
          <a:xfrm>
            <a:off x="457200" y="816675"/>
            <a:ext cx="8541900" cy="4083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sz="13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--nodes=1 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                   			# specify number of nodes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--ntasks-per-node=1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      		# specify number of CPU cores per node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--time=00:10:00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         			# specify maximum duration of run in 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1402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hours:minutes:seconds format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--job-name=hello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    			# specify job name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--error=job.%J.err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     		# specify error file name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--output=job.%J. out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      		# specify output file name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--partition=cpu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			</a:t>
            </a:r>
            <a:r>
              <a:rPr lang="en" sz="1300" b="1">
                <a:solidFill>
                  <a:srgbClr val="7F7F7F"/>
                </a:solidFill>
                <a:highlight>
                  <a:schemeClr val="lt1"/>
                </a:highlight>
              </a:rPr>
              <a:t># specify type of resource such as  CPU/GPU/Highmemory etc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cd $SLURM_SUBMIT_DIR</a:t>
            </a: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     				# change to directory from where job is submitted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 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### Set your environment (e.g. load required compiler, application)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module  load intel/oneapi/mpi/2021.4.0</a:t>
            </a:r>
            <a:endParaRPr sz="13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</a:rPr>
              <a:t>### Your command for Serial Execution (i.e. execution on one CPU core)</a:t>
            </a:r>
            <a:endParaRPr sz="13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  ./&lt;executable&gt;</a:t>
            </a:r>
            <a:endParaRPr sz="13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A99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6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SLURM : OpenMP jobs</a:t>
            </a:r>
            <a:endParaRPr b="1"/>
          </a:p>
        </p:txBody>
      </p:sp>
      <p:sp>
        <p:nvSpPr>
          <p:cNvPr id="1062" name="Google Shape;1062;p1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76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25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--job-name=openmp			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--ntasks=1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--cpus-per-task=4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--time=10:00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--output=ompresult.txt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 OMP_NUM_THREADS=$SLURM_CPUS_PER_TASK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7F7F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srun ./hello.omp</a:t>
            </a:r>
            <a:endParaRPr sz="1500" b="1">
              <a:solidFill>
                <a:srgbClr val="7F7F7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SLURM : MPI job</a:t>
            </a:r>
            <a:endParaRPr b="1"/>
          </a:p>
        </p:txBody>
      </p:sp>
      <p:sp>
        <p:nvSpPr>
          <p:cNvPr id="1068" name="Google Shape;1068;p166"/>
          <p:cNvSpPr txBox="1">
            <a:spLocks noGrp="1"/>
          </p:cNvSpPr>
          <p:nvPr>
            <p:ph type="body" idx="1"/>
          </p:nvPr>
        </p:nvSpPr>
        <p:spPr>
          <a:xfrm>
            <a:off x="285750" y="925325"/>
            <a:ext cx="8229600" cy="403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--nodes=2</a:t>
            </a: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                  			# specify number of nodes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--ntasks-per-node=2  </a:t>
            </a: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 		# specify number of cores per node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--time=01:00:00  </a:t>
            </a: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     			# specify maximum duration of run in 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3225800" marR="25400" lvl="0" indent="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	    hours:minutes:seconds format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--job-name=mpi_hello  </a:t>
            </a: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		# specify job name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--error=job.%J.err   </a:t>
            </a: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		# specify error file name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--output=job.%J.out   </a:t>
            </a: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 		# specify output file name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--partition=standard   </a:t>
            </a: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                       # specify type of resource such as  CPU/GPU/High memory etc.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### Load the default MPI module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  load intel/oneapi/mpi/2021.4.0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</a:rPr>
              <a:t>### Run the mpi program with mpirun</a:t>
            </a:r>
            <a:endParaRPr sz="1200" b="1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F7F7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mpirun -np $SLURM_NTASKS ./hello.mpi</a:t>
            </a:r>
            <a:endParaRPr sz="1200" b="1">
              <a:solidFill>
                <a:srgbClr val="7F7F7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482600" marR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6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Scancel</a:t>
            </a:r>
            <a:endParaRPr b="1"/>
          </a:p>
        </p:txBody>
      </p:sp>
      <p:sp>
        <p:nvSpPr>
          <p:cNvPr id="1074" name="Google Shape;1074;p1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15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500" b="1">
                <a:solidFill>
                  <a:srgbClr val="EC5252"/>
                </a:solidFill>
                <a:highlight>
                  <a:srgbClr val="F2F3F5"/>
                </a:highlight>
              </a:rPr>
              <a:t>scancel</a:t>
            </a:r>
            <a:r>
              <a:rPr lang="en" sz="1500">
                <a:solidFill>
                  <a:srgbClr val="3C3B37"/>
                </a:solidFill>
                <a:highlight>
                  <a:srgbClr val="FFFFFF"/>
                </a:highlight>
              </a:rPr>
              <a:t> cancel a submitted job</a:t>
            </a:r>
            <a:endParaRPr sz="15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marL="0" marR="508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&lt;jobid&gt;</a:t>
            </a:r>
            <a:endParaRPr sz="15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-u &lt;username&gt;</a:t>
            </a:r>
            <a:endParaRPr sz="15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-t PENDING -u &lt;username&gt;</a:t>
            </a:r>
            <a:endParaRPr sz="15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508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525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scancel –name &lt;myjobname&gt;</a:t>
            </a:r>
            <a:endParaRPr sz="1500">
              <a:solidFill>
                <a:srgbClr val="EC525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</a:endParaRPr>
          </a:p>
          <a:p>
            <a:pPr marL="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5" name="Google Shape;1075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00" y="3439474"/>
            <a:ext cx="6368525" cy="1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68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Squeue</a:t>
            </a:r>
            <a:endParaRPr b="1"/>
          </a:p>
        </p:txBody>
      </p:sp>
      <p:sp>
        <p:nvSpPr>
          <p:cNvPr id="1081" name="Google Shape;1081;p168"/>
          <p:cNvSpPr txBox="1">
            <a:spLocks noGrp="1"/>
          </p:cNvSpPr>
          <p:nvPr>
            <p:ph type="body" idx="1"/>
          </p:nvPr>
        </p:nvSpPr>
        <p:spPr>
          <a:xfrm>
            <a:off x="355125" y="92530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500" b="1">
                <a:solidFill>
                  <a:srgbClr val="EC5252"/>
                </a:solidFill>
                <a:highlight>
                  <a:srgbClr val="F2F3F5"/>
                </a:highlight>
              </a:rPr>
              <a:t>squeue</a:t>
            </a:r>
            <a:r>
              <a:rPr lang="en" sz="1500">
                <a:solidFill>
                  <a:srgbClr val="3C3B37"/>
                </a:solidFill>
                <a:highlight>
                  <a:srgbClr val="FFFFFF"/>
                </a:highlight>
              </a:rPr>
              <a:t> reports the state of jobs or job steps. It has a wide variety of filtering, sorting, and formatting options. By default, it reports the running jobs in priority order and then the pending jobs in priority order.</a:t>
            </a:r>
            <a:endParaRPr sz="15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</p:txBody>
      </p:sp>
      <p:pic>
        <p:nvPicPr>
          <p:cNvPr id="1082" name="Google Shape;1082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88" y="1782275"/>
            <a:ext cx="7601326" cy="2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69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Scontrol</a:t>
            </a:r>
            <a:endParaRPr b="1"/>
          </a:p>
        </p:txBody>
      </p:sp>
      <p:sp>
        <p:nvSpPr>
          <p:cNvPr id="1088" name="Google Shape;1088;p169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EC5252"/>
                </a:solidFill>
                <a:highlight>
                  <a:srgbClr val="F2F3F5"/>
                </a:highlight>
                <a:latin typeface="Courier New"/>
                <a:ea typeface="Courier New"/>
                <a:cs typeface="Courier New"/>
                <a:sym typeface="Courier New"/>
              </a:rPr>
              <a:t>scontrol</a:t>
            </a:r>
            <a:r>
              <a:rPr lang="en">
                <a:solidFill>
                  <a:srgbClr val="3C3B37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46545C"/>
                </a:solidFill>
                <a:highlight>
                  <a:srgbClr val="FFFFFF"/>
                </a:highlight>
              </a:rPr>
              <a:t>command can be used to report more detailed information about nodes, partitions, jobs, job steps, and configuration. </a:t>
            </a:r>
            <a:endParaRPr>
              <a:solidFill>
                <a:srgbClr val="46545C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46545C"/>
                </a:solidFill>
                <a:highlight>
                  <a:srgbClr val="FFFFFF"/>
                </a:highlight>
              </a:rPr>
              <a:t>It can also be used by system administrators to make configuration changes</a:t>
            </a:r>
            <a:endParaRPr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partition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node </a:t>
            </a:r>
            <a:r>
              <a:rPr lang="en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&lt;nodename&gt;</a:t>
            </a:r>
            <a:endParaRPr>
              <a:solidFill>
                <a:srgbClr val="BF9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job </a:t>
            </a:r>
            <a:r>
              <a:rPr lang="en">
                <a:solidFill>
                  <a:srgbClr val="BF9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&lt;job_id&gt;</a:t>
            </a:r>
            <a:endParaRPr>
              <a:solidFill>
                <a:srgbClr val="BF9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urier New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show res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scontrol create res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 (can be run from root access only)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</a:rPr>
              <a:t>scontrol create reservation StartTime=2022-09-05T09:45:00 EndTime=2022-09-18 user=team4,gg,fff partition=gpu node=gpu01</a:t>
            </a: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70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Scontrol</a:t>
            </a:r>
            <a:endParaRPr b="1"/>
          </a:p>
        </p:txBody>
      </p:sp>
      <p:pic>
        <p:nvPicPr>
          <p:cNvPr id="1094" name="Google Shape;1094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75" y="1138150"/>
            <a:ext cx="7148649" cy="35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4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873" name="Google Shape;873;p144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">
                <a:solidFill>
                  <a:srgbClr val="262626"/>
                </a:solidFill>
              </a:rPr>
              <a:t>Workload Managers</a:t>
            </a:r>
            <a:endParaRPr>
              <a:solidFill>
                <a:srgbClr val="26262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">
                <a:solidFill>
                  <a:srgbClr val="262626"/>
                </a:solidFill>
              </a:rPr>
              <a:t>Introduction to Slurm</a:t>
            </a:r>
            <a:endParaRPr>
              <a:solidFill>
                <a:srgbClr val="26262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">
                <a:solidFill>
                  <a:srgbClr val="262626"/>
                </a:solidFill>
              </a:rPr>
              <a:t>Modes of program execution</a:t>
            </a:r>
            <a:endParaRPr>
              <a:solidFill>
                <a:srgbClr val="26262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">
                <a:solidFill>
                  <a:srgbClr val="262626"/>
                </a:solidFill>
              </a:rPr>
              <a:t>SLURM Commands</a:t>
            </a:r>
            <a:endParaRPr>
              <a:solidFill>
                <a:srgbClr val="26262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">
                <a:solidFill>
                  <a:srgbClr val="262626"/>
                </a:solidFill>
              </a:rPr>
              <a:t>Sample SLURM Job Script</a:t>
            </a:r>
            <a:endParaRPr>
              <a:solidFill>
                <a:srgbClr val="26262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</a:pPr>
            <a:r>
              <a:rPr lang="en">
                <a:solidFill>
                  <a:srgbClr val="262626"/>
                </a:solidFill>
              </a:rPr>
              <a:t>SLURM Job Monitoring Commands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71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Scontrol</a:t>
            </a:r>
            <a:endParaRPr b="1"/>
          </a:p>
        </p:txBody>
      </p:sp>
      <p:pic>
        <p:nvPicPr>
          <p:cNvPr id="1100" name="Google Shape;1100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188" y="1203204"/>
            <a:ext cx="4867619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72"/>
          <p:cNvSpPr txBox="1">
            <a:spLocks noGrp="1"/>
          </p:cNvSpPr>
          <p:nvPr>
            <p:ph type="body" idx="1"/>
          </p:nvPr>
        </p:nvSpPr>
        <p:spPr>
          <a:xfrm>
            <a:off x="347275" y="1287825"/>
            <a:ext cx="8229600" cy="29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ALLOCATED</a:t>
            </a:r>
            <a:r>
              <a:rPr lang="en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 - The node has been allocated to one or more jobs </a:t>
            </a:r>
            <a:endParaRPr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IDLE</a:t>
            </a:r>
            <a:r>
              <a:rPr lang="en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 - The node is not allocated to any jobs and is available for use </a:t>
            </a:r>
            <a:endParaRPr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DOWN</a:t>
            </a:r>
            <a:r>
              <a:rPr lang="en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 - Node is not available for use</a:t>
            </a:r>
            <a:endParaRPr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MIXED</a:t>
            </a:r>
            <a:r>
              <a:rPr lang="en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 - The node has some of its CPUs ALLOCATED while others are IDLE </a:t>
            </a:r>
            <a:endParaRPr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r>
              <a:rPr lang="en">
                <a:solidFill>
                  <a:srgbClr val="3C3B37"/>
                </a:solidFill>
                <a:latin typeface="Roboto"/>
                <a:ea typeface="Roboto"/>
                <a:cs typeface="Roboto"/>
                <a:sym typeface="Roboto"/>
              </a:rPr>
              <a:t> - The node is in an advanced reservation and not generally available </a:t>
            </a:r>
            <a:endParaRPr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3B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72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Job Status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73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Job Status Code</a:t>
            </a:r>
            <a:endParaRPr b="1"/>
          </a:p>
        </p:txBody>
      </p:sp>
      <p:sp>
        <p:nvSpPr>
          <p:cNvPr id="1112" name="Google Shape;1112;p173"/>
          <p:cNvSpPr txBox="1">
            <a:spLocks noGrp="1"/>
          </p:cNvSpPr>
          <p:nvPr>
            <p:ph type="body" idx="1"/>
          </p:nvPr>
        </p:nvSpPr>
        <p:spPr>
          <a:xfrm>
            <a:off x="457200" y="871650"/>
            <a:ext cx="8229600" cy="414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</p:txBody>
      </p:sp>
      <p:graphicFrame>
        <p:nvGraphicFramePr>
          <p:cNvPr id="1113" name="Google Shape;1113;p173"/>
          <p:cNvGraphicFramePr/>
          <p:nvPr/>
        </p:nvGraphicFramePr>
        <p:xfrm>
          <a:off x="1173250" y="1149700"/>
          <a:ext cx="5943600" cy="2438400"/>
        </p:xfrm>
        <a:graphic>
          <a:graphicData uri="http://schemas.openxmlformats.org/drawingml/2006/table">
            <a:tbl>
              <a:tblPr>
                <a:noFill/>
                <a:tableStyleId>{3FE85B34-36B6-4016-AC2E-8E3E7953949A}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Status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Code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Explanation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COMPLETED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job has been completed successfully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FAILED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job terminated with a non-zero exit code and failed to execute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PENDING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job is waiting for resource allocation. It will eventually run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RUNNING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job currently is allocated to a node and and is is running.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SUSPENDED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 running job has been stopped with its cores released to other jobs.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7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Job Reason Code</a:t>
            </a:r>
            <a:endParaRPr b="1"/>
          </a:p>
        </p:txBody>
      </p:sp>
      <p:sp>
        <p:nvSpPr>
          <p:cNvPr id="1119" name="Google Shape;1119;p1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C3B37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</p:txBody>
      </p:sp>
      <p:graphicFrame>
        <p:nvGraphicFramePr>
          <p:cNvPr id="1120" name="Google Shape;1120;p174"/>
          <p:cNvGraphicFramePr/>
          <p:nvPr/>
        </p:nvGraphicFramePr>
        <p:xfrm>
          <a:off x="1330300" y="1200150"/>
          <a:ext cx="5943600" cy="3068320"/>
        </p:xfrm>
        <a:graphic>
          <a:graphicData uri="http://schemas.openxmlformats.org/drawingml/2006/table">
            <a:tbl>
              <a:tblPr>
                <a:noFill/>
                <a:tableStyleId>{3FE85B34-36B6-4016-AC2E-8E3E7953949A}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Reason Code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Explanation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Priority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One or more higher priority jobs is in queue for running. Your job will eventually run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Dependeney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This job is waiting for a dependent job to complete and will run afterwards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Resources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job is waiting for resources to become available and will eventually run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InvalidAccount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job's account is invalid. Cancel the job and rerun with correct account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QOSGrpMaxJobsLimit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Maximum number of jobs for your job's QoS have been met; job will run eventually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ReqNodeNotAvail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Some node specifically required by the job is not currently available; job will run eventually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7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6" name="Google Shape;1126;p175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SLURM is a versatile and efficient workload manager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SLURM Key Points: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flexibility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scalability</a:t>
            </a:r>
            <a:endParaRPr sz="1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rich Feature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SLURM provides the tools and capabilities to optimize job execution, improve resource utilization, and enhance overall productivity in the HPC domain.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4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Workload Managers</a:t>
            </a:r>
            <a:endParaRPr b="1"/>
          </a:p>
        </p:txBody>
      </p:sp>
      <p:sp>
        <p:nvSpPr>
          <p:cNvPr id="879" name="Google Shape;879;p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" sz="2000">
                <a:solidFill>
                  <a:srgbClr val="262626"/>
                </a:solidFill>
              </a:rPr>
              <a:t>System to allocate shared compute resources to users of a large compute system </a:t>
            </a:r>
            <a:endParaRPr sz="2000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" sz="2000">
                <a:solidFill>
                  <a:srgbClr val="262626"/>
                </a:solidFill>
              </a:rPr>
              <a:t>There is more compute work to be done than compute resources available at any given moment </a:t>
            </a:r>
            <a:endParaRPr sz="2000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" sz="2000">
                <a:solidFill>
                  <a:srgbClr val="262626"/>
                </a:solidFill>
              </a:rPr>
              <a:t>Workload is managed by a </a:t>
            </a:r>
            <a:r>
              <a:rPr lang="en" sz="2000">
                <a:solidFill>
                  <a:srgbClr val="1A9988"/>
                </a:solidFill>
              </a:rPr>
              <a:t>resource manager</a:t>
            </a:r>
            <a:r>
              <a:rPr lang="en" sz="2000">
                <a:solidFill>
                  <a:srgbClr val="262626"/>
                </a:solidFill>
              </a:rPr>
              <a:t> and a </a:t>
            </a:r>
            <a:r>
              <a:rPr lang="en" sz="2000">
                <a:solidFill>
                  <a:srgbClr val="1A9988"/>
                </a:solidFill>
              </a:rPr>
              <a:t>job scheduler</a:t>
            </a:r>
            <a:endParaRPr sz="2000">
              <a:solidFill>
                <a:srgbClr val="1A9988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" sz="2000">
                <a:solidFill>
                  <a:srgbClr val="1A9988"/>
                </a:solidFill>
              </a:rPr>
              <a:t>Resource manager:</a:t>
            </a:r>
            <a:r>
              <a:rPr lang="en" sz="2000">
                <a:solidFill>
                  <a:srgbClr val="262626"/>
                </a:solidFill>
              </a:rPr>
              <a:t> </a:t>
            </a:r>
            <a:endParaRPr sz="2000">
              <a:solidFill>
                <a:srgbClr val="26262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</a:rPr>
              <a:t>- Monitors node availability and load (usage) </a:t>
            </a:r>
            <a:endParaRPr sz="2000">
              <a:solidFill>
                <a:srgbClr val="26262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</a:rPr>
              <a:t>- Manages CPU, network, disk, memory, etc. in a cluster</a:t>
            </a:r>
            <a:endParaRPr sz="2000">
              <a:solidFill>
                <a:srgbClr val="26262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</a:pPr>
            <a:r>
              <a:rPr lang="en" sz="2000">
                <a:solidFill>
                  <a:srgbClr val="1A9988"/>
                </a:solidFill>
              </a:rPr>
              <a:t>Job scheduler:</a:t>
            </a:r>
            <a:r>
              <a:rPr lang="en" sz="2000">
                <a:solidFill>
                  <a:srgbClr val="262626"/>
                </a:solidFill>
              </a:rPr>
              <a:t> </a:t>
            </a:r>
            <a:endParaRPr sz="2000">
              <a:solidFill>
                <a:srgbClr val="26262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</a:rPr>
              <a:t>- Sends compute tasks to nodes</a:t>
            </a:r>
            <a:endParaRPr sz="2000">
              <a:solidFill>
                <a:srgbClr val="26262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</a:rPr>
              <a:t>- Manages queues and priority</a:t>
            </a:r>
            <a:endParaRPr sz="2000">
              <a:solidFill>
                <a:srgbClr val="26262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</a:rPr>
              <a:t>- Key Functions: Job submission ,Queuing and Job Priorities</a:t>
            </a:r>
            <a:endParaRPr sz="20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Factors determining job execution </a:t>
            </a:r>
            <a:endParaRPr b="1"/>
          </a:p>
        </p:txBody>
      </p:sp>
      <p:sp>
        <p:nvSpPr>
          <p:cNvPr id="885" name="Google Shape;885;p146"/>
          <p:cNvSpPr txBox="1">
            <a:spLocks noGrp="1"/>
          </p:cNvSpPr>
          <p:nvPr>
            <p:ph type="body" idx="1"/>
          </p:nvPr>
        </p:nvSpPr>
        <p:spPr>
          <a:xfrm>
            <a:off x="204175" y="678400"/>
            <a:ext cx="8482500" cy="434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</a:rPr>
              <a:t>Some factors for determining which jobs get run: </a:t>
            </a: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</a:rPr>
              <a:t>- Current system load </a:t>
            </a: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</a:rPr>
              <a:t>- Submitting user’s fair-share usage</a:t>
            </a:r>
            <a:endParaRPr sz="1500">
              <a:solidFill>
                <a:srgbClr val="26262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</a:rPr>
              <a:t> </a:t>
            </a:r>
            <a:endParaRPr sz="1500">
              <a:solidFill>
                <a:srgbClr val="26262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</a:rPr>
              <a:t>- Submitted job’s requested resources</a:t>
            </a:r>
            <a:endParaRPr sz="1500">
              <a:solidFill>
                <a:srgbClr val="262626"/>
              </a:solidFill>
            </a:endParaRPr>
          </a:p>
        </p:txBody>
      </p:sp>
      <p:pic>
        <p:nvPicPr>
          <p:cNvPr id="886" name="Google Shape;886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400" y="1336075"/>
            <a:ext cx="3269000" cy="36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46"/>
          <p:cNvSpPr/>
          <p:nvPr/>
        </p:nvSpPr>
        <p:spPr>
          <a:xfrm>
            <a:off x="298425" y="965875"/>
            <a:ext cx="1405500" cy="96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Resource Allocation</a:t>
            </a:r>
            <a:endParaRPr sz="900" b="1"/>
          </a:p>
        </p:txBody>
      </p:sp>
      <p:sp>
        <p:nvSpPr>
          <p:cNvPr id="888" name="Google Shape;888;p146"/>
          <p:cNvSpPr/>
          <p:nvPr/>
        </p:nvSpPr>
        <p:spPr>
          <a:xfrm>
            <a:off x="1942800" y="965875"/>
            <a:ext cx="1405500" cy="96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Job Prioritization</a:t>
            </a:r>
            <a:endParaRPr sz="900" b="1"/>
          </a:p>
        </p:txBody>
      </p:sp>
      <p:sp>
        <p:nvSpPr>
          <p:cNvPr id="889" name="Google Shape;889;p146"/>
          <p:cNvSpPr/>
          <p:nvPr/>
        </p:nvSpPr>
        <p:spPr>
          <a:xfrm>
            <a:off x="3587175" y="965875"/>
            <a:ext cx="1405500" cy="96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Efficient scheduling strategies</a:t>
            </a:r>
            <a:endParaRPr sz="9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4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Types of Workload Managers </a:t>
            </a:r>
            <a:endParaRPr b="1"/>
          </a:p>
        </p:txBody>
      </p:sp>
      <p:sp>
        <p:nvSpPr>
          <p:cNvPr id="895" name="Google Shape;895;p147"/>
          <p:cNvSpPr txBox="1">
            <a:spLocks noGrp="1"/>
          </p:cNvSpPr>
          <p:nvPr>
            <p:ph type="body" idx="1"/>
          </p:nvPr>
        </p:nvSpPr>
        <p:spPr>
          <a:xfrm>
            <a:off x="457200" y="1110900"/>
            <a:ext cx="8229600" cy="391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626"/>
                </a:solidFill>
              </a:rPr>
              <a:t>Several solutions to this problem: </a:t>
            </a: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•"/>
            </a:pPr>
            <a:r>
              <a:rPr lang="en" sz="1500">
                <a:solidFill>
                  <a:srgbClr val="EC5252"/>
                </a:solidFill>
              </a:rPr>
              <a:t>Portable Batch System (PBS)</a:t>
            </a:r>
            <a:endParaRPr sz="1500">
              <a:solidFill>
                <a:srgbClr val="EC5252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500"/>
              <a:buChar char="•"/>
            </a:pPr>
            <a:r>
              <a:rPr lang="en" sz="1500" b="1">
                <a:solidFill>
                  <a:srgbClr val="1A9988"/>
                </a:solidFill>
              </a:rPr>
              <a:t>Simpler Linux Utility for Resource Management (SLURM)</a:t>
            </a:r>
            <a:endParaRPr sz="1500" b="1">
              <a:solidFill>
                <a:srgbClr val="1A9988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•"/>
            </a:pPr>
            <a:r>
              <a:rPr lang="en" sz="1500">
                <a:solidFill>
                  <a:srgbClr val="EC5252"/>
                </a:solidFill>
              </a:rPr>
              <a:t>Moab</a:t>
            </a:r>
            <a:endParaRPr sz="1500">
              <a:solidFill>
                <a:srgbClr val="EC5252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•"/>
            </a:pPr>
            <a:r>
              <a:rPr lang="en" sz="1500">
                <a:solidFill>
                  <a:srgbClr val="EC5252"/>
                </a:solidFill>
              </a:rPr>
              <a:t>Univa Grid Engine</a:t>
            </a:r>
            <a:endParaRPr sz="1500">
              <a:solidFill>
                <a:srgbClr val="EC5252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•"/>
            </a:pPr>
            <a:r>
              <a:rPr lang="en" sz="1500">
                <a:solidFill>
                  <a:srgbClr val="EC5252"/>
                </a:solidFill>
              </a:rPr>
              <a:t>LoadLeveler, Condor</a:t>
            </a:r>
            <a:endParaRPr sz="1500">
              <a:solidFill>
                <a:srgbClr val="EC5252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•"/>
            </a:pPr>
            <a:r>
              <a:rPr lang="en" sz="1500">
                <a:solidFill>
                  <a:srgbClr val="EC5252"/>
                </a:solidFill>
              </a:rPr>
              <a:t>OpenLava</a:t>
            </a:r>
            <a:endParaRPr sz="1500">
              <a:solidFill>
                <a:srgbClr val="EC5252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•"/>
            </a:pPr>
            <a:r>
              <a:rPr lang="en" sz="1500">
                <a:solidFill>
                  <a:srgbClr val="EC5252"/>
                </a:solidFill>
              </a:rPr>
              <a:t>IBM’s Platform LSF</a:t>
            </a:r>
            <a:endParaRPr sz="1500">
              <a:solidFill>
                <a:srgbClr val="EC5252"/>
              </a:solidFill>
            </a:endParaRPr>
          </a:p>
          <a:p>
            <a:pPr marL="457200" lvl="0" indent="-3238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C5252"/>
              </a:buClr>
              <a:buSzPts val="1500"/>
              <a:buChar char="•"/>
            </a:pPr>
            <a:r>
              <a:rPr lang="en" sz="1500">
                <a:solidFill>
                  <a:srgbClr val="EC5252"/>
                </a:solidFill>
              </a:rPr>
              <a:t>… </a:t>
            </a:r>
            <a:endParaRPr sz="1500">
              <a:solidFill>
                <a:srgbClr val="EC5252"/>
              </a:solidFill>
            </a:endParaRPr>
          </a:p>
          <a:p>
            <a:pPr marL="0" lvl="0" indent="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48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  SLURM</a:t>
            </a:r>
            <a:endParaRPr b="1"/>
          </a:p>
        </p:txBody>
      </p:sp>
      <p:sp>
        <p:nvSpPr>
          <p:cNvPr id="901" name="Google Shape;901;p148"/>
          <p:cNvSpPr txBox="1">
            <a:spLocks noGrp="1"/>
          </p:cNvSpPr>
          <p:nvPr>
            <p:ph type="body" idx="1"/>
          </p:nvPr>
        </p:nvSpPr>
        <p:spPr>
          <a:xfrm>
            <a:off x="457200" y="678400"/>
            <a:ext cx="8229600" cy="434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</a:pPr>
            <a:r>
              <a:rPr lang="en" sz="1500">
                <a:solidFill>
                  <a:srgbClr val="262626"/>
                </a:solidFill>
              </a:rPr>
              <a:t>Simple Linux Utility for Resource Management(SLURM)</a:t>
            </a: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</a:pPr>
            <a:r>
              <a:rPr lang="en" sz="1500">
                <a:solidFill>
                  <a:srgbClr val="262626"/>
                </a:solidFill>
              </a:rPr>
              <a:t>Open source cluster management and job scheduling system</a:t>
            </a: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</a:pPr>
            <a:r>
              <a:rPr lang="en" sz="1500">
                <a:solidFill>
                  <a:srgbClr val="262626"/>
                </a:solidFill>
              </a:rPr>
              <a:t>Slurm is both a resource manager and job scheduler</a:t>
            </a: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•"/>
            </a:pPr>
            <a:r>
              <a:rPr lang="en" sz="1500">
                <a:solidFill>
                  <a:srgbClr val="262626"/>
                </a:solidFill>
              </a:rPr>
              <a:t>Official documentation 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https://slurm.schedmd.com/documentation.html</a:t>
            </a:r>
            <a:endParaRPr sz="1500">
              <a:solidFill>
                <a:srgbClr val="262626"/>
              </a:solidFill>
            </a:endParaRPr>
          </a:p>
        </p:txBody>
      </p:sp>
      <p:pic>
        <p:nvPicPr>
          <p:cNvPr id="902" name="Google Shape;902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825" y="3368000"/>
            <a:ext cx="1736175" cy="15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48"/>
          <p:cNvSpPr/>
          <p:nvPr/>
        </p:nvSpPr>
        <p:spPr>
          <a:xfrm>
            <a:off x="1005150" y="1790400"/>
            <a:ext cx="942300" cy="62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SLURM(Job Scheduler)</a:t>
            </a:r>
            <a:endParaRPr sz="900" b="1"/>
          </a:p>
        </p:txBody>
      </p:sp>
      <p:cxnSp>
        <p:nvCxnSpPr>
          <p:cNvPr id="904" name="Google Shape;904;p148"/>
          <p:cNvCxnSpPr/>
          <p:nvPr/>
        </p:nvCxnSpPr>
        <p:spPr>
          <a:xfrm>
            <a:off x="1947450" y="2100600"/>
            <a:ext cx="9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148"/>
          <p:cNvCxnSpPr/>
          <p:nvPr/>
        </p:nvCxnSpPr>
        <p:spPr>
          <a:xfrm>
            <a:off x="2874150" y="1688400"/>
            <a:ext cx="0" cy="7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148"/>
          <p:cNvCxnSpPr/>
          <p:nvPr/>
        </p:nvCxnSpPr>
        <p:spPr>
          <a:xfrm>
            <a:off x="2874150" y="1688400"/>
            <a:ext cx="10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148"/>
          <p:cNvCxnSpPr/>
          <p:nvPr/>
        </p:nvCxnSpPr>
        <p:spPr>
          <a:xfrm>
            <a:off x="2874150" y="2100600"/>
            <a:ext cx="10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148"/>
          <p:cNvCxnSpPr/>
          <p:nvPr/>
        </p:nvCxnSpPr>
        <p:spPr>
          <a:xfrm>
            <a:off x="2874150" y="2410800"/>
            <a:ext cx="102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9" name="Google Shape;909;p148"/>
          <p:cNvSpPr/>
          <p:nvPr/>
        </p:nvSpPr>
        <p:spPr>
          <a:xfrm>
            <a:off x="3894925" y="1586100"/>
            <a:ext cx="1876800" cy="20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Job submission</a:t>
            </a:r>
            <a:endParaRPr sz="900" b="1"/>
          </a:p>
        </p:txBody>
      </p:sp>
      <p:sp>
        <p:nvSpPr>
          <p:cNvPr id="910" name="Google Shape;910;p148"/>
          <p:cNvSpPr/>
          <p:nvPr/>
        </p:nvSpPr>
        <p:spPr>
          <a:xfrm>
            <a:off x="3894925" y="1986700"/>
            <a:ext cx="1876800" cy="20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queuing</a:t>
            </a:r>
            <a:endParaRPr sz="900" b="1"/>
          </a:p>
        </p:txBody>
      </p:sp>
      <p:sp>
        <p:nvSpPr>
          <p:cNvPr id="911" name="Google Shape;911;p148"/>
          <p:cNvSpPr/>
          <p:nvPr/>
        </p:nvSpPr>
        <p:spPr>
          <a:xfrm>
            <a:off x="3894925" y="2308650"/>
            <a:ext cx="1876800" cy="20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prioritization</a:t>
            </a:r>
            <a:endParaRPr sz="900" b="1"/>
          </a:p>
        </p:txBody>
      </p:sp>
      <p:sp>
        <p:nvSpPr>
          <p:cNvPr id="912" name="Google Shape;912;p148"/>
          <p:cNvSpPr txBox="1"/>
          <p:nvPr/>
        </p:nvSpPr>
        <p:spPr>
          <a:xfrm>
            <a:off x="2139900" y="1719875"/>
            <a:ext cx="645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Calibri"/>
                <a:ea typeface="Calibri"/>
                <a:cs typeface="Calibri"/>
                <a:sym typeface="Calibri"/>
              </a:rPr>
              <a:t>Handles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49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Terminologies</a:t>
            </a:r>
            <a:endParaRPr b="1"/>
          </a:p>
        </p:txBody>
      </p:sp>
      <p:sp>
        <p:nvSpPr>
          <p:cNvPr id="918" name="Google Shape;918;p149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82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62626"/>
                </a:solidFill>
              </a:rPr>
              <a:t>Quality of Service (QoS)</a:t>
            </a:r>
            <a:endParaRPr sz="1500" b="1">
              <a:solidFill>
                <a:srgbClr val="262626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Char char="-"/>
            </a:pPr>
            <a:r>
              <a:rPr lang="en" sz="1500">
                <a:solidFill>
                  <a:srgbClr val="262626"/>
                </a:solidFill>
              </a:rPr>
              <a:t>It refers to the ability to define special limits or priorities for specific partitions or users</a:t>
            </a:r>
            <a:endParaRPr sz="1600">
              <a:solidFill>
                <a:srgbClr val="EC5252"/>
              </a:solidFill>
              <a:highlight>
                <a:srgbClr val="F2F3F5"/>
              </a:highlight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0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SLURM Functions</a:t>
            </a:r>
            <a:endParaRPr b="1"/>
          </a:p>
        </p:txBody>
      </p:sp>
      <p:sp>
        <p:nvSpPr>
          <p:cNvPr id="924" name="Google Shape;924;p150"/>
          <p:cNvSpPr txBox="1">
            <a:spLocks noGrp="1"/>
          </p:cNvSpPr>
          <p:nvPr>
            <p:ph type="body" idx="1"/>
          </p:nvPr>
        </p:nvSpPr>
        <p:spPr>
          <a:xfrm>
            <a:off x="457200" y="942325"/>
            <a:ext cx="8229600" cy="4055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</a:rPr>
              <a:t>SLURM has 3 main functions:</a:t>
            </a: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62626"/>
              </a:solidFill>
            </a:endParaRPr>
          </a:p>
        </p:txBody>
      </p:sp>
      <p:sp>
        <p:nvSpPr>
          <p:cNvPr id="925" name="Google Shape;925;p150"/>
          <p:cNvSpPr/>
          <p:nvPr/>
        </p:nvSpPr>
        <p:spPr>
          <a:xfrm>
            <a:off x="4738650" y="1063375"/>
            <a:ext cx="2144100" cy="97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2626"/>
                </a:solidFill>
              </a:rPr>
              <a:t>Allocate access to resources</a:t>
            </a:r>
            <a:endParaRPr sz="1300">
              <a:solidFill>
                <a:srgbClr val="262626"/>
              </a:solidFill>
            </a:endParaRPr>
          </a:p>
        </p:txBody>
      </p:sp>
      <p:sp>
        <p:nvSpPr>
          <p:cNvPr id="926" name="Google Shape;926;p150"/>
          <p:cNvSpPr/>
          <p:nvPr/>
        </p:nvSpPr>
        <p:spPr>
          <a:xfrm>
            <a:off x="4705350" y="2503563"/>
            <a:ext cx="2866200" cy="97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Provides a framework to run and monitor jobs on allocated nodes</a:t>
            </a:r>
            <a:endParaRPr sz="1300"/>
          </a:p>
        </p:txBody>
      </p:sp>
      <p:sp>
        <p:nvSpPr>
          <p:cNvPr id="927" name="Google Shape;927;p150"/>
          <p:cNvSpPr/>
          <p:nvPr/>
        </p:nvSpPr>
        <p:spPr>
          <a:xfrm>
            <a:off x="4705350" y="3943750"/>
            <a:ext cx="2210700" cy="97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Manages a job queue for competing resource requests</a:t>
            </a:r>
            <a:endParaRPr sz="1300"/>
          </a:p>
        </p:txBody>
      </p:sp>
      <p:cxnSp>
        <p:nvCxnSpPr>
          <p:cNvPr id="928" name="Google Shape;928;p150"/>
          <p:cNvCxnSpPr>
            <a:stCxn id="929" idx="1"/>
          </p:cNvCxnSpPr>
          <p:nvPr/>
        </p:nvCxnSpPr>
        <p:spPr>
          <a:xfrm rot="10800000" flipH="1">
            <a:off x="3049800" y="1561100"/>
            <a:ext cx="1355400" cy="12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0" name="Google Shape;930;p150"/>
          <p:cNvCxnSpPr/>
          <p:nvPr/>
        </p:nvCxnSpPr>
        <p:spPr>
          <a:xfrm rot="10800000" flipH="1">
            <a:off x="3086100" y="2819950"/>
            <a:ext cx="13071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1" name="Google Shape;931;p150"/>
          <p:cNvCxnSpPr/>
          <p:nvPr/>
        </p:nvCxnSpPr>
        <p:spPr>
          <a:xfrm>
            <a:off x="3049800" y="2819950"/>
            <a:ext cx="1270800" cy="14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Microsoft Office PowerPoint</Application>
  <PresentationFormat>On-screen Show (16:9)</PresentationFormat>
  <Paragraphs>378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 New</vt:lpstr>
      <vt:lpstr>Roboto</vt:lpstr>
      <vt:lpstr>Arial</vt:lpstr>
      <vt:lpstr>Lato Light</vt:lpstr>
      <vt:lpstr>Calibri</vt:lpstr>
      <vt:lpstr>Template</vt:lpstr>
      <vt:lpstr>Day 14</vt:lpstr>
      <vt:lpstr>SLURM</vt:lpstr>
      <vt:lpstr>Agenda</vt:lpstr>
      <vt:lpstr>Workload Managers</vt:lpstr>
      <vt:lpstr>Factors determining job execution </vt:lpstr>
      <vt:lpstr>Types of Workload Managers </vt:lpstr>
      <vt:lpstr>Introduction  SLURM</vt:lpstr>
      <vt:lpstr>Terminologies</vt:lpstr>
      <vt:lpstr>SLURM Functions</vt:lpstr>
      <vt:lpstr>SLURM Jobs (things to be noted)</vt:lpstr>
      <vt:lpstr>Modes of program execution</vt:lpstr>
      <vt:lpstr>SchedulerType(Backfill Algorithm)</vt:lpstr>
      <vt:lpstr>Backfill Algorithm</vt:lpstr>
      <vt:lpstr>Backfill Algorithm</vt:lpstr>
      <vt:lpstr>Backfill Algorithm</vt:lpstr>
      <vt:lpstr>SLURM Useful Commands</vt:lpstr>
      <vt:lpstr>sinfo</vt:lpstr>
      <vt:lpstr>Types of Nodes</vt:lpstr>
      <vt:lpstr>SLURM Commands</vt:lpstr>
      <vt:lpstr>SLURM Options</vt:lpstr>
      <vt:lpstr>Running SLURM : Sample script</vt:lpstr>
      <vt:lpstr>Running SLURM : Sample script </vt:lpstr>
      <vt:lpstr>Running SLURM : Serial job</vt:lpstr>
      <vt:lpstr>Running SLURM : OpenMP jobs</vt:lpstr>
      <vt:lpstr>Running SLURM : MPI job</vt:lpstr>
      <vt:lpstr>Scancel</vt:lpstr>
      <vt:lpstr>Squeue</vt:lpstr>
      <vt:lpstr>Scontrol</vt:lpstr>
      <vt:lpstr>Scontrol</vt:lpstr>
      <vt:lpstr>Scontrol</vt:lpstr>
      <vt:lpstr>SLURM Job Status</vt:lpstr>
      <vt:lpstr>SLURM Job Status Code</vt:lpstr>
      <vt:lpstr>SLURM Job Reason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Himanshu Sharma</cp:lastModifiedBy>
  <cp:revision>1</cp:revision>
  <dcterms:modified xsi:type="dcterms:W3CDTF">2024-07-09T05:44:45Z</dcterms:modified>
</cp:coreProperties>
</file>