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3" r:id="rId6"/>
    <p:sldId id="259" r:id="rId7"/>
    <p:sldId id="262" r:id="rId8"/>
    <p:sldId id="264" r:id="rId9"/>
    <p:sldId id="265" r:id="rId10"/>
    <p:sldId id="266" r:id="rId11"/>
    <p:sldId id="268" r:id="rId12"/>
    <p:sldId id="271" r:id="rId13"/>
    <p:sldId id="272" r:id="rId14"/>
    <p:sldId id="273" r:id="rId15"/>
    <p:sldId id="289" r:id="rId16"/>
    <p:sldId id="279" r:id="rId17"/>
    <p:sldId id="275" r:id="rId18"/>
    <p:sldId id="276" r:id="rId19"/>
    <p:sldId id="269" r:id="rId20"/>
    <p:sldId id="282" r:id="rId21"/>
    <p:sldId id="290" r:id="rId22"/>
    <p:sldId id="281" r:id="rId23"/>
    <p:sldId id="280" r:id="rId24"/>
    <p:sldId id="274" r:id="rId25"/>
    <p:sldId id="278" r:id="rId26"/>
    <p:sldId id="277" r:id="rId27"/>
    <p:sldId id="270" r:id="rId28"/>
    <p:sldId id="288" r:id="rId29"/>
    <p:sldId id="291" r:id="rId30"/>
    <p:sldId id="287" r:id="rId31"/>
    <p:sldId id="286" r:id="rId32"/>
    <p:sldId id="285" r:id="rId33"/>
    <p:sldId id="284" r:id="rId34"/>
    <p:sldId id="283" r:id="rId35"/>
    <p:sldId id="292" r:id="rId36"/>
    <p:sldId id="294" r:id="rId37"/>
    <p:sldId id="295" r:id="rId38"/>
    <p:sldId id="297" r:id="rId39"/>
    <p:sldId id="296"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FF6B6CD-47C8-41BC-9890-F8ACFBE2D2D1}" type="datetimeFigureOut">
              <a:rPr lang="en-IN" smtClean="0"/>
              <a:t>15-06-2024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8F19C55-3DBC-41C9-8B8E-97F399E3BAE6}" type="slidenum">
              <a:rPr lang="en-IN" smtClean="0"/>
              <a:t>‹#›</a:t>
            </a:fld>
            <a:endParaRPr lang="en-IN"/>
          </a:p>
        </p:txBody>
      </p:sp>
    </p:spTree>
    <p:extLst>
      <p:ext uri="{BB962C8B-B14F-4D97-AF65-F5344CB8AC3E}">
        <p14:creationId xmlns:p14="http://schemas.microsoft.com/office/powerpoint/2010/main" val="388588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6B6CD-47C8-41BC-9890-F8ACFBE2D2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344401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6B6CD-47C8-41BC-9890-F8ACFBE2D2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255813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6B6CD-47C8-41BC-9890-F8ACFBE2D2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308438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6B6CD-47C8-41BC-9890-F8ACFBE2D2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188119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6B6CD-47C8-41BC-9890-F8ACFBE2D2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3665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6B6CD-47C8-41BC-9890-F8ACFBE2D2D1}" type="datetimeFigureOut">
              <a:rPr lang="en-IN" smtClean="0"/>
              <a:t>15-06-2024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75920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6B6CD-47C8-41BC-9890-F8ACFBE2D2D1}"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245766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6B6CD-47C8-41BC-9890-F8ACFBE2D2D1}" type="datetimeFigureOut">
              <a:rPr lang="en-IN" smtClean="0"/>
              <a:t>15-06-2024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F19C55-3DBC-41C9-8B8E-97F399E3BAE6}" type="slidenum">
              <a:rPr lang="en-IN" smtClean="0"/>
              <a:t>‹#›</a:t>
            </a:fld>
            <a:endParaRPr lang="en-IN"/>
          </a:p>
        </p:txBody>
      </p:sp>
    </p:spTree>
    <p:extLst>
      <p:ext uri="{BB962C8B-B14F-4D97-AF65-F5344CB8AC3E}">
        <p14:creationId xmlns:p14="http://schemas.microsoft.com/office/powerpoint/2010/main" val="3738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FF6B6CD-47C8-41BC-9890-F8ACFBE2D2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8F19C55-3DBC-41C9-8B8E-97F399E3BAE6}" type="slidenum">
              <a:rPr lang="en-IN" smtClean="0"/>
              <a:t>‹#›</a:t>
            </a:fld>
            <a:endParaRPr lang="en-IN"/>
          </a:p>
        </p:txBody>
      </p:sp>
    </p:spTree>
    <p:extLst>
      <p:ext uri="{BB962C8B-B14F-4D97-AF65-F5344CB8AC3E}">
        <p14:creationId xmlns:p14="http://schemas.microsoft.com/office/powerpoint/2010/main" val="19817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FF6B6CD-47C8-41BC-9890-F8ACFBE2D2D1}" type="datetimeFigureOut">
              <a:rPr lang="en-IN" smtClean="0"/>
              <a:t>15-06-2024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8F19C55-3DBC-41C9-8B8E-97F399E3BAE6}" type="slidenum">
              <a:rPr lang="en-IN" smtClean="0"/>
              <a:t>‹#›</a:t>
            </a:fld>
            <a:endParaRPr lang="en-IN"/>
          </a:p>
        </p:txBody>
      </p:sp>
    </p:spTree>
    <p:extLst>
      <p:ext uri="{BB962C8B-B14F-4D97-AF65-F5344CB8AC3E}">
        <p14:creationId xmlns:p14="http://schemas.microsoft.com/office/powerpoint/2010/main" val="13503394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FF6B6CD-47C8-41BC-9890-F8ACFBE2D2D1}" type="datetimeFigureOut">
              <a:rPr lang="en-IN" smtClean="0"/>
              <a:t>15-06-2024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8F19C55-3DBC-41C9-8B8E-97F399E3BAE6}" type="slidenum">
              <a:rPr lang="en-IN" smtClean="0"/>
              <a:t>‹#›</a:t>
            </a:fld>
            <a:endParaRPr lang="en-IN"/>
          </a:p>
        </p:txBody>
      </p:sp>
    </p:spTree>
    <p:extLst>
      <p:ext uri="{BB962C8B-B14F-4D97-AF65-F5344CB8AC3E}">
        <p14:creationId xmlns:p14="http://schemas.microsoft.com/office/powerpoint/2010/main" val="93153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D77F-B22B-CAEF-2568-5291B585CC12}"/>
              </a:ext>
            </a:extLst>
          </p:cNvPr>
          <p:cNvSpPr>
            <a:spLocks noGrp="1"/>
          </p:cNvSpPr>
          <p:nvPr>
            <p:ph type="ctrTitle"/>
          </p:nvPr>
        </p:nvSpPr>
        <p:spPr>
          <a:xfrm>
            <a:off x="627888" y="484631"/>
            <a:ext cx="10782300" cy="2239603"/>
          </a:xfrm>
        </p:spPr>
        <p:txBody>
          <a:bodyPr/>
          <a:lstStyle/>
          <a:p>
            <a:pPr algn="ctr"/>
            <a:br>
              <a:rPr lang="en-US" dirty="0"/>
            </a:br>
            <a:br>
              <a:rPr lang="en-US" dirty="0"/>
            </a:br>
            <a:r>
              <a:rPr lang="en-US" dirty="0"/>
              <a:t>Employee Attrition: </a:t>
            </a:r>
            <a:br>
              <a:rPr lang="en-US" dirty="0"/>
            </a:br>
            <a:r>
              <a:rPr lang="en-US" dirty="0"/>
              <a:t>An Analysis</a:t>
            </a:r>
            <a:endParaRPr lang="en-IN" dirty="0"/>
          </a:p>
        </p:txBody>
      </p:sp>
      <p:sp>
        <p:nvSpPr>
          <p:cNvPr id="3" name="Subtitle 2">
            <a:extLst>
              <a:ext uri="{FF2B5EF4-FFF2-40B4-BE49-F238E27FC236}">
                <a16:creationId xmlns:a16="http://schemas.microsoft.com/office/drawing/2014/main" id="{CDFD6C07-D568-1D09-1C81-17D02FE0256F}"/>
              </a:ext>
            </a:extLst>
          </p:cNvPr>
          <p:cNvSpPr>
            <a:spLocks noGrp="1"/>
          </p:cNvSpPr>
          <p:nvPr>
            <p:ph type="subTitle" idx="1"/>
          </p:nvPr>
        </p:nvSpPr>
        <p:spPr>
          <a:xfrm>
            <a:off x="667512" y="3209544"/>
            <a:ext cx="9228201" cy="2643252"/>
          </a:xfrm>
        </p:spPr>
        <p:txBody>
          <a:bodyPr>
            <a:normAutofit fontScale="70000" lnSpcReduction="20000"/>
          </a:bodyPr>
          <a:lstStyle/>
          <a:p>
            <a:r>
              <a:rPr lang="en-US" dirty="0"/>
              <a:t>Presented by – Group 6</a:t>
            </a:r>
          </a:p>
          <a:p>
            <a:pPr marL="457200" indent="-457200">
              <a:buFontTx/>
              <a:buChar char="-"/>
            </a:pPr>
            <a:r>
              <a:rPr lang="en-IN" dirty="0" err="1"/>
              <a:t>Pawale</a:t>
            </a:r>
            <a:r>
              <a:rPr lang="en-IN" dirty="0"/>
              <a:t> Krishna Balwant</a:t>
            </a:r>
          </a:p>
          <a:p>
            <a:pPr marL="457200" indent="-457200">
              <a:buFontTx/>
              <a:buChar char="-"/>
            </a:pPr>
            <a:r>
              <a:rPr lang="en-IN" dirty="0"/>
              <a:t>Sooraj Sanjai</a:t>
            </a:r>
          </a:p>
          <a:p>
            <a:pPr marL="457200" indent="-457200">
              <a:buFontTx/>
              <a:buChar char="-"/>
            </a:pPr>
            <a:r>
              <a:rPr lang="en-IN" dirty="0"/>
              <a:t>Sachin Santosh Gupta</a:t>
            </a:r>
          </a:p>
          <a:p>
            <a:pPr marL="457200" indent="-457200">
              <a:buFontTx/>
              <a:buChar char="-"/>
            </a:pPr>
            <a:r>
              <a:rPr lang="en-IN" dirty="0"/>
              <a:t>S Renuka</a:t>
            </a:r>
          </a:p>
          <a:p>
            <a:pPr marL="457200" indent="-457200">
              <a:buFontTx/>
              <a:buChar char="-"/>
            </a:pPr>
            <a:r>
              <a:rPr lang="en-IN" dirty="0" err="1"/>
              <a:t>Aayushi</a:t>
            </a:r>
            <a:r>
              <a:rPr lang="en-IN" dirty="0"/>
              <a:t> Wani</a:t>
            </a:r>
          </a:p>
          <a:p>
            <a:pPr marL="457200" indent="-457200">
              <a:buFontTx/>
              <a:buChar char="-"/>
            </a:pPr>
            <a:r>
              <a:rPr lang="en-IN" dirty="0"/>
              <a:t>Kanchan Rai.</a:t>
            </a:r>
          </a:p>
        </p:txBody>
      </p:sp>
    </p:spTree>
    <p:extLst>
      <p:ext uri="{BB962C8B-B14F-4D97-AF65-F5344CB8AC3E}">
        <p14:creationId xmlns:p14="http://schemas.microsoft.com/office/powerpoint/2010/main" val="384256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58976" y="975021"/>
            <a:ext cx="10772775" cy="1658198"/>
          </a:xfrm>
        </p:spPr>
        <p:txBody>
          <a:bodyPr>
            <a:normAutofit fontScale="90000"/>
          </a:bodyPr>
          <a:lstStyle/>
          <a:p>
            <a:r>
              <a:rPr lang="en-US" dirty="0"/>
              <a:t>Q 6</a:t>
            </a:r>
            <a:br>
              <a:rPr lang="en-IN" dirty="0">
                <a:latin typeface="+mj-lt"/>
              </a:rPr>
            </a:br>
            <a:br>
              <a:rPr lang="en-IN" dirty="0">
                <a:latin typeface="+mj-lt"/>
              </a:rPr>
            </a:br>
            <a:br>
              <a:rPr lang="en-IN" dirty="0">
                <a:latin typeface="+mj-lt"/>
              </a:rPr>
            </a:br>
            <a:endParaRPr lang="en-IN" dirty="0"/>
          </a:p>
        </p:txBody>
      </p:sp>
      <p:pic>
        <p:nvPicPr>
          <p:cNvPr id="6" name="Content Placeholder 4">
            <a:extLst>
              <a:ext uri="{FF2B5EF4-FFF2-40B4-BE49-F238E27FC236}">
                <a16:creationId xmlns:a16="http://schemas.microsoft.com/office/drawing/2014/main" id="{5A34C4D5-DD5E-AFB3-41FB-B501BD9ABB91}"/>
              </a:ext>
            </a:extLst>
          </p:cNvPr>
          <p:cNvPicPr>
            <a:picLocks noGrp="1" noChangeAspect="1"/>
          </p:cNvPicPr>
          <p:nvPr>
            <p:ph idx="1"/>
          </p:nvPr>
        </p:nvPicPr>
        <p:blipFill>
          <a:blip r:embed="rId2"/>
          <a:stretch>
            <a:fillRect/>
          </a:stretch>
        </p:blipFill>
        <p:spPr>
          <a:xfrm>
            <a:off x="2841906" y="2121408"/>
            <a:ext cx="6717111" cy="2403233"/>
          </a:xfrm>
        </p:spPr>
      </p:pic>
    </p:spTree>
    <p:extLst>
      <p:ext uri="{BB962C8B-B14F-4D97-AF65-F5344CB8AC3E}">
        <p14:creationId xmlns:p14="http://schemas.microsoft.com/office/powerpoint/2010/main" val="165520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4103285"/>
          </a:xfrm>
        </p:spPr>
        <p:txBody>
          <a:bodyPr/>
          <a:lstStyle/>
          <a:p>
            <a:pPr algn="ctr"/>
            <a:r>
              <a:rPr lang="en-US" sz="16600" dirty="0"/>
              <a:t>Excel</a:t>
            </a:r>
            <a:endParaRPr lang="en-IN" sz="16600" dirty="0"/>
          </a:p>
        </p:txBody>
      </p:sp>
    </p:spTree>
    <p:extLst>
      <p:ext uri="{BB962C8B-B14F-4D97-AF65-F5344CB8AC3E}">
        <p14:creationId xmlns:p14="http://schemas.microsoft.com/office/powerpoint/2010/main" val="413453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169682" y="499533"/>
            <a:ext cx="11260317" cy="1658198"/>
          </a:xfrm>
        </p:spPr>
        <p:txBody>
          <a:bodyPr>
            <a:normAutofit fontScale="90000"/>
          </a:bodyPr>
          <a:lstStyle/>
          <a:p>
            <a:r>
              <a:rPr lang="en-US" dirty="0"/>
              <a:t>Q 1 </a:t>
            </a:r>
            <a:r>
              <a:rPr lang="en-IN" dirty="0">
                <a:latin typeface="+mj-lt"/>
              </a:rPr>
              <a:t>Average Attrition rate for all Departments</a:t>
            </a:r>
            <a:br>
              <a:rPr lang="en-IN" dirty="0">
                <a:latin typeface="+mj-lt"/>
              </a:rPr>
            </a:br>
            <a:endParaRPr lang="en-IN" dirty="0"/>
          </a:p>
        </p:txBody>
      </p:sp>
      <p:pic>
        <p:nvPicPr>
          <p:cNvPr id="5" name="Picture 4">
            <a:extLst>
              <a:ext uri="{FF2B5EF4-FFF2-40B4-BE49-F238E27FC236}">
                <a16:creationId xmlns:a16="http://schemas.microsoft.com/office/drawing/2014/main" id="{EF6EED48-3275-EE8B-1041-8E4B43767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75" y="1328632"/>
            <a:ext cx="10493649" cy="5044877"/>
          </a:xfrm>
          <a:prstGeom prst="rect">
            <a:avLst/>
          </a:prstGeom>
        </p:spPr>
      </p:pic>
    </p:spTree>
    <p:extLst>
      <p:ext uri="{BB962C8B-B14F-4D97-AF65-F5344CB8AC3E}">
        <p14:creationId xmlns:p14="http://schemas.microsoft.com/office/powerpoint/2010/main" val="79740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F27A-CE4E-D1BE-3F81-6A0CF606B470}"/>
              </a:ext>
            </a:extLst>
          </p:cNvPr>
          <p:cNvSpPr>
            <a:spLocks noGrp="1"/>
          </p:cNvSpPr>
          <p:nvPr>
            <p:ph type="title"/>
          </p:nvPr>
        </p:nvSpPr>
        <p:spPr>
          <a:xfrm>
            <a:off x="657606" y="196948"/>
            <a:ext cx="10772775" cy="1322363"/>
          </a:xfrm>
        </p:spPr>
        <p:txBody>
          <a:bodyPr>
            <a:noAutofit/>
          </a:bodyPr>
          <a:lstStyle/>
          <a:p>
            <a:r>
              <a:rPr lang="en-US" sz="4800" dirty="0"/>
              <a:t>Q 2 Average Hourly Rate of Male Research Scientist</a:t>
            </a:r>
            <a:endParaRPr lang="en-IN" sz="4800" dirty="0"/>
          </a:p>
        </p:txBody>
      </p:sp>
      <p:sp>
        <p:nvSpPr>
          <p:cNvPr id="5" name="Content Placeholder 4">
            <a:extLst>
              <a:ext uri="{FF2B5EF4-FFF2-40B4-BE49-F238E27FC236}">
                <a16:creationId xmlns:a16="http://schemas.microsoft.com/office/drawing/2014/main" id="{D393CC2F-CFC9-61E9-BED0-1B9410004A4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5596D57-909D-341B-591C-B48429D2D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119" y="1573854"/>
            <a:ext cx="7963794" cy="1677947"/>
          </a:xfrm>
          <a:prstGeom prst="rect">
            <a:avLst/>
          </a:prstGeom>
        </p:spPr>
      </p:pic>
      <p:pic>
        <p:nvPicPr>
          <p:cNvPr id="9" name="Picture 8">
            <a:extLst>
              <a:ext uri="{FF2B5EF4-FFF2-40B4-BE49-F238E27FC236}">
                <a16:creationId xmlns:a16="http://schemas.microsoft.com/office/drawing/2014/main" id="{39730EFF-96F9-AB26-0FD3-CEDE5157F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33" y="3490265"/>
            <a:ext cx="8679766" cy="3170787"/>
          </a:xfrm>
          <a:prstGeom prst="rect">
            <a:avLst/>
          </a:prstGeom>
        </p:spPr>
      </p:pic>
    </p:spTree>
    <p:extLst>
      <p:ext uri="{BB962C8B-B14F-4D97-AF65-F5344CB8AC3E}">
        <p14:creationId xmlns:p14="http://schemas.microsoft.com/office/powerpoint/2010/main" val="399675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AFEA-538D-382F-CA47-80054113C6C1}"/>
              </a:ext>
            </a:extLst>
          </p:cNvPr>
          <p:cNvSpPr>
            <a:spLocks noGrp="1"/>
          </p:cNvSpPr>
          <p:nvPr>
            <p:ph type="title"/>
          </p:nvPr>
        </p:nvSpPr>
        <p:spPr>
          <a:xfrm>
            <a:off x="657224" y="239151"/>
            <a:ext cx="10772775" cy="1089057"/>
          </a:xfrm>
        </p:spPr>
        <p:txBody>
          <a:bodyPr>
            <a:normAutofit fontScale="90000"/>
          </a:bodyPr>
          <a:lstStyle/>
          <a:p>
            <a:r>
              <a:rPr lang="en-US" dirty="0"/>
              <a:t>Q 3 </a:t>
            </a:r>
            <a:r>
              <a:rPr lang="en-IN" dirty="0">
                <a:latin typeface="+mj-lt"/>
              </a:rPr>
              <a:t>Attrition rate Vs Monthly income stats</a:t>
            </a:r>
            <a:br>
              <a:rPr lang="en-IN" dirty="0">
                <a:latin typeface="+mj-lt"/>
              </a:rPr>
            </a:br>
            <a:endParaRPr lang="en-IN" dirty="0"/>
          </a:p>
        </p:txBody>
      </p:sp>
      <p:sp>
        <p:nvSpPr>
          <p:cNvPr id="4" name="Content Placeholder 3">
            <a:extLst>
              <a:ext uri="{FF2B5EF4-FFF2-40B4-BE49-F238E27FC236}">
                <a16:creationId xmlns:a16="http://schemas.microsoft.com/office/drawing/2014/main" id="{9CE1357C-696B-51F7-1E0A-1BFDDA8C69A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2242C33-70F0-A5E3-06B7-5E568E623F22}"/>
              </a:ext>
            </a:extLst>
          </p:cNvPr>
          <p:cNvPicPr>
            <a:picLocks noChangeAspect="1"/>
          </p:cNvPicPr>
          <p:nvPr/>
        </p:nvPicPr>
        <p:blipFill>
          <a:blip r:embed="rId2"/>
          <a:stretch>
            <a:fillRect/>
          </a:stretch>
        </p:blipFill>
        <p:spPr>
          <a:xfrm>
            <a:off x="676656" y="1567503"/>
            <a:ext cx="10768687" cy="4654538"/>
          </a:xfrm>
          <a:prstGeom prst="rect">
            <a:avLst/>
          </a:prstGeom>
        </p:spPr>
      </p:pic>
    </p:spTree>
    <p:extLst>
      <p:ext uri="{BB962C8B-B14F-4D97-AF65-F5344CB8AC3E}">
        <p14:creationId xmlns:p14="http://schemas.microsoft.com/office/powerpoint/2010/main" val="100670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AFEA-538D-382F-CA47-80054113C6C1}"/>
              </a:ext>
            </a:extLst>
          </p:cNvPr>
          <p:cNvSpPr>
            <a:spLocks noGrp="1"/>
          </p:cNvSpPr>
          <p:nvPr>
            <p:ph type="title"/>
          </p:nvPr>
        </p:nvSpPr>
        <p:spPr>
          <a:xfrm>
            <a:off x="657224" y="239151"/>
            <a:ext cx="10772775" cy="1089057"/>
          </a:xfrm>
        </p:spPr>
        <p:txBody>
          <a:bodyPr>
            <a:normAutofit fontScale="90000"/>
          </a:bodyPr>
          <a:lstStyle/>
          <a:p>
            <a:r>
              <a:rPr lang="en-US" dirty="0"/>
              <a:t>Q 3 </a:t>
            </a:r>
            <a:r>
              <a:rPr lang="en-IN" dirty="0">
                <a:latin typeface="+mj-lt"/>
              </a:rPr>
              <a:t>Attrition rate Vs Monthly income stats</a:t>
            </a:r>
            <a:br>
              <a:rPr lang="en-IN" dirty="0">
                <a:latin typeface="+mj-lt"/>
              </a:rPr>
            </a:br>
            <a:endParaRPr lang="en-IN" dirty="0"/>
          </a:p>
        </p:txBody>
      </p:sp>
      <p:sp>
        <p:nvSpPr>
          <p:cNvPr id="4" name="Content Placeholder 3">
            <a:extLst>
              <a:ext uri="{FF2B5EF4-FFF2-40B4-BE49-F238E27FC236}">
                <a16:creationId xmlns:a16="http://schemas.microsoft.com/office/drawing/2014/main" id="{9CE1357C-696B-51F7-1E0A-1BFDDA8C69A1}"/>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E32AF549-389E-18C0-0439-BAE8357F8DF9}"/>
              </a:ext>
            </a:extLst>
          </p:cNvPr>
          <p:cNvPicPr>
            <a:picLocks noChangeAspect="1"/>
          </p:cNvPicPr>
          <p:nvPr/>
        </p:nvPicPr>
        <p:blipFill>
          <a:blip r:embed="rId2"/>
          <a:stretch>
            <a:fillRect/>
          </a:stretch>
        </p:blipFill>
        <p:spPr>
          <a:xfrm>
            <a:off x="552293" y="1667655"/>
            <a:ext cx="4574342" cy="3522689"/>
          </a:xfrm>
          <a:prstGeom prst="rect">
            <a:avLst/>
          </a:prstGeom>
        </p:spPr>
      </p:pic>
      <p:pic>
        <p:nvPicPr>
          <p:cNvPr id="5" name="Picture 4">
            <a:extLst>
              <a:ext uri="{FF2B5EF4-FFF2-40B4-BE49-F238E27FC236}">
                <a16:creationId xmlns:a16="http://schemas.microsoft.com/office/drawing/2014/main" id="{D1BFEF48-01AF-38FD-AB59-87F9745BEAD5}"/>
              </a:ext>
            </a:extLst>
          </p:cNvPr>
          <p:cNvPicPr>
            <a:picLocks noChangeAspect="1"/>
          </p:cNvPicPr>
          <p:nvPr/>
        </p:nvPicPr>
        <p:blipFill>
          <a:blip r:embed="rId2"/>
          <a:stretch>
            <a:fillRect/>
          </a:stretch>
        </p:blipFill>
        <p:spPr>
          <a:xfrm>
            <a:off x="552293" y="1667655"/>
            <a:ext cx="4574342" cy="3522689"/>
          </a:xfrm>
          <a:prstGeom prst="rect">
            <a:avLst/>
          </a:prstGeom>
        </p:spPr>
      </p:pic>
      <p:pic>
        <p:nvPicPr>
          <p:cNvPr id="6" name="Picture 5">
            <a:extLst>
              <a:ext uri="{FF2B5EF4-FFF2-40B4-BE49-F238E27FC236}">
                <a16:creationId xmlns:a16="http://schemas.microsoft.com/office/drawing/2014/main" id="{B7A31336-5338-34A1-C55B-10CFF19DABF8}"/>
              </a:ext>
            </a:extLst>
          </p:cNvPr>
          <p:cNvPicPr>
            <a:picLocks noChangeAspect="1"/>
          </p:cNvPicPr>
          <p:nvPr/>
        </p:nvPicPr>
        <p:blipFill>
          <a:blip r:embed="rId3"/>
          <a:stretch>
            <a:fillRect/>
          </a:stretch>
        </p:blipFill>
        <p:spPr>
          <a:xfrm>
            <a:off x="6043611" y="1742605"/>
            <a:ext cx="5307431" cy="3372787"/>
          </a:xfrm>
          <a:prstGeom prst="rect">
            <a:avLst/>
          </a:prstGeom>
        </p:spPr>
      </p:pic>
    </p:spTree>
    <p:extLst>
      <p:ext uri="{BB962C8B-B14F-4D97-AF65-F5344CB8AC3E}">
        <p14:creationId xmlns:p14="http://schemas.microsoft.com/office/powerpoint/2010/main" val="170099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4 - </a:t>
            </a:r>
            <a:r>
              <a:rPr lang="en-IN" dirty="0">
                <a:latin typeface="+mj-lt"/>
              </a:rPr>
              <a:t>Average working years for each Department</a:t>
            </a:r>
            <a:br>
              <a:rPr lang="en-IN" dirty="0">
                <a:latin typeface="+mj-lt"/>
              </a:rPr>
            </a:br>
            <a:endParaRPr lang="en-IN" dirty="0"/>
          </a:p>
        </p:txBody>
      </p:sp>
      <p:sp>
        <p:nvSpPr>
          <p:cNvPr id="4" name="Content Placeholder 3">
            <a:extLst>
              <a:ext uri="{FF2B5EF4-FFF2-40B4-BE49-F238E27FC236}">
                <a16:creationId xmlns:a16="http://schemas.microsoft.com/office/drawing/2014/main" id="{78DE7B80-A791-8F78-30F2-401C3C5EF7C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F53D41B-BBA5-C257-C15A-26F20A6563DE}"/>
              </a:ext>
            </a:extLst>
          </p:cNvPr>
          <p:cNvPicPr>
            <a:picLocks noChangeAspect="1"/>
          </p:cNvPicPr>
          <p:nvPr/>
        </p:nvPicPr>
        <p:blipFill>
          <a:blip r:embed="rId2"/>
          <a:stretch>
            <a:fillRect/>
          </a:stretch>
        </p:blipFill>
        <p:spPr>
          <a:xfrm>
            <a:off x="3319903" y="1620253"/>
            <a:ext cx="5302889" cy="4885258"/>
          </a:xfrm>
          <a:prstGeom prst="rect">
            <a:avLst/>
          </a:prstGeom>
        </p:spPr>
      </p:pic>
    </p:spTree>
    <p:extLst>
      <p:ext uri="{BB962C8B-B14F-4D97-AF65-F5344CB8AC3E}">
        <p14:creationId xmlns:p14="http://schemas.microsoft.com/office/powerpoint/2010/main" val="174041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5 - </a:t>
            </a:r>
            <a:r>
              <a:rPr lang="en-IN" dirty="0">
                <a:latin typeface="+mj-lt"/>
              </a:rPr>
              <a:t>Job Role Vs Work life balance</a:t>
            </a: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EAAEA0E5-DFB9-F604-C6A2-C40A141446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93DDF21-7187-B0E6-EF62-A58263B0F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1027347"/>
            <a:ext cx="9383151" cy="2902969"/>
          </a:xfrm>
          <a:prstGeom prst="rect">
            <a:avLst/>
          </a:prstGeom>
        </p:spPr>
      </p:pic>
      <p:pic>
        <p:nvPicPr>
          <p:cNvPr id="9" name="Picture 8">
            <a:extLst>
              <a:ext uri="{FF2B5EF4-FFF2-40B4-BE49-F238E27FC236}">
                <a16:creationId xmlns:a16="http://schemas.microsoft.com/office/drawing/2014/main" id="{28FBCCA0-F259-DB22-A5FD-C682AA290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074696"/>
            <a:ext cx="9383151" cy="2453982"/>
          </a:xfrm>
          <a:prstGeom prst="rect">
            <a:avLst/>
          </a:prstGeom>
        </p:spPr>
      </p:pic>
    </p:spTree>
    <p:extLst>
      <p:ext uri="{BB962C8B-B14F-4D97-AF65-F5344CB8AC3E}">
        <p14:creationId xmlns:p14="http://schemas.microsoft.com/office/powerpoint/2010/main" val="85924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58976" y="975021"/>
            <a:ext cx="10772775" cy="1658198"/>
          </a:xfrm>
        </p:spPr>
        <p:txBody>
          <a:bodyPr>
            <a:normAutofit fontScale="90000"/>
          </a:bodyPr>
          <a:lstStyle/>
          <a:p>
            <a:r>
              <a:rPr lang="en-US" dirty="0"/>
              <a:t>Q 6 - </a:t>
            </a:r>
            <a:r>
              <a:rPr lang="en-IN" dirty="0">
                <a:latin typeface="+mj-lt"/>
              </a:rPr>
              <a:t>Attrition rate Vs Year since last promotion relation</a:t>
            </a:r>
            <a:br>
              <a:rPr lang="en-IN" dirty="0">
                <a:latin typeface="+mj-lt"/>
              </a:rPr>
            </a:br>
            <a:br>
              <a:rPr lang="en-IN" dirty="0">
                <a:latin typeface="+mj-lt"/>
              </a:rPr>
            </a:br>
            <a:br>
              <a:rPr lang="en-IN" dirty="0">
                <a:latin typeface="+mj-lt"/>
              </a:rPr>
            </a:br>
            <a:endParaRPr lang="en-IN" dirty="0"/>
          </a:p>
        </p:txBody>
      </p:sp>
      <p:pic>
        <p:nvPicPr>
          <p:cNvPr id="6" name="Content Placeholder 5">
            <a:extLst>
              <a:ext uri="{FF2B5EF4-FFF2-40B4-BE49-F238E27FC236}">
                <a16:creationId xmlns:a16="http://schemas.microsoft.com/office/drawing/2014/main" id="{DA3FBC3A-AE85-3AC8-7247-DB3B1539E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78" y="1481517"/>
            <a:ext cx="7716253" cy="5186078"/>
          </a:xfrm>
          <a:prstGeom prst="rect">
            <a:avLst/>
          </a:prstGeom>
        </p:spPr>
      </p:pic>
    </p:spTree>
    <p:extLst>
      <p:ext uri="{BB962C8B-B14F-4D97-AF65-F5344CB8AC3E}">
        <p14:creationId xmlns:p14="http://schemas.microsoft.com/office/powerpoint/2010/main" val="133970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4103285"/>
          </a:xfrm>
        </p:spPr>
        <p:txBody>
          <a:bodyPr/>
          <a:lstStyle/>
          <a:p>
            <a:pPr algn="ctr"/>
            <a:r>
              <a:rPr lang="en-US" sz="16600" dirty="0"/>
              <a:t>Power BI</a:t>
            </a:r>
            <a:endParaRPr lang="en-IN" sz="16600" dirty="0"/>
          </a:p>
        </p:txBody>
      </p:sp>
    </p:spTree>
    <p:extLst>
      <p:ext uri="{BB962C8B-B14F-4D97-AF65-F5344CB8AC3E}">
        <p14:creationId xmlns:p14="http://schemas.microsoft.com/office/powerpoint/2010/main" val="203467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4496478"/>
          </a:xfrm>
        </p:spPr>
        <p:txBody>
          <a:bodyPr/>
          <a:lstStyle/>
          <a:p>
            <a:pPr algn="ctr"/>
            <a:r>
              <a:rPr lang="en-US" sz="19900" dirty="0"/>
              <a:t>SQL</a:t>
            </a:r>
            <a:endParaRPr lang="en-IN" sz="19900" dirty="0"/>
          </a:p>
        </p:txBody>
      </p:sp>
    </p:spTree>
    <p:extLst>
      <p:ext uri="{BB962C8B-B14F-4D97-AF65-F5344CB8AC3E}">
        <p14:creationId xmlns:p14="http://schemas.microsoft.com/office/powerpoint/2010/main" val="250578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242834" y="82296"/>
            <a:ext cx="11260317" cy="1234440"/>
          </a:xfrm>
        </p:spPr>
        <p:txBody>
          <a:bodyPr>
            <a:normAutofit fontScale="90000"/>
          </a:bodyPr>
          <a:lstStyle/>
          <a:p>
            <a:pPr algn="ctr"/>
            <a:r>
              <a:rPr lang="en-US" dirty="0">
                <a:latin typeface="+mj-lt"/>
              </a:rPr>
              <a:t>Dashboard</a:t>
            </a:r>
            <a:br>
              <a:rPr lang="en-IN" dirty="0">
                <a:latin typeface="+mj-lt"/>
              </a:rPr>
            </a:br>
            <a:endParaRPr lang="en-IN" dirty="0"/>
          </a:p>
        </p:txBody>
      </p:sp>
      <p:pic>
        <p:nvPicPr>
          <p:cNvPr id="6" name="Picture 5">
            <a:extLst>
              <a:ext uri="{FF2B5EF4-FFF2-40B4-BE49-F238E27FC236}">
                <a16:creationId xmlns:a16="http://schemas.microsoft.com/office/drawing/2014/main" id="{3F3352AE-DA3C-22AF-4FE6-0AA74E7B6F8B}"/>
              </a:ext>
            </a:extLst>
          </p:cNvPr>
          <p:cNvPicPr>
            <a:picLocks noChangeAspect="1"/>
          </p:cNvPicPr>
          <p:nvPr/>
        </p:nvPicPr>
        <p:blipFill>
          <a:blip r:embed="rId2"/>
          <a:stretch>
            <a:fillRect/>
          </a:stretch>
        </p:blipFill>
        <p:spPr>
          <a:xfrm>
            <a:off x="0" y="694945"/>
            <a:ext cx="12192000" cy="6158066"/>
          </a:xfrm>
          <a:prstGeom prst="rect">
            <a:avLst/>
          </a:prstGeom>
        </p:spPr>
      </p:pic>
    </p:spTree>
    <p:extLst>
      <p:ext uri="{BB962C8B-B14F-4D97-AF65-F5344CB8AC3E}">
        <p14:creationId xmlns:p14="http://schemas.microsoft.com/office/powerpoint/2010/main" val="391752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242834" y="82296"/>
            <a:ext cx="11260317" cy="1234440"/>
          </a:xfrm>
        </p:spPr>
        <p:txBody>
          <a:bodyPr>
            <a:normAutofit fontScale="90000"/>
          </a:bodyPr>
          <a:lstStyle/>
          <a:p>
            <a:r>
              <a:rPr lang="en-US" dirty="0"/>
              <a:t>Q 1 </a:t>
            </a:r>
            <a:r>
              <a:rPr lang="en-IN" dirty="0">
                <a:latin typeface="+mj-lt"/>
              </a:rPr>
              <a:t>Average Attrition rate for all Departments</a:t>
            </a:r>
            <a:br>
              <a:rPr lang="en-IN" dirty="0">
                <a:latin typeface="+mj-lt"/>
              </a:rPr>
            </a:br>
            <a:endParaRPr lang="en-IN" dirty="0"/>
          </a:p>
        </p:txBody>
      </p:sp>
      <p:pic>
        <p:nvPicPr>
          <p:cNvPr id="4" name="Picture 3">
            <a:extLst>
              <a:ext uri="{FF2B5EF4-FFF2-40B4-BE49-F238E27FC236}">
                <a16:creationId xmlns:a16="http://schemas.microsoft.com/office/drawing/2014/main" id="{D8E70DC9-87CA-C9D0-5B51-6F6E87D5D80D}"/>
              </a:ext>
            </a:extLst>
          </p:cNvPr>
          <p:cNvPicPr>
            <a:picLocks noChangeAspect="1"/>
          </p:cNvPicPr>
          <p:nvPr/>
        </p:nvPicPr>
        <p:blipFill>
          <a:blip r:embed="rId2"/>
          <a:stretch>
            <a:fillRect/>
          </a:stretch>
        </p:blipFill>
        <p:spPr>
          <a:xfrm>
            <a:off x="27728" y="1199839"/>
            <a:ext cx="12136544" cy="4458322"/>
          </a:xfrm>
          <a:prstGeom prst="rect">
            <a:avLst/>
          </a:prstGeom>
        </p:spPr>
      </p:pic>
    </p:spTree>
    <p:extLst>
      <p:ext uri="{BB962C8B-B14F-4D97-AF65-F5344CB8AC3E}">
        <p14:creationId xmlns:p14="http://schemas.microsoft.com/office/powerpoint/2010/main" val="5883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F27A-CE4E-D1BE-3F81-6A0CF606B470}"/>
              </a:ext>
            </a:extLst>
          </p:cNvPr>
          <p:cNvSpPr>
            <a:spLocks noGrp="1"/>
          </p:cNvSpPr>
          <p:nvPr>
            <p:ph type="title"/>
          </p:nvPr>
        </p:nvSpPr>
        <p:spPr>
          <a:xfrm>
            <a:off x="657606" y="196948"/>
            <a:ext cx="10772775" cy="1322363"/>
          </a:xfrm>
        </p:spPr>
        <p:txBody>
          <a:bodyPr>
            <a:noAutofit/>
          </a:bodyPr>
          <a:lstStyle/>
          <a:p>
            <a:r>
              <a:rPr lang="en-US" sz="4800" dirty="0"/>
              <a:t>Q 2 Average Hourly Rate of Male Research Scientist</a:t>
            </a:r>
            <a:endParaRPr lang="en-IN" sz="4800" dirty="0"/>
          </a:p>
        </p:txBody>
      </p:sp>
      <p:sp>
        <p:nvSpPr>
          <p:cNvPr id="5" name="Content Placeholder 4">
            <a:extLst>
              <a:ext uri="{FF2B5EF4-FFF2-40B4-BE49-F238E27FC236}">
                <a16:creationId xmlns:a16="http://schemas.microsoft.com/office/drawing/2014/main" id="{1467FB5B-780B-B586-106D-FC1A5DF6C954}"/>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D675FBF6-E86E-D987-C58A-2A2BA907C12B}"/>
              </a:ext>
            </a:extLst>
          </p:cNvPr>
          <p:cNvPicPr>
            <a:picLocks noChangeAspect="1"/>
          </p:cNvPicPr>
          <p:nvPr/>
        </p:nvPicPr>
        <p:blipFill>
          <a:blip r:embed="rId2"/>
          <a:stretch>
            <a:fillRect/>
          </a:stretch>
        </p:blipFill>
        <p:spPr>
          <a:xfrm>
            <a:off x="2595074" y="1660847"/>
            <a:ext cx="7001852" cy="4467849"/>
          </a:xfrm>
          <a:prstGeom prst="rect">
            <a:avLst/>
          </a:prstGeom>
        </p:spPr>
      </p:pic>
    </p:spTree>
    <p:extLst>
      <p:ext uri="{BB962C8B-B14F-4D97-AF65-F5344CB8AC3E}">
        <p14:creationId xmlns:p14="http://schemas.microsoft.com/office/powerpoint/2010/main" val="10821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AFEA-538D-382F-CA47-80054113C6C1}"/>
              </a:ext>
            </a:extLst>
          </p:cNvPr>
          <p:cNvSpPr>
            <a:spLocks noGrp="1"/>
          </p:cNvSpPr>
          <p:nvPr>
            <p:ph type="title"/>
          </p:nvPr>
        </p:nvSpPr>
        <p:spPr>
          <a:xfrm>
            <a:off x="657224" y="239151"/>
            <a:ext cx="10772775" cy="1089057"/>
          </a:xfrm>
        </p:spPr>
        <p:txBody>
          <a:bodyPr>
            <a:normAutofit fontScale="90000"/>
          </a:bodyPr>
          <a:lstStyle/>
          <a:p>
            <a:r>
              <a:rPr lang="en-US" dirty="0"/>
              <a:t>Q 3 </a:t>
            </a:r>
            <a:r>
              <a:rPr lang="en-IN" dirty="0">
                <a:latin typeface="+mj-lt"/>
              </a:rPr>
              <a:t>Attrition rate Vs Monthly income stats</a:t>
            </a:r>
            <a:br>
              <a:rPr lang="en-IN" dirty="0">
                <a:latin typeface="+mj-lt"/>
              </a:rPr>
            </a:br>
            <a:endParaRPr lang="en-IN" dirty="0"/>
          </a:p>
        </p:txBody>
      </p:sp>
      <p:sp>
        <p:nvSpPr>
          <p:cNvPr id="4" name="Content Placeholder 3">
            <a:extLst>
              <a:ext uri="{FF2B5EF4-FFF2-40B4-BE49-F238E27FC236}">
                <a16:creationId xmlns:a16="http://schemas.microsoft.com/office/drawing/2014/main" id="{AEDC81DF-CA08-778F-2A5F-5D4E80489A77}"/>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85C23D28-8140-9BC0-50BE-CA8DFD6B7B3D}"/>
              </a:ext>
            </a:extLst>
          </p:cNvPr>
          <p:cNvPicPr>
            <a:picLocks noChangeAspect="1"/>
          </p:cNvPicPr>
          <p:nvPr/>
        </p:nvPicPr>
        <p:blipFill>
          <a:blip r:embed="rId2"/>
          <a:stretch>
            <a:fillRect/>
          </a:stretch>
        </p:blipFill>
        <p:spPr>
          <a:xfrm>
            <a:off x="113465" y="1276049"/>
            <a:ext cx="11965070" cy="4305901"/>
          </a:xfrm>
          <a:prstGeom prst="rect">
            <a:avLst/>
          </a:prstGeom>
        </p:spPr>
      </p:pic>
    </p:spTree>
    <p:extLst>
      <p:ext uri="{BB962C8B-B14F-4D97-AF65-F5344CB8AC3E}">
        <p14:creationId xmlns:p14="http://schemas.microsoft.com/office/powerpoint/2010/main" val="373971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4 - </a:t>
            </a:r>
            <a:r>
              <a:rPr lang="en-IN" dirty="0">
                <a:latin typeface="+mj-lt"/>
              </a:rPr>
              <a:t>Average working years for each Department</a:t>
            </a:r>
            <a:br>
              <a:rPr lang="en-IN" dirty="0">
                <a:latin typeface="+mj-lt"/>
              </a:rPr>
            </a:br>
            <a:endParaRPr lang="en-IN" dirty="0"/>
          </a:p>
        </p:txBody>
      </p:sp>
      <p:sp>
        <p:nvSpPr>
          <p:cNvPr id="4" name="Content Placeholder 3">
            <a:extLst>
              <a:ext uri="{FF2B5EF4-FFF2-40B4-BE49-F238E27FC236}">
                <a16:creationId xmlns:a16="http://schemas.microsoft.com/office/drawing/2014/main" id="{9218EF0C-8173-FF74-218C-E2F7B1C3C1F9}"/>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8C90202F-5FD7-6E7C-97ED-7AAA2D24675D}"/>
              </a:ext>
            </a:extLst>
          </p:cNvPr>
          <p:cNvPicPr>
            <a:picLocks noChangeAspect="1"/>
          </p:cNvPicPr>
          <p:nvPr/>
        </p:nvPicPr>
        <p:blipFill>
          <a:blip r:embed="rId2"/>
          <a:stretch>
            <a:fillRect/>
          </a:stretch>
        </p:blipFill>
        <p:spPr>
          <a:xfrm>
            <a:off x="0" y="2304131"/>
            <a:ext cx="12192000" cy="3181282"/>
          </a:xfrm>
          <a:prstGeom prst="rect">
            <a:avLst/>
          </a:prstGeom>
        </p:spPr>
      </p:pic>
    </p:spTree>
    <p:extLst>
      <p:ext uri="{BB962C8B-B14F-4D97-AF65-F5344CB8AC3E}">
        <p14:creationId xmlns:p14="http://schemas.microsoft.com/office/powerpoint/2010/main" val="301538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5 - </a:t>
            </a:r>
            <a:r>
              <a:rPr lang="en-IN" dirty="0">
                <a:latin typeface="+mj-lt"/>
              </a:rPr>
              <a:t>Job Role Vs Work life balance</a:t>
            </a: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183C5480-6980-1EE2-444A-ABD13E6357D3}"/>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8550BF5C-6A5C-540E-DF9B-79DC762C9391}"/>
              </a:ext>
            </a:extLst>
          </p:cNvPr>
          <p:cNvPicPr>
            <a:picLocks noChangeAspect="1"/>
          </p:cNvPicPr>
          <p:nvPr/>
        </p:nvPicPr>
        <p:blipFill>
          <a:blip r:embed="rId2"/>
          <a:stretch>
            <a:fillRect/>
          </a:stretch>
        </p:blipFill>
        <p:spPr>
          <a:xfrm>
            <a:off x="80123" y="1723787"/>
            <a:ext cx="12031754" cy="3410426"/>
          </a:xfrm>
          <a:prstGeom prst="rect">
            <a:avLst/>
          </a:prstGeom>
        </p:spPr>
      </p:pic>
    </p:spTree>
    <p:extLst>
      <p:ext uri="{BB962C8B-B14F-4D97-AF65-F5344CB8AC3E}">
        <p14:creationId xmlns:p14="http://schemas.microsoft.com/office/powerpoint/2010/main" val="39650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58976" y="975021"/>
            <a:ext cx="10772775" cy="1658198"/>
          </a:xfrm>
        </p:spPr>
        <p:txBody>
          <a:bodyPr>
            <a:normAutofit fontScale="90000"/>
          </a:bodyPr>
          <a:lstStyle/>
          <a:p>
            <a:r>
              <a:rPr lang="en-US" dirty="0"/>
              <a:t>Q 6 - </a:t>
            </a:r>
            <a:r>
              <a:rPr lang="en-IN" dirty="0">
                <a:latin typeface="+mj-lt"/>
              </a:rPr>
              <a:t>Attrition rate Vs Year since last promotion relation</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CD7A8EE3-2062-04F3-25DD-7CB077930A9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C6001BF-44B7-9519-A75D-D8407770B39C}"/>
              </a:ext>
            </a:extLst>
          </p:cNvPr>
          <p:cNvPicPr>
            <a:picLocks noChangeAspect="1"/>
          </p:cNvPicPr>
          <p:nvPr/>
        </p:nvPicPr>
        <p:blipFill>
          <a:blip r:embed="rId2"/>
          <a:stretch>
            <a:fillRect/>
          </a:stretch>
        </p:blipFill>
        <p:spPr>
          <a:xfrm>
            <a:off x="156333" y="1444752"/>
            <a:ext cx="11879333" cy="5147897"/>
          </a:xfrm>
          <a:prstGeom prst="rect">
            <a:avLst/>
          </a:prstGeom>
        </p:spPr>
      </p:pic>
    </p:spTree>
    <p:extLst>
      <p:ext uri="{BB962C8B-B14F-4D97-AF65-F5344CB8AC3E}">
        <p14:creationId xmlns:p14="http://schemas.microsoft.com/office/powerpoint/2010/main" val="415548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4103285"/>
          </a:xfrm>
        </p:spPr>
        <p:txBody>
          <a:bodyPr/>
          <a:lstStyle/>
          <a:p>
            <a:pPr algn="ctr"/>
            <a:r>
              <a:rPr lang="en-US" sz="16600" dirty="0"/>
              <a:t>Tableau</a:t>
            </a:r>
            <a:endParaRPr lang="en-IN" sz="16600" dirty="0"/>
          </a:p>
        </p:txBody>
      </p:sp>
    </p:spTree>
    <p:extLst>
      <p:ext uri="{BB962C8B-B14F-4D97-AF65-F5344CB8AC3E}">
        <p14:creationId xmlns:p14="http://schemas.microsoft.com/office/powerpoint/2010/main" val="357030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315986" y="0"/>
            <a:ext cx="11260317" cy="749808"/>
          </a:xfrm>
        </p:spPr>
        <p:txBody>
          <a:bodyPr>
            <a:normAutofit fontScale="90000"/>
          </a:bodyPr>
          <a:lstStyle/>
          <a:p>
            <a:pPr algn="ctr"/>
            <a:r>
              <a:rPr lang="en-US" dirty="0"/>
              <a:t>Dashboard</a:t>
            </a:r>
            <a:endParaRPr lang="en-IN" dirty="0"/>
          </a:p>
        </p:txBody>
      </p:sp>
      <p:pic>
        <p:nvPicPr>
          <p:cNvPr id="6" name="Picture 5">
            <a:extLst>
              <a:ext uri="{FF2B5EF4-FFF2-40B4-BE49-F238E27FC236}">
                <a16:creationId xmlns:a16="http://schemas.microsoft.com/office/drawing/2014/main" id="{80253033-D7B8-AC54-3833-2567F03712DA}"/>
              </a:ext>
            </a:extLst>
          </p:cNvPr>
          <p:cNvPicPr>
            <a:picLocks noChangeAspect="1"/>
          </p:cNvPicPr>
          <p:nvPr/>
        </p:nvPicPr>
        <p:blipFill>
          <a:blip r:embed="rId2"/>
          <a:stretch>
            <a:fillRect/>
          </a:stretch>
        </p:blipFill>
        <p:spPr>
          <a:xfrm>
            <a:off x="0" y="640080"/>
            <a:ext cx="12192000" cy="5962278"/>
          </a:xfrm>
          <a:prstGeom prst="rect">
            <a:avLst/>
          </a:prstGeom>
        </p:spPr>
      </p:pic>
    </p:spTree>
    <p:extLst>
      <p:ext uri="{BB962C8B-B14F-4D97-AF65-F5344CB8AC3E}">
        <p14:creationId xmlns:p14="http://schemas.microsoft.com/office/powerpoint/2010/main" val="650398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169682" y="499533"/>
            <a:ext cx="11260317" cy="1658198"/>
          </a:xfrm>
        </p:spPr>
        <p:txBody>
          <a:bodyPr>
            <a:normAutofit fontScale="90000"/>
          </a:bodyPr>
          <a:lstStyle/>
          <a:p>
            <a:r>
              <a:rPr lang="en-US" dirty="0"/>
              <a:t>Q 1 </a:t>
            </a:r>
            <a:r>
              <a:rPr lang="en-IN" dirty="0">
                <a:latin typeface="+mj-lt"/>
              </a:rPr>
              <a:t>Average Attrition rate for all Departments</a:t>
            </a:r>
            <a:br>
              <a:rPr lang="en-IN" dirty="0">
                <a:latin typeface="+mj-lt"/>
              </a:rPr>
            </a:br>
            <a:endParaRPr lang="en-IN" dirty="0"/>
          </a:p>
        </p:txBody>
      </p:sp>
      <p:pic>
        <p:nvPicPr>
          <p:cNvPr id="4" name="Picture 3">
            <a:extLst>
              <a:ext uri="{FF2B5EF4-FFF2-40B4-BE49-F238E27FC236}">
                <a16:creationId xmlns:a16="http://schemas.microsoft.com/office/drawing/2014/main" id="{A2BDE994-FB78-2575-010B-B404161923FC}"/>
              </a:ext>
            </a:extLst>
          </p:cNvPr>
          <p:cNvPicPr>
            <a:picLocks noChangeAspect="1"/>
          </p:cNvPicPr>
          <p:nvPr/>
        </p:nvPicPr>
        <p:blipFill>
          <a:blip r:embed="rId2"/>
          <a:stretch>
            <a:fillRect/>
          </a:stretch>
        </p:blipFill>
        <p:spPr>
          <a:xfrm>
            <a:off x="3257154" y="1725045"/>
            <a:ext cx="5677692" cy="4486901"/>
          </a:xfrm>
          <a:prstGeom prst="rect">
            <a:avLst/>
          </a:prstGeom>
        </p:spPr>
      </p:pic>
    </p:spTree>
    <p:extLst>
      <p:ext uri="{BB962C8B-B14F-4D97-AF65-F5344CB8AC3E}">
        <p14:creationId xmlns:p14="http://schemas.microsoft.com/office/powerpoint/2010/main" val="252814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A88-140B-9D26-FF4E-A83F814C8FD6}"/>
              </a:ext>
            </a:extLst>
          </p:cNvPr>
          <p:cNvSpPr>
            <a:spLocks noGrp="1"/>
          </p:cNvSpPr>
          <p:nvPr>
            <p:ph type="title"/>
          </p:nvPr>
        </p:nvSpPr>
        <p:spPr>
          <a:xfrm>
            <a:off x="169682" y="499533"/>
            <a:ext cx="11260317" cy="1658198"/>
          </a:xfrm>
        </p:spPr>
        <p:txBody>
          <a:bodyPr>
            <a:normAutofit fontScale="90000"/>
          </a:bodyPr>
          <a:lstStyle/>
          <a:p>
            <a:r>
              <a:rPr lang="en-US" dirty="0"/>
              <a:t>Q 1 </a:t>
            </a:r>
            <a:r>
              <a:rPr lang="en-IN" dirty="0">
                <a:latin typeface="+mj-lt"/>
              </a:rPr>
              <a:t>Average Attrition rate for all Departments</a:t>
            </a:r>
            <a:br>
              <a:rPr lang="en-IN" dirty="0">
                <a:latin typeface="+mj-lt"/>
              </a:rPr>
            </a:br>
            <a:endParaRPr lang="en-IN" dirty="0"/>
          </a:p>
        </p:txBody>
      </p:sp>
      <p:pic>
        <p:nvPicPr>
          <p:cNvPr id="7" name="Content Placeholder 6">
            <a:extLst>
              <a:ext uri="{FF2B5EF4-FFF2-40B4-BE49-F238E27FC236}">
                <a16:creationId xmlns:a16="http://schemas.microsoft.com/office/drawing/2014/main" id="{96D73327-EA73-E2AA-3BED-496DC5A3A0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199"/>
          <a:stretch/>
        </p:blipFill>
        <p:spPr>
          <a:xfrm>
            <a:off x="1140643" y="1869698"/>
            <a:ext cx="9483365" cy="2080133"/>
          </a:xfrm>
        </p:spPr>
      </p:pic>
      <p:pic>
        <p:nvPicPr>
          <p:cNvPr id="9" name="Picture 8">
            <a:extLst>
              <a:ext uri="{FF2B5EF4-FFF2-40B4-BE49-F238E27FC236}">
                <a16:creationId xmlns:a16="http://schemas.microsoft.com/office/drawing/2014/main" id="{B5D238EC-69D9-CF2F-C805-DBA15E9964B0}"/>
              </a:ext>
            </a:extLst>
          </p:cNvPr>
          <p:cNvPicPr>
            <a:picLocks noChangeAspect="1"/>
          </p:cNvPicPr>
          <p:nvPr/>
        </p:nvPicPr>
        <p:blipFill rotWithShape="1">
          <a:blip r:embed="rId3">
            <a:extLst>
              <a:ext uri="{28A0092B-C50C-407E-A947-70E740481C1C}">
                <a14:useLocalDpi xmlns:a14="http://schemas.microsoft.com/office/drawing/2010/main" val="0"/>
              </a:ext>
            </a:extLst>
          </a:blip>
          <a:srcRect l="4288" t="-702" r="1738" b="702"/>
          <a:stretch/>
        </p:blipFill>
        <p:spPr>
          <a:xfrm>
            <a:off x="4053526" y="4276096"/>
            <a:ext cx="3930977" cy="1681643"/>
          </a:xfrm>
          <a:prstGeom prst="rect">
            <a:avLst/>
          </a:prstGeom>
        </p:spPr>
      </p:pic>
    </p:spTree>
    <p:extLst>
      <p:ext uri="{BB962C8B-B14F-4D97-AF65-F5344CB8AC3E}">
        <p14:creationId xmlns:p14="http://schemas.microsoft.com/office/powerpoint/2010/main" val="2621660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F27A-CE4E-D1BE-3F81-6A0CF606B470}"/>
              </a:ext>
            </a:extLst>
          </p:cNvPr>
          <p:cNvSpPr>
            <a:spLocks noGrp="1"/>
          </p:cNvSpPr>
          <p:nvPr>
            <p:ph type="title"/>
          </p:nvPr>
        </p:nvSpPr>
        <p:spPr>
          <a:xfrm>
            <a:off x="657606" y="196948"/>
            <a:ext cx="10772775" cy="1322363"/>
          </a:xfrm>
        </p:spPr>
        <p:txBody>
          <a:bodyPr>
            <a:noAutofit/>
          </a:bodyPr>
          <a:lstStyle/>
          <a:p>
            <a:r>
              <a:rPr lang="en-US" sz="4800" dirty="0"/>
              <a:t>Q 2 Average Hourly Rate of Male Research Scientist</a:t>
            </a:r>
            <a:endParaRPr lang="en-IN" sz="4800" dirty="0"/>
          </a:p>
        </p:txBody>
      </p:sp>
      <p:sp>
        <p:nvSpPr>
          <p:cNvPr id="5" name="Content Placeholder 4">
            <a:extLst>
              <a:ext uri="{FF2B5EF4-FFF2-40B4-BE49-F238E27FC236}">
                <a16:creationId xmlns:a16="http://schemas.microsoft.com/office/drawing/2014/main" id="{4B6457B7-F03F-D5AC-05DE-4D163AB550E9}"/>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78EDB89-71CF-AA6D-7D8B-43C22C3C6F43}"/>
              </a:ext>
            </a:extLst>
          </p:cNvPr>
          <p:cNvPicPr>
            <a:picLocks noChangeAspect="1"/>
          </p:cNvPicPr>
          <p:nvPr/>
        </p:nvPicPr>
        <p:blipFill>
          <a:blip r:embed="rId2"/>
          <a:stretch>
            <a:fillRect/>
          </a:stretch>
        </p:blipFill>
        <p:spPr>
          <a:xfrm>
            <a:off x="4361689" y="2678645"/>
            <a:ext cx="3022628" cy="1782575"/>
          </a:xfrm>
          <a:prstGeom prst="rect">
            <a:avLst/>
          </a:prstGeom>
        </p:spPr>
      </p:pic>
    </p:spTree>
    <p:extLst>
      <p:ext uri="{BB962C8B-B14F-4D97-AF65-F5344CB8AC3E}">
        <p14:creationId xmlns:p14="http://schemas.microsoft.com/office/powerpoint/2010/main" val="3254607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AFEA-538D-382F-CA47-80054113C6C1}"/>
              </a:ext>
            </a:extLst>
          </p:cNvPr>
          <p:cNvSpPr>
            <a:spLocks noGrp="1"/>
          </p:cNvSpPr>
          <p:nvPr>
            <p:ph type="title"/>
          </p:nvPr>
        </p:nvSpPr>
        <p:spPr>
          <a:xfrm>
            <a:off x="657224" y="239151"/>
            <a:ext cx="10772775" cy="1089057"/>
          </a:xfrm>
        </p:spPr>
        <p:txBody>
          <a:bodyPr>
            <a:normAutofit fontScale="90000"/>
          </a:bodyPr>
          <a:lstStyle/>
          <a:p>
            <a:r>
              <a:rPr lang="en-US" dirty="0"/>
              <a:t>Q 3 </a:t>
            </a:r>
            <a:r>
              <a:rPr lang="en-IN" dirty="0">
                <a:latin typeface="+mj-lt"/>
              </a:rPr>
              <a:t>Attrition rate Vs Monthly income stats</a:t>
            </a:r>
            <a:br>
              <a:rPr lang="en-IN" dirty="0">
                <a:latin typeface="+mj-lt"/>
              </a:rPr>
            </a:br>
            <a:endParaRPr lang="en-IN" dirty="0"/>
          </a:p>
        </p:txBody>
      </p:sp>
      <p:sp>
        <p:nvSpPr>
          <p:cNvPr id="4" name="Content Placeholder 3">
            <a:extLst>
              <a:ext uri="{FF2B5EF4-FFF2-40B4-BE49-F238E27FC236}">
                <a16:creationId xmlns:a16="http://schemas.microsoft.com/office/drawing/2014/main" id="{A5ED7963-C453-A999-DB86-7B481697FF75}"/>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DB33FF7D-85EF-C828-6146-10FAB74763DA}"/>
              </a:ext>
            </a:extLst>
          </p:cNvPr>
          <p:cNvPicPr>
            <a:picLocks noChangeAspect="1"/>
          </p:cNvPicPr>
          <p:nvPr/>
        </p:nvPicPr>
        <p:blipFill>
          <a:blip r:embed="rId2"/>
          <a:stretch>
            <a:fillRect/>
          </a:stretch>
        </p:blipFill>
        <p:spPr>
          <a:xfrm>
            <a:off x="0" y="777240"/>
            <a:ext cx="12149518" cy="6080760"/>
          </a:xfrm>
          <a:prstGeom prst="rect">
            <a:avLst/>
          </a:prstGeom>
        </p:spPr>
      </p:pic>
    </p:spTree>
    <p:extLst>
      <p:ext uri="{BB962C8B-B14F-4D97-AF65-F5344CB8AC3E}">
        <p14:creationId xmlns:p14="http://schemas.microsoft.com/office/powerpoint/2010/main" val="572634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709612" y="484421"/>
            <a:ext cx="10772775" cy="894249"/>
          </a:xfrm>
        </p:spPr>
        <p:txBody>
          <a:bodyPr>
            <a:normAutofit fontScale="90000"/>
          </a:bodyPr>
          <a:lstStyle/>
          <a:p>
            <a:r>
              <a:rPr lang="en-US" dirty="0"/>
              <a:t>Q 4 - </a:t>
            </a:r>
            <a:r>
              <a:rPr lang="en-IN" dirty="0">
                <a:latin typeface="+mj-lt"/>
              </a:rPr>
              <a:t>Average working years for each Department</a:t>
            </a:r>
            <a:br>
              <a:rPr lang="en-IN" dirty="0">
                <a:latin typeface="+mj-lt"/>
              </a:rPr>
            </a:br>
            <a:endParaRPr lang="en-IN" dirty="0"/>
          </a:p>
        </p:txBody>
      </p:sp>
      <p:sp>
        <p:nvSpPr>
          <p:cNvPr id="4" name="Content Placeholder 3">
            <a:extLst>
              <a:ext uri="{FF2B5EF4-FFF2-40B4-BE49-F238E27FC236}">
                <a16:creationId xmlns:a16="http://schemas.microsoft.com/office/drawing/2014/main" id="{88B53FC3-0770-E837-561F-BDA41612597D}"/>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6B9EA02A-CD91-F19B-0E4B-5AF85327FC90}"/>
              </a:ext>
            </a:extLst>
          </p:cNvPr>
          <p:cNvPicPr>
            <a:picLocks noChangeAspect="1"/>
          </p:cNvPicPr>
          <p:nvPr/>
        </p:nvPicPr>
        <p:blipFill>
          <a:blip r:embed="rId2"/>
          <a:stretch>
            <a:fillRect/>
          </a:stretch>
        </p:blipFill>
        <p:spPr>
          <a:xfrm>
            <a:off x="0" y="1225296"/>
            <a:ext cx="12192000" cy="5632703"/>
          </a:xfrm>
          <a:prstGeom prst="rect">
            <a:avLst/>
          </a:prstGeom>
        </p:spPr>
      </p:pic>
    </p:spTree>
    <p:extLst>
      <p:ext uri="{BB962C8B-B14F-4D97-AF65-F5344CB8AC3E}">
        <p14:creationId xmlns:p14="http://schemas.microsoft.com/office/powerpoint/2010/main" val="4272888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5 - </a:t>
            </a:r>
            <a:r>
              <a:rPr lang="en-IN" dirty="0">
                <a:latin typeface="+mj-lt"/>
              </a:rPr>
              <a:t>Job Role Vs Work life balance</a:t>
            </a: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F7D7C6E5-EA13-9FA3-6292-1023E505C756}"/>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5F363887-45DD-650E-0E52-62E24DB0118C}"/>
              </a:ext>
            </a:extLst>
          </p:cNvPr>
          <p:cNvPicPr>
            <a:picLocks noChangeAspect="1"/>
          </p:cNvPicPr>
          <p:nvPr/>
        </p:nvPicPr>
        <p:blipFill>
          <a:blip r:embed="rId2"/>
          <a:stretch>
            <a:fillRect/>
          </a:stretch>
        </p:blipFill>
        <p:spPr>
          <a:xfrm>
            <a:off x="2990088" y="1541411"/>
            <a:ext cx="6453824" cy="4685653"/>
          </a:xfrm>
          <a:prstGeom prst="rect">
            <a:avLst/>
          </a:prstGeom>
        </p:spPr>
      </p:pic>
    </p:spTree>
    <p:extLst>
      <p:ext uri="{BB962C8B-B14F-4D97-AF65-F5344CB8AC3E}">
        <p14:creationId xmlns:p14="http://schemas.microsoft.com/office/powerpoint/2010/main" val="2829275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58976" y="975021"/>
            <a:ext cx="10772775" cy="1658198"/>
          </a:xfrm>
        </p:spPr>
        <p:txBody>
          <a:bodyPr>
            <a:normAutofit fontScale="90000"/>
          </a:bodyPr>
          <a:lstStyle/>
          <a:p>
            <a:r>
              <a:rPr lang="en-US" dirty="0"/>
              <a:t>Q 6 - </a:t>
            </a:r>
            <a:r>
              <a:rPr lang="en-IN" dirty="0">
                <a:latin typeface="+mj-lt"/>
              </a:rPr>
              <a:t>Attrition rate Vs Year since last promotion relation</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4053CC95-92F5-3F73-2C92-16BD8B5E407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D1F5A7F-67BE-B57B-133F-AB06602EB6F5}"/>
              </a:ext>
            </a:extLst>
          </p:cNvPr>
          <p:cNvPicPr>
            <a:picLocks noChangeAspect="1"/>
          </p:cNvPicPr>
          <p:nvPr/>
        </p:nvPicPr>
        <p:blipFill>
          <a:blip r:embed="rId2"/>
          <a:stretch>
            <a:fillRect/>
          </a:stretch>
        </p:blipFill>
        <p:spPr>
          <a:xfrm>
            <a:off x="2828644" y="1469539"/>
            <a:ext cx="6754168" cy="5144218"/>
          </a:xfrm>
          <a:prstGeom prst="rect">
            <a:avLst/>
          </a:prstGeom>
        </p:spPr>
      </p:pic>
    </p:spTree>
    <p:extLst>
      <p:ext uri="{BB962C8B-B14F-4D97-AF65-F5344CB8AC3E}">
        <p14:creationId xmlns:p14="http://schemas.microsoft.com/office/powerpoint/2010/main" val="4247030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3728381"/>
          </a:xfrm>
        </p:spPr>
        <p:txBody>
          <a:bodyPr/>
          <a:lstStyle/>
          <a:p>
            <a:pPr algn="ctr"/>
            <a:r>
              <a:rPr lang="en-US" sz="9600" dirty="0"/>
              <a:t>Conclusions and Recommendations</a:t>
            </a:r>
            <a:endParaRPr lang="en-IN" sz="9600" dirty="0"/>
          </a:p>
        </p:txBody>
      </p:sp>
    </p:spTree>
    <p:extLst>
      <p:ext uri="{BB962C8B-B14F-4D97-AF65-F5344CB8AC3E}">
        <p14:creationId xmlns:p14="http://schemas.microsoft.com/office/powerpoint/2010/main" val="110888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04112" y="773853"/>
            <a:ext cx="10772775" cy="1503003"/>
          </a:xfrm>
        </p:spPr>
        <p:txBody>
          <a:bodyPr>
            <a:normAutofit fontScale="90000"/>
          </a:bodyPr>
          <a:lstStyle/>
          <a:p>
            <a:r>
              <a:rPr lang="en-US" dirty="0"/>
              <a:t>Conclusions </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4053CC95-92F5-3F73-2C92-16BD8B5E4070}"/>
              </a:ext>
            </a:extLst>
          </p:cNvPr>
          <p:cNvSpPr>
            <a:spLocks noGrp="1"/>
          </p:cNvSpPr>
          <p:nvPr>
            <p:ph idx="1"/>
          </p:nvPr>
        </p:nvSpPr>
        <p:spPr>
          <a:xfrm>
            <a:off x="182880" y="1060704"/>
            <a:ext cx="11740896" cy="5961888"/>
          </a:xfrm>
        </p:spPr>
        <p:txBody>
          <a:bodyPr>
            <a:normAutofit fontScale="92500" lnSpcReduction="10000"/>
          </a:bodyPr>
          <a:lstStyle/>
          <a:p>
            <a:r>
              <a:rPr lang="en-US" b="1" dirty="0"/>
              <a:t>- KPI 1 [ Average attrition rate for all departments ]</a:t>
            </a:r>
            <a:r>
              <a:rPr lang="en-US" dirty="0"/>
              <a:t> = The attrition rates across all departments are almost consistent throughout, hovering around the 50% mark. Research and Development might need some attention given they have the highest attrition rates.</a:t>
            </a:r>
          </a:p>
          <a:p>
            <a:r>
              <a:rPr lang="en-US" b="1" dirty="0"/>
              <a:t>- KPI 2 [ Average hourly rate for Male Research Scientist ]</a:t>
            </a:r>
            <a:r>
              <a:rPr lang="en-US" dirty="0"/>
              <a:t> = The average hourly rate for a male research scientist is 114.4.</a:t>
            </a:r>
          </a:p>
          <a:p>
            <a:r>
              <a:rPr lang="en-US" b="1" dirty="0"/>
              <a:t>- KPI 3 [ Attrition rate vs Monthly Income Stats ]</a:t>
            </a:r>
            <a:r>
              <a:rPr lang="en-US" dirty="0"/>
              <a:t> = The attrition rate does not vary significantly across different income ranges, staying around 50% around the overall rate. Higher income does not necessarily lead to lower attrition; in fact, the highest income range (&gt;= $50K) has the highest attrition rate. The lowest attrition rates are found in the middle-income ranges ($10K-$20K and $30K-$40K), suggesting that extreme ends of the income spectrum might be more prone to attrition.</a:t>
            </a:r>
          </a:p>
          <a:p>
            <a:r>
              <a:rPr lang="en-US" b="1" dirty="0"/>
              <a:t>- KPI 4 [ Average Working years for each Department ]</a:t>
            </a:r>
            <a:r>
              <a:rPr lang="en-US" dirty="0"/>
              <a:t> = The average total working years across different departments are quite close, indicating a relatively uniform experience level among employees across the organization.</a:t>
            </a:r>
          </a:p>
          <a:p>
            <a:r>
              <a:rPr lang="en-US" b="1" dirty="0"/>
              <a:t>- KPI 5 [ Job Role vs Work Life Balance]</a:t>
            </a:r>
            <a:r>
              <a:rPr lang="en-US" dirty="0"/>
              <a:t> = The work life balance values across all departments are quite good with average values hovering close to 2.5 out of a ranking of 4. </a:t>
            </a:r>
          </a:p>
          <a:p>
            <a:r>
              <a:rPr lang="en-US" b="1" dirty="0"/>
              <a:t>- KPI 6 [ Attrition rate vs Years since last promotion]</a:t>
            </a:r>
            <a:r>
              <a:rPr lang="en-US" dirty="0"/>
              <a:t> = Within each department, the attrition rate hovers around 50%. But if we were to consider how much each department contributes to the overall attrition rate; then we can see that the younger talent (those who haven’t been promoted since 0-5 years) contribute the highest to the overall attrition count. </a:t>
            </a:r>
          </a:p>
          <a:p>
            <a:endParaRPr lang="en-IN" dirty="0"/>
          </a:p>
        </p:txBody>
      </p:sp>
    </p:spTree>
    <p:extLst>
      <p:ext uri="{BB962C8B-B14F-4D97-AF65-F5344CB8AC3E}">
        <p14:creationId xmlns:p14="http://schemas.microsoft.com/office/powerpoint/2010/main" val="1360957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04112" y="773853"/>
            <a:ext cx="10772775" cy="1503003"/>
          </a:xfrm>
        </p:spPr>
        <p:txBody>
          <a:bodyPr>
            <a:normAutofit fontScale="90000"/>
          </a:bodyPr>
          <a:lstStyle/>
          <a:p>
            <a:r>
              <a:rPr lang="en-US" dirty="0"/>
              <a:t>Recommendations </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4053CC95-92F5-3F73-2C92-16BD8B5E4070}"/>
              </a:ext>
            </a:extLst>
          </p:cNvPr>
          <p:cNvSpPr>
            <a:spLocks noGrp="1"/>
          </p:cNvSpPr>
          <p:nvPr>
            <p:ph idx="1"/>
          </p:nvPr>
        </p:nvSpPr>
        <p:spPr>
          <a:xfrm>
            <a:off x="182880" y="1060704"/>
            <a:ext cx="11740896" cy="5961888"/>
          </a:xfrm>
        </p:spPr>
        <p:txBody>
          <a:bodyPr>
            <a:normAutofit/>
          </a:bodyPr>
          <a:lstStyle/>
          <a:p>
            <a:r>
              <a:rPr lang="en-US" b="1" dirty="0"/>
              <a:t>- </a:t>
            </a:r>
            <a:r>
              <a:rPr lang="en-US" dirty="0"/>
              <a:t>Specific attention is needed for the Research &amp; Development department, which has the highest attrition rate. This may involve deeper investigation into department-specific challenges, such as job satisfaction, work environment, and career advancement opportunities.</a:t>
            </a:r>
          </a:p>
          <a:p>
            <a:endParaRPr lang="en-US" dirty="0"/>
          </a:p>
          <a:p>
            <a:r>
              <a:rPr lang="en-US" dirty="0"/>
              <a:t>- The consistent average total working years across departments indicate a uniform level of experience among employees across all departments. This consistency provides a strong foundation for cross-departmental training and development programs, which can be leveraged to enhance employee satisfaction and reduce attrition.</a:t>
            </a:r>
          </a:p>
          <a:p>
            <a:endParaRPr lang="en-US" dirty="0"/>
          </a:p>
          <a:p>
            <a:r>
              <a:rPr lang="en-US" dirty="0"/>
              <a:t>- The generally good work-life balance scores (around 2.5 out of 4) suggest that the organization is performing well in this area. However, continuous monitoring and improvement of work-life balance policies will be essential to maintain this positive trend and further reduce attrition rates.</a:t>
            </a:r>
          </a:p>
        </p:txBody>
      </p:sp>
    </p:spTree>
    <p:extLst>
      <p:ext uri="{BB962C8B-B14F-4D97-AF65-F5344CB8AC3E}">
        <p14:creationId xmlns:p14="http://schemas.microsoft.com/office/powerpoint/2010/main" val="1206567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04112" y="773853"/>
            <a:ext cx="10772775" cy="1503003"/>
          </a:xfrm>
        </p:spPr>
        <p:txBody>
          <a:bodyPr>
            <a:normAutofit fontScale="90000"/>
          </a:bodyPr>
          <a:lstStyle/>
          <a:p>
            <a:r>
              <a:rPr lang="en-US" dirty="0"/>
              <a:t>Recommendations </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4053CC95-92F5-3F73-2C92-16BD8B5E4070}"/>
              </a:ext>
            </a:extLst>
          </p:cNvPr>
          <p:cNvSpPr>
            <a:spLocks noGrp="1"/>
          </p:cNvSpPr>
          <p:nvPr>
            <p:ph idx="1"/>
          </p:nvPr>
        </p:nvSpPr>
        <p:spPr>
          <a:xfrm>
            <a:off x="182880" y="1060704"/>
            <a:ext cx="11740896" cy="5961888"/>
          </a:xfrm>
        </p:spPr>
        <p:txBody>
          <a:bodyPr>
            <a:normAutofit/>
          </a:bodyPr>
          <a:lstStyle/>
          <a:p>
            <a:r>
              <a:rPr lang="en-US" dirty="0"/>
              <a:t>- Younger employees and those who have not been promoted within the last 0-5 years are contributing significantly to the overall attrition rate. Additionally, the presence of employees who haven't received promotions in over 20+ years is a statistic that warrants attention. This underscores the need for targeted engagement strategies for all employees. Implementing mentorship programs, fast-track career paths, and regular feedback mechanisms can help retain the critical segment of young talent. For the senior employees, it is crucial to ensure that, despite the lack of recent promotions, they remain satisfied in their roles and are adequately compensated, considering their extensive experience.</a:t>
            </a:r>
            <a:endParaRPr lang="en-IN" dirty="0"/>
          </a:p>
          <a:p>
            <a:endParaRPr lang="en-US" b="1" dirty="0"/>
          </a:p>
          <a:p>
            <a:r>
              <a:rPr lang="en-US" b="1" dirty="0"/>
              <a:t>- </a:t>
            </a:r>
            <a:r>
              <a:rPr lang="en-US" dirty="0"/>
              <a:t>The data underscores the importance of a holistic approach to retention that encompasses financial rewards, career development, recognition, and work-life balance. Ensuring that all these aspects are addressed will likely result in a more satisfied and committed workforce, thereby reducing overall attrition rates.</a:t>
            </a:r>
          </a:p>
          <a:p>
            <a:endParaRPr lang="en-IN" dirty="0"/>
          </a:p>
        </p:txBody>
      </p:sp>
    </p:spTree>
    <p:extLst>
      <p:ext uri="{BB962C8B-B14F-4D97-AF65-F5344CB8AC3E}">
        <p14:creationId xmlns:p14="http://schemas.microsoft.com/office/powerpoint/2010/main" val="679883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04112" y="773853"/>
            <a:ext cx="10772775" cy="1503003"/>
          </a:xfrm>
        </p:spPr>
        <p:txBody>
          <a:bodyPr>
            <a:normAutofit fontScale="90000"/>
          </a:bodyPr>
          <a:lstStyle/>
          <a:p>
            <a:r>
              <a:rPr lang="en-US" dirty="0"/>
              <a:t>Recommendations </a:t>
            </a:r>
            <a:br>
              <a:rPr lang="en-IN" dirty="0">
                <a:latin typeface="+mj-lt"/>
              </a:rPr>
            </a:br>
            <a:br>
              <a:rPr lang="en-IN" dirty="0">
                <a:latin typeface="+mj-lt"/>
              </a:rPr>
            </a:br>
            <a:br>
              <a:rPr lang="en-IN" dirty="0">
                <a:latin typeface="+mj-lt"/>
              </a:rPr>
            </a:br>
            <a:endParaRPr lang="en-IN" dirty="0"/>
          </a:p>
        </p:txBody>
      </p:sp>
      <p:sp>
        <p:nvSpPr>
          <p:cNvPr id="4" name="Content Placeholder 3">
            <a:extLst>
              <a:ext uri="{FF2B5EF4-FFF2-40B4-BE49-F238E27FC236}">
                <a16:creationId xmlns:a16="http://schemas.microsoft.com/office/drawing/2014/main" id="{4053CC95-92F5-3F73-2C92-16BD8B5E4070}"/>
              </a:ext>
            </a:extLst>
          </p:cNvPr>
          <p:cNvSpPr>
            <a:spLocks noGrp="1"/>
          </p:cNvSpPr>
          <p:nvPr>
            <p:ph idx="1"/>
          </p:nvPr>
        </p:nvSpPr>
        <p:spPr>
          <a:xfrm>
            <a:off x="182880" y="1060704"/>
            <a:ext cx="11740896" cy="5961888"/>
          </a:xfrm>
        </p:spPr>
        <p:txBody>
          <a:bodyPr>
            <a:normAutofit/>
          </a:bodyPr>
          <a:lstStyle/>
          <a:p>
            <a:r>
              <a:rPr lang="en-US" dirty="0"/>
              <a:t>- </a:t>
            </a:r>
            <a:r>
              <a:rPr lang="en-US" b="1" dirty="0"/>
              <a:t>Conduct Exit Interviews</a:t>
            </a:r>
            <a:r>
              <a:rPr lang="en-US" dirty="0"/>
              <a:t>: To gain deeper insights into why employees leave, especially those in high-attrition departments and income brackets. </a:t>
            </a:r>
          </a:p>
          <a:p>
            <a:r>
              <a:rPr lang="en-US" dirty="0"/>
              <a:t>- </a:t>
            </a:r>
            <a:r>
              <a:rPr lang="en-US" b="1" dirty="0"/>
              <a:t>Enhance Career Development Programs</a:t>
            </a:r>
            <a:r>
              <a:rPr lang="en-US" dirty="0"/>
              <a:t>: Focus on creating more opportunities for promotions and professional growth within the organization.</a:t>
            </a:r>
          </a:p>
          <a:p>
            <a:r>
              <a:rPr lang="en-US" dirty="0"/>
              <a:t>- </a:t>
            </a:r>
            <a:r>
              <a:rPr lang="en-US" b="1" dirty="0"/>
              <a:t>Regular Reviews of Compensation Packages</a:t>
            </a:r>
            <a:r>
              <a:rPr lang="en-US" dirty="0"/>
              <a:t>: Ensure that salary and benefits remain competitive but are also coupled with non-monetary rewards.</a:t>
            </a:r>
          </a:p>
          <a:p>
            <a:r>
              <a:rPr lang="en-US" dirty="0"/>
              <a:t>- </a:t>
            </a:r>
            <a:r>
              <a:rPr lang="en-US" b="1" dirty="0"/>
              <a:t>Employee Engagement Surveys</a:t>
            </a:r>
            <a:r>
              <a:rPr lang="en-US" dirty="0"/>
              <a:t>: Regularly assess employee satisfaction and engagement to identify potential issues early and address them proactively.</a:t>
            </a:r>
            <a:endParaRPr lang="en-IN" dirty="0"/>
          </a:p>
        </p:txBody>
      </p:sp>
    </p:spTree>
    <p:extLst>
      <p:ext uri="{BB962C8B-B14F-4D97-AF65-F5344CB8AC3E}">
        <p14:creationId xmlns:p14="http://schemas.microsoft.com/office/powerpoint/2010/main" val="149826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F27A-CE4E-D1BE-3F81-6A0CF606B470}"/>
              </a:ext>
            </a:extLst>
          </p:cNvPr>
          <p:cNvSpPr>
            <a:spLocks noGrp="1"/>
          </p:cNvSpPr>
          <p:nvPr>
            <p:ph type="title"/>
          </p:nvPr>
        </p:nvSpPr>
        <p:spPr>
          <a:xfrm>
            <a:off x="657606" y="196948"/>
            <a:ext cx="10772775" cy="1322363"/>
          </a:xfrm>
        </p:spPr>
        <p:txBody>
          <a:bodyPr>
            <a:noAutofit/>
          </a:bodyPr>
          <a:lstStyle/>
          <a:p>
            <a:r>
              <a:rPr lang="en-US" sz="4800" dirty="0"/>
              <a:t>Q 2 Average Hourly Rate of Male Research Scientist</a:t>
            </a:r>
            <a:endParaRPr lang="en-IN" sz="4800" dirty="0"/>
          </a:p>
        </p:txBody>
      </p:sp>
      <p:pic>
        <p:nvPicPr>
          <p:cNvPr id="4" name="Content Placeholder 3">
            <a:extLst>
              <a:ext uri="{FF2B5EF4-FFF2-40B4-BE49-F238E27FC236}">
                <a16:creationId xmlns:a16="http://schemas.microsoft.com/office/drawing/2014/main" id="{9C0F0E32-6783-44EC-87F7-275CC4FB3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607" y="1519311"/>
            <a:ext cx="10973298" cy="3446584"/>
          </a:xfrm>
        </p:spPr>
      </p:pic>
      <p:pic>
        <p:nvPicPr>
          <p:cNvPr id="7" name="Picture 6">
            <a:extLst>
              <a:ext uri="{FF2B5EF4-FFF2-40B4-BE49-F238E27FC236}">
                <a16:creationId xmlns:a16="http://schemas.microsoft.com/office/drawing/2014/main" id="{0903BF42-39F6-4F84-B087-1BA2B677D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06" y="5205853"/>
            <a:ext cx="9977569" cy="1455199"/>
          </a:xfrm>
          <a:prstGeom prst="rect">
            <a:avLst/>
          </a:prstGeom>
        </p:spPr>
      </p:pic>
    </p:spTree>
    <p:extLst>
      <p:ext uri="{BB962C8B-B14F-4D97-AF65-F5344CB8AC3E}">
        <p14:creationId xmlns:p14="http://schemas.microsoft.com/office/powerpoint/2010/main" val="3166619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46-F555-ACFB-E1B0-EB86CE7E9DBC}"/>
              </a:ext>
            </a:extLst>
          </p:cNvPr>
          <p:cNvSpPr>
            <a:spLocks noGrp="1"/>
          </p:cNvSpPr>
          <p:nvPr>
            <p:ph type="ctrTitle"/>
          </p:nvPr>
        </p:nvSpPr>
        <p:spPr>
          <a:xfrm>
            <a:off x="603504" y="770467"/>
            <a:ext cx="10782300" cy="3728381"/>
          </a:xfrm>
        </p:spPr>
        <p:txBody>
          <a:bodyPr/>
          <a:lstStyle/>
          <a:p>
            <a:pPr algn="ctr"/>
            <a:r>
              <a:rPr lang="en-US" sz="9600" dirty="0"/>
              <a:t>Thank You!</a:t>
            </a:r>
            <a:endParaRPr lang="en-IN" sz="9600" dirty="0"/>
          </a:p>
        </p:txBody>
      </p:sp>
    </p:spTree>
    <p:extLst>
      <p:ext uri="{BB962C8B-B14F-4D97-AF65-F5344CB8AC3E}">
        <p14:creationId xmlns:p14="http://schemas.microsoft.com/office/powerpoint/2010/main" val="116487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AFEA-538D-382F-CA47-80054113C6C1}"/>
              </a:ext>
            </a:extLst>
          </p:cNvPr>
          <p:cNvSpPr>
            <a:spLocks noGrp="1"/>
          </p:cNvSpPr>
          <p:nvPr>
            <p:ph type="title"/>
          </p:nvPr>
        </p:nvSpPr>
        <p:spPr>
          <a:xfrm>
            <a:off x="657224" y="239151"/>
            <a:ext cx="10772775" cy="1089057"/>
          </a:xfrm>
        </p:spPr>
        <p:txBody>
          <a:bodyPr>
            <a:normAutofit fontScale="90000"/>
          </a:bodyPr>
          <a:lstStyle/>
          <a:p>
            <a:r>
              <a:rPr lang="en-US" dirty="0"/>
              <a:t>Q 3 </a:t>
            </a:r>
            <a:r>
              <a:rPr lang="en-IN" dirty="0">
                <a:latin typeface="+mj-lt"/>
              </a:rPr>
              <a:t>Attrition rate Vs Monthly income stats</a:t>
            </a:r>
            <a:br>
              <a:rPr lang="en-IN" dirty="0">
                <a:latin typeface="+mj-lt"/>
              </a:rPr>
            </a:br>
            <a:endParaRPr lang="en-IN" dirty="0"/>
          </a:p>
        </p:txBody>
      </p:sp>
      <p:pic>
        <p:nvPicPr>
          <p:cNvPr id="5" name="Content Placeholder 5">
            <a:extLst>
              <a:ext uri="{FF2B5EF4-FFF2-40B4-BE49-F238E27FC236}">
                <a16:creationId xmlns:a16="http://schemas.microsoft.com/office/drawing/2014/main" id="{47B92EC8-3CB1-F8B8-C665-3F3BC73AB891}"/>
              </a:ext>
            </a:extLst>
          </p:cNvPr>
          <p:cNvPicPr>
            <a:picLocks noGrp="1" noChangeAspect="1"/>
          </p:cNvPicPr>
          <p:nvPr>
            <p:ph idx="1"/>
          </p:nvPr>
        </p:nvPicPr>
        <p:blipFill>
          <a:blip r:embed="rId2"/>
          <a:stretch>
            <a:fillRect/>
          </a:stretch>
        </p:blipFill>
        <p:spPr>
          <a:xfrm>
            <a:off x="185739" y="943054"/>
            <a:ext cx="12006262" cy="2843134"/>
          </a:xfrm>
        </p:spPr>
      </p:pic>
      <p:pic>
        <p:nvPicPr>
          <p:cNvPr id="6" name="Picture 5">
            <a:extLst>
              <a:ext uri="{FF2B5EF4-FFF2-40B4-BE49-F238E27FC236}">
                <a16:creationId xmlns:a16="http://schemas.microsoft.com/office/drawing/2014/main" id="{5DE10005-B876-6AE5-BAB6-287805E703FA}"/>
              </a:ext>
            </a:extLst>
          </p:cNvPr>
          <p:cNvPicPr>
            <a:picLocks noChangeAspect="1"/>
          </p:cNvPicPr>
          <p:nvPr/>
        </p:nvPicPr>
        <p:blipFill>
          <a:blip r:embed="rId3"/>
          <a:stretch>
            <a:fillRect/>
          </a:stretch>
        </p:blipFill>
        <p:spPr>
          <a:xfrm>
            <a:off x="371475" y="3914775"/>
            <a:ext cx="11515725" cy="2700338"/>
          </a:xfrm>
          <a:prstGeom prst="rect">
            <a:avLst/>
          </a:prstGeom>
        </p:spPr>
      </p:pic>
    </p:spTree>
    <p:extLst>
      <p:ext uri="{BB962C8B-B14F-4D97-AF65-F5344CB8AC3E}">
        <p14:creationId xmlns:p14="http://schemas.microsoft.com/office/powerpoint/2010/main" val="69900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920F-3029-8FB6-904D-67E855B3BEDB}"/>
              </a:ext>
            </a:extLst>
          </p:cNvPr>
          <p:cNvSpPr>
            <a:spLocks noGrp="1"/>
          </p:cNvSpPr>
          <p:nvPr>
            <p:ph type="title"/>
          </p:nvPr>
        </p:nvSpPr>
        <p:spPr/>
        <p:txBody>
          <a:bodyPr/>
          <a:lstStyle/>
          <a:p>
            <a:r>
              <a:rPr lang="en-US" dirty="0"/>
              <a:t>Q 3                    Result</a:t>
            </a:r>
            <a:endParaRPr lang="en-IN" dirty="0"/>
          </a:p>
        </p:txBody>
      </p:sp>
      <p:pic>
        <p:nvPicPr>
          <p:cNvPr id="8" name="Content Placeholder 7">
            <a:extLst>
              <a:ext uri="{FF2B5EF4-FFF2-40B4-BE49-F238E27FC236}">
                <a16:creationId xmlns:a16="http://schemas.microsoft.com/office/drawing/2014/main" id="{C3BBEFA7-EDA9-D76B-AF23-FEBC696F8D8C}"/>
              </a:ext>
            </a:extLst>
          </p:cNvPr>
          <p:cNvPicPr>
            <a:picLocks noGrp="1" noChangeAspect="1"/>
          </p:cNvPicPr>
          <p:nvPr>
            <p:ph idx="1"/>
          </p:nvPr>
        </p:nvPicPr>
        <p:blipFill>
          <a:blip r:embed="rId2"/>
          <a:stretch>
            <a:fillRect/>
          </a:stretch>
        </p:blipFill>
        <p:spPr>
          <a:xfrm>
            <a:off x="1314450" y="1957388"/>
            <a:ext cx="10401300" cy="4401079"/>
          </a:xfrm>
        </p:spPr>
      </p:pic>
    </p:spTree>
    <p:extLst>
      <p:ext uri="{BB962C8B-B14F-4D97-AF65-F5344CB8AC3E}">
        <p14:creationId xmlns:p14="http://schemas.microsoft.com/office/powerpoint/2010/main" val="3665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4 - </a:t>
            </a:r>
            <a:r>
              <a:rPr lang="en-IN" dirty="0">
                <a:latin typeface="+mj-lt"/>
              </a:rPr>
              <a:t>Average working years for each Department</a:t>
            </a:r>
            <a:br>
              <a:rPr lang="en-IN" dirty="0">
                <a:latin typeface="+mj-lt"/>
              </a:rPr>
            </a:br>
            <a:endParaRPr lang="en-IN" dirty="0"/>
          </a:p>
        </p:txBody>
      </p:sp>
      <p:pic>
        <p:nvPicPr>
          <p:cNvPr id="7" name="Content Placeholder 6">
            <a:extLst>
              <a:ext uri="{FF2B5EF4-FFF2-40B4-BE49-F238E27FC236}">
                <a16:creationId xmlns:a16="http://schemas.microsoft.com/office/drawing/2014/main" id="{FE16FAA8-1373-8E7E-6F1F-76F52C5C0BBE}"/>
              </a:ext>
            </a:extLst>
          </p:cNvPr>
          <p:cNvPicPr>
            <a:picLocks noGrp="1" noChangeAspect="1"/>
          </p:cNvPicPr>
          <p:nvPr>
            <p:ph idx="1"/>
          </p:nvPr>
        </p:nvPicPr>
        <p:blipFill>
          <a:blip r:embed="rId2"/>
          <a:stretch>
            <a:fillRect/>
          </a:stretch>
        </p:blipFill>
        <p:spPr>
          <a:xfrm>
            <a:off x="762001" y="1762388"/>
            <a:ext cx="10811418" cy="1748908"/>
          </a:xfrm>
        </p:spPr>
      </p:pic>
      <p:pic>
        <p:nvPicPr>
          <p:cNvPr id="10" name="Picture 9">
            <a:extLst>
              <a:ext uri="{FF2B5EF4-FFF2-40B4-BE49-F238E27FC236}">
                <a16:creationId xmlns:a16="http://schemas.microsoft.com/office/drawing/2014/main" id="{CBBBA52A-EB92-A178-9D02-DBFBF4425BAC}"/>
              </a:ext>
            </a:extLst>
          </p:cNvPr>
          <p:cNvPicPr>
            <a:picLocks noChangeAspect="1"/>
          </p:cNvPicPr>
          <p:nvPr/>
        </p:nvPicPr>
        <p:blipFill>
          <a:blip r:embed="rId3"/>
          <a:stretch>
            <a:fillRect/>
          </a:stretch>
        </p:blipFill>
        <p:spPr>
          <a:xfrm>
            <a:off x="3564357" y="3747622"/>
            <a:ext cx="5063285" cy="2296562"/>
          </a:xfrm>
          <a:prstGeom prst="rect">
            <a:avLst/>
          </a:prstGeom>
        </p:spPr>
      </p:pic>
    </p:spTree>
    <p:extLst>
      <p:ext uri="{BB962C8B-B14F-4D97-AF65-F5344CB8AC3E}">
        <p14:creationId xmlns:p14="http://schemas.microsoft.com/office/powerpoint/2010/main" val="366136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p:txBody>
          <a:bodyPr>
            <a:normAutofit fontScale="90000"/>
          </a:bodyPr>
          <a:lstStyle/>
          <a:p>
            <a:r>
              <a:rPr lang="en-US" dirty="0"/>
              <a:t>Q 5 - </a:t>
            </a:r>
            <a:r>
              <a:rPr lang="en-IN" dirty="0">
                <a:latin typeface="+mj-lt"/>
              </a:rPr>
              <a:t>Job Role Vs Work life balance</a:t>
            </a:r>
            <a:br>
              <a:rPr lang="en-IN" dirty="0">
                <a:latin typeface="+mj-lt"/>
              </a:rPr>
            </a:br>
            <a:br>
              <a:rPr lang="en-IN" dirty="0">
                <a:latin typeface="+mj-lt"/>
              </a:rPr>
            </a:br>
            <a:endParaRPr lang="en-IN" dirty="0"/>
          </a:p>
        </p:txBody>
      </p:sp>
      <p:pic>
        <p:nvPicPr>
          <p:cNvPr id="6" name="Content Placeholder 4">
            <a:extLst>
              <a:ext uri="{FF2B5EF4-FFF2-40B4-BE49-F238E27FC236}">
                <a16:creationId xmlns:a16="http://schemas.microsoft.com/office/drawing/2014/main" id="{0F41768C-02AC-E05E-C2F1-876E4453CBE6}"/>
              </a:ext>
            </a:extLst>
          </p:cNvPr>
          <p:cNvPicPr>
            <a:picLocks noGrp="1" noChangeAspect="1"/>
          </p:cNvPicPr>
          <p:nvPr>
            <p:ph idx="1"/>
          </p:nvPr>
        </p:nvPicPr>
        <p:blipFill>
          <a:blip r:embed="rId2"/>
          <a:stretch>
            <a:fillRect/>
          </a:stretch>
        </p:blipFill>
        <p:spPr>
          <a:xfrm>
            <a:off x="2241507" y="1387360"/>
            <a:ext cx="7935765" cy="2041640"/>
          </a:xfrm>
        </p:spPr>
      </p:pic>
      <p:pic>
        <p:nvPicPr>
          <p:cNvPr id="7" name="Content Placeholder 4">
            <a:extLst>
              <a:ext uri="{FF2B5EF4-FFF2-40B4-BE49-F238E27FC236}">
                <a16:creationId xmlns:a16="http://schemas.microsoft.com/office/drawing/2014/main" id="{635C8FD7-CD3C-14E1-47E9-E0244AA526B1}"/>
              </a:ext>
            </a:extLst>
          </p:cNvPr>
          <p:cNvPicPr>
            <a:picLocks noChangeAspect="1"/>
          </p:cNvPicPr>
          <p:nvPr/>
        </p:nvPicPr>
        <p:blipFill>
          <a:blip r:embed="rId3"/>
          <a:stretch>
            <a:fillRect/>
          </a:stretch>
        </p:blipFill>
        <p:spPr>
          <a:xfrm>
            <a:off x="3804138" y="3611880"/>
            <a:ext cx="4049438" cy="2447324"/>
          </a:xfrm>
          <a:prstGeom prst="rect">
            <a:avLst/>
          </a:prstGeom>
        </p:spPr>
      </p:pic>
    </p:spTree>
    <p:extLst>
      <p:ext uri="{BB962C8B-B14F-4D97-AF65-F5344CB8AC3E}">
        <p14:creationId xmlns:p14="http://schemas.microsoft.com/office/powerpoint/2010/main" val="162803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DA2-F09B-6373-8A0D-145434A3A2ED}"/>
              </a:ext>
            </a:extLst>
          </p:cNvPr>
          <p:cNvSpPr>
            <a:spLocks noGrp="1"/>
          </p:cNvSpPr>
          <p:nvPr>
            <p:ph type="title"/>
          </p:nvPr>
        </p:nvSpPr>
        <p:spPr>
          <a:xfrm>
            <a:off x="958976" y="975021"/>
            <a:ext cx="10772775" cy="1658198"/>
          </a:xfrm>
        </p:spPr>
        <p:txBody>
          <a:bodyPr>
            <a:normAutofit fontScale="90000"/>
          </a:bodyPr>
          <a:lstStyle/>
          <a:p>
            <a:r>
              <a:rPr lang="en-US" dirty="0"/>
              <a:t>Q 6 - </a:t>
            </a:r>
            <a:r>
              <a:rPr lang="en-IN" dirty="0">
                <a:latin typeface="+mj-lt"/>
              </a:rPr>
              <a:t>Attrition rate Vs Year since last promotion relation</a:t>
            </a:r>
            <a:br>
              <a:rPr lang="en-IN" dirty="0">
                <a:latin typeface="+mj-lt"/>
              </a:rPr>
            </a:br>
            <a:br>
              <a:rPr lang="en-IN" dirty="0">
                <a:latin typeface="+mj-lt"/>
              </a:rPr>
            </a:br>
            <a:br>
              <a:rPr lang="en-IN" dirty="0">
                <a:latin typeface="+mj-lt"/>
              </a:rPr>
            </a:br>
            <a:endParaRPr lang="en-IN" dirty="0"/>
          </a:p>
        </p:txBody>
      </p:sp>
      <p:pic>
        <p:nvPicPr>
          <p:cNvPr id="5" name="Content Placeholder 4">
            <a:extLst>
              <a:ext uri="{FF2B5EF4-FFF2-40B4-BE49-F238E27FC236}">
                <a16:creationId xmlns:a16="http://schemas.microsoft.com/office/drawing/2014/main" id="{F1011416-5E5E-6CCF-7293-DB4E7E1AEC1F}"/>
              </a:ext>
            </a:extLst>
          </p:cNvPr>
          <p:cNvPicPr>
            <a:picLocks noGrp="1" noChangeAspect="1"/>
          </p:cNvPicPr>
          <p:nvPr>
            <p:ph idx="1"/>
          </p:nvPr>
        </p:nvPicPr>
        <p:blipFill>
          <a:blip r:embed="rId2"/>
          <a:stretch>
            <a:fillRect/>
          </a:stretch>
        </p:blipFill>
        <p:spPr>
          <a:xfrm>
            <a:off x="2670048" y="1543363"/>
            <a:ext cx="6898806" cy="4949512"/>
          </a:xfrm>
        </p:spPr>
      </p:pic>
    </p:spTree>
    <p:extLst>
      <p:ext uri="{BB962C8B-B14F-4D97-AF65-F5344CB8AC3E}">
        <p14:creationId xmlns:p14="http://schemas.microsoft.com/office/powerpoint/2010/main" val="53089157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317</TotalTime>
  <Words>1016</Words>
  <Application>Microsoft Office PowerPoint</Application>
  <PresentationFormat>Widescreen</PresentationFormat>
  <Paragraphs>65</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 Light</vt:lpstr>
      <vt:lpstr>Metropolitan</vt:lpstr>
      <vt:lpstr>  Employee Attrition:  An Analysis</vt:lpstr>
      <vt:lpstr>SQL</vt:lpstr>
      <vt:lpstr>Q 1 Average Attrition rate for all Departments </vt:lpstr>
      <vt:lpstr>Q 2 Average Hourly Rate of Male Research Scientist</vt:lpstr>
      <vt:lpstr>Q 3 Attrition rate Vs Monthly income stats </vt:lpstr>
      <vt:lpstr>Q 3                    Result</vt:lpstr>
      <vt:lpstr>Q 4 - Average working years for each Department </vt:lpstr>
      <vt:lpstr>Q 5 - Job Role Vs Work life balance  </vt:lpstr>
      <vt:lpstr>Q 6 - Attrition rate Vs Year since last promotion relation   </vt:lpstr>
      <vt:lpstr>Q 6   </vt:lpstr>
      <vt:lpstr>Excel</vt:lpstr>
      <vt:lpstr>Q 1 Average Attrition rate for all Departments </vt:lpstr>
      <vt:lpstr>Q 2 Average Hourly Rate of Male Research Scientist</vt:lpstr>
      <vt:lpstr>Q 3 Attrition rate Vs Monthly income stats </vt:lpstr>
      <vt:lpstr>Q 3 Attrition rate Vs Monthly income stats </vt:lpstr>
      <vt:lpstr>Q 4 - Average working years for each Department </vt:lpstr>
      <vt:lpstr>Q 5 - Job Role Vs Work life balance  </vt:lpstr>
      <vt:lpstr>Q 6 - Attrition rate Vs Year since last promotion relation   </vt:lpstr>
      <vt:lpstr>Power BI</vt:lpstr>
      <vt:lpstr>Dashboard </vt:lpstr>
      <vt:lpstr>Q 1 Average Attrition rate for all Departments </vt:lpstr>
      <vt:lpstr>Q 2 Average Hourly Rate of Male Research Scientist</vt:lpstr>
      <vt:lpstr>Q 3 Attrition rate Vs Monthly income stats </vt:lpstr>
      <vt:lpstr>Q 4 - Average working years for each Department </vt:lpstr>
      <vt:lpstr>Q 5 - Job Role Vs Work life balance  </vt:lpstr>
      <vt:lpstr>Q 6 - Attrition rate Vs Year since last promotion relation   </vt:lpstr>
      <vt:lpstr>Tableau</vt:lpstr>
      <vt:lpstr>Dashboard</vt:lpstr>
      <vt:lpstr>Q 1 Average Attrition rate for all Departments </vt:lpstr>
      <vt:lpstr>Q 2 Average Hourly Rate of Male Research Scientist</vt:lpstr>
      <vt:lpstr>Q 3 Attrition rate Vs Monthly income stats </vt:lpstr>
      <vt:lpstr>Q 4 - Average working years for each Department </vt:lpstr>
      <vt:lpstr>Q 5 - Job Role Vs Work life balance  </vt:lpstr>
      <vt:lpstr>Q 6 - Attrition rate Vs Year since last promotion relation   </vt:lpstr>
      <vt:lpstr>Conclusions and Recommendations</vt:lpstr>
      <vt:lpstr>Conclusions    </vt:lpstr>
      <vt:lpstr>Recommendations    </vt:lpstr>
      <vt:lpstr>Recommendations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 Analysis</dc:title>
  <dc:creator>sooraj4504@gmail.com</dc:creator>
  <cp:lastModifiedBy>sooraj4504@gmail.com</cp:lastModifiedBy>
  <cp:revision>28</cp:revision>
  <dcterms:created xsi:type="dcterms:W3CDTF">2024-05-23T11:38:08Z</dcterms:created>
  <dcterms:modified xsi:type="dcterms:W3CDTF">2024-06-15T12:01:48Z</dcterms:modified>
</cp:coreProperties>
</file>