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60" r:id="rId4"/>
  </p:sldMasterIdLst>
  <p:notesMasterIdLst>
    <p:notesMasterId r:id="rId13"/>
  </p:notesMasterIdLst>
  <p:handoutMasterIdLst>
    <p:handoutMasterId r:id="rId14"/>
  </p:handoutMasterIdLst>
  <p:sldIdLst>
    <p:sldId id="323" r:id="rId5"/>
    <p:sldId id="3562" r:id="rId6"/>
    <p:sldId id="3567" r:id="rId7"/>
    <p:sldId id="3568" r:id="rId8"/>
    <p:sldId id="3570" r:id="rId9"/>
    <p:sldId id="3569" r:id="rId10"/>
    <p:sldId id="3561" r:id="rId11"/>
    <p:sldId id="3531" r:id="rId12"/>
  </p:sldIdLst>
  <p:sldSz cx="10058400" cy="7772400"/>
  <p:notesSz cx="7010400" cy="92964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629C06-6AB7-4840-B681-E8A8BE901F28}">
          <p14:sldIdLst>
            <p14:sldId id="323"/>
            <p14:sldId id="3562"/>
            <p14:sldId id="3567"/>
            <p14:sldId id="3568"/>
            <p14:sldId id="3570"/>
            <p14:sldId id="3569"/>
            <p14:sldId id="3561"/>
            <p14:sldId id="3531"/>
          </p14:sldIdLst>
        </p14:section>
      </p14:sectionLst>
    </p:ex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fer Ingraham" initials="JI" lastIdx="1" clrIdx="0">
    <p:extLst/>
  </p:cmAuthor>
  <p:cmAuthor id="2" name="saimvs" initials="s" lastIdx="62" clrIdx="1"/>
  <p:cmAuthor id="3" name="Shanton Wilcox" initials="SW" lastIdx="5" clrIdx="2">
    <p:extLst/>
  </p:cmAuthor>
  <p:cmAuthor id="4" name="Thomas, Holly" initials="TH" lastIdx="7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FAB7"/>
    <a:srgbClr val="D7F9A9"/>
    <a:srgbClr val="000000"/>
    <a:srgbClr val="6DAA2D"/>
    <a:srgbClr val="3399FF"/>
    <a:srgbClr val="FFFFCC"/>
    <a:srgbClr val="FF9933"/>
    <a:srgbClr val="663300"/>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059" autoAdjust="0"/>
  </p:normalViewPr>
  <p:slideViewPr>
    <p:cSldViewPr snapToGrid="0" snapToObjects="1">
      <p:cViewPr varScale="1">
        <p:scale>
          <a:sx n="37" d="100"/>
          <a:sy n="37" d="100"/>
        </p:scale>
        <p:origin x="1368" y="48"/>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3202"/>
    </p:cViewPr>
  </p:sorterViewPr>
  <p:notesViewPr>
    <p:cSldViewPr snapToGrid="0" snapToObjects="1">
      <p:cViewPr varScale="1">
        <p:scale>
          <a:sx n="61" d="100"/>
          <a:sy n="61" d="100"/>
        </p:scale>
        <p:origin x="301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6CFA2C-3F5C-4496-8BB7-E275F5408A3E}" type="doc">
      <dgm:prSet loTypeId="urn:microsoft.com/office/officeart/2011/layout/HexagonRadial" loCatId="cycle" qsTypeId="urn:microsoft.com/office/officeart/2005/8/quickstyle/simple1" qsCatId="simple" csTypeId="urn:microsoft.com/office/officeart/2005/8/colors/colorful1" csCatId="colorful" phldr="1"/>
      <dgm:spPr/>
      <dgm:t>
        <a:bodyPr/>
        <a:lstStyle/>
        <a:p>
          <a:endParaRPr lang="en-US"/>
        </a:p>
      </dgm:t>
    </dgm:pt>
    <dgm:pt modelId="{DA7980A6-2475-4593-852A-280B692052A4}">
      <dgm:prSet phldrT="[Text]" custT="1"/>
      <dgm:spPr/>
      <dgm:t>
        <a:bodyPr/>
        <a:lstStyle/>
        <a:p>
          <a:r>
            <a:rPr lang="en-US" sz="1500" dirty="0" smtClean="0"/>
            <a:t>Futuristic Predictions</a:t>
          </a:r>
          <a:endParaRPr lang="en-US" sz="1500" dirty="0"/>
        </a:p>
      </dgm:t>
    </dgm:pt>
    <dgm:pt modelId="{8D8C1F29-EBE6-4664-A9B7-D4D259319238}" type="parTrans" cxnId="{2B9A44CD-2786-4410-AE60-5FCAA9CC70BD}">
      <dgm:prSet/>
      <dgm:spPr/>
      <dgm:t>
        <a:bodyPr/>
        <a:lstStyle/>
        <a:p>
          <a:endParaRPr lang="en-US"/>
        </a:p>
      </dgm:t>
    </dgm:pt>
    <dgm:pt modelId="{55B08839-1C88-4DF3-8F8A-93BD565E692C}" type="sibTrans" cxnId="{2B9A44CD-2786-4410-AE60-5FCAA9CC70BD}">
      <dgm:prSet/>
      <dgm:spPr/>
      <dgm:t>
        <a:bodyPr/>
        <a:lstStyle/>
        <a:p>
          <a:endParaRPr lang="en-US"/>
        </a:p>
      </dgm:t>
    </dgm:pt>
    <dgm:pt modelId="{973B8F0E-1DAF-42CB-8B82-D307283DD277}">
      <dgm:prSet phldrT="[Text]" custT="1"/>
      <dgm:spPr/>
      <dgm:t>
        <a:bodyPr/>
        <a:lstStyle/>
        <a:p>
          <a:r>
            <a:rPr lang="en-US" sz="1200" b="1" dirty="0" smtClean="0"/>
            <a:t>Algorithm Accuracy Indicator</a:t>
          </a:r>
          <a:endParaRPr lang="en-US" sz="1200" b="1" dirty="0"/>
        </a:p>
      </dgm:t>
    </dgm:pt>
    <dgm:pt modelId="{13754091-EBB3-4550-86A9-E3732248B23F}" type="parTrans" cxnId="{B39813BF-3A9D-4CD2-857C-67AB6F5E19BE}">
      <dgm:prSet/>
      <dgm:spPr/>
      <dgm:t>
        <a:bodyPr/>
        <a:lstStyle/>
        <a:p>
          <a:endParaRPr lang="en-US"/>
        </a:p>
      </dgm:t>
    </dgm:pt>
    <dgm:pt modelId="{14D2D53C-F117-4044-9E75-42CEB08A7728}" type="sibTrans" cxnId="{B39813BF-3A9D-4CD2-857C-67AB6F5E19BE}">
      <dgm:prSet/>
      <dgm:spPr/>
      <dgm:t>
        <a:bodyPr/>
        <a:lstStyle/>
        <a:p>
          <a:endParaRPr lang="en-US"/>
        </a:p>
      </dgm:t>
    </dgm:pt>
    <dgm:pt modelId="{CBF1082D-56A1-4285-8D74-1F900431C577}">
      <dgm:prSet phldrT="[Text]" custT="1"/>
      <dgm:spPr/>
      <dgm:t>
        <a:bodyPr/>
        <a:lstStyle/>
        <a:p>
          <a:r>
            <a:rPr lang="en-US" sz="1200" b="1" dirty="0" smtClean="0"/>
            <a:t>Lane Change factor</a:t>
          </a:r>
          <a:endParaRPr lang="en-US" sz="1200" b="1" dirty="0"/>
        </a:p>
      </dgm:t>
    </dgm:pt>
    <dgm:pt modelId="{C0E2D94A-96D3-43E7-9907-170C554D4D3C}" type="parTrans" cxnId="{76B187DD-4D35-4C2E-8F15-7D045A20CA03}">
      <dgm:prSet/>
      <dgm:spPr/>
      <dgm:t>
        <a:bodyPr/>
        <a:lstStyle/>
        <a:p>
          <a:endParaRPr lang="en-US"/>
        </a:p>
      </dgm:t>
    </dgm:pt>
    <dgm:pt modelId="{43671688-927D-4C02-87E1-AED532813450}" type="sibTrans" cxnId="{76B187DD-4D35-4C2E-8F15-7D045A20CA03}">
      <dgm:prSet/>
      <dgm:spPr/>
      <dgm:t>
        <a:bodyPr/>
        <a:lstStyle/>
        <a:p>
          <a:endParaRPr lang="en-US"/>
        </a:p>
      </dgm:t>
    </dgm:pt>
    <dgm:pt modelId="{A9E2C2E9-0180-4B8F-A912-C29B00F5BDD1}">
      <dgm:prSet phldrT="[Text]" custT="1"/>
      <dgm:spPr/>
      <dgm:t>
        <a:bodyPr/>
        <a:lstStyle/>
        <a:p>
          <a:r>
            <a:rPr lang="en-US" sz="1200" b="1" dirty="0" smtClean="0"/>
            <a:t>Remove/Reduce Loss</a:t>
          </a:r>
          <a:endParaRPr lang="en-US" sz="1200" b="1" dirty="0"/>
        </a:p>
      </dgm:t>
    </dgm:pt>
    <dgm:pt modelId="{315F4BA8-D508-4DA3-B5F1-D8B63F0D5081}" type="parTrans" cxnId="{480A2F10-6769-4903-8164-298712041032}">
      <dgm:prSet/>
      <dgm:spPr/>
      <dgm:t>
        <a:bodyPr/>
        <a:lstStyle/>
        <a:p>
          <a:endParaRPr lang="en-US"/>
        </a:p>
      </dgm:t>
    </dgm:pt>
    <dgm:pt modelId="{9647880C-BF37-454B-9CCD-AA82062C4F49}" type="sibTrans" cxnId="{480A2F10-6769-4903-8164-298712041032}">
      <dgm:prSet/>
      <dgm:spPr/>
      <dgm:t>
        <a:bodyPr/>
        <a:lstStyle/>
        <a:p>
          <a:endParaRPr lang="en-US"/>
        </a:p>
      </dgm:t>
    </dgm:pt>
    <dgm:pt modelId="{C4211DF2-3299-4B5D-8DB9-1156EE9828D3}">
      <dgm:prSet phldrT="[Text]" custT="1"/>
      <dgm:spPr/>
      <dgm:t>
        <a:bodyPr/>
        <a:lstStyle/>
        <a:p>
          <a:r>
            <a:rPr lang="en-US" sz="1100" dirty="0" smtClean="0"/>
            <a:t>Near Real time and Real Time prediction</a:t>
          </a:r>
          <a:endParaRPr lang="en-US" sz="1100" dirty="0"/>
        </a:p>
      </dgm:t>
    </dgm:pt>
    <dgm:pt modelId="{A1A60870-41E4-4CF0-8953-7E1AE8B9C276}" type="parTrans" cxnId="{7296EDA8-6114-4557-95D7-3928CD160196}">
      <dgm:prSet/>
      <dgm:spPr/>
      <dgm:t>
        <a:bodyPr/>
        <a:lstStyle/>
        <a:p>
          <a:endParaRPr lang="en-US"/>
        </a:p>
      </dgm:t>
    </dgm:pt>
    <dgm:pt modelId="{9CB191BA-9CCF-488F-BB58-89E6847233B5}" type="sibTrans" cxnId="{7296EDA8-6114-4557-95D7-3928CD160196}">
      <dgm:prSet/>
      <dgm:spPr/>
      <dgm:t>
        <a:bodyPr/>
        <a:lstStyle/>
        <a:p>
          <a:endParaRPr lang="en-US"/>
        </a:p>
      </dgm:t>
    </dgm:pt>
    <dgm:pt modelId="{8E72F44A-B7CE-4313-A849-4FB6B7062B78}">
      <dgm:prSet phldrT="[Text]" custT="1"/>
      <dgm:spPr>
        <a:solidFill>
          <a:srgbClr val="990000"/>
        </a:solidFill>
      </dgm:spPr>
      <dgm:t>
        <a:bodyPr/>
        <a:lstStyle/>
        <a:p>
          <a:r>
            <a:rPr lang="en-US" sz="1100" b="1" dirty="0" smtClean="0"/>
            <a:t>Effective Planning</a:t>
          </a:r>
          <a:endParaRPr lang="en-US" sz="1100" dirty="0"/>
        </a:p>
      </dgm:t>
    </dgm:pt>
    <dgm:pt modelId="{9BEB13F0-D581-411F-81EC-8995B8691F78}" type="parTrans" cxnId="{4007F0EB-25E3-42A2-BA43-867773592E36}">
      <dgm:prSet/>
      <dgm:spPr/>
      <dgm:t>
        <a:bodyPr/>
        <a:lstStyle/>
        <a:p>
          <a:endParaRPr lang="en-US"/>
        </a:p>
      </dgm:t>
    </dgm:pt>
    <dgm:pt modelId="{99EBCA5D-C915-43AD-91BA-6CCBFFFCB4AC}" type="sibTrans" cxnId="{4007F0EB-25E3-42A2-BA43-867773592E36}">
      <dgm:prSet/>
      <dgm:spPr/>
      <dgm:t>
        <a:bodyPr/>
        <a:lstStyle/>
        <a:p>
          <a:endParaRPr lang="en-US"/>
        </a:p>
      </dgm:t>
    </dgm:pt>
    <dgm:pt modelId="{F620C56E-0CD6-40FB-B3A2-5F8916B292F5}">
      <dgm:prSet phldrT="[Text]" custT="1"/>
      <dgm:spPr/>
      <dgm:t>
        <a:bodyPr/>
        <a:lstStyle/>
        <a:p>
          <a:r>
            <a:rPr lang="en-US" sz="1100" b="1" dirty="0" smtClean="0"/>
            <a:t>Multiple algorithm enabler</a:t>
          </a:r>
          <a:endParaRPr lang="en-US" sz="1100" b="1" dirty="0"/>
        </a:p>
      </dgm:t>
    </dgm:pt>
    <dgm:pt modelId="{3FA377CC-07DE-42AF-8A4D-60D66D012245}" type="sibTrans" cxnId="{4525176D-C4CB-4E42-A52F-03D5B93D73D1}">
      <dgm:prSet/>
      <dgm:spPr/>
      <dgm:t>
        <a:bodyPr/>
        <a:lstStyle/>
        <a:p>
          <a:endParaRPr lang="en-US"/>
        </a:p>
      </dgm:t>
    </dgm:pt>
    <dgm:pt modelId="{C8F41DC6-3E95-4697-8060-0D4697CDFDA0}" type="parTrans" cxnId="{4525176D-C4CB-4E42-A52F-03D5B93D73D1}">
      <dgm:prSet/>
      <dgm:spPr/>
      <dgm:t>
        <a:bodyPr/>
        <a:lstStyle/>
        <a:p>
          <a:endParaRPr lang="en-US"/>
        </a:p>
      </dgm:t>
    </dgm:pt>
    <dgm:pt modelId="{9B26C17B-75F9-4CE5-8D47-82E2A0AF5402}" type="pres">
      <dgm:prSet presAssocID="{BD6CFA2C-3F5C-4496-8BB7-E275F5408A3E}" presName="Name0" presStyleCnt="0">
        <dgm:presLayoutVars>
          <dgm:chMax val="1"/>
          <dgm:chPref val="1"/>
          <dgm:dir/>
          <dgm:animOne val="branch"/>
          <dgm:animLvl val="lvl"/>
        </dgm:presLayoutVars>
      </dgm:prSet>
      <dgm:spPr/>
      <dgm:t>
        <a:bodyPr/>
        <a:lstStyle/>
        <a:p>
          <a:endParaRPr lang="en-US"/>
        </a:p>
      </dgm:t>
    </dgm:pt>
    <dgm:pt modelId="{7DDBA26D-9425-446C-9EDE-E42E800BEFF9}" type="pres">
      <dgm:prSet presAssocID="{DA7980A6-2475-4593-852A-280B692052A4}" presName="Parent" presStyleLbl="node0" presStyleIdx="0" presStyleCnt="1">
        <dgm:presLayoutVars>
          <dgm:chMax val="6"/>
          <dgm:chPref val="6"/>
        </dgm:presLayoutVars>
      </dgm:prSet>
      <dgm:spPr/>
      <dgm:t>
        <a:bodyPr/>
        <a:lstStyle/>
        <a:p>
          <a:endParaRPr lang="en-US"/>
        </a:p>
      </dgm:t>
    </dgm:pt>
    <dgm:pt modelId="{182013CD-0A8C-46E3-B9FB-4CD98DDBA020}" type="pres">
      <dgm:prSet presAssocID="{973B8F0E-1DAF-42CB-8B82-D307283DD277}" presName="Accent1" presStyleCnt="0"/>
      <dgm:spPr/>
    </dgm:pt>
    <dgm:pt modelId="{4086DBC2-3353-481F-BC3A-3DEE7B309DF1}" type="pres">
      <dgm:prSet presAssocID="{973B8F0E-1DAF-42CB-8B82-D307283DD277}" presName="Accent" presStyleLbl="bgShp" presStyleIdx="0" presStyleCnt="6"/>
      <dgm:spPr/>
    </dgm:pt>
    <dgm:pt modelId="{A42CC5F8-3698-490F-9A03-FEB7169F286F}" type="pres">
      <dgm:prSet presAssocID="{973B8F0E-1DAF-42CB-8B82-D307283DD277}" presName="Child1" presStyleLbl="node1" presStyleIdx="0" presStyleCnt="6">
        <dgm:presLayoutVars>
          <dgm:chMax val="0"/>
          <dgm:chPref val="0"/>
          <dgm:bulletEnabled val="1"/>
        </dgm:presLayoutVars>
      </dgm:prSet>
      <dgm:spPr/>
      <dgm:t>
        <a:bodyPr/>
        <a:lstStyle/>
        <a:p>
          <a:endParaRPr lang="en-US"/>
        </a:p>
      </dgm:t>
    </dgm:pt>
    <dgm:pt modelId="{226FF784-59EB-46FB-AE6D-8A1EA56E158D}" type="pres">
      <dgm:prSet presAssocID="{CBF1082D-56A1-4285-8D74-1F900431C577}" presName="Accent2" presStyleCnt="0"/>
      <dgm:spPr/>
    </dgm:pt>
    <dgm:pt modelId="{922234E7-E239-40FB-BD23-9E1E61EB3578}" type="pres">
      <dgm:prSet presAssocID="{CBF1082D-56A1-4285-8D74-1F900431C577}" presName="Accent" presStyleLbl="bgShp" presStyleIdx="1" presStyleCnt="6"/>
      <dgm:spPr/>
    </dgm:pt>
    <dgm:pt modelId="{86CE7924-2B80-4BBE-9272-5866F5C738F9}" type="pres">
      <dgm:prSet presAssocID="{CBF1082D-56A1-4285-8D74-1F900431C577}" presName="Child2" presStyleLbl="node1" presStyleIdx="1" presStyleCnt="6">
        <dgm:presLayoutVars>
          <dgm:chMax val="0"/>
          <dgm:chPref val="0"/>
          <dgm:bulletEnabled val="1"/>
        </dgm:presLayoutVars>
      </dgm:prSet>
      <dgm:spPr/>
      <dgm:t>
        <a:bodyPr/>
        <a:lstStyle/>
        <a:p>
          <a:endParaRPr lang="en-US"/>
        </a:p>
      </dgm:t>
    </dgm:pt>
    <dgm:pt modelId="{7CD97AD0-4A6B-4401-ABC3-B2A9B7D940F7}" type="pres">
      <dgm:prSet presAssocID="{A9E2C2E9-0180-4B8F-A912-C29B00F5BDD1}" presName="Accent3" presStyleCnt="0"/>
      <dgm:spPr/>
    </dgm:pt>
    <dgm:pt modelId="{462921F1-B850-4EBE-BC75-A7A577E32D67}" type="pres">
      <dgm:prSet presAssocID="{A9E2C2E9-0180-4B8F-A912-C29B00F5BDD1}" presName="Accent" presStyleLbl="bgShp" presStyleIdx="2" presStyleCnt="6"/>
      <dgm:spPr/>
    </dgm:pt>
    <dgm:pt modelId="{8938E78B-FC91-4C8F-A112-8C6BB7AD4AD1}" type="pres">
      <dgm:prSet presAssocID="{A9E2C2E9-0180-4B8F-A912-C29B00F5BDD1}" presName="Child3" presStyleLbl="node1" presStyleIdx="2" presStyleCnt="6">
        <dgm:presLayoutVars>
          <dgm:chMax val="0"/>
          <dgm:chPref val="0"/>
          <dgm:bulletEnabled val="1"/>
        </dgm:presLayoutVars>
      </dgm:prSet>
      <dgm:spPr/>
      <dgm:t>
        <a:bodyPr/>
        <a:lstStyle/>
        <a:p>
          <a:endParaRPr lang="en-US"/>
        </a:p>
      </dgm:t>
    </dgm:pt>
    <dgm:pt modelId="{27B7FF48-D305-4522-90B7-DA912C3794B6}" type="pres">
      <dgm:prSet presAssocID="{F620C56E-0CD6-40FB-B3A2-5F8916B292F5}" presName="Accent4" presStyleCnt="0"/>
      <dgm:spPr/>
    </dgm:pt>
    <dgm:pt modelId="{8C316D20-BBF1-4297-9A38-BA0D23626B5A}" type="pres">
      <dgm:prSet presAssocID="{F620C56E-0CD6-40FB-B3A2-5F8916B292F5}" presName="Accent" presStyleLbl="bgShp" presStyleIdx="3" presStyleCnt="6"/>
      <dgm:spPr/>
    </dgm:pt>
    <dgm:pt modelId="{E16CDB33-B581-4690-8640-8B543A43076B}" type="pres">
      <dgm:prSet presAssocID="{F620C56E-0CD6-40FB-B3A2-5F8916B292F5}" presName="Child4" presStyleLbl="node1" presStyleIdx="3" presStyleCnt="6">
        <dgm:presLayoutVars>
          <dgm:chMax val="0"/>
          <dgm:chPref val="0"/>
          <dgm:bulletEnabled val="1"/>
        </dgm:presLayoutVars>
      </dgm:prSet>
      <dgm:spPr/>
      <dgm:t>
        <a:bodyPr/>
        <a:lstStyle/>
        <a:p>
          <a:endParaRPr lang="en-US"/>
        </a:p>
      </dgm:t>
    </dgm:pt>
    <dgm:pt modelId="{22193002-1E43-411D-87AC-789D1DF4E9CE}" type="pres">
      <dgm:prSet presAssocID="{C4211DF2-3299-4B5D-8DB9-1156EE9828D3}" presName="Accent5" presStyleCnt="0"/>
      <dgm:spPr/>
    </dgm:pt>
    <dgm:pt modelId="{D91B82DD-8C0E-499A-91E3-8B07E6276DA9}" type="pres">
      <dgm:prSet presAssocID="{C4211DF2-3299-4B5D-8DB9-1156EE9828D3}" presName="Accent" presStyleLbl="bgShp" presStyleIdx="4" presStyleCnt="6"/>
      <dgm:spPr/>
    </dgm:pt>
    <dgm:pt modelId="{AC0FFE80-8130-403C-A2BD-196F7BF2851A}" type="pres">
      <dgm:prSet presAssocID="{C4211DF2-3299-4B5D-8DB9-1156EE9828D3}" presName="Child5" presStyleLbl="node1" presStyleIdx="4" presStyleCnt="6">
        <dgm:presLayoutVars>
          <dgm:chMax val="0"/>
          <dgm:chPref val="0"/>
          <dgm:bulletEnabled val="1"/>
        </dgm:presLayoutVars>
      </dgm:prSet>
      <dgm:spPr/>
      <dgm:t>
        <a:bodyPr/>
        <a:lstStyle/>
        <a:p>
          <a:endParaRPr lang="en-US"/>
        </a:p>
      </dgm:t>
    </dgm:pt>
    <dgm:pt modelId="{2DE9A468-343A-4191-8B7A-24080AB32E25}" type="pres">
      <dgm:prSet presAssocID="{8E72F44A-B7CE-4313-A849-4FB6B7062B78}" presName="Accent6" presStyleCnt="0"/>
      <dgm:spPr/>
    </dgm:pt>
    <dgm:pt modelId="{B5DED721-6A56-4252-AA50-93E8474FB6E7}" type="pres">
      <dgm:prSet presAssocID="{8E72F44A-B7CE-4313-A849-4FB6B7062B78}" presName="Accent" presStyleLbl="bgShp" presStyleIdx="5" presStyleCnt="6"/>
      <dgm:spPr/>
    </dgm:pt>
    <dgm:pt modelId="{2AC3DF54-F18E-4A1D-B467-3D343343C626}" type="pres">
      <dgm:prSet presAssocID="{8E72F44A-B7CE-4313-A849-4FB6B7062B78}" presName="Child6" presStyleLbl="node1" presStyleIdx="5" presStyleCnt="6">
        <dgm:presLayoutVars>
          <dgm:chMax val="0"/>
          <dgm:chPref val="0"/>
          <dgm:bulletEnabled val="1"/>
        </dgm:presLayoutVars>
      </dgm:prSet>
      <dgm:spPr/>
      <dgm:t>
        <a:bodyPr/>
        <a:lstStyle/>
        <a:p>
          <a:endParaRPr lang="en-US"/>
        </a:p>
      </dgm:t>
    </dgm:pt>
  </dgm:ptLst>
  <dgm:cxnLst>
    <dgm:cxn modelId="{BC43E593-F0AB-40F1-9107-2EC27AB4407E}" type="presOf" srcId="{CBF1082D-56A1-4285-8D74-1F900431C577}" destId="{86CE7924-2B80-4BBE-9272-5866F5C738F9}" srcOrd="0" destOrd="0" presId="urn:microsoft.com/office/officeart/2011/layout/HexagonRadial"/>
    <dgm:cxn modelId="{4007F0EB-25E3-42A2-BA43-867773592E36}" srcId="{DA7980A6-2475-4593-852A-280B692052A4}" destId="{8E72F44A-B7CE-4313-A849-4FB6B7062B78}" srcOrd="5" destOrd="0" parTransId="{9BEB13F0-D581-411F-81EC-8995B8691F78}" sibTransId="{99EBCA5D-C915-43AD-91BA-6CCBFFFCB4AC}"/>
    <dgm:cxn modelId="{4525176D-C4CB-4E42-A52F-03D5B93D73D1}" srcId="{DA7980A6-2475-4593-852A-280B692052A4}" destId="{F620C56E-0CD6-40FB-B3A2-5F8916B292F5}" srcOrd="3" destOrd="0" parTransId="{C8F41DC6-3E95-4697-8060-0D4697CDFDA0}" sibTransId="{3FA377CC-07DE-42AF-8A4D-60D66D012245}"/>
    <dgm:cxn modelId="{D923076E-8E44-4B17-9BA9-22363547598F}" type="presOf" srcId="{DA7980A6-2475-4593-852A-280B692052A4}" destId="{7DDBA26D-9425-446C-9EDE-E42E800BEFF9}" srcOrd="0" destOrd="0" presId="urn:microsoft.com/office/officeart/2011/layout/HexagonRadial"/>
    <dgm:cxn modelId="{5C0668F1-E312-45B2-AEFC-E421E7B909B8}" type="presOf" srcId="{F620C56E-0CD6-40FB-B3A2-5F8916B292F5}" destId="{E16CDB33-B581-4690-8640-8B543A43076B}" srcOrd="0" destOrd="0" presId="urn:microsoft.com/office/officeart/2011/layout/HexagonRadial"/>
    <dgm:cxn modelId="{D8A2D535-904D-4239-873A-CA6C550B7CF1}" type="presOf" srcId="{973B8F0E-1DAF-42CB-8B82-D307283DD277}" destId="{A42CC5F8-3698-490F-9A03-FEB7169F286F}" srcOrd="0" destOrd="0" presId="urn:microsoft.com/office/officeart/2011/layout/HexagonRadial"/>
    <dgm:cxn modelId="{46C07653-998F-409F-8C37-5ED917D08ADC}" type="presOf" srcId="{BD6CFA2C-3F5C-4496-8BB7-E275F5408A3E}" destId="{9B26C17B-75F9-4CE5-8D47-82E2A0AF5402}" srcOrd="0" destOrd="0" presId="urn:microsoft.com/office/officeart/2011/layout/HexagonRadial"/>
    <dgm:cxn modelId="{76B187DD-4D35-4C2E-8F15-7D045A20CA03}" srcId="{DA7980A6-2475-4593-852A-280B692052A4}" destId="{CBF1082D-56A1-4285-8D74-1F900431C577}" srcOrd="1" destOrd="0" parTransId="{C0E2D94A-96D3-43E7-9907-170C554D4D3C}" sibTransId="{43671688-927D-4C02-87E1-AED532813450}"/>
    <dgm:cxn modelId="{B39813BF-3A9D-4CD2-857C-67AB6F5E19BE}" srcId="{DA7980A6-2475-4593-852A-280B692052A4}" destId="{973B8F0E-1DAF-42CB-8B82-D307283DD277}" srcOrd="0" destOrd="0" parTransId="{13754091-EBB3-4550-86A9-E3732248B23F}" sibTransId="{14D2D53C-F117-4044-9E75-42CEB08A7728}"/>
    <dgm:cxn modelId="{8742118D-5D08-4E2E-A199-AA1839B11223}" type="presOf" srcId="{8E72F44A-B7CE-4313-A849-4FB6B7062B78}" destId="{2AC3DF54-F18E-4A1D-B467-3D343343C626}" srcOrd="0" destOrd="0" presId="urn:microsoft.com/office/officeart/2011/layout/HexagonRadial"/>
    <dgm:cxn modelId="{F45612FB-5047-4902-AB1E-CB049172A2E7}" type="presOf" srcId="{C4211DF2-3299-4B5D-8DB9-1156EE9828D3}" destId="{AC0FFE80-8130-403C-A2BD-196F7BF2851A}" srcOrd="0" destOrd="0" presId="urn:microsoft.com/office/officeart/2011/layout/HexagonRadial"/>
    <dgm:cxn modelId="{7296EDA8-6114-4557-95D7-3928CD160196}" srcId="{DA7980A6-2475-4593-852A-280B692052A4}" destId="{C4211DF2-3299-4B5D-8DB9-1156EE9828D3}" srcOrd="4" destOrd="0" parTransId="{A1A60870-41E4-4CF0-8953-7E1AE8B9C276}" sibTransId="{9CB191BA-9CCF-488F-BB58-89E6847233B5}"/>
    <dgm:cxn modelId="{480A2F10-6769-4903-8164-298712041032}" srcId="{DA7980A6-2475-4593-852A-280B692052A4}" destId="{A9E2C2E9-0180-4B8F-A912-C29B00F5BDD1}" srcOrd="2" destOrd="0" parTransId="{315F4BA8-D508-4DA3-B5F1-D8B63F0D5081}" sibTransId="{9647880C-BF37-454B-9CCD-AA82062C4F49}"/>
    <dgm:cxn modelId="{D2486B0B-BC2F-4B4C-B46A-09CD85F1FBBB}" type="presOf" srcId="{A9E2C2E9-0180-4B8F-A912-C29B00F5BDD1}" destId="{8938E78B-FC91-4C8F-A112-8C6BB7AD4AD1}" srcOrd="0" destOrd="0" presId="urn:microsoft.com/office/officeart/2011/layout/HexagonRadial"/>
    <dgm:cxn modelId="{2B9A44CD-2786-4410-AE60-5FCAA9CC70BD}" srcId="{BD6CFA2C-3F5C-4496-8BB7-E275F5408A3E}" destId="{DA7980A6-2475-4593-852A-280B692052A4}" srcOrd="0" destOrd="0" parTransId="{8D8C1F29-EBE6-4664-A9B7-D4D259319238}" sibTransId="{55B08839-1C88-4DF3-8F8A-93BD565E692C}"/>
    <dgm:cxn modelId="{40CD75E0-A1BD-4292-9F9C-CC1F60CB2771}" type="presParOf" srcId="{9B26C17B-75F9-4CE5-8D47-82E2A0AF5402}" destId="{7DDBA26D-9425-446C-9EDE-E42E800BEFF9}" srcOrd="0" destOrd="0" presId="urn:microsoft.com/office/officeart/2011/layout/HexagonRadial"/>
    <dgm:cxn modelId="{480F5D2F-A9C8-4FC5-9513-F4EB61D6E614}" type="presParOf" srcId="{9B26C17B-75F9-4CE5-8D47-82E2A0AF5402}" destId="{182013CD-0A8C-46E3-B9FB-4CD98DDBA020}" srcOrd="1" destOrd="0" presId="urn:microsoft.com/office/officeart/2011/layout/HexagonRadial"/>
    <dgm:cxn modelId="{CAD15813-17D5-4BED-9B59-BAC4AFF926B9}" type="presParOf" srcId="{182013CD-0A8C-46E3-B9FB-4CD98DDBA020}" destId="{4086DBC2-3353-481F-BC3A-3DEE7B309DF1}" srcOrd="0" destOrd="0" presId="urn:microsoft.com/office/officeart/2011/layout/HexagonRadial"/>
    <dgm:cxn modelId="{C53D83C8-B4D7-43D7-9585-9DD5965E29A9}" type="presParOf" srcId="{9B26C17B-75F9-4CE5-8D47-82E2A0AF5402}" destId="{A42CC5F8-3698-490F-9A03-FEB7169F286F}" srcOrd="2" destOrd="0" presId="urn:microsoft.com/office/officeart/2011/layout/HexagonRadial"/>
    <dgm:cxn modelId="{72903DA2-19BB-40FE-9F1C-F589CAFC30F4}" type="presParOf" srcId="{9B26C17B-75F9-4CE5-8D47-82E2A0AF5402}" destId="{226FF784-59EB-46FB-AE6D-8A1EA56E158D}" srcOrd="3" destOrd="0" presId="urn:microsoft.com/office/officeart/2011/layout/HexagonRadial"/>
    <dgm:cxn modelId="{3F6E5F9B-6D2E-48B9-A6A5-92A4E7D57184}" type="presParOf" srcId="{226FF784-59EB-46FB-AE6D-8A1EA56E158D}" destId="{922234E7-E239-40FB-BD23-9E1E61EB3578}" srcOrd="0" destOrd="0" presId="urn:microsoft.com/office/officeart/2011/layout/HexagonRadial"/>
    <dgm:cxn modelId="{0BAC96B6-00C4-4EA0-A4C1-947413261AFD}" type="presParOf" srcId="{9B26C17B-75F9-4CE5-8D47-82E2A0AF5402}" destId="{86CE7924-2B80-4BBE-9272-5866F5C738F9}" srcOrd="4" destOrd="0" presId="urn:microsoft.com/office/officeart/2011/layout/HexagonRadial"/>
    <dgm:cxn modelId="{951E0D47-6D9B-415D-A218-55E3F1E6A33E}" type="presParOf" srcId="{9B26C17B-75F9-4CE5-8D47-82E2A0AF5402}" destId="{7CD97AD0-4A6B-4401-ABC3-B2A9B7D940F7}" srcOrd="5" destOrd="0" presId="urn:microsoft.com/office/officeart/2011/layout/HexagonRadial"/>
    <dgm:cxn modelId="{8B4A4782-79DD-46BD-939E-40D8AF339858}" type="presParOf" srcId="{7CD97AD0-4A6B-4401-ABC3-B2A9B7D940F7}" destId="{462921F1-B850-4EBE-BC75-A7A577E32D67}" srcOrd="0" destOrd="0" presId="urn:microsoft.com/office/officeart/2011/layout/HexagonRadial"/>
    <dgm:cxn modelId="{EF9A8EAE-7C5B-4F19-8989-7DB74C325CA5}" type="presParOf" srcId="{9B26C17B-75F9-4CE5-8D47-82E2A0AF5402}" destId="{8938E78B-FC91-4C8F-A112-8C6BB7AD4AD1}" srcOrd="6" destOrd="0" presId="urn:microsoft.com/office/officeart/2011/layout/HexagonRadial"/>
    <dgm:cxn modelId="{648E836B-A579-40CA-855E-B6E2CACD084B}" type="presParOf" srcId="{9B26C17B-75F9-4CE5-8D47-82E2A0AF5402}" destId="{27B7FF48-D305-4522-90B7-DA912C3794B6}" srcOrd="7" destOrd="0" presId="urn:microsoft.com/office/officeart/2011/layout/HexagonRadial"/>
    <dgm:cxn modelId="{FD65DAB1-00C8-4757-A70D-2FC9B4B362E7}" type="presParOf" srcId="{27B7FF48-D305-4522-90B7-DA912C3794B6}" destId="{8C316D20-BBF1-4297-9A38-BA0D23626B5A}" srcOrd="0" destOrd="0" presId="urn:microsoft.com/office/officeart/2011/layout/HexagonRadial"/>
    <dgm:cxn modelId="{A5A1D3EA-8226-4F90-A4C3-56BF90951C07}" type="presParOf" srcId="{9B26C17B-75F9-4CE5-8D47-82E2A0AF5402}" destId="{E16CDB33-B581-4690-8640-8B543A43076B}" srcOrd="8" destOrd="0" presId="urn:microsoft.com/office/officeart/2011/layout/HexagonRadial"/>
    <dgm:cxn modelId="{EFF7A8D9-2450-45A5-9C5A-4C45288AA9AB}" type="presParOf" srcId="{9B26C17B-75F9-4CE5-8D47-82E2A0AF5402}" destId="{22193002-1E43-411D-87AC-789D1DF4E9CE}" srcOrd="9" destOrd="0" presId="urn:microsoft.com/office/officeart/2011/layout/HexagonRadial"/>
    <dgm:cxn modelId="{A02559C4-ED07-4FE9-AB0F-4714DD9CD846}" type="presParOf" srcId="{22193002-1E43-411D-87AC-789D1DF4E9CE}" destId="{D91B82DD-8C0E-499A-91E3-8B07E6276DA9}" srcOrd="0" destOrd="0" presId="urn:microsoft.com/office/officeart/2011/layout/HexagonRadial"/>
    <dgm:cxn modelId="{0BE2915D-DBC5-42E8-8D44-B2D5213B9278}" type="presParOf" srcId="{9B26C17B-75F9-4CE5-8D47-82E2A0AF5402}" destId="{AC0FFE80-8130-403C-A2BD-196F7BF2851A}" srcOrd="10" destOrd="0" presId="urn:microsoft.com/office/officeart/2011/layout/HexagonRadial"/>
    <dgm:cxn modelId="{35D55AA2-B6C6-4C50-9CCF-C64B1B98B972}" type="presParOf" srcId="{9B26C17B-75F9-4CE5-8D47-82E2A0AF5402}" destId="{2DE9A468-343A-4191-8B7A-24080AB32E25}" srcOrd="11" destOrd="0" presId="urn:microsoft.com/office/officeart/2011/layout/HexagonRadial"/>
    <dgm:cxn modelId="{E67A62A1-1D81-4B31-A30A-CEB09BE48DB1}" type="presParOf" srcId="{2DE9A468-343A-4191-8B7A-24080AB32E25}" destId="{B5DED721-6A56-4252-AA50-93E8474FB6E7}" srcOrd="0" destOrd="0" presId="urn:microsoft.com/office/officeart/2011/layout/HexagonRadial"/>
    <dgm:cxn modelId="{B4BD2E0D-BE42-46D7-BF35-694065B42048}" type="presParOf" srcId="{9B26C17B-75F9-4CE5-8D47-82E2A0AF5402}" destId="{2AC3DF54-F18E-4A1D-B467-3D343343C626}"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BA26D-9425-446C-9EDE-E42E800BEFF9}">
      <dsp:nvSpPr>
        <dsp:cNvPr id="0" name=""/>
        <dsp:cNvSpPr/>
      </dsp:nvSpPr>
      <dsp:spPr>
        <a:xfrm>
          <a:off x="1899501" y="1251434"/>
          <a:ext cx="1590627" cy="1375957"/>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Futuristic Predictions</a:t>
          </a:r>
          <a:endParaRPr lang="en-US" sz="1500" kern="1200" dirty="0"/>
        </a:p>
      </dsp:txBody>
      <dsp:txXfrm>
        <a:off x="2163090" y="1479449"/>
        <a:ext cx="1063449" cy="919927"/>
      </dsp:txXfrm>
    </dsp:sp>
    <dsp:sp modelId="{922234E7-E239-40FB-BD23-9E1E61EB3578}">
      <dsp:nvSpPr>
        <dsp:cNvPr id="0" name=""/>
        <dsp:cNvSpPr/>
      </dsp:nvSpPr>
      <dsp:spPr>
        <a:xfrm>
          <a:off x="2895540" y="593131"/>
          <a:ext cx="600139" cy="517099"/>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CC5F8-3698-490F-9A03-FEB7169F286F}">
      <dsp:nvSpPr>
        <dsp:cNvPr id="0" name=""/>
        <dsp:cNvSpPr/>
      </dsp:nvSpPr>
      <dsp:spPr>
        <a:xfrm>
          <a:off x="2046021" y="0"/>
          <a:ext cx="1303508" cy="1127687"/>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Algorithm Accuracy Indicator</a:t>
          </a:r>
          <a:endParaRPr lang="en-US" sz="1200" b="1" kern="1200" dirty="0"/>
        </a:p>
      </dsp:txBody>
      <dsp:txXfrm>
        <a:off x="2262040" y="186882"/>
        <a:ext cx="871470" cy="753923"/>
      </dsp:txXfrm>
    </dsp:sp>
    <dsp:sp modelId="{462921F1-B850-4EBE-BC75-A7A577E32D67}">
      <dsp:nvSpPr>
        <dsp:cNvPr id="0" name=""/>
        <dsp:cNvSpPr/>
      </dsp:nvSpPr>
      <dsp:spPr>
        <a:xfrm>
          <a:off x="3595949" y="1559832"/>
          <a:ext cx="600139" cy="517099"/>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E7924-2B80-4BBE-9272-5866F5C738F9}">
      <dsp:nvSpPr>
        <dsp:cNvPr id="0" name=""/>
        <dsp:cNvSpPr/>
      </dsp:nvSpPr>
      <dsp:spPr>
        <a:xfrm>
          <a:off x="3241489" y="693603"/>
          <a:ext cx="1303508" cy="1127687"/>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Lane Change factor</a:t>
          </a:r>
          <a:endParaRPr lang="en-US" sz="1200" b="1" kern="1200" dirty="0"/>
        </a:p>
      </dsp:txBody>
      <dsp:txXfrm>
        <a:off x="3457508" y="880485"/>
        <a:ext cx="871470" cy="753923"/>
      </dsp:txXfrm>
    </dsp:sp>
    <dsp:sp modelId="{8C316D20-BBF1-4297-9A38-BA0D23626B5A}">
      <dsp:nvSpPr>
        <dsp:cNvPr id="0" name=""/>
        <dsp:cNvSpPr/>
      </dsp:nvSpPr>
      <dsp:spPr>
        <a:xfrm>
          <a:off x="3109399" y="2651055"/>
          <a:ext cx="600139" cy="517099"/>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38E78B-FC91-4C8F-A112-8C6BB7AD4AD1}">
      <dsp:nvSpPr>
        <dsp:cNvPr id="0" name=""/>
        <dsp:cNvSpPr/>
      </dsp:nvSpPr>
      <dsp:spPr>
        <a:xfrm>
          <a:off x="3241489" y="2057147"/>
          <a:ext cx="1303508" cy="1127687"/>
        </a:xfrm>
        <a:prstGeom prst="hexagon">
          <a:avLst>
            <a:gd name="adj" fmla="val 2857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Remove/Reduce Loss</a:t>
          </a:r>
          <a:endParaRPr lang="en-US" sz="1200" b="1" kern="1200" dirty="0"/>
        </a:p>
      </dsp:txBody>
      <dsp:txXfrm>
        <a:off x="3457508" y="2244029"/>
        <a:ext cx="871470" cy="753923"/>
      </dsp:txXfrm>
    </dsp:sp>
    <dsp:sp modelId="{D91B82DD-8C0E-499A-91E3-8B07E6276DA9}">
      <dsp:nvSpPr>
        <dsp:cNvPr id="0" name=""/>
        <dsp:cNvSpPr/>
      </dsp:nvSpPr>
      <dsp:spPr>
        <a:xfrm>
          <a:off x="1902461" y="2764328"/>
          <a:ext cx="600139" cy="517099"/>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6CDB33-B581-4690-8640-8B543A43076B}">
      <dsp:nvSpPr>
        <dsp:cNvPr id="0" name=""/>
        <dsp:cNvSpPr/>
      </dsp:nvSpPr>
      <dsp:spPr>
        <a:xfrm>
          <a:off x="2046021" y="2751527"/>
          <a:ext cx="1303508" cy="1127687"/>
        </a:xfrm>
        <a:prstGeom prst="hexagon">
          <a:avLst>
            <a:gd name="adj" fmla="val 2857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Multiple algorithm enabler</a:t>
          </a:r>
          <a:endParaRPr lang="en-US" sz="1100" b="1" kern="1200" dirty="0"/>
        </a:p>
      </dsp:txBody>
      <dsp:txXfrm>
        <a:off x="2262040" y="2938409"/>
        <a:ext cx="871470" cy="753923"/>
      </dsp:txXfrm>
    </dsp:sp>
    <dsp:sp modelId="{B5DED721-6A56-4252-AA50-93E8474FB6E7}">
      <dsp:nvSpPr>
        <dsp:cNvPr id="0" name=""/>
        <dsp:cNvSpPr/>
      </dsp:nvSpPr>
      <dsp:spPr>
        <a:xfrm>
          <a:off x="1190582" y="1798016"/>
          <a:ext cx="600139" cy="517099"/>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0FFE80-8130-403C-A2BD-196F7BF2851A}">
      <dsp:nvSpPr>
        <dsp:cNvPr id="0" name=""/>
        <dsp:cNvSpPr/>
      </dsp:nvSpPr>
      <dsp:spPr>
        <a:xfrm>
          <a:off x="845002" y="2057923"/>
          <a:ext cx="1303508" cy="1127687"/>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Near Real time and Real Time prediction</a:t>
          </a:r>
          <a:endParaRPr lang="en-US" sz="1100" kern="1200" dirty="0"/>
        </a:p>
      </dsp:txBody>
      <dsp:txXfrm>
        <a:off x="1061021" y="2244805"/>
        <a:ext cx="871470" cy="753923"/>
      </dsp:txXfrm>
    </dsp:sp>
    <dsp:sp modelId="{2AC3DF54-F18E-4A1D-B467-3D343343C626}">
      <dsp:nvSpPr>
        <dsp:cNvPr id="0" name=""/>
        <dsp:cNvSpPr/>
      </dsp:nvSpPr>
      <dsp:spPr>
        <a:xfrm>
          <a:off x="845002" y="692051"/>
          <a:ext cx="1303508" cy="1127687"/>
        </a:xfrm>
        <a:prstGeom prst="hexagon">
          <a:avLst>
            <a:gd name="adj" fmla="val 28570"/>
            <a:gd name="vf" fmla="val 115470"/>
          </a:avLst>
        </a:prstGeom>
        <a:solidFill>
          <a:srgbClr val="99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Effective Planning</a:t>
          </a:r>
          <a:endParaRPr lang="en-US" sz="1100" kern="1200" dirty="0"/>
        </a:p>
      </dsp:txBody>
      <dsp:txXfrm>
        <a:off x="1061021" y="878933"/>
        <a:ext cx="871470" cy="75392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4820"/>
          </a:xfrm>
          <a:prstGeom prst="rect">
            <a:avLst/>
          </a:prstGeom>
        </p:spPr>
        <p:txBody>
          <a:bodyPr vert="horz" lIns="93157" tIns="46579" rIns="93157" bIns="46579" rtlCol="0"/>
          <a:lstStyle>
            <a:lvl1pPr algn="l">
              <a:defRPr sz="1200"/>
            </a:lvl1pPr>
          </a:lstStyle>
          <a:p>
            <a:endParaRPr lang="en-US" dirty="0"/>
          </a:p>
        </p:txBody>
      </p:sp>
      <p:sp>
        <p:nvSpPr>
          <p:cNvPr id="3" name="Date Placeholder 2"/>
          <p:cNvSpPr>
            <a:spLocks noGrp="1"/>
          </p:cNvSpPr>
          <p:nvPr>
            <p:ph type="dt" sz="quarter" idx="1"/>
          </p:nvPr>
        </p:nvSpPr>
        <p:spPr>
          <a:xfrm>
            <a:off x="3970940" y="2"/>
            <a:ext cx="3037840" cy="464820"/>
          </a:xfrm>
          <a:prstGeom prst="rect">
            <a:avLst/>
          </a:prstGeom>
        </p:spPr>
        <p:txBody>
          <a:bodyPr vert="horz" lIns="93157" tIns="46579" rIns="93157" bIns="46579" rtlCol="0"/>
          <a:lstStyle>
            <a:lvl1pPr algn="r">
              <a:defRPr sz="1200"/>
            </a:lvl1pPr>
          </a:lstStyle>
          <a:p>
            <a:fld id="{4619D1E8-37AF-CD43-8351-241FD9476B7F}" type="datetimeFigureOut">
              <a:rPr lang="en-US" smtClean="0"/>
              <a:t>14-Dec-17</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57" tIns="46579" rIns="93157" bIns="465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40" y="8829967"/>
            <a:ext cx="3037840" cy="464820"/>
          </a:xfrm>
          <a:prstGeom prst="rect">
            <a:avLst/>
          </a:prstGeom>
        </p:spPr>
        <p:txBody>
          <a:bodyPr vert="horz" lIns="93157" tIns="46579" rIns="93157" bIns="46579" rtlCol="0" anchor="b"/>
          <a:lstStyle>
            <a:lvl1pPr algn="r">
              <a:defRPr sz="1200"/>
            </a:lvl1pPr>
          </a:lstStyle>
          <a:p>
            <a:fld id="{82500861-D186-2D49-BBBA-DD5AE7FDBD91}" type="slidenum">
              <a:rPr lang="en-US" smtClean="0"/>
              <a:t>‹#›</a:t>
            </a:fld>
            <a:endParaRPr lang="en-US" dirty="0"/>
          </a:p>
        </p:txBody>
      </p:sp>
    </p:spTree>
    <p:extLst>
      <p:ext uri="{BB962C8B-B14F-4D97-AF65-F5344CB8AC3E}">
        <p14:creationId xmlns:p14="http://schemas.microsoft.com/office/powerpoint/2010/main" val="40692307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4820"/>
          </a:xfrm>
          <a:prstGeom prst="rect">
            <a:avLst/>
          </a:prstGeom>
        </p:spPr>
        <p:txBody>
          <a:bodyPr vert="horz" lIns="93157" tIns="46579" rIns="93157" bIns="46579" rtlCol="0"/>
          <a:lstStyle>
            <a:lvl1pPr algn="l">
              <a:defRPr sz="1200"/>
            </a:lvl1pPr>
          </a:lstStyle>
          <a:p>
            <a:endParaRPr lang="en-US" dirty="0"/>
          </a:p>
        </p:txBody>
      </p:sp>
      <p:sp>
        <p:nvSpPr>
          <p:cNvPr id="3" name="Date Placeholder 2"/>
          <p:cNvSpPr>
            <a:spLocks noGrp="1"/>
          </p:cNvSpPr>
          <p:nvPr>
            <p:ph type="dt" idx="1"/>
          </p:nvPr>
        </p:nvSpPr>
        <p:spPr>
          <a:xfrm>
            <a:off x="3970940" y="2"/>
            <a:ext cx="3037840" cy="464820"/>
          </a:xfrm>
          <a:prstGeom prst="rect">
            <a:avLst/>
          </a:prstGeom>
        </p:spPr>
        <p:txBody>
          <a:bodyPr vert="horz" lIns="93157" tIns="46579" rIns="93157" bIns="46579" rtlCol="0"/>
          <a:lstStyle>
            <a:lvl1pPr algn="r">
              <a:defRPr sz="1200"/>
            </a:lvl1pPr>
          </a:lstStyle>
          <a:p>
            <a:fld id="{E93B18B7-0C16-8F45-BF57-24AEA4DFE27C}" type="datetimeFigureOut">
              <a:rPr lang="en-US" smtClean="0"/>
              <a:t>14-Dec-17</a:t>
            </a:fld>
            <a:endParaRPr lang="en-US" dirty="0"/>
          </a:p>
        </p:txBody>
      </p:sp>
      <p:sp>
        <p:nvSpPr>
          <p:cNvPr id="4" name="Slide Image Placeholder 3"/>
          <p:cNvSpPr>
            <a:spLocks noGrp="1" noRot="1" noChangeAspect="1"/>
          </p:cNvSpPr>
          <p:nvPr>
            <p:ph type="sldImg" idx="2"/>
          </p:nvPr>
        </p:nvSpPr>
        <p:spPr>
          <a:xfrm>
            <a:off x="1249363" y="696913"/>
            <a:ext cx="4511675" cy="3486150"/>
          </a:xfrm>
          <a:prstGeom prst="rect">
            <a:avLst/>
          </a:prstGeom>
          <a:noFill/>
          <a:ln w="12700">
            <a:solidFill>
              <a:prstClr val="black"/>
            </a:solidFill>
          </a:ln>
        </p:spPr>
        <p:txBody>
          <a:bodyPr vert="horz" lIns="93157" tIns="46579" rIns="93157" bIns="46579"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57" tIns="46579" rIns="93157" bIns="465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57" tIns="46579" rIns="93157"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40" y="8829967"/>
            <a:ext cx="3037840" cy="464820"/>
          </a:xfrm>
          <a:prstGeom prst="rect">
            <a:avLst/>
          </a:prstGeom>
        </p:spPr>
        <p:txBody>
          <a:bodyPr vert="horz" lIns="93157" tIns="46579" rIns="93157" bIns="46579" rtlCol="0" anchor="b"/>
          <a:lstStyle>
            <a:lvl1pPr algn="r">
              <a:defRPr sz="1200"/>
            </a:lvl1pPr>
          </a:lstStyle>
          <a:p>
            <a:fld id="{068E4897-8674-6E4A-9D2E-C35276BF5669}" type="slidenum">
              <a:rPr lang="en-US" smtClean="0"/>
              <a:t>‹#›</a:t>
            </a:fld>
            <a:endParaRPr lang="en-US" dirty="0"/>
          </a:p>
        </p:txBody>
      </p:sp>
    </p:spTree>
    <p:extLst>
      <p:ext uri="{BB962C8B-B14F-4D97-AF65-F5344CB8AC3E}">
        <p14:creationId xmlns:p14="http://schemas.microsoft.com/office/powerpoint/2010/main" val="3411416868"/>
      </p:ext>
    </p:extLst>
  </p:cSld>
  <p:clrMap bg1="lt1" tx1="dk1" bg2="lt2" tx2="dk2" accent1="accent1" accent2="accent2" accent3="accent3" accent4="accent4" accent5="accent5" accent6="accent6" hlink="hlink" folHlink="folHlink"/>
  <p:hf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E4897-8674-6E4A-9D2E-C35276BF5669}" type="slidenum">
              <a:rPr lang="en-US" smtClean="0"/>
              <a:t>1</a:t>
            </a:fld>
            <a:endParaRPr lang="en-US" dirty="0"/>
          </a:p>
        </p:txBody>
      </p:sp>
    </p:spTree>
    <p:extLst>
      <p:ext uri="{BB962C8B-B14F-4D97-AF65-F5344CB8AC3E}">
        <p14:creationId xmlns:p14="http://schemas.microsoft.com/office/powerpoint/2010/main" val="1245200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2975471" y="3206279"/>
            <a:ext cx="5921797" cy="1068735"/>
          </a:xfrm>
          <a:prstGeom prst="rect">
            <a:avLst/>
          </a:prstGeom>
        </p:spPr>
        <p:txBody>
          <a:bodyPr vert="horz" lIns="91440" tIns="45720" rIns="91440" bIns="45720" rtlCol="0" anchor="t">
            <a:normAutofit/>
          </a:bodyPr>
          <a:lstStyle/>
          <a:p>
            <a:r>
              <a:rPr lang="en-US" smtClean="0"/>
              <a:t>Click to edit Master title style</a:t>
            </a:r>
            <a:endParaRPr lang="en-US" dirty="0"/>
          </a:p>
        </p:txBody>
      </p:sp>
      <p:pic>
        <p:nvPicPr>
          <p:cNvPr id="20" name="Picture 19" descr="xpo-arrow-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844801" cy="7817420"/>
          </a:xfrm>
          <a:prstGeom prst="rect">
            <a:avLst/>
          </a:prstGeom>
        </p:spPr>
      </p:pic>
      <p:sp>
        <p:nvSpPr>
          <p:cNvPr id="21" name="Slide Number Placeholder 5"/>
          <p:cNvSpPr>
            <a:spLocks noGrp="1"/>
          </p:cNvSpPr>
          <p:nvPr>
            <p:ph type="sldNum" sz="quarter" idx="4"/>
          </p:nvPr>
        </p:nvSpPr>
        <p:spPr>
          <a:xfrm>
            <a:off x="7501423" y="7061208"/>
            <a:ext cx="21336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r>
              <a:rPr lang="en-US" smtClean="0"/>
              <a:t>05 | 01 | 15</a:t>
            </a:r>
            <a:endParaRPr lang="en-US" dirty="0"/>
          </a:p>
        </p:txBody>
      </p:sp>
      <p:pic>
        <p:nvPicPr>
          <p:cNvPr id="22" name="Picture 21" descr="XPO Logo-Cundy_RedBlk-DigitalU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11" y="3532542"/>
            <a:ext cx="1913456" cy="277525"/>
          </a:xfrm>
          <a:prstGeom prst="rect">
            <a:avLst/>
          </a:prstGeom>
        </p:spPr>
      </p:pic>
      <p:sp>
        <p:nvSpPr>
          <p:cNvPr id="24" name="Text Placeholder 23"/>
          <p:cNvSpPr>
            <a:spLocks noGrp="1"/>
          </p:cNvSpPr>
          <p:nvPr>
            <p:ph type="body" sz="quarter" idx="10" hasCustomPrompt="1"/>
          </p:nvPr>
        </p:nvSpPr>
        <p:spPr>
          <a:xfrm>
            <a:off x="2974974" y="4356294"/>
            <a:ext cx="5922294" cy="752476"/>
          </a:xfrm>
        </p:spPr>
        <p:txBody>
          <a:bodyPr>
            <a:normAutofit/>
          </a:bodyPr>
          <a:lstStyle>
            <a:lvl1pPr marL="0" indent="0">
              <a:lnSpc>
                <a:spcPct val="90000"/>
              </a:lnSpc>
              <a:buNone/>
              <a:defRPr sz="1800">
                <a:solidFill>
                  <a:schemeClr val="bg1"/>
                </a:solidFill>
              </a:defRPr>
            </a:lvl1pPr>
          </a:lstStyle>
          <a:p>
            <a:r>
              <a:rPr lang="en-US" sz="1800" dirty="0" smtClean="0">
                <a:solidFill>
                  <a:schemeClr val="bg1"/>
                </a:solidFill>
              </a:rPr>
              <a:t>This is a sample of what a subhead would look</a:t>
            </a:r>
          </a:p>
          <a:p>
            <a:r>
              <a:rPr lang="en-US" sz="1800" dirty="0" smtClean="0">
                <a:solidFill>
                  <a:schemeClr val="bg1"/>
                </a:solidFill>
              </a:rPr>
              <a:t>like in a </a:t>
            </a:r>
            <a:r>
              <a:rPr lang="en-US" sz="1800" dirty="0" err="1" smtClean="0">
                <a:solidFill>
                  <a:schemeClr val="bg1"/>
                </a:solidFill>
              </a:rPr>
              <a:t>powerpoint</a:t>
            </a:r>
            <a:r>
              <a:rPr lang="en-US" sz="1800" dirty="0" smtClean="0">
                <a:solidFill>
                  <a:schemeClr val="bg1"/>
                </a:solidFill>
              </a:rPr>
              <a:t> presentation</a:t>
            </a:r>
            <a:endParaRPr lang="en-US" sz="1800" dirty="0">
              <a:solidFill>
                <a:schemeClr val="bg1"/>
              </a:solidFill>
            </a:endParaRPr>
          </a:p>
        </p:txBody>
      </p:sp>
      <p:pic>
        <p:nvPicPr>
          <p:cNvPr id="7" name="Picture 6" descr="xpo-arrow-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844801" cy="7817420"/>
          </a:xfrm>
          <a:prstGeom prst="rect">
            <a:avLst/>
          </a:prstGeom>
        </p:spPr>
      </p:pic>
      <p:pic>
        <p:nvPicPr>
          <p:cNvPr id="8" name="Picture 7" descr="XPO Logo-Cundy_RedBlk-DigitalUseOnl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711" y="3532542"/>
            <a:ext cx="1913456" cy="277525"/>
          </a:xfrm>
          <a:prstGeom prst="rect">
            <a:avLst/>
          </a:prstGeom>
        </p:spPr>
      </p:pic>
    </p:spTree>
    <p:extLst>
      <p:ext uri="{BB962C8B-B14F-4D97-AF65-F5344CB8AC3E}">
        <p14:creationId xmlns:p14="http://schemas.microsoft.com/office/powerpoint/2010/main" val="5859872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Rectangle 1"/>
          <p:cNvSpPr/>
          <p:nvPr/>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Placeholder 1"/>
          <p:cNvSpPr>
            <a:spLocks noGrp="1"/>
          </p:cNvSpPr>
          <p:nvPr>
            <p:ph type="title" hasCustomPrompt="1"/>
          </p:nvPr>
        </p:nvSpPr>
        <p:spPr>
          <a:xfrm>
            <a:off x="833027" y="278022"/>
            <a:ext cx="8594168" cy="1001876"/>
          </a:xfrm>
          <a:prstGeom prst="rect">
            <a:avLst/>
          </a:prstGeom>
        </p:spPr>
        <p:txBody>
          <a:bodyPr vert="horz" lIns="101882" tIns="50941" rIns="101882" bIns="50941" rtlCol="0" anchor="t">
            <a:normAutofit/>
          </a:bodyPr>
          <a:lstStyle>
            <a:lvl1pPr>
              <a:defRPr sz="2400">
                <a:solidFill>
                  <a:schemeClr val="bg1"/>
                </a:solidFill>
              </a:defRPr>
            </a:lvl1pPr>
          </a:lstStyle>
          <a:p>
            <a:r>
              <a:rPr lang="en-US" dirty="0" smtClean="0"/>
              <a:t>This is a sample headline of the</a:t>
            </a:r>
            <a:br>
              <a:rPr lang="en-US" dirty="0" smtClean="0"/>
            </a:br>
            <a:r>
              <a:rPr lang="en-US" dirty="0" err="1" smtClean="0"/>
              <a:t>powerpoint</a:t>
            </a:r>
            <a:r>
              <a:rPr lang="en-US" dirty="0" smtClean="0"/>
              <a:t> presentation showing copy</a:t>
            </a:r>
            <a:endParaRPr lang="en-US" dirty="0"/>
          </a:p>
        </p:txBody>
      </p:sp>
      <p:pic>
        <p:nvPicPr>
          <p:cNvPr id="10" name="Picture 9" descr="XPO Logo-Cundy_RedBlk-DigitalUse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3" name="Content Placeholder 2"/>
          <p:cNvSpPr>
            <a:spLocks noGrp="1"/>
          </p:cNvSpPr>
          <p:nvPr>
            <p:ph idx="1"/>
          </p:nvPr>
        </p:nvSpPr>
        <p:spPr>
          <a:xfrm>
            <a:off x="833027" y="2629246"/>
            <a:ext cx="8229600" cy="2822242"/>
          </a:xfrm>
          <a:prstGeom prst="rect">
            <a:avLst/>
          </a:prstGeom>
        </p:spPr>
        <p:txBody>
          <a:bodyPr/>
          <a:lstStyle>
            <a:lvl1pPr marL="233363" indent="-233363">
              <a:spcBef>
                <a:spcPts val="600"/>
              </a:spcBef>
              <a:spcAft>
                <a:spcPts val="600"/>
              </a:spcAft>
              <a:buClr>
                <a:schemeClr val="tx2"/>
              </a:buClr>
              <a:buSzPct val="100000"/>
              <a:buFontTx/>
              <a:buBlip>
                <a:blip r:embed="rId3"/>
              </a:buBlip>
              <a:defRPr sz="1800"/>
            </a:lvl1pPr>
            <a:lvl2pPr>
              <a:defRPr sz="1800"/>
            </a:lvl2pPr>
            <a:lvl3pPr>
              <a:defRPr sz="1800"/>
            </a:lvl3pPr>
            <a:lvl4pPr>
              <a:defRPr sz="1800"/>
            </a:lvl4pPr>
            <a:lvl5pPr>
              <a:defRPr sz="1800"/>
            </a:lvl5pPr>
          </a:lstStyle>
          <a:p>
            <a:pPr lvl="0"/>
            <a:r>
              <a:rPr lang="en-US" smtClean="0"/>
              <a:t>Click to edit Master text styles</a:t>
            </a:r>
          </a:p>
        </p:txBody>
      </p:sp>
      <p:sp>
        <p:nvSpPr>
          <p:cNvPr id="19" name="Text Placeholder 18"/>
          <p:cNvSpPr>
            <a:spLocks noGrp="1"/>
          </p:cNvSpPr>
          <p:nvPr>
            <p:ph type="body" sz="quarter" idx="13"/>
          </p:nvPr>
        </p:nvSpPr>
        <p:spPr>
          <a:xfrm>
            <a:off x="833438" y="2053789"/>
            <a:ext cx="8229189" cy="575457"/>
          </a:xfrm>
        </p:spPr>
        <p:txBody>
          <a:bodyPr>
            <a:normAutofit/>
          </a:bodyPr>
          <a:lstStyle>
            <a:lvl1pPr marL="0" indent="0">
              <a:buNone/>
              <a:defRPr sz="1800" b="1"/>
            </a:lvl1pPr>
          </a:lstStyle>
          <a:p>
            <a:pPr lvl="0"/>
            <a:r>
              <a:rPr lang="en-US" smtClean="0"/>
              <a:t>Click to edit Master text styles</a:t>
            </a:r>
          </a:p>
        </p:txBody>
      </p:sp>
      <p:sp>
        <p:nvSpPr>
          <p:cNvPr id="11" name="Slide Number Placeholder 5"/>
          <p:cNvSpPr>
            <a:spLocks noGrp="1"/>
          </p:cNvSpPr>
          <p:nvPr>
            <p:ph type="sldNum" sz="quarter" idx="12"/>
          </p:nvPr>
        </p:nvSpPr>
        <p:spPr>
          <a:xfrm>
            <a:off x="681141" y="7127588"/>
            <a:ext cx="519418" cy="413808"/>
          </a:xfrm>
          <a:prstGeom prst="rect">
            <a:avLst/>
          </a:prstGeom>
        </p:spPr>
        <p:txBody>
          <a:bodyPr lIns="101882" tIns="50941" rIns="101882" bIns="50941"/>
          <a:lstStyle>
            <a:lvl1pPr algn="r">
              <a:defRPr sz="1100">
                <a:solidFill>
                  <a:schemeClr val="tx2"/>
                </a:solidFill>
              </a:defRPr>
            </a:lvl1pPr>
          </a:lstStyle>
          <a:p>
            <a:fld id="{91AF2B4D-6B12-4EDF-87BB-2B55CECB6611}" type="slidenum">
              <a:rPr lang="en-US" smtClean="0"/>
              <a:pPr/>
              <a:t>‹#›</a:t>
            </a:fld>
            <a:endParaRPr lang="en-US" dirty="0"/>
          </a:p>
        </p:txBody>
      </p:sp>
      <p:sp>
        <p:nvSpPr>
          <p:cNvPr id="9" name="TextBox 8"/>
          <p:cNvSpPr txBox="1"/>
          <p:nvPr/>
        </p:nvSpPr>
        <p:spPr>
          <a:xfrm>
            <a:off x="1200559" y="7203687"/>
            <a:ext cx="1265915" cy="261610"/>
          </a:xfrm>
          <a:prstGeom prst="rect">
            <a:avLst/>
          </a:prstGeom>
          <a:noFill/>
        </p:spPr>
        <p:txBody>
          <a:bodyPr wrap="square" rtlCol="0" anchor="ctr">
            <a:spAutoFit/>
          </a:bodyPr>
          <a:lstStyle/>
          <a:p>
            <a:r>
              <a:rPr lang="en-US" sz="1100" dirty="0" smtClean="0">
                <a:solidFill>
                  <a:schemeClr val="tx1"/>
                </a:solidFill>
              </a:rPr>
              <a:t>I    </a:t>
            </a:r>
            <a:r>
              <a:rPr lang="en-US" sz="1100" dirty="0" smtClean="0">
                <a:solidFill>
                  <a:schemeClr val="tx2"/>
                </a:solidFill>
              </a:rPr>
              <a:t>Confidential</a:t>
            </a:r>
            <a:endParaRPr lang="en-GB" sz="1100" dirty="0">
              <a:solidFill>
                <a:schemeClr val="tx2"/>
              </a:solidFill>
            </a:endParaRPr>
          </a:p>
        </p:txBody>
      </p:sp>
      <p:sp>
        <p:nvSpPr>
          <p:cNvPr id="12" name="Rectangle 11"/>
          <p:cNvSpPr/>
          <p:nvPr userDrawn="1"/>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5" name="TextBox 14"/>
          <p:cNvSpPr txBox="1"/>
          <p:nvPr userDrawn="1"/>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
        <p:nvSpPr>
          <p:cNvPr id="16" name="Rectangle 15"/>
          <p:cNvSpPr/>
          <p:nvPr userDrawn="1"/>
        </p:nvSpPr>
        <p:spPr>
          <a:xfrm>
            <a:off x="1789147" y="7535723"/>
            <a:ext cx="6991265" cy="215444"/>
          </a:xfrm>
          <a:prstGeom prst="rect">
            <a:avLst/>
          </a:prstGeom>
        </p:spPr>
        <p:txBody>
          <a:bodyPr wrap="square">
            <a:spAutoFit/>
          </a:bodyPr>
          <a:lstStyle/>
          <a:p>
            <a:pPr marR="45720"/>
            <a:r>
              <a:rPr lang="en-US" sz="800" b="1" dirty="0"/>
              <a:t>©</a:t>
            </a:r>
            <a:r>
              <a:rPr lang="en-US" sz="800" b="1" dirty="0" smtClean="0"/>
              <a:t>2017 </a:t>
            </a:r>
            <a:r>
              <a:rPr lang="en-US" sz="800" b="1" dirty="0"/>
              <a:t>XPO Logistics, Inc. CONFIDENTIAL AND PROPRIETARY MATERIAL | Internal Use Only | Do Not Copy or Distribute</a:t>
            </a:r>
            <a:endParaRPr lang="en-US" sz="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52387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3671888" y="2314574"/>
            <a:ext cx="6221640" cy="4116706"/>
          </a:xfrm>
        </p:spPr>
        <p:txBody>
          <a:bodyPr/>
          <a:lstStyle>
            <a:lvl1pPr marL="0" indent="0">
              <a:buNone/>
              <a:defRPr/>
            </a:lvl1pPr>
          </a:lstStyle>
          <a:p>
            <a:r>
              <a:rPr lang="en-US" smtClean="0"/>
              <a:t>Click icon to add picture</a:t>
            </a:r>
            <a:endParaRPr lang="en-US" dirty="0"/>
          </a:p>
        </p:txBody>
      </p:sp>
      <p:sp>
        <p:nvSpPr>
          <p:cNvPr id="7" name="Rectangle 6"/>
          <p:cNvSpPr/>
          <p:nvPr/>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Placeholder 1"/>
          <p:cNvSpPr>
            <a:spLocks noGrp="1"/>
          </p:cNvSpPr>
          <p:nvPr>
            <p:ph type="title" hasCustomPrompt="1"/>
          </p:nvPr>
        </p:nvSpPr>
        <p:spPr>
          <a:xfrm>
            <a:off x="833027" y="278022"/>
            <a:ext cx="8594168" cy="1001876"/>
          </a:xfrm>
          <a:prstGeom prst="rect">
            <a:avLst/>
          </a:prstGeom>
        </p:spPr>
        <p:txBody>
          <a:bodyPr vert="horz" lIns="101882" tIns="50941" rIns="101882" bIns="50941" rtlCol="0" anchor="t">
            <a:normAutofit/>
          </a:bodyPr>
          <a:lstStyle>
            <a:lvl1pPr>
              <a:defRPr sz="2400">
                <a:solidFill>
                  <a:schemeClr val="bg1"/>
                </a:solidFill>
              </a:defRPr>
            </a:lvl1pPr>
          </a:lstStyle>
          <a:p>
            <a:r>
              <a:rPr lang="en-US" dirty="0" smtClean="0"/>
              <a:t>This is a sample headline of the</a:t>
            </a:r>
            <a:br>
              <a:rPr lang="en-US" dirty="0" smtClean="0"/>
            </a:br>
            <a:r>
              <a:rPr lang="en-US" dirty="0" err="1" smtClean="0"/>
              <a:t>powerpoint</a:t>
            </a:r>
            <a:r>
              <a:rPr lang="en-US" dirty="0" smtClean="0"/>
              <a:t> presentation showing copy</a:t>
            </a:r>
            <a:endParaRPr lang="en-US" dirty="0"/>
          </a:p>
        </p:txBody>
      </p:sp>
      <p:pic>
        <p:nvPicPr>
          <p:cNvPr id="9" name="Picture 8" descr="XPO Logo-Cundy_RedBlk-DigitalUse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9" name="Text Placeholder 18"/>
          <p:cNvSpPr>
            <a:spLocks noGrp="1"/>
          </p:cNvSpPr>
          <p:nvPr>
            <p:ph type="body" sz="quarter" idx="14" hasCustomPrompt="1"/>
          </p:nvPr>
        </p:nvSpPr>
        <p:spPr>
          <a:xfrm>
            <a:off x="833026" y="2314565"/>
            <a:ext cx="2748806" cy="3946018"/>
          </a:xfrm>
          <a:prstGeom prst="rect">
            <a:avLst/>
          </a:prstGeom>
        </p:spPr>
        <p:txBody>
          <a:bodyPr vert="horz"/>
          <a:lstStyle>
            <a:lvl1pPr marL="0" indent="0">
              <a:buNone/>
              <a:defRPr sz="1200"/>
            </a:lvl1pPr>
            <a:lvl2pPr>
              <a:defRPr sz="1200"/>
            </a:lvl2pPr>
            <a:lvl3pPr>
              <a:defRPr sz="1200"/>
            </a:lvl3pPr>
            <a:lvl4pPr>
              <a:defRPr sz="1200"/>
            </a:lvl4pPr>
            <a:lvl5pPr>
              <a:defRPr sz="1200"/>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p>
          <a:p>
            <a:pPr lvl="0"/>
            <a:endParaRPr lang="en-US" dirty="0" smtClean="0"/>
          </a:p>
          <a:p>
            <a:pPr lvl="0"/>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a:t>
            </a:r>
          </a:p>
          <a:p>
            <a:pPr lvl="0"/>
            <a:endParaRPr lang="en-US" dirty="0" smtClean="0"/>
          </a:p>
          <a:p>
            <a:pPr lvl="0"/>
            <a:r>
              <a:rPr lang="en-US" dirty="0" err="1" smtClean="0"/>
              <a:t>Lorem</a:t>
            </a:r>
            <a:r>
              <a:rPr lang="en-US" dirty="0" smtClean="0"/>
              <a:t> </a:t>
            </a:r>
            <a:r>
              <a:rPr lang="en-US" dirty="0" err="1" smtClean="0"/>
              <a:t>ipsum</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r>
              <a:rPr lang="en-US" dirty="0" smtClean="0"/>
              <a:t>.</a:t>
            </a:r>
          </a:p>
          <a:p>
            <a:pPr lvl="0"/>
            <a:endParaRPr lang="en-US" dirty="0" smtClean="0"/>
          </a:p>
          <a:p>
            <a:pPr lvl="0"/>
            <a:r>
              <a:rPr lang="en-US" dirty="0" err="1" smtClean="0"/>
              <a:t>Excepteur</a:t>
            </a:r>
            <a:r>
              <a:rPr lang="en-US" dirty="0" smtClean="0"/>
              <a:t> </a:t>
            </a:r>
            <a:r>
              <a:rPr lang="en-US" dirty="0" err="1" smtClean="0"/>
              <a:t>sint</a:t>
            </a:r>
            <a:r>
              <a:rPr lang="en-US" dirty="0" smtClean="0"/>
              <a:t> </a:t>
            </a:r>
            <a:r>
              <a:rPr lang="en-US" dirty="0" err="1" smtClean="0"/>
              <a:t>occaecat</a:t>
            </a:r>
            <a:r>
              <a:rPr lang="en-US" dirty="0" smtClean="0"/>
              <a:t> </a:t>
            </a:r>
            <a:r>
              <a:rPr lang="en-US" dirty="0" err="1" smtClean="0"/>
              <a:t>cupidatat</a:t>
            </a:r>
            <a:r>
              <a:rPr lang="en-US" dirty="0" smtClean="0"/>
              <a:t> non </a:t>
            </a:r>
            <a:r>
              <a:rPr lang="en-US" dirty="0" err="1" smtClean="0"/>
              <a:t>proident</a:t>
            </a:r>
            <a:r>
              <a:rPr lang="en-US" dirty="0" smtClean="0"/>
              <a:t>, </a:t>
            </a:r>
            <a:r>
              <a:rPr lang="en-US" dirty="0" err="1" smtClean="0"/>
              <a:t>sunt</a:t>
            </a:r>
            <a:r>
              <a:rPr lang="en-US" dirty="0" smtClean="0"/>
              <a:t> in culpa qui </a:t>
            </a:r>
            <a:r>
              <a:rPr lang="en-US" dirty="0" err="1" smtClean="0"/>
              <a:t>officia</a:t>
            </a:r>
            <a:r>
              <a:rPr lang="en-US" dirty="0" smtClean="0"/>
              <a:t> </a:t>
            </a:r>
            <a:r>
              <a:rPr lang="en-US" dirty="0" err="1" smtClean="0"/>
              <a:t>deserunt</a:t>
            </a:r>
            <a:r>
              <a:rPr lang="en-US" dirty="0" smtClean="0"/>
              <a:t> </a:t>
            </a:r>
            <a:r>
              <a:rPr lang="en-US" dirty="0" err="1" smtClean="0"/>
              <a:t>mollit</a:t>
            </a:r>
            <a:r>
              <a:rPr lang="en-US" dirty="0" smtClean="0"/>
              <a:t> </a:t>
            </a:r>
            <a:r>
              <a:rPr lang="en-US" dirty="0" err="1" smtClean="0"/>
              <a:t>anim</a:t>
            </a:r>
            <a:r>
              <a:rPr lang="en-US" dirty="0" smtClean="0"/>
              <a:t> id </a:t>
            </a:r>
            <a:r>
              <a:rPr lang="en-US" dirty="0" err="1" smtClean="0"/>
              <a:t>est</a:t>
            </a:r>
            <a:r>
              <a:rPr lang="en-US" dirty="0" smtClean="0"/>
              <a:t> </a:t>
            </a:r>
            <a:r>
              <a:rPr lang="en-US" dirty="0" err="1" smtClean="0"/>
              <a:t>laborum</a:t>
            </a:r>
            <a:r>
              <a:rPr lang="en-US" dirty="0" smtClean="0"/>
              <a:t>.</a:t>
            </a:r>
          </a:p>
        </p:txBody>
      </p:sp>
      <p:sp>
        <p:nvSpPr>
          <p:cNvPr id="11" name="Slide Number Placeholder 5"/>
          <p:cNvSpPr>
            <a:spLocks noGrp="1"/>
          </p:cNvSpPr>
          <p:nvPr>
            <p:ph type="sldNum" sz="quarter" idx="12"/>
          </p:nvPr>
        </p:nvSpPr>
        <p:spPr>
          <a:xfrm>
            <a:off x="681141" y="7127588"/>
            <a:ext cx="519418" cy="413808"/>
          </a:xfrm>
          <a:prstGeom prst="rect">
            <a:avLst/>
          </a:prstGeom>
        </p:spPr>
        <p:txBody>
          <a:bodyPr lIns="101882" tIns="50941" rIns="101882" bIns="50941"/>
          <a:lstStyle>
            <a:lvl1pPr algn="r">
              <a:defRPr sz="1100">
                <a:solidFill>
                  <a:schemeClr val="tx2"/>
                </a:solidFill>
              </a:defRPr>
            </a:lvl1pPr>
          </a:lstStyle>
          <a:p>
            <a:fld id="{91AF2B4D-6B12-4EDF-87BB-2B55CECB6611}" type="slidenum">
              <a:rPr lang="en-US" smtClean="0"/>
              <a:pPr/>
              <a:t>‹#›</a:t>
            </a:fld>
            <a:endParaRPr lang="en-US" dirty="0"/>
          </a:p>
        </p:txBody>
      </p:sp>
      <p:sp>
        <p:nvSpPr>
          <p:cNvPr id="14" name="TextBox 13"/>
          <p:cNvSpPr txBox="1"/>
          <p:nvPr/>
        </p:nvSpPr>
        <p:spPr>
          <a:xfrm>
            <a:off x="1200559" y="7203687"/>
            <a:ext cx="1265915" cy="261610"/>
          </a:xfrm>
          <a:prstGeom prst="rect">
            <a:avLst/>
          </a:prstGeom>
          <a:noFill/>
        </p:spPr>
        <p:txBody>
          <a:bodyPr wrap="square" rtlCol="0" anchor="ctr">
            <a:spAutoFit/>
          </a:bodyPr>
          <a:lstStyle/>
          <a:p>
            <a:r>
              <a:rPr lang="en-US" sz="1100" dirty="0" smtClean="0">
                <a:solidFill>
                  <a:schemeClr val="tx1"/>
                </a:solidFill>
              </a:rPr>
              <a:t>I    </a:t>
            </a:r>
            <a:r>
              <a:rPr lang="en-US" sz="1100" dirty="0" smtClean="0">
                <a:solidFill>
                  <a:schemeClr val="tx2"/>
                </a:solidFill>
              </a:rPr>
              <a:t>Confidential</a:t>
            </a:r>
            <a:endParaRPr lang="en-GB" sz="1100" dirty="0">
              <a:solidFill>
                <a:schemeClr val="tx2"/>
              </a:solidFill>
            </a:endParaRPr>
          </a:p>
        </p:txBody>
      </p:sp>
      <p:sp>
        <p:nvSpPr>
          <p:cNvPr id="10" name="Rectangle 9"/>
          <p:cNvSpPr/>
          <p:nvPr userDrawn="1"/>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3" name="TextBox 12"/>
          <p:cNvSpPr txBox="1"/>
          <p:nvPr userDrawn="1"/>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Tree>
    <p:extLst>
      <p:ext uri="{BB962C8B-B14F-4D97-AF65-F5344CB8AC3E}">
        <p14:creationId xmlns:p14="http://schemas.microsoft.com/office/powerpoint/2010/main" val="165593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page with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Text Placeholder 4"/>
          <p:cNvSpPr>
            <a:spLocks noGrp="1"/>
          </p:cNvSpPr>
          <p:nvPr>
            <p:ph type="body" sz="quarter" idx="11"/>
          </p:nvPr>
        </p:nvSpPr>
        <p:spPr>
          <a:xfrm>
            <a:off x="356235" y="2032037"/>
            <a:ext cx="9144364" cy="5200135"/>
          </a:xfrm>
        </p:spPr>
        <p:txBody>
          <a:bodyPr/>
          <a:lstStyle>
            <a:lvl1pPr algn="l">
              <a:defRPr>
                <a:solidFill>
                  <a:schemeClr val="tx1">
                    <a:lumMod val="85000"/>
                    <a:lumOff val="15000"/>
                  </a:schemeClr>
                </a:solidFill>
              </a:defRPr>
            </a:lvl1pPr>
            <a:lvl2pPr>
              <a:defRPr lang="en-US" sz="1218" kern="1200" dirty="0" smtClean="0">
                <a:solidFill>
                  <a:schemeClr val="tx1">
                    <a:lumMod val="85000"/>
                    <a:lumOff val="15000"/>
                  </a:schemeClr>
                </a:solidFill>
                <a:latin typeface="Calibri" pitchFamily="34" charset="0"/>
                <a:ea typeface="+mn-ea"/>
                <a:cs typeface="Calibri" pitchFamily="34" charset="0"/>
              </a:defRPr>
            </a:lvl2pPr>
            <a:lvl3pPr marL="723765" indent="-183762">
              <a:defRPr>
                <a:solidFill>
                  <a:schemeClr val="tx1">
                    <a:lumMod val="85000"/>
                    <a:lumOff val="15000"/>
                  </a:schemeClr>
                </a:solidFill>
              </a:defRPr>
            </a:lvl3pPr>
            <a:lvl4pPr marL="907527" indent="-183762">
              <a:defRPr>
                <a:solidFill>
                  <a:schemeClr val="tx1">
                    <a:lumMod val="85000"/>
                    <a:lumOff val="15000"/>
                  </a:schemeClr>
                </a:solidFill>
              </a:defRPr>
            </a:lvl4pPr>
            <a:lvl5pPr marL="1091289" indent="-183762">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Content Placeholder 6"/>
          <p:cNvSpPr>
            <a:spLocks noGrp="1"/>
          </p:cNvSpPr>
          <p:nvPr>
            <p:ph sz="quarter" idx="12"/>
          </p:nvPr>
        </p:nvSpPr>
        <p:spPr>
          <a:xfrm>
            <a:off x="356235" y="1169643"/>
            <a:ext cx="9425494" cy="447993"/>
          </a:xfrm>
          <a:noFill/>
          <a:ln w="9525">
            <a:noFill/>
            <a:miter lim="800000"/>
            <a:headEnd/>
            <a:tailEnd/>
          </a:ln>
        </p:spPr>
        <p:txBody>
          <a:bodyPr rtlCol="0">
            <a:noAutofit/>
          </a:bodyPr>
          <a:lstStyle>
            <a:lvl1pPr marL="0" indent="0" algn="ctr" rtl="0" eaLnBrk="1" fontAlgn="base" hangingPunct="1">
              <a:spcBef>
                <a:spcPct val="0"/>
              </a:spcBef>
              <a:spcAft>
                <a:spcPct val="0"/>
              </a:spcAft>
              <a:buNone/>
              <a:defRPr lang="en-GB" sz="1625" kern="1200" baseline="0" dirty="0">
                <a:solidFill>
                  <a:schemeClr val="accent2"/>
                </a:solidFill>
                <a:latin typeface="Calibri" pitchFamily="34" charset="0"/>
                <a:ea typeface="+mj-ea"/>
                <a:cs typeface="Calibri" pitchFamily="34" charset="0"/>
              </a:defRPr>
            </a:lvl1pPr>
          </a:lstStyle>
          <a:p>
            <a:pPr lvl="0"/>
            <a:r>
              <a:rPr lang="en-US" smtClean="0"/>
              <a:t>Click to edit Master text styles</a:t>
            </a:r>
          </a:p>
        </p:txBody>
      </p:sp>
      <p:sp>
        <p:nvSpPr>
          <p:cNvPr id="6" name="Slide Number Placeholder 2"/>
          <p:cNvSpPr>
            <a:spLocks noGrp="1"/>
          </p:cNvSpPr>
          <p:nvPr>
            <p:ph type="sldNum" sz="quarter" idx="13"/>
          </p:nvPr>
        </p:nvSpPr>
        <p:spPr>
          <a:xfrm>
            <a:off x="7711440" y="7608724"/>
            <a:ext cx="2346960" cy="169122"/>
          </a:xfrm>
        </p:spPr>
        <p:txBody>
          <a:bodyPr/>
          <a:lstStyle>
            <a:lvl1pPr>
              <a:defRPr/>
            </a:lvl1pPr>
          </a:lstStyle>
          <a:p>
            <a:pPr>
              <a:defRPr/>
            </a:pPr>
            <a:fld id="{574C5B2E-94A9-4CB8-A729-8645D4FCD0A7}" type="slidenum">
              <a:rPr lang="en-GB">
                <a:solidFill>
                  <a:srgbClr val="000000">
                    <a:tint val="75000"/>
                  </a:srgbClr>
                </a:solidFill>
              </a:rPr>
              <a:pPr>
                <a:defRPr/>
              </a:pPr>
              <a:t>‹#›</a:t>
            </a:fld>
            <a:endParaRPr lang="en-GB" dirty="0">
              <a:solidFill>
                <a:srgbClr val="000000">
                  <a:tint val="75000"/>
                </a:srgbClr>
              </a:solidFill>
            </a:endParaRPr>
          </a:p>
        </p:txBody>
      </p:sp>
      <p:pic>
        <p:nvPicPr>
          <p:cNvPr id="8" name="Picture 7"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Tree>
    <p:extLst>
      <p:ext uri="{BB962C8B-B14F-4D97-AF65-F5344CB8AC3E}">
        <p14:creationId xmlns:p14="http://schemas.microsoft.com/office/powerpoint/2010/main" val="355910083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1">
        <a:schemeClr val="bg2"/>
      </p:bgRef>
    </p:bg>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2975471" y="3206279"/>
            <a:ext cx="5921797" cy="1068735"/>
          </a:xfrm>
          <a:prstGeom prst="rect">
            <a:avLst/>
          </a:prstGeom>
        </p:spPr>
        <p:txBody>
          <a:bodyPr vert="horz" lIns="91440" tIns="45720" rIns="91440" bIns="45720" rtlCol="0" anchor="t">
            <a:normAutofit/>
          </a:bodyPr>
          <a:lstStyle/>
          <a:p>
            <a:r>
              <a:rPr lang="en-US" dirty="0"/>
              <a:t>This is a sample headline of the </a:t>
            </a:r>
            <a:r>
              <a:rPr lang="en-US" dirty="0" err="1"/>
              <a:t>powerpoint</a:t>
            </a:r>
            <a:r>
              <a:rPr lang="en-US" dirty="0"/>
              <a:t> presentation</a:t>
            </a:r>
          </a:p>
        </p:txBody>
      </p:sp>
      <p:pic>
        <p:nvPicPr>
          <p:cNvPr id="20" name="Picture 19" descr="xpo-arrow-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844801" cy="7817420"/>
          </a:xfrm>
          <a:prstGeom prst="rect">
            <a:avLst/>
          </a:prstGeom>
        </p:spPr>
      </p:pic>
      <p:sp>
        <p:nvSpPr>
          <p:cNvPr id="21" name="Slide Number Placeholder 5"/>
          <p:cNvSpPr>
            <a:spLocks noGrp="1"/>
          </p:cNvSpPr>
          <p:nvPr>
            <p:ph type="sldNum" sz="quarter" idx="4"/>
          </p:nvPr>
        </p:nvSpPr>
        <p:spPr>
          <a:xfrm>
            <a:off x="7501423" y="7061208"/>
            <a:ext cx="21336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r>
              <a:rPr lang="en-US" dirty="0"/>
              <a:t>05 | 01 | 15</a:t>
            </a:r>
          </a:p>
        </p:txBody>
      </p:sp>
      <p:pic>
        <p:nvPicPr>
          <p:cNvPr id="22" name="Picture 21" descr="XPO Logo-Cundy_RedBlk-DigitalUseOnl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711" y="3532542"/>
            <a:ext cx="1913456" cy="277525"/>
          </a:xfrm>
          <a:prstGeom prst="rect">
            <a:avLst/>
          </a:prstGeom>
        </p:spPr>
      </p:pic>
      <p:sp>
        <p:nvSpPr>
          <p:cNvPr id="24" name="Text Placeholder 23"/>
          <p:cNvSpPr>
            <a:spLocks noGrp="1"/>
          </p:cNvSpPr>
          <p:nvPr>
            <p:ph type="body" sz="quarter" idx="10" hasCustomPrompt="1"/>
          </p:nvPr>
        </p:nvSpPr>
        <p:spPr>
          <a:xfrm>
            <a:off x="2974974" y="4356294"/>
            <a:ext cx="5922294" cy="752476"/>
          </a:xfrm>
        </p:spPr>
        <p:txBody>
          <a:bodyPr>
            <a:normAutofit/>
          </a:bodyPr>
          <a:lstStyle>
            <a:lvl1pPr marL="0" indent="0">
              <a:lnSpc>
                <a:spcPct val="90000"/>
              </a:lnSpc>
              <a:buNone/>
              <a:defRPr sz="1800">
                <a:solidFill>
                  <a:schemeClr val="bg1"/>
                </a:solidFill>
              </a:defRPr>
            </a:lvl1pPr>
          </a:lstStyle>
          <a:p>
            <a:r>
              <a:rPr lang="en-US" sz="1800" dirty="0">
                <a:solidFill>
                  <a:schemeClr val="bg1"/>
                </a:solidFill>
              </a:rPr>
              <a:t>This is a sample of what a subhead would look</a:t>
            </a:r>
          </a:p>
          <a:p>
            <a:r>
              <a:rPr lang="en-US" sz="1800" dirty="0">
                <a:solidFill>
                  <a:schemeClr val="bg1"/>
                </a:solidFill>
              </a:rPr>
              <a:t>like in a </a:t>
            </a:r>
            <a:r>
              <a:rPr lang="en-US" sz="1800" dirty="0" err="1">
                <a:solidFill>
                  <a:schemeClr val="bg1"/>
                </a:solidFill>
              </a:rPr>
              <a:t>powerpoint</a:t>
            </a:r>
            <a:r>
              <a:rPr lang="en-US" sz="1800" dirty="0">
                <a:solidFill>
                  <a:schemeClr val="bg1"/>
                </a:solidFill>
              </a:rPr>
              <a:t> presentation</a:t>
            </a:r>
          </a:p>
        </p:txBody>
      </p:sp>
    </p:spTree>
    <p:extLst>
      <p:ext uri="{BB962C8B-B14F-4D97-AF65-F5344CB8AC3E}">
        <p14:creationId xmlns:p14="http://schemas.microsoft.com/office/powerpoint/2010/main" val="172835148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1"/>
          <p:cNvSpPr/>
          <p:nvPr userDrawn="1"/>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Placeholder 1"/>
          <p:cNvSpPr>
            <a:spLocks noGrp="1"/>
          </p:cNvSpPr>
          <p:nvPr>
            <p:ph type="title" hasCustomPrompt="1"/>
          </p:nvPr>
        </p:nvSpPr>
        <p:spPr>
          <a:xfrm>
            <a:off x="833027" y="278022"/>
            <a:ext cx="8594168" cy="1001876"/>
          </a:xfrm>
          <a:prstGeom prst="rect">
            <a:avLst/>
          </a:prstGeom>
        </p:spPr>
        <p:txBody>
          <a:bodyPr vert="horz" lIns="101882" tIns="50941" rIns="101882" bIns="50941" rtlCol="0" anchor="t">
            <a:normAutofit/>
          </a:bodyPr>
          <a:lstStyle>
            <a:lvl1pPr>
              <a:defRPr sz="2400">
                <a:solidFill>
                  <a:schemeClr val="bg1"/>
                </a:solidFill>
              </a:defRPr>
            </a:lvl1pPr>
          </a:lstStyle>
          <a:p>
            <a:r>
              <a:rPr lang="en-US" dirty="0"/>
              <a:t>This is a sample headline of the</a:t>
            </a:r>
            <a:br>
              <a:rPr lang="en-US" dirty="0"/>
            </a:br>
            <a:r>
              <a:rPr lang="en-US" dirty="0" err="1"/>
              <a:t>powerpoint</a:t>
            </a:r>
            <a:r>
              <a:rPr lang="en-US" dirty="0"/>
              <a:t> presentation showing copy</a:t>
            </a:r>
          </a:p>
        </p:txBody>
      </p:sp>
      <p:pic>
        <p:nvPicPr>
          <p:cNvPr id="10" name="Picture 9"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3" name="Content Placeholder 2"/>
          <p:cNvSpPr>
            <a:spLocks noGrp="1"/>
          </p:cNvSpPr>
          <p:nvPr>
            <p:ph idx="1"/>
          </p:nvPr>
        </p:nvSpPr>
        <p:spPr>
          <a:xfrm>
            <a:off x="833027" y="2629246"/>
            <a:ext cx="8229600" cy="2822242"/>
          </a:xfrm>
          <a:prstGeom prst="rect">
            <a:avLst/>
          </a:prstGeom>
        </p:spPr>
        <p:txBody>
          <a:bodyPr/>
          <a:lstStyle>
            <a:lvl1pPr marL="233363" indent="-233363">
              <a:spcBef>
                <a:spcPts val="600"/>
              </a:spcBef>
              <a:spcAft>
                <a:spcPts val="600"/>
              </a:spcAft>
              <a:buClr>
                <a:schemeClr val="tx2"/>
              </a:buClr>
              <a:buSzPct val="100000"/>
              <a:buFontTx/>
              <a:buBlip>
                <a:blip r:embed="rId3"/>
              </a:buBlip>
              <a:defRPr sz="1800"/>
            </a:lvl1pPr>
            <a:lvl2pPr>
              <a:defRPr sz="1800"/>
            </a:lvl2pPr>
            <a:lvl3pPr>
              <a:defRPr sz="1800"/>
            </a:lvl3pPr>
            <a:lvl4pPr>
              <a:defRPr sz="1800"/>
            </a:lvl4pPr>
            <a:lvl5pPr>
              <a:defRPr sz="1800"/>
            </a:lvl5pPr>
          </a:lstStyle>
          <a:p>
            <a:pPr lvl="0"/>
            <a:r>
              <a:rPr lang="en-US" dirty="0"/>
              <a:t>Click to edit Master text styles</a:t>
            </a:r>
          </a:p>
        </p:txBody>
      </p:sp>
      <p:sp>
        <p:nvSpPr>
          <p:cNvPr id="19" name="Text Placeholder 18"/>
          <p:cNvSpPr>
            <a:spLocks noGrp="1"/>
          </p:cNvSpPr>
          <p:nvPr>
            <p:ph type="body" sz="quarter" idx="13"/>
          </p:nvPr>
        </p:nvSpPr>
        <p:spPr>
          <a:xfrm>
            <a:off x="833438" y="2053789"/>
            <a:ext cx="8229189" cy="575457"/>
          </a:xfrm>
        </p:spPr>
        <p:txBody>
          <a:bodyPr>
            <a:normAutofit/>
          </a:bodyPr>
          <a:lstStyle>
            <a:lvl1pPr marL="0" indent="0">
              <a:buNone/>
              <a:defRPr sz="1800" b="1"/>
            </a:lvl1pPr>
          </a:lstStyle>
          <a:p>
            <a:pPr lvl="0"/>
            <a:r>
              <a:rPr lang="en-US" dirty="0"/>
              <a:t>Click to edit Master text styles</a:t>
            </a:r>
          </a:p>
        </p:txBody>
      </p:sp>
      <p:sp>
        <p:nvSpPr>
          <p:cNvPr id="11" name="Slide Number Placeholder 5"/>
          <p:cNvSpPr>
            <a:spLocks noGrp="1"/>
          </p:cNvSpPr>
          <p:nvPr>
            <p:ph type="sldNum" sz="quarter" idx="12"/>
          </p:nvPr>
        </p:nvSpPr>
        <p:spPr>
          <a:xfrm>
            <a:off x="681141" y="7127588"/>
            <a:ext cx="519418" cy="413808"/>
          </a:xfrm>
          <a:prstGeom prst="rect">
            <a:avLst/>
          </a:prstGeom>
        </p:spPr>
        <p:txBody>
          <a:bodyPr lIns="101882" tIns="50941" rIns="101882" bIns="50941"/>
          <a:lstStyle>
            <a:lvl1pPr algn="r">
              <a:defRPr sz="1100">
                <a:solidFill>
                  <a:schemeClr val="tx2"/>
                </a:solidFill>
              </a:defRPr>
            </a:lvl1pPr>
          </a:lstStyle>
          <a:p>
            <a:fld id="{91AF2B4D-6B12-4EDF-87BB-2B55CECB6611}" type="slidenum">
              <a:rPr lang="en-US" smtClean="0"/>
              <a:pPr/>
              <a:t>‹#›</a:t>
            </a:fld>
            <a:endParaRPr lang="en-US" dirty="0"/>
          </a:p>
        </p:txBody>
      </p:sp>
      <p:sp>
        <p:nvSpPr>
          <p:cNvPr id="9" name="TextBox 8"/>
          <p:cNvSpPr txBox="1"/>
          <p:nvPr userDrawn="1"/>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
        <p:nvSpPr>
          <p:cNvPr id="12" name="Rectangle 11"/>
          <p:cNvSpPr/>
          <p:nvPr userDrawn="1"/>
        </p:nvSpPr>
        <p:spPr>
          <a:xfrm>
            <a:off x="1789147" y="7535723"/>
            <a:ext cx="6991265" cy="215444"/>
          </a:xfrm>
          <a:prstGeom prst="rect">
            <a:avLst/>
          </a:prstGeom>
        </p:spPr>
        <p:txBody>
          <a:bodyPr wrap="square">
            <a:spAutoFit/>
          </a:bodyPr>
          <a:lstStyle/>
          <a:p>
            <a:pPr marR="45720"/>
            <a:r>
              <a:rPr lang="en-US" sz="800" b="1" dirty="0"/>
              <a:t>©</a:t>
            </a:r>
            <a:r>
              <a:rPr lang="en-US" sz="800" b="1" dirty="0" smtClean="0"/>
              <a:t>2017 </a:t>
            </a:r>
            <a:r>
              <a:rPr lang="en-US" sz="800" b="1" dirty="0"/>
              <a:t>XPO Logistics, Inc. CONFIDENTIAL AND PROPRIETARY MATERIAL | Internal Use Only | Do Not Copy or Distribute</a:t>
            </a:r>
            <a:endParaRPr lang="en-US" sz="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2038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3671888" y="2314574"/>
            <a:ext cx="6221640" cy="4116706"/>
          </a:xfrm>
        </p:spPr>
        <p:txBody>
          <a:bodyPr/>
          <a:lstStyle>
            <a:lvl1pPr marL="0" indent="0">
              <a:buNone/>
              <a:defRPr/>
            </a:lvl1pPr>
          </a:lstStyle>
          <a:p>
            <a:endParaRPr lang="en-US" dirty="0"/>
          </a:p>
        </p:txBody>
      </p:sp>
      <p:sp>
        <p:nvSpPr>
          <p:cNvPr id="7" name="Rectangle 6"/>
          <p:cNvSpPr/>
          <p:nvPr userDrawn="1"/>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Placeholder 1"/>
          <p:cNvSpPr>
            <a:spLocks noGrp="1"/>
          </p:cNvSpPr>
          <p:nvPr>
            <p:ph type="title" hasCustomPrompt="1"/>
          </p:nvPr>
        </p:nvSpPr>
        <p:spPr>
          <a:xfrm>
            <a:off x="833027" y="278022"/>
            <a:ext cx="8594168" cy="1001876"/>
          </a:xfrm>
          <a:prstGeom prst="rect">
            <a:avLst/>
          </a:prstGeom>
        </p:spPr>
        <p:txBody>
          <a:bodyPr vert="horz" lIns="101882" tIns="50941" rIns="101882" bIns="50941" rtlCol="0" anchor="t">
            <a:normAutofit/>
          </a:bodyPr>
          <a:lstStyle>
            <a:lvl1pPr>
              <a:defRPr sz="2400">
                <a:solidFill>
                  <a:schemeClr val="bg1"/>
                </a:solidFill>
              </a:defRPr>
            </a:lvl1pPr>
          </a:lstStyle>
          <a:p>
            <a:r>
              <a:rPr lang="en-US" dirty="0"/>
              <a:t>This is a sample headline of the</a:t>
            </a:r>
            <a:br>
              <a:rPr lang="en-US" dirty="0"/>
            </a:br>
            <a:r>
              <a:rPr lang="en-US" dirty="0" err="1"/>
              <a:t>powerpoint</a:t>
            </a:r>
            <a:r>
              <a:rPr lang="en-US" dirty="0"/>
              <a:t> presentation showing copy</a:t>
            </a:r>
          </a:p>
        </p:txBody>
      </p:sp>
      <p:pic>
        <p:nvPicPr>
          <p:cNvPr id="9" name="Picture 8"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9" name="Text Placeholder 18"/>
          <p:cNvSpPr>
            <a:spLocks noGrp="1"/>
          </p:cNvSpPr>
          <p:nvPr>
            <p:ph type="body" sz="quarter" idx="14" hasCustomPrompt="1"/>
          </p:nvPr>
        </p:nvSpPr>
        <p:spPr>
          <a:xfrm>
            <a:off x="833026" y="2314565"/>
            <a:ext cx="2748806" cy="3946018"/>
          </a:xfrm>
          <a:prstGeom prst="rect">
            <a:avLst/>
          </a:prstGeom>
        </p:spPr>
        <p:txBody>
          <a:bodyPr vert="horz"/>
          <a:lstStyle>
            <a:lvl1pPr marL="0" indent="0">
              <a:buNone/>
              <a:defRPr sz="1200"/>
            </a:lvl1pPr>
            <a:lvl2pPr>
              <a:defRPr sz="1200"/>
            </a:lvl2pPr>
            <a:lvl3pPr>
              <a:defRPr sz="1200"/>
            </a:lvl3pPr>
            <a:lvl4pPr>
              <a:defRPr sz="1200"/>
            </a:lvl4pPr>
            <a:lvl5pPr>
              <a:defRPr sz="12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pPr lvl="0"/>
            <a:endParaRPr lang="en-US" dirty="0"/>
          </a:p>
          <a:p>
            <a:pPr lvl="0"/>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lvl="0"/>
            <a:endParaRPr lang="en-US" dirty="0"/>
          </a:p>
          <a:p>
            <a:pPr lvl="0"/>
            <a:r>
              <a:rPr lang="en-US" dirty="0" err="1"/>
              <a:t>Lorem</a:t>
            </a:r>
            <a:r>
              <a:rPr lang="en-US" dirty="0"/>
              <a:t> </a:t>
            </a:r>
            <a:r>
              <a:rPr lang="en-US" dirty="0" err="1"/>
              <a:t>ipsum</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0"/>
            <a:endParaRPr lang="en-US" dirty="0"/>
          </a:p>
          <a:p>
            <a:pPr lvl="0"/>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11" name="Slide Number Placeholder 5"/>
          <p:cNvSpPr>
            <a:spLocks noGrp="1"/>
          </p:cNvSpPr>
          <p:nvPr>
            <p:ph type="sldNum" sz="quarter" idx="12"/>
          </p:nvPr>
        </p:nvSpPr>
        <p:spPr>
          <a:xfrm>
            <a:off x="681141" y="7127588"/>
            <a:ext cx="519418" cy="413808"/>
          </a:xfrm>
          <a:prstGeom prst="rect">
            <a:avLst/>
          </a:prstGeom>
        </p:spPr>
        <p:txBody>
          <a:bodyPr lIns="101882" tIns="50941" rIns="101882" bIns="50941"/>
          <a:lstStyle>
            <a:lvl1pPr algn="r">
              <a:defRPr sz="1100">
                <a:solidFill>
                  <a:schemeClr val="tx2"/>
                </a:solidFill>
              </a:defRPr>
            </a:lvl1pPr>
          </a:lstStyle>
          <a:p>
            <a:fld id="{91AF2B4D-6B12-4EDF-87BB-2B55CECB6611}" type="slidenum">
              <a:rPr lang="en-US" smtClean="0"/>
              <a:pPr/>
              <a:t>‹#›</a:t>
            </a:fld>
            <a:endParaRPr lang="en-US" dirty="0"/>
          </a:p>
        </p:txBody>
      </p:sp>
      <p:sp>
        <p:nvSpPr>
          <p:cNvPr id="14" name="TextBox 13"/>
          <p:cNvSpPr txBox="1"/>
          <p:nvPr userDrawn="1"/>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Tree>
    <p:extLst>
      <p:ext uri="{BB962C8B-B14F-4D97-AF65-F5344CB8AC3E}">
        <p14:creationId xmlns:p14="http://schemas.microsoft.com/office/powerpoint/2010/main" val="112239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503238" y="311150"/>
            <a:ext cx="9051925" cy="1295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5" name="Date Placeholder 4"/>
          <p:cNvSpPr>
            <a:spLocks noGrp="1"/>
          </p:cNvSpPr>
          <p:nvPr>
            <p:ph type="dt" sz="half" idx="2"/>
          </p:nvPr>
        </p:nvSpPr>
        <p:spPr>
          <a:xfrm>
            <a:off x="503238" y="7204075"/>
            <a:ext cx="2346325" cy="414338"/>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7" name="Slide Number Placeholder 6"/>
          <p:cNvSpPr>
            <a:spLocks noGrp="1"/>
          </p:cNvSpPr>
          <p:nvPr>
            <p:ph type="sldNum" sz="quarter" idx="4"/>
          </p:nvPr>
        </p:nvSpPr>
        <p:spPr>
          <a:xfrm>
            <a:off x="7208838" y="7204075"/>
            <a:ext cx="2346325"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713C2F59-4387-B14A-94C3-7EB1ABD30C28}" type="slidenum">
              <a:rPr lang="en-US" smtClean="0"/>
              <a:t>‹#›</a:t>
            </a:fld>
            <a:endParaRPr lang="en-US" dirty="0"/>
          </a:p>
        </p:txBody>
      </p:sp>
      <p:sp>
        <p:nvSpPr>
          <p:cNvPr id="8" name="Text Placeholder 7"/>
          <p:cNvSpPr>
            <a:spLocks noGrp="1"/>
          </p:cNvSpPr>
          <p:nvPr>
            <p:ph type="body" idx="1"/>
          </p:nvPr>
        </p:nvSpPr>
        <p:spPr>
          <a:xfrm>
            <a:off x="503238" y="1812925"/>
            <a:ext cx="9051925" cy="5130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5" descr="XPO Logo-Cundy_RedBlk-DigitalUseOnly.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Tree>
    <p:extLst>
      <p:ext uri="{BB962C8B-B14F-4D97-AF65-F5344CB8AC3E}">
        <p14:creationId xmlns:p14="http://schemas.microsoft.com/office/powerpoint/2010/main" val="3583965969"/>
      </p:ext>
    </p:extLst>
  </p:cSld>
  <p:clrMap bg1="lt1" tx1="dk1" bg2="lt2" tx2="dk2" accent1="accent1" accent2="accent2" accent3="accent3" accent4="accent4" accent5="accent5" accent6="accent6" hlink="hlink" folHlink="folHlink"/>
  <p:sldLayoutIdLst>
    <p:sldLayoutId id="2147493461" r:id="rId1"/>
    <p:sldLayoutId id="2147493462" r:id="rId2"/>
    <p:sldLayoutId id="2147493463" r:id="rId3"/>
    <p:sldLayoutId id="2147493464" r:id="rId4"/>
    <p:sldLayoutId id="2147493456" r:id="rId5"/>
    <p:sldLayoutId id="2147493457" r:id="rId6"/>
    <p:sldLayoutId id="2147493458" r:id="rId7"/>
  </p:sldLayoutIdLst>
  <p:hf hdr="0" dt="0"/>
  <p:txStyles>
    <p:titleStyle>
      <a:lvl1pPr algn="l" defTabSz="509412" rtl="0" eaLnBrk="1" latinLnBrk="0" hangingPunct="1">
        <a:spcBef>
          <a:spcPct val="0"/>
        </a:spcBef>
        <a:buNone/>
        <a:defRPr sz="31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01509" y="2863905"/>
            <a:ext cx="6846261" cy="529129"/>
          </a:xfrm>
          <a:prstGeom prst="rect">
            <a:avLst/>
          </a:prstGeom>
        </p:spPr>
        <p:txBody>
          <a:bodyPr vert="horz" lIns="91440" tIns="45720" rIns="91440" bIns="45720" rtlCol="0" anchor="t">
            <a:noAutofit/>
          </a:bodyPr>
          <a:lstStyle>
            <a:lvl1pPr algn="l" defTabSz="509412" rtl="0" eaLnBrk="1" latinLnBrk="0" hangingPunct="1">
              <a:spcBef>
                <a:spcPct val="0"/>
              </a:spcBef>
              <a:buNone/>
              <a:defRPr sz="3100" kern="1200">
                <a:solidFill>
                  <a:schemeClr val="tx1"/>
                </a:solidFill>
                <a:latin typeface="+mj-lt"/>
                <a:ea typeface="+mj-ea"/>
                <a:cs typeface="+mj-cs"/>
              </a:defRPr>
            </a:lvl1pPr>
          </a:lstStyle>
          <a:p>
            <a:r>
              <a:rPr lang="en-US" sz="3600" dirty="0" smtClean="0"/>
              <a:t>Infosys </a:t>
            </a:r>
            <a:r>
              <a:rPr lang="en-US" sz="3600" dirty="0" err="1" smtClean="0"/>
              <a:t>Hackathon</a:t>
            </a:r>
            <a:endParaRPr lang="en-US" sz="3600" dirty="0" smtClean="0"/>
          </a:p>
          <a:p>
            <a:r>
              <a:rPr lang="en-US" sz="3600" dirty="0"/>
              <a:t>AI ML Predictive </a:t>
            </a:r>
            <a:r>
              <a:rPr lang="en-US" sz="3600" dirty="0" smtClean="0"/>
              <a:t>Pricing</a:t>
            </a:r>
          </a:p>
          <a:p>
            <a:r>
              <a:rPr lang="en-US" sz="3600" dirty="0" smtClean="0"/>
              <a:t>Team 08</a:t>
            </a:r>
          </a:p>
        </p:txBody>
      </p:sp>
      <p:sp>
        <p:nvSpPr>
          <p:cNvPr id="6" name="Text Placeholder 2"/>
          <p:cNvSpPr txBox="1">
            <a:spLocks/>
          </p:cNvSpPr>
          <p:nvPr/>
        </p:nvSpPr>
        <p:spPr>
          <a:xfrm>
            <a:off x="2900160" y="4825861"/>
            <a:ext cx="6715827" cy="343588"/>
          </a:xfrm>
          <a:prstGeom prst="rect">
            <a:avLst/>
          </a:prstGeom>
        </p:spPr>
        <p:txBody>
          <a:bodyPr vert="horz" lIns="91440" tIns="45720" rIns="91440" bIns="45720" rtlCol="0">
            <a:noAutofit/>
          </a:bodyPr>
          <a:lstStyle>
            <a:lvl1pPr marL="0" indent="0" algn="l" defTabSz="509412" rtl="0" eaLnBrk="1" latinLnBrk="0" hangingPunct="1">
              <a:lnSpc>
                <a:spcPct val="90000"/>
              </a:lnSpc>
              <a:spcBef>
                <a:spcPct val="20000"/>
              </a:spcBef>
              <a:buFont typeface="Arial"/>
              <a:buNone/>
              <a:defRPr sz="1800" kern="1200">
                <a:solidFill>
                  <a:schemeClr val="bg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2400" b="1" dirty="0" smtClean="0"/>
              <a:t>December 2017</a:t>
            </a:r>
            <a:endParaRPr lang="en-US" sz="2400" b="1" dirty="0"/>
          </a:p>
        </p:txBody>
      </p:sp>
    </p:spTree>
    <p:extLst>
      <p:ext uri="{BB962C8B-B14F-4D97-AF65-F5344CB8AC3E}">
        <p14:creationId xmlns:p14="http://schemas.microsoft.com/office/powerpoint/2010/main" val="236954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3"/>
          </p:nvPr>
        </p:nvSpPr>
        <p:spPr>
          <a:xfrm>
            <a:off x="1989123" y="1698559"/>
            <a:ext cx="3168309" cy="1765939"/>
          </a:xfrm>
          <a:prstGeom prst="rect">
            <a:avLst/>
          </a:prstGeom>
        </p:spPr>
        <p:txBody>
          <a:bodyPr>
            <a:normAutofit/>
          </a:bodyPr>
          <a:lstStyle/>
          <a:p>
            <a:pPr marL="285750" indent="-285750">
              <a:lnSpc>
                <a:spcPct val="150000"/>
              </a:lnSpc>
              <a:spcBef>
                <a:spcPts val="600"/>
              </a:spcBef>
              <a:spcAft>
                <a:spcPts val="600"/>
              </a:spcAft>
              <a:buClr>
                <a:srgbClr val="FF0000"/>
              </a:buClr>
              <a:buSzPct val="100000"/>
              <a:buBlip>
                <a:blip r:embed="rId2"/>
              </a:buBlip>
            </a:pPr>
            <a:r>
              <a:rPr lang="en-US" sz="1400" dirty="0" smtClean="0">
                <a:latin typeface="Decima Nova Pro"/>
                <a:cs typeface="Decima Nova Pro"/>
              </a:rPr>
              <a:t>AI Algorithm implementation specialist</a:t>
            </a:r>
            <a:endParaRPr lang="en-GB" sz="1600" dirty="0">
              <a:solidFill>
                <a:srgbClr val="0000FF"/>
              </a:solidFill>
              <a:latin typeface="Decima Nova Pro"/>
              <a:cs typeface="Decima Nova Pro"/>
            </a:endParaRPr>
          </a:p>
        </p:txBody>
      </p:sp>
      <p:sp>
        <p:nvSpPr>
          <p:cNvPr id="5" name="Slide Number Placeholder 4"/>
          <p:cNvSpPr>
            <a:spLocks noGrp="1"/>
          </p:cNvSpPr>
          <p:nvPr>
            <p:ph type="sldNum" sz="quarter" idx="12"/>
          </p:nvPr>
        </p:nvSpPr>
        <p:spPr/>
        <p:txBody>
          <a:bodyPr/>
          <a:lstStyle/>
          <a:p>
            <a:fld id="{91AF2B4D-6B12-4EDF-87BB-2B55CECB6611}" type="slidenum">
              <a:rPr lang="en-US" smtClean="0"/>
              <a:pPr/>
              <a:t>2</a:t>
            </a:fld>
            <a:endParaRPr lang="en-US" dirty="0"/>
          </a:p>
        </p:txBody>
      </p:sp>
      <p:sp>
        <p:nvSpPr>
          <p:cNvPr id="6" name="TextBox 5"/>
          <p:cNvSpPr txBox="1"/>
          <p:nvPr/>
        </p:nvSpPr>
        <p:spPr>
          <a:xfrm>
            <a:off x="1989123" y="1378079"/>
            <a:ext cx="3168310" cy="338554"/>
          </a:xfrm>
          <a:prstGeom prst="rect">
            <a:avLst/>
          </a:prstGeom>
          <a:noFill/>
        </p:spPr>
        <p:txBody>
          <a:bodyPr wrap="square" rtlCol="0">
            <a:spAutoFit/>
          </a:bodyPr>
          <a:lstStyle/>
          <a:p>
            <a:r>
              <a:rPr lang="en-US" sz="1600" b="1" dirty="0" smtClean="0">
                <a:solidFill>
                  <a:srgbClr val="C00000"/>
                </a:solidFill>
              </a:rPr>
              <a:t>Syan Whislor</a:t>
            </a:r>
            <a:endParaRPr lang="en-US" sz="1600" b="1" dirty="0">
              <a:solidFill>
                <a:srgbClr val="C00000"/>
              </a:solidFill>
            </a:endParaRPr>
          </a:p>
        </p:txBody>
      </p:sp>
      <p:sp>
        <p:nvSpPr>
          <p:cNvPr id="43" name="TextBox 42"/>
          <p:cNvSpPr txBox="1"/>
          <p:nvPr/>
        </p:nvSpPr>
        <p:spPr>
          <a:xfrm>
            <a:off x="1989123" y="3394008"/>
            <a:ext cx="3168310" cy="338554"/>
          </a:xfrm>
          <a:prstGeom prst="rect">
            <a:avLst/>
          </a:prstGeom>
          <a:noFill/>
        </p:spPr>
        <p:txBody>
          <a:bodyPr wrap="square" rtlCol="0">
            <a:spAutoFit/>
          </a:bodyPr>
          <a:lstStyle/>
          <a:p>
            <a:r>
              <a:rPr lang="en-US" sz="1600" b="1" dirty="0" smtClean="0">
                <a:solidFill>
                  <a:srgbClr val="C00000"/>
                </a:solidFill>
              </a:rPr>
              <a:t>Dukes Pitt</a:t>
            </a:r>
            <a:endParaRPr lang="en-US" sz="1600" b="1" dirty="0">
              <a:solidFill>
                <a:srgbClr val="C00000"/>
              </a:solidFill>
            </a:endParaRPr>
          </a:p>
        </p:txBody>
      </p:sp>
      <p:sp>
        <p:nvSpPr>
          <p:cNvPr id="52" name="Text Placeholder 1"/>
          <p:cNvSpPr txBox="1">
            <a:spLocks/>
          </p:cNvSpPr>
          <p:nvPr/>
        </p:nvSpPr>
        <p:spPr>
          <a:xfrm>
            <a:off x="6913145" y="3613782"/>
            <a:ext cx="2973354" cy="443725"/>
          </a:xfrm>
          <a:prstGeom prst="rect">
            <a:avLst/>
          </a:prstGeom>
        </p:spPr>
        <p:txBody>
          <a:bodyPr vert="horz" lIns="91440" tIns="45720" rIns="91440" bIns="45720" rtlCol="0">
            <a:normAutofit/>
          </a:bodyPr>
          <a:lstStyle>
            <a:lvl1pPr marL="0" indent="0" algn="l" defTabSz="509412" rtl="0" eaLnBrk="1" latinLnBrk="0" hangingPunct="1">
              <a:spcBef>
                <a:spcPct val="20000"/>
              </a:spcBef>
              <a:buFont typeface="Arial"/>
              <a:buNone/>
              <a:defRPr sz="1800" b="1"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285750" indent="-285750">
              <a:lnSpc>
                <a:spcPct val="150000"/>
              </a:lnSpc>
              <a:spcBef>
                <a:spcPts val="600"/>
              </a:spcBef>
              <a:spcAft>
                <a:spcPts val="600"/>
              </a:spcAft>
              <a:buClr>
                <a:srgbClr val="FF0000"/>
              </a:buClr>
              <a:buSzPct val="100000"/>
              <a:buBlip>
                <a:blip r:embed="rId2"/>
              </a:buBlip>
            </a:pPr>
            <a:r>
              <a:rPr lang="en-US" sz="1400" dirty="0" smtClean="0">
                <a:latin typeface="Decima Nova Pro"/>
                <a:cs typeface="Decima Nova Pro"/>
              </a:rPr>
              <a:t>UI Implementation Specialist</a:t>
            </a:r>
            <a:endParaRPr lang="en-GB" sz="1600" dirty="0">
              <a:solidFill>
                <a:srgbClr val="0000FF"/>
              </a:solidFill>
              <a:latin typeface="Decima Nova Pro"/>
              <a:cs typeface="Decima Nova Pro"/>
            </a:endParaRPr>
          </a:p>
        </p:txBody>
      </p:sp>
      <p:sp>
        <p:nvSpPr>
          <p:cNvPr id="53" name="TextBox 52"/>
          <p:cNvSpPr txBox="1"/>
          <p:nvPr/>
        </p:nvSpPr>
        <p:spPr>
          <a:xfrm>
            <a:off x="6846132" y="3286101"/>
            <a:ext cx="3168310" cy="338554"/>
          </a:xfrm>
          <a:prstGeom prst="rect">
            <a:avLst/>
          </a:prstGeom>
          <a:noFill/>
        </p:spPr>
        <p:txBody>
          <a:bodyPr wrap="square" rtlCol="0">
            <a:spAutoFit/>
          </a:bodyPr>
          <a:lstStyle/>
          <a:p>
            <a:pPr lvl="0"/>
            <a:r>
              <a:rPr lang="en-GB" sz="1600" b="1" dirty="0" smtClean="0">
                <a:solidFill>
                  <a:schemeClr val="tx2"/>
                </a:solidFill>
                <a:cs typeface="Decima Nova Pro"/>
              </a:rPr>
              <a:t>Sooraj Sethumadhavan</a:t>
            </a:r>
            <a:endParaRPr lang="en-GB" sz="1600" b="1" dirty="0">
              <a:solidFill>
                <a:schemeClr val="tx2"/>
              </a:solidFill>
              <a:cs typeface="Decima Nova Pro"/>
            </a:endParaRPr>
          </a:p>
        </p:txBody>
      </p:sp>
      <p:sp>
        <p:nvSpPr>
          <p:cNvPr id="75" name="Text Placeholder 1"/>
          <p:cNvSpPr txBox="1">
            <a:spLocks/>
          </p:cNvSpPr>
          <p:nvPr/>
        </p:nvSpPr>
        <p:spPr>
          <a:xfrm>
            <a:off x="6831669" y="1698559"/>
            <a:ext cx="3168309" cy="1765939"/>
          </a:xfrm>
          <a:prstGeom prst="rect">
            <a:avLst/>
          </a:prstGeom>
        </p:spPr>
        <p:txBody>
          <a:bodyPr vert="horz" lIns="91440" tIns="45720" rIns="91440" bIns="45720" rtlCol="0">
            <a:normAutofit/>
          </a:bodyPr>
          <a:lstStyle>
            <a:lvl1pPr marL="0" indent="0" algn="l" defTabSz="509412" rtl="0" eaLnBrk="1" latinLnBrk="0" hangingPunct="1">
              <a:spcBef>
                <a:spcPct val="20000"/>
              </a:spcBef>
              <a:buFont typeface="Arial"/>
              <a:buNone/>
              <a:defRPr sz="1800" b="1"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285750" indent="-285750">
              <a:lnSpc>
                <a:spcPct val="150000"/>
              </a:lnSpc>
              <a:spcBef>
                <a:spcPts val="600"/>
              </a:spcBef>
              <a:spcAft>
                <a:spcPts val="600"/>
              </a:spcAft>
              <a:buClr>
                <a:srgbClr val="FF0000"/>
              </a:buClr>
              <a:buSzPct val="100000"/>
              <a:buBlip>
                <a:blip r:embed="rId2"/>
              </a:buBlip>
            </a:pPr>
            <a:r>
              <a:rPr lang="en-US" sz="1400" dirty="0" smtClean="0">
                <a:latin typeface="Decima Nova Pro"/>
                <a:cs typeface="Decima Nova Pro"/>
              </a:rPr>
              <a:t>Database specialist</a:t>
            </a:r>
            <a:endParaRPr lang="en-GB" sz="1400" dirty="0">
              <a:latin typeface="Decima Nova Pro"/>
              <a:cs typeface="Decima Nova Pro"/>
            </a:endParaRPr>
          </a:p>
          <a:p>
            <a:pPr>
              <a:spcBef>
                <a:spcPts val="0"/>
              </a:spcBef>
              <a:spcAft>
                <a:spcPts val="1200"/>
              </a:spcAft>
            </a:pPr>
            <a:endParaRPr lang="en-GB" sz="1600" dirty="0" smtClean="0">
              <a:solidFill>
                <a:srgbClr val="0000FF"/>
              </a:solidFill>
              <a:latin typeface="Decima Nova Pro"/>
              <a:cs typeface="Decima Nova Pro"/>
            </a:endParaRPr>
          </a:p>
        </p:txBody>
      </p:sp>
      <p:sp>
        <p:nvSpPr>
          <p:cNvPr id="76" name="TextBox 75"/>
          <p:cNvSpPr txBox="1"/>
          <p:nvPr/>
        </p:nvSpPr>
        <p:spPr>
          <a:xfrm>
            <a:off x="6831669" y="1378079"/>
            <a:ext cx="3168310" cy="338554"/>
          </a:xfrm>
          <a:prstGeom prst="rect">
            <a:avLst/>
          </a:prstGeom>
          <a:noFill/>
        </p:spPr>
        <p:txBody>
          <a:bodyPr wrap="square" rtlCol="0">
            <a:spAutoFit/>
          </a:bodyPr>
          <a:lstStyle/>
          <a:p>
            <a:r>
              <a:rPr lang="en-US" sz="1600" b="1" dirty="0" smtClean="0">
                <a:solidFill>
                  <a:srgbClr val="C00000"/>
                </a:solidFill>
              </a:rPr>
              <a:t>Nidish Krishnan</a:t>
            </a:r>
            <a:endParaRPr lang="en-US" sz="1600" b="1" dirty="0">
              <a:solidFill>
                <a:srgbClr val="C00000"/>
              </a:solidFill>
            </a:endParaRPr>
          </a:p>
        </p:txBody>
      </p:sp>
      <p:sp>
        <p:nvSpPr>
          <p:cNvPr id="77" name="Text Placeholder 1"/>
          <p:cNvSpPr txBox="1">
            <a:spLocks/>
          </p:cNvSpPr>
          <p:nvPr/>
        </p:nvSpPr>
        <p:spPr>
          <a:xfrm>
            <a:off x="4836653" y="5862995"/>
            <a:ext cx="3168309" cy="1765939"/>
          </a:xfrm>
          <a:prstGeom prst="rect">
            <a:avLst/>
          </a:prstGeom>
        </p:spPr>
        <p:txBody>
          <a:bodyPr vert="horz" lIns="91440" tIns="45720" rIns="91440" bIns="45720" rtlCol="0">
            <a:normAutofit/>
          </a:bodyPr>
          <a:lstStyle>
            <a:lvl1pPr marL="0" indent="0" algn="l" defTabSz="509412" rtl="0" eaLnBrk="1" latinLnBrk="0" hangingPunct="1">
              <a:spcBef>
                <a:spcPct val="20000"/>
              </a:spcBef>
              <a:buFont typeface="Arial"/>
              <a:buNone/>
              <a:defRPr sz="1800" b="1"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285750" indent="-285750">
              <a:lnSpc>
                <a:spcPct val="150000"/>
              </a:lnSpc>
              <a:spcBef>
                <a:spcPts val="600"/>
              </a:spcBef>
              <a:spcAft>
                <a:spcPts val="600"/>
              </a:spcAft>
              <a:buClr>
                <a:srgbClr val="FF0000"/>
              </a:buClr>
              <a:buSzPct val="100000"/>
              <a:buBlip>
                <a:blip r:embed="rId2"/>
              </a:buBlip>
            </a:pPr>
            <a:r>
              <a:rPr lang="en-US" sz="1400" dirty="0" smtClean="0">
                <a:latin typeface="Decima Nova Pro"/>
                <a:cs typeface="Decima Nova Pro"/>
              </a:rPr>
              <a:t>UI Developer</a:t>
            </a:r>
            <a:endParaRPr lang="en-GB" sz="1600" dirty="0" smtClean="0">
              <a:solidFill>
                <a:srgbClr val="0000FF"/>
              </a:solidFill>
              <a:latin typeface="Decima Nova Pro"/>
              <a:cs typeface="Decima Nova Pro"/>
            </a:endParaRPr>
          </a:p>
          <a:p>
            <a:pPr>
              <a:spcBef>
                <a:spcPts val="0"/>
              </a:spcBef>
              <a:spcAft>
                <a:spcPts val="1200"/>
              </a:spcAft>
            </a:pPr>
            <a:endParaRPr lang="en-GB" sz="1600" dirty="0" smtClean="0">
              <a:solidFill>
                <a:srgbClr val="0000FF"/>
              </a:solidFill>
              <a:latin typeface="Decima Nova Pro"/>
              <a:cs typeface="Decima Nova Pro"/>
            </a:endParaRPr>
          </a:p>
        </p:txBody>
      </p:sp>
      <p:sp>
        <p:nvSpPr>
          <p:cNvPr id="78" name="TextBox 77"/>
          <p:cNvSpPr txBox="1"/>
          <p:nvPr/>
        </p:nvSpPr>
        <p:spPr>
          <a:xfrm>
            <a:off x="4778449" y="5619911"/>
            <a:ext cx="3168310" cy="338554"/>
          </a:xfrm>
          <a:prstGeom prst="rect">
            <a:avLst/>
          </a:prstGeom>
          <a:noFill/>
        </p:spPr>
        <p:txBody>
          <a:bodyPr wrap="square" rtlCol="0">
            <a:spAutoFit/>
          </a:bodyPr>
          <a:lstStyle/>
          <a:p>
            <a:pPr lvl="0"/>
            <a:r>
              <a:rPr lang="en-GB" sz="1600" b="1" dirty="0" smtClean="0">
                <a:solidFill>
                  <a:schemeClr val="tx2"/>
                </a:solidFill>
                <a:cs typeface="Decima Nova Pro"/>
              </a:rPr>
              <a:t>Christy Thomas</a:t>
            </a:r>
            <a:endParaRPr lang="en-GB" sz="1600" b="1" dirty="0">
              <a:solidFill>
                <a:schemeClr val="tx2"/>
              </a:solidFill>
              <a:cs typeface="Decima Nova Pro"/>
            </a:endParaRPr>
          </a:p>
        </p:txBody>
      </p:sp>
      <p:sp>
        <p:nvSpPr>
          <p:cNvPr id="81" name="Title 1"/>
          <p:cNvSpPr txBox="1">
            <a:spLocks/>
          </p:cNvSpPr>
          <p:nvPr/>
        </p:nvSpPr>
        <p:spPr>
          <a:xfrm>
            <a:off x="255639" y="387086"/>
            <a:ext cx="8594168" cy="538962"/>
          </a:xfrm>
          <a:prstGeom prst="rect">
            <a:avLst/>
          </a:prstGeom>
        </p:spPr>
        <p:txBody>
          <a:bodyPr vert="horz" lIns="101882" tIns="50941" rIns="101882" bIns="50941" rtlCol="0" anchor="t">
            <a:noAutofit/>
          </a:bodyPr>
          <a:lstStyle>
            <a:lvl1pPr algn="l" defTabSz="509412" rtl="0" eaLnBrk="1" latinLnBrk="0" hangingPunct="1">
              <a:spcBef>
                <a:spcPct val="0"/>
              </a:spcBef>
              <a:buNone/>
              <a:defRPr sz="2400" kern="1200">
                <a:solidFill>
                  <a:schemeClr val="bg1"/>
                </a:solidFill>
                <a:latin typeface="+mj-lt"/>
                <a:ea typeface="+mj-ea"/>
                <a:cs typeface="+mj-cs"/>
              </a:defRPr>
            </a:lvl1pPr>
          </a:lstStyle>
          <a:p>
            <a:r>
              <a:rPr lang="en-US" sz="3200" b="1" dirty="0" smtClean="0"/>
              <a:t>About Our Team</a:t>
            </a:r>
            <a:endParaRPr lang="en-US" sz="3200" b="1" dirty="0"/>
          </a:p>
        </p:txBody>
      </p:sp>
      <p:grpSp>
        <p:nvGrpSpPr>
          <p:cNvPr id="10" name="Group 9"/>
          <p:cNvGrpSpPr/>
          <p:nvPr/>
        </p:nvGrpSpPr>
        <p:grpSpPr>
          <a:xfrm>
            <a:off x="83985" y="1404816"/>
            <a:ext cx="1828502" cy="1801815"/>
            <a:chOff x="83985" y="1404816"/>
            <a:chExt cx="1828502" cy="1801815"/>
          </a:xfrm>
        </p:grpSpPr>
        <p:sp>
          <p:nvSpPr>
            <p:cNvPr id="3" name="Oval 2"/>
            <p:cNvSpPr/>
            <p:nvPr/>
          </p:nvSpPr>
          <p:spPr>
            <a:xfrm>
              <a:off x="83985" y="1404816"/>
              <a:ext cx="1828502" cy="1801815"/>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5" name="Rectangle 34"/>
            <p:cNvSpPr/>
            <p:nvPr/>
          </p:nvSpPr>
          <p:spPr>
            <a:xfrm>
              <a:off x="403047" y="1639922"/>
              <a:ext cx="1150453" cy="1250285"/>
            </a:xfrm>
            <a:prstGeom prst="rect">
              <a:avLst/>
            </a:prstGeom>
            <a:blipFill>
              <a:blip r:embed="rId3">
                <a:extLst>
                  <a:ext uri="{28A0092B-C50C-407E-A947-70E740481C1C}">
                    <a14:useLocalDpi xmlns:a14="http://schemas.microsoft.com/office/drawing/2010/main" val="0"/>
                  </a:ext>
                </a:extLst>
              </a:blip>
              <a:srcRect/>
              <a:stretch>
                <a:fillRect l="-23000" r="-23000"/>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grpSp>
        <p:nvGrpSpPr>
          <p:cNvPr id="11" name="Group 10"/>
          <p:cNvGrpSpPr/>
          <p:nvPr/>
        </p:nvGrpSpPr>
        <p:grpSpPr>
          <a:xfrm>
            <a:off x="4962477" y="1404816"/>
            <a:ext cx="1828502" cy="1801815"/>
            <a:chOff x="4962477" y="1404816"/>
            <a:chExt cx="1828502" cy="1801815"/>
          </a:xfrm>
        </p:grpSpPr>
        <p:sp>
          <p:nvSpPr>
            <p:cNvPr id="60" name="Oval 59"/>
            <p:cNvSpPr/>
            <p:nvPr/>
          </p:nvSpPr>
          <p:spPr>
            <a:xfrm>
              <a:off x="4962477" y="1404816"/>
              <a:ext cx="1828502" cy="1801815"/>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Rectangle 36"/>
            <p:cNvSpPr/>
            <p:nvPr/>
          </p:nvSpPr>
          <p:spPr>
            <a:xfrm>
              <a:off x="5317781" y="1662046"/>
              <a:ext cx="1117893" cy="1242994"/>
            </a:xfrm>
            <a:prstGeom prst="rect">
              <a:avLst/>
            </a:prstGeom>
            <a:blipFill>
              <a:blip r:embed="rId4">
                <a:extLst>
                  <a:ext uri="{28A0092B-C50C-407E-A947-70E740481C1C}">
                    <a14:useLocalDpi xmlns:a14="http://schemas.microsoft.com/office/drawing/2010/main" val="0"/>
                  </a:ext>
                </a:extLst>
              </a:blip>
              <a:srcRect/>
              <a:stretch>
                <a:fillRect l="-22000" r="-22000"/>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grpSp>
        <p:nvGrpSpPr>
          <p:cNvPr id="12" name="Group 11"/>
          <p:cNvGrpSpPr/>
          <p:nvPr/>
        </p:nvGrpSpPr>
        <p:grpSpPr>
          <a:xfrm>
            <a:off x="83985" y="3394007"/>
            <a:ext cx="1828502" cy="1801815"/>
            <a:chOff x="83985" y="3394007"/>
            <a:chExt cx="1828502" cy="1801815"/>
          </a:xfrm>
        </p:grpSpPr>
        <p:sp>
          <p:nvSpPr>
            <p:cNvPr id="33" name="Oval 32"/>
            <p:cNvSpPr/>
            <p:nvPr/>
          </p:nvSpPr>
          <p:spPr>
            <a:xfrm>
              <a:off x="83985" y="3394007"/>
              <a:ext cx="1828502" cy="1801815"/>
            </a:xfrm>
            <a:prstGeom prst="ellipse">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8" name="Rectangle 37"/>
            <p:cNvSpPr/>
            <p:nvPr/>
          </p:nvSpPr>
          <p:spPr>
            <a:xfrm>
              <a:off x="392429" y="3658139"/>
              <a:ext cx="1239316" cy="1333533"/>
            </a:xfrm>
            <a:prstGeom prst="rect">
              <a:avLst/>
            </a:prstGeom>
            <a:blipFill>
              <a:blip r:embed="rId5">
                <a:extLst>
                  <a:ext uri="{28A0092B-C50C-407E-A947-70E740481C1C}">
                    <a14:useLocalDpi xmlns:a14="http://schemas.microsoft.com/office/drawing/2010/main" val="0"/>
                  </a:ext>
                </a:extLst>
              </a:blip>
              <a:srcRect/>
              <a:stretch>
                <a:fillRect l="-19000" r="-19000"/>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grpSp>
        <p:nvGrpSpPr>
          <p:cNvPr id="14" name="Group 13"/>
          <p:cNvGrpSpPr/>
          <p:nvPr/>
        </p:nvGrpSpPr>
        <p:grpSpPr>
          <a:xfrm>
            <a:off x="3020022" y="5409937"/>
            <a:ext cx="1828502" cy="1801815"/>
            <a:chOff x="4962477" y="3394007"/>
            <a:chExt cx="1828502" cy="1801815"/>
          </a:xfrm>
        </p:grpSpPr>
        <p:grpSp>
          <p:nvGrpSpPr>
            <p:cNvPr id="62" name="Group 61"/>
            <p:cNvGrpSpPr/>
            <p:nvPr/>
          </p:nvGrpSpPr>
          <p:grpSpPr>
            <a:xfrm>
              <a:off x="4962477" y="3394007"/>
              <a:ext cx="1828502" cy="1801815"/>
              <a:chOff x="83985" y="1521225"/>
              <a:chExt cx="1828502" cy="1801815"/>
            </a:xfrm>
            <a:solidFill>
              <a:schemeClr val="accent6">
                <a:lumMod val="60000"/>
                <a:lumOff val="40000"/>
              </a:schemeClr>
            </a:solidFill>
          </p:grpSpPr>
          <p:sp>
            <p:nvSpPr>
              <p:cNvPr id="63" name="Oval 62"/>
              <p:cNvSpPr/>
              <p:nvPr/>
            </p:nvSpPr>
            <p:spPr>
              <a:xfrm>
                <a:off x="83985" y="1521225"/>
                <a:ext cx="1828502" cy="1801815"/>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64" name="Picture 2" descr="Image result for female silhouette headsh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047" y="1786285"/>
                <a:ext cx="1190379" cy="1190379"/>
              </a:xfrm>
              <a:prstGeom prst="rect">
                <a:avLst/>
              </a:prstGeom>
              <a:grpFill/>
              <a:extLst/>
            </p:spPr>
          </p:pic>
        </p:gr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7625" y="3626770"/>
              <a:ext cx="1358203" cy="1258467"/>
            </a:xfrm>
            <a:prstGeom prst="rect">
              <a:avLst/>
            </a:prstGeom>
          </p:spPr>
        </p:pic>
      </p:grpSp>
      <p:grpSp>
        <p:nvGrpSpPr>
          <p:cNvPr id="13" name="Group 12"/>
          <p:cNvGrpSpPr/>
          <p:nvPr/>
        </p:nvGrpSpPr>
        <p:grpSpPr>
          <a:xfrm>
            <a:off x="4985242" y="3423735"/>
            <a:ext cx="1828502" cy="1801815"/>
            <a:chOff x="122303" y="5366181"/>
            <a:chExt cx="1828502" cy="1801815"/>
          </a:xfrm>
        </p:grpSpPr>
        <p:grpSp>
          <p:nvGrpSpPr>
            <p:cNvPr id="49" name="Group 48"/>
            <p:cNvGrpSpPr/>
            <p:nvPr/>
          </p:nvGrpSpPr>
          <p:grpSpPr>
            <a:xfrm>
              <a:off x="122303" y="5366181"/>
              <a:ext cx="1828502" cy="1801815"/>
              <a:chOff x="83985" y="1521225"/>
              <a:chExt cx="1828502" cy="1801815"/>
            </a:xfrm>
            <a:solidFill>
              <a:schemeClr val="tx2"/>
            </a:solidFill>
          </p:grpSpPr>
          <p:sp>
            <p:nvSpPr>
              <p:cNvPr id="50" name="Oval 49"/>
              <p:cNvSpPr/>
              <p:nvPr/>
            </p:nvSpPr>
            <p:spPr>
              <a:xfrm>
                <a:off x="83985" y="1521225"/>
                <a:ext cx="1828502" cy="1801815"/>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51" name="Picture 2" descr="Image result for female silhouette headsh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047" y="1786285"/>
                <a:ext cx="1190379" cy="1190379"/>
              </a:xfrm>
              <a:prstGeom prst="rect">
                <a:avLst/>
              </a:prstGeom>
              <a:grpFill/>
              <a:extLst/>
            </p:spPr>
          </p:pic>
        </p:grpSp>
        <p:pic>
          <p:nvPicPr>
            <p:cNvPr id="8" name="Picture 7"/>
            <p:cNvPicPr>
              <a:picLocks noChangeAspect="1"/>
            </p:cNvPicPr>
            <p:nvPr/>
          </p:nvPicPr>
          <p:blipFill>
            <a:blip r:embed="rId8"/>
            <a:stretch>
              <a:fillRect/>
            </a:stretch>
          </p:blipFill>
          <p:spPr>
            <a:xfrm>
              <a:off x="403047" y="5586076"/>
              <a:ext cx="1272547" cy="1328297"/>
            </a:xfrm>
            <a:prstGeom prst="rect">
              <a:avLst/>
            </a:prstGeom>
          </p:spPr>
        </p:pic>
      </p:grpSp>
      <p:sp>
        <p:nvSpPr>
          <p:cNvPr id="39" name="Text Placeholder 1"/>
          <p:cNvSpPr txBox="1">
            <a:spLocks/>
          </p:cNvSpPr>
          <p:nvPr/>
        </p:nvSpPr>
        <p:spPr>
          <a:xfrm>
            <a:off x="2011888" y="3673580"/>
            <a:ext cx="2973354" cy="443725"/>
          </a:xfrm>
          <a:prstGeom prst="rect">
            <a:avLst/>
          </a:prstGeom>
        </p:spPr>
        <p:txBody>
          <a:bodyPr vert="horz" lIns="91440" tIns="45720" rIns="91440" bIns="45720" rtlCol="0">
            <a:normAutofit/>
          </a:bodyPr>
          <a:lstStyle>
            <a:lvl1pPr marL="0" indent="0" algn="l" defTabSz="509412" rtl="0" eaLnBrk="1" latinLnBrk="0" hangingPunct="1">
              <a:spcBef>
                <a:spcPct val="20000"/>
              </a:spcBef>
              <a:buFont typeface="Arial"/>
              <a:buNone/>
              <a:defRPr sz="1800" b="1"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285750" indent="-285750">
              <a:lnSpc>
                <a:spcPct val="150000"/>
              </a:lnSpc>
              <a:spcBef>
                <a:spcPts val="600"/>
              </a:spcBef>
              <a:spcAft>
                <a:spcPts val="600"/>
              </a:spcAft>
              <a:buClr>
                <a:srgbClr val="FF0000"/>
              </a:buClr>
              <a:buSzPct val="100000"/>
              <a:buBlip>
                <a:blip r:embed="rId2"/>
              </a:buBlip>
            </a:pPr>
            <a:r>
              <a:rPr lang="en-US" sz="1400" dirty="0" smtClean="0">
                <a:latin typeface="Decima Nova Pro"/>
                <a:cs typeface="Decima Nova Pro"/>
              </a:rPr>
              <a:t>Design Architect</a:t>
            </a:r>
            <a:endParaRPr lang="en-GB" sz="1600" dirty="0">
              <a:solidFill>
                <a:srgbClr val="0000FF"/>
              </a:solidFill>
              <a:latin typeface="Decima Nova Pro"/>
              <a:cs typeface="Decima Nova Pro"/>
            </a:endParaRPr>
          </a:p>
        </p:txBody>
      </p:sp>
    </p:spTree>
    <p:extLst>
      <p:ext uri="{BB962C8B-B14F-4D97-AF65-F5344CB8AC3E}">
        <p14:creationId xmlns:p14="http://schemas.microsoft.com/office/powerpoint/2010/main" val="207312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500" fill="hold"/>
                                        <p:tgtEl>
                                          <p:spTgt spid="52"/>
                                        </p:tgtEl>
                                        <p:attrNameLst>
                                          <p:attrName>ppt_x</p:attrName>
                                        </p:attrNameLst>
                                      </p:cBhvr>
                                      <p:tavLst>
                                        <p:tav tm="0">
                                          <p:val>
                                            <p:strVal val="#ppt_x"/>
                                          </p:val>
                                        </p:tav>
                                        <p:tav tm="100000">
                                          <p:val>
                                            <p:strVal val="#ppt_x"/>
                                          </p:val>
                                        </p:tav>
                                      </p:tavLst>
                                    </p:anim>
                                    <p:anim calcmode="lin" valueType="num">
                                      <p:cBhvr additive="base">
                                        <p:cTn id="24" dur="500" fill="hold"/>
                                        <p:tgtEl>
                                          <p:spTgt spid="5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ppt_x"/>
                                          </p:val>
                                        </p:tav>
                                        <p:tav tm="100000">
                                          <p:val>
                                            <p:strVal val="#ppt_x"/>
                                          </p:val>
                                        </p:tav>
                                      </p:tavLst>
                                    </p:anim>
                                    <p:anim calcmode="lin" valueType="num">
                                      <p:cBhvr additive="base">
                                        <p:cTn id="28" dur="500" fill="hold"/>
                                        <p:tgtEl>
                                          <p:spTgt spid="5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500" fill="hold"/>
                                        <p:tgtEl>
                                          <p:spTgt spid="75"/>
                                        </p:tgtEl>
                                        <p:attrNameLst>
                                          <p:attrName>ppt_x</p:attrName>
                                        </p:attrNameLst>
                                      </p:cBhvr>
                                      <p:tavLst>
                                        <p:tav tm="0">
                                          <p:val>
                                            <p:strVal val="#ppt_x"/>
                                          </p:val>
                                        </p:tav>
                                        <p:tav tm="100000">
                                          <p:val>
                                            <p:strVal val="#ppt_x"/>
                                          </p:val>
                                        </p:tav>
                                      </p:tavLst>
                                    </p:anim>
                                    <p:anim calcmode="lin" valueType="num">
                                      <p:cBhvr additive="base">
                                        <p:cTn id="32" dur="500" fill="hold"/>
                                        <p:tgtEl>
                                          <p:spTgt spid="7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anim calcmode="lin" valueType="num">
                                      <p:cBhvr additive="base">
                                        <p:cTn id="35" dur="500" fill="hold"/>
                                        <p:tgtEl>
                                          <p:spTgt spid="76"/>
                                        </p:tgtEl>
                                        <p:attrNameLst>
                                          <p:attrName>ppt_x</p:attrName>
                                        </p:attrNameLst>
                                      </p:cBhvr>
                                      <p:tavLst>
                                        <p:tav tm="0">
                                          <p:val>
                                            <p:strVal val="#ppt_x"/>
                                          </p:val>
                                        </p:tav>
                                        <p:tav tm="100000">
                                          <p:val>
                                            <p:strVal val="#ppt_x"/>
                                          </p:val>
                                        </p:tav>
                                      </p:tavLst>
                                    </p:anim>
                                    <p:anim calcmode="lin" valueType="num">
                                      <p:cBhvr additive="base">
                                        <p:cTn id="36" dur="500" fill="hold"/>
                                        <p:tgtEl>
                                          <p:spTgt spid="7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anim calcmode="lin" valueType="num">
                                      <p:cBhvr additive="base">
                                        <p:cTn id="39" dur="500" fill="hold"/>
                                        <p:tgtEl>
                                          <p:spTgt spid="77"/>
                                        </p:tgtEl>
                                        <p:attrNameLst>
                                          <p:attrName>ppt_x</p:attrName>
                                        </p:attrNameLst>
                                      </p:cBhvr>
                                      <p:tavLst>
                                        <p:tav tm="0">
                                          <p:val>
                                            <p:strVal val="#ppt_x"/>
                                          </p:val>
                                        </p:tav>
                                        <p:tav tm="100000">
                                          <p:val>
                                            <p:strVal val="#ppt_x"/>
                                          </p:val>
                                        </p:tav>
                                      </p:tavLst>
                                    </p:anim>
                                    <p:anim calcmode="lin" valueType="num">
                                      <p:cBhvr additive="base">
                                        <p:cTn id="40" dur="500" fill="hold"/>
                                        <p:tgtEl>
                                          <p:spTgt spid="7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additive="base">
                                        <p:cTn id="43" dur="500" fill="hold"/>
                                        <p:tgtEl>
                                          <p:spTgt spid="78"/>
                                        </p:tgtEl>
                                        <p:attrNameLst>
                                          <p:attrName>ppt_x</p:attrName>
                                        </p:attrNameLst>
                                      </p:cBhvr>
                                      <p:tavLst>
                                        <p:tav tm="0">
                                          <p:val>
                                            <p:strVal val="#ppt_x"/>
                                          </p:val>
                                        </p:tav>
                                        <p:tav tm="100000">
                                          <p:val>
                                            <p:strVal val="#ppt_x"/>
                                          </p:val>
                                        </p:tav>
                                      </p:tavLst>
                                    </p:anim>
                                    <p:anim calcmode="lin" valueType="num">
                                      <p:cBhvr additive="base">
                                        <p:cTn id="44" dur="500" fill="hold"/>
                                        <p:tgtEl>
                                          <p:spTgt spid="7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500" fill="hold"/>
                                        <p:tgtEl>
                                          <p:spTgt spid="39"/>
                                        </p:tgtEl>
                                        <p:attrNameLst>
                                          <p:attrName>ppt_x</p:attrName>
                                        </p:attrNameLst>
                                      </p:cBhvr>
                                      <p:tavLst>
                                        <p:tav tm="0">
                                          <p:val>
                                            <p:strVal val="#ppt_x"/>
                                          </p:val>
                                        </p:tav>
                                        <p:tav tm="100000">
                                          <p:val>
                                            <p:strVal val="#ppt_x"/>
                                          </p:val>
                                        </p:tav>
                                      </p:tavLst>
                                    </p:anim>
                                    <p:anim calcmode="lin" valueType="num">
                                      <p:cBhvr additive="base">
                                        <p:cTn id="7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p:bldP spid="6" grpId="0"/>
      <p:bldP spid="43" grpId="0"/>
      <p:bldP spid="52" grpId="0"/>
      <p:bldP spid="53" grpId="0"/>
      <p:bldP spid="75" grpId="0"/>
      <p:bldP spid="76" grpId="0"/>
      <p:bldP spid="77" grpId="0"/>
      <p:bldP spid="78" grpId="0"/>
      <p:bldP spid="81"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639" y="387086"/>
            <a:ext cx="8594168" cy="538962"/>
          </a:xfrm>
        </p:spPr>
        <p:txBody>
          <a:bodyPr>
            <a:noAutofit/>
          </a:bodyPr>
          <a:lstStyle/>
          <a:p>
            <a:r>
              <a:rPr lang="en-US" sz="3200" b="1" dirty="0" smtClean="0"/>
              <a:t>Solution Approach</a:t>
            </a:r>
            <a:endParaRPr lang="en-US" sz="3200" b="1" dirty="0"/>
          </a:p>
        </p:txBody>
      </p:sp>
      <p:sp>
        <p:nvSpPr>
          <p:cNvPr id="5" name="Slide Number Placeholder 4"/>
          <p:cNvSpPr>
            <a:spLocks noGrp="1"/>
          </p:cNvSpPr>
          <p:nvPr>
            <p:ph type="sldNum" sz="quarter" idx="12"/>
          </p:nvPr>
        </p:nvSpPr>
        <p:spPr/>
        <p:txBody>
          <a:bodyPr/>
          <a:lstStyle/>
          <a:p>
            <a:fld id="{91AF2B4D-6B12-4EDF-87BB-2B55CECB6611}" type="slidenum">
              <a:rPr lang="en-US" smtClean="0">
                <a:solidFill>
                  <a:srgbClr val="CC0000"/>
                </a:solidFill>
              </a:rPr>
              <a:pPr/>
              <a:t>3</a:t>
            </a:fld>
            <a:endParaRPr lang="en-US" dirty="0">
              <a:solidFill>
                <a:srgbClr val="CC0000"/>
              </a:solidFill>
            </a:endParaRPr>
          </a:p>
        </p:txBody>
      </p:sp>
      <p:sp>
        <p:nvSpPr>
          <p:cNvPr id="4" name="Text Placeholder 1"/>
          <p:cNvSpPr>
            <a:spLocks noGrp="1"/>
          </p:cNvSpPr>
          <p:nvPr>
            <p:ph type="body" sz="quarter" idx="13"/>
          </p:nvPr>
        </p:nvSpPr>
        <p:spPr>
          <a:xfrm>
            <a:off x="297809" y="3547363"/>
            <a:ext cx="9490852" cy="3469472"/>
          </a:xfrm>
          <a:prstGeom prst="rect">
            <a:avLst/>
          </a:prstGeom>
          <a:solidFill>
            <a:schemeClr val="bg1"/>
          </a:solidFill>
        </p:spPr>
        <p:txBody>
          <a:bodyPr>
            <a:normAutofit fontScale="77500" lnSpcReduction="20000"/>
          </a:bodyPr>
          <a:lstStyle/>
          <a:p>
            <a:pPr>
              <a:lnSpc>
                <a:spcPct val="150000"/>
              </a:lnSpc>
              <a:spcBef>
                <a:spcPts val="600"/>
              </a:spcBef>
              <a:spcAft>
                <a:spcPts val="600"/>
              </a:spcAft>
              <a:buClr>
                <a:srgbClr val="FF0000"/>
              </a:buClr>
              <a:buSzPct val="100000"/>
            </a:pPr>
            <a:r>
              <a:rPr lang="en-US" sz="2200" dirty="0" smtClean="0">
                <a:solidFill>
                  <a:schemeClr val="tx2"/>
                </a:solidFill>
              </a:rPr>
              <a:t>Solution Approach </a:t>
            </a:r>
          </a:p>
          <a:p>
            <a:pPr marL="285750" lvl="1" indent="-285750" algn="just">
              <a:lnSpc>
                <a:spcPct val="150000"/>
              </a:lnSpc>
              <a:spcBef>
                <a:spcPts val="600"/>
              </a:spcBef>
              <a:spcAft>
                <a:spcPts val="600"/>
              </a:spcAft>
              <a:buClr>
                <a:srgbClr val="FF0000"/>
              </a:buClr>
              <a:buSzPct val="100000"/>
              <a:buBlip>
                <a:blip r:embed="rId2"/>
              </a:buBlip>
            </a:pPr>
            <a:r>
              <a:rPr lang="en-US" sz="1600" dirty="0" smtClean="0">
                <a:solidFill>
                  <a:schemeClr val="accent6"/>
                </a:solidFill>
              </a:rPr>
              <a:t>Use </a:t>
            </a:r>
            <a:r>
              <a:rPr lang="en-US" sz="1600" b="1" dirty="0" smtClean="0">
                <a:solidFill>
                  <a:srgbClr val="0070C0"/>
                </a:solidFill>
              </a:rPr>
              <a:t>Multiple Industrial Grade Leading Machine </a:t>
            </a:r>
            <a:r>
              <a:rPr lang="en-US" sz="1600" b="1" dirty="0">
                <a:solidFill>
                  <a:srgbClr val="0070C0"/>
                </a:solidFill>
              </a:rPr>
              <a:t>Learning algorithm</a:t>
            </a:r>
            <a:r>
              <a:rPr lang="en-US" sz="1600" dirty="0">
                <a:solidFill>
                  <a:srgbClr val="0070C0"/>
                </a:solidFill>
              </a:rPr>
              <a:t>s </a:t>
            </a:r>
            <a:r>
              <a:rPr lang="en-US" sz="1600" dirty="0">
                <a:solidFill>
                  <a:schemeClr val="accent6"/>
                </a:solidFill>
              </a:rPr>
              <a:t>which  uses Historical Data to come up with predictions. </a:t>
            </a:r>
            <a:r>
              <a:rPr lang="en-US" sz="1600" dirty="0" smtClean="0">
                <a:solidFill>
                  <a:schemeClr val="accent6"/>
                </a:solidFill>
              </a:rPr>
              <a:t>The prediction </a:t>
            </a:r>
            <a:r>
              <a:rPr lang="en-US" sz="1600" dirty="0">
                <a:solidFill>
                  <a:schemeClr val="accent6"/>
                </a:solidFill>
              </a:rPr>
              <a:t>algorithm </a:t>
            </a:r>
            <a:r>
              <a:rPr lang="en-US" sz="1600" dirty="0" smtClean="0">
                <a:solidFill>
                  <a:schemeClr val="accent6"/>
                </a:solidFill>
              </a:rPr>
              <a:t>will analyze Historic </a:t>
            </a:r>
            <a:r>
              <a:rPr lang="en-US" sz="1600" dirty="0">
                <a:solidFill>
                  <a:schemeClr val="accent6"/>
                </a:solidFill>
              </a:rPr>
              <a:t>data and </a:t>
            </a:r>
            <a:r>
              <a:rPr lang="en-US" sz="1600" dirty="0" smtClean="0">
                <a:solidFill>
                  <a:schemeClr val="accent6"/>
                </a:solidFill>
              </a:rPr>
              <a:t>identifies the </a:t>
            </a:r>
            <a:r>
              <a:rPr lang="en-US" sz="1600" dirty="0">
                <a:solidFill>
                  <a:schemeClr val="accent6"/>
                </a:solidFill>
              </a:rPr>
              <a:t>relationship between input and output parameters</a:t>
            </a:r>
            <a:r>
              <a:rPr lang="en-US" sz="1600" dirty="0" smtClean="0">
                <a:solidFill>
                  <a:schemeClr val="accent6"/>
                </a:solidFill>
              </a:rPr>
              <a:t>.</a:t>
            </a:r>
          </a:p>
          <a:p>
            <a:pPr marL="285750" lvl="1" indent="-285750" algn="just">
              <a:lnSpc>
                <a:spcPct val="150000"/>
              </a:lnSpc>
              <a:spcBef>
                <a:spcPts val="600"/>
              </a:spcBef>
              <a:spcAft>
                <a:spcPts val="600"/>
              </a:spcAft>
              <a:buClr>
                <a:srgbClr val="FF0000"/>
              </a:buClr>
              <a:buSzPct val="100000"/>
              <a:buBlip>
                <a:blip r:embed="rId2"/>
              </a:buBlip>
            </a:pPr>
            <a:r>
              <a:rPr lang="en-US" sz="1600" b="1" dirty="0" smtClean="0">
                <a:solidFill>
                  <a:srgbClr val="0070C0"/>
                </a:solidFill>
              </a:rPr>
              <a:t>Algorithm Accuracy Detector </a:t>
            </a:r>
            <a:r>
              <a:rPr lang="en-US" sz="1600" b="0" dirty="0" smtClean="0">
                <a:solidFill>
                  <a:schemeClr val="accent6"/>
                </a:solidFill>
              </a:rPr>
              <a:t>tells the accuracy of the various algorithms for any period. Random 70% of the available data is being trained with the different algorithms and the remaining 30% is predicted and compared with the real values to check for accuracy. The most accurate algorithm will be used to do the price predictions with various dependent and independent factors.</a:t>
            </a:r>
          </a:p>
          <a:p>
            <a:pPr marL="285750" lvl="1" indent="-285750" algn="just">
              <a:lnSpc>
                <a:spcPct val="150000"/>
              </a:lnSpc>
              <a:spcBef>
                <a:spcPts val="600"/>
              </a:spcBef>
              <a:spcAft>
                <a:spcPts val="600"/>
              </a:spcAft>
              <a:buClr>
                <a:srgbClr val="FF0000"/>
              </a:buClr>
              <a:buSzPct val="100000"/>
              <a:buBlip>
                <a:blip r:embed="rId2"/>
              </a:buBlip>
            </a:pPr>
            <a:r>
              <a:rPr lang="en-US" sz="1600" dirty="0">
                <a:solidFill>
                  <a:schemeClr val="accent6"/>
                </a:solidFill>
              </a:rPr>
              <a:t>The model is trained with 180-days of history data. </a:t>
            </a:r>
            <a:endParaRPr lang="en-GB" sz="1600" b="0" dirty="0">
              <a:solidFill>
                <a:schemeClr val="accent6"/>
              </a:solidFill>
            </a:endParaRPr>
          </a:p>
          <a:p>
            <a:pPr marL="285750" indent="-285750" algn="just">
              <a:lnSpc>
                <a:spcPct val="150000"/>
              </a:lnSpc>
              <a:spcBef>
                <a:spcPts val="600"/>
              </a:spcBef>
              <a:spcAft>
                <a:spcPts val="600"/>
              </a:spcAft>
              <a:buClr>
                <a:srgbClr val="FF0000"/>
              </a:buClr>
              <a:buSzPct val="100000"/>
              <a:buBlip>
                <a:blip r:embed="rId2"/>
              </a:buBlip>
            </a:pPr>
            <a:r>
              <a:rPr lang="en-US" sz="1600" b="0" dirty="0" smtClean="0">
                <a:solidFill>
                  <a:schemeClr val="accent6"/>
                </a:solidFill>
              </a:rPr>
              <a:t>Predictive model will provide the  price range per carrier per lane for the next ‘n’ days. The model will be trained based on fuel price, lane patterns, carrier differences and climatic conditions</a:t>
            </a:r>
            <a:endParaRPr lang="en-GB" sz="1600" b="0" dirty="0">
              <a:solidFill>
                <a:schemeClr val="accent6"/>
              </a:solidFill>
            </a:endParaRPr>
          </a:p>
        </p:txBody>
      </p:sp>
      <p:sp>
        <p:nvSpPr>
          <p:cNvPr id="10" name="Rectangle 9"/>
          <p:cNvSpPr/>
          <p:nvPr/>
        </p:nvSpPr>
        <p:spPr>
          <a:xfrm>
            <a:off x="7855630" y="3071461"/>
            <a:ext cx="1776448" cy="400110"/>
          </a:xfrm>
          <a:prstGeom prst="rect">
            <a:avLst/>
          </a:prstGeom>
        </p:spPr>
        <p:txBody>
          <a:bodyPr wrap="none">
            <a:spAutoFit/>
          </a:bodyPr>
          <a:lstStyle/>
          <a:p>
            <a:r>
              <a:rPr lang="en-US" sz="1000" b="1" dirty="0" smtClean="0">
                <a:solidFill>
                  <a:prstClr val="white"/>
                </a:solidFill>
              </a:rPr>
              <a:t>Optimum price prediction </a:t>
            </a:r>
          </a:p>
          <a:p>
            <a:pPr algn="ctr"/>
            <a:r>
              <a:rPr lang="en-US" sz="1000" b="1" dirty="0" smtClean="0">
                <a:solidFill>
                  <a:prstClr val="white"/>
                </a:solidFill>
              </a:rPr>
              <a:t>without loss</a:t>
            </a:r>
            <a:endParaRPr lang="en-US" sz="1000" b="1" dirty="0">
              <a:solidFill>
                <a:prstClr val="white"/>
              </a:solidFill>
            </a:endParaRPr>
          </a:p>
        </p:txBody>
      </p:sp>
      <p:sp>
        <p:nvSpPr>
          <p:cNvPr id="11" name="Right Arrow 10"/>
          <p:cNvSpPr/>
          <p:nvPr/>
        </p:nvSpPr>
        <p:spPr>
          <a:xfrm>
            <a:off x="2977251" y="2164782"/>
            <a:ext cx="636105" cy="4136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ight Arrow 11"/>
          <p:cNvSpPr/>
          <p:nvPr/>
        </p:nvSpPr>
        <p:spPr>
          <a:xfrm>
            <a:off x="6696398" y="2177218"/>
            <a:ext cx="543339" cy="42689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026" name="Picture 2" descr="Image result for Truck delivery cart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84" y="1636785"/>
            <a:ext cx="1711792" cy="14696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5945" y="1631669"/>
            <a:ext cx="1670102" cy="15179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51" y="1588429"/>
            <a:ext cx="1526006" cy="142483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05084" y="3149557"/>
            <a:ext cx="1872629" cy="246221"/>
          </a:xfrm>
          <a:prstGeom prst="rect">
            <a:avLst/>
          </a:prstGeom>
        </p:spPr>
        <p:txBody>
          <a:bodyPr wrap="none">
            <a:spAutoFit/>
          </a:bodyPr>
          <a:lstStyle/>
          <a:p>
            <a:r>
              <a:rPr lang="en-US" sz="1000" b="1" dirty="0" smtClean="0">
                <a:solidFill>
                  <a:prstClr val="white"/>
                </a:solidFill>
              </a:rPr>
              <a:t>Lane and Carrier Level Data</a:t>
            </a:r>
            <a:endParaRPr lang="en-US" sz="1000" b="1" dirty="0">
              <a:solidFill>
                <a:prstClr val="white"/>
              </a:solidFill>
            </a:endParaRPr>
          </a:p>
        </p:txBody>
      </p:sp>
      <p:sp>
        <p:nvSpPr>
          <p:cNvPr id="19" name="Rectangle 18"/>
          <p:cNvSpPr/>
          <p:nvPr/>
        </p:nvSpPr>
        <p:spPr>
          <a:xfrm flipH="1">
            <a:off x="4185945" y="3164850"/>
            <a:ext cx="2010659" cy="287697"/>
          </a:xfrm>
          <a:prstGeom prst="rect">
            <a:avLst/>
          </a:prstGeom>
        </p:spPr>
        <p:txBody>
          <a:bodyPr wrap="square">
            <a:spAutoFit/>
          </a:bodyPr>
          <a:lstStyle/>
          <a:p>
            <a:r>
              <a:rPr lang="en-US" sz="1000" b="1" dirty="0">
                <a:solidFill>
                  <a:prstClr val="white"/>
                </a:solidFill>
              </a:rPr>
              <a:t>Predictive Model Algorithm</a:t>
            </a:r>
          </a:p>
        </p:txBody>
      </p:sp>
    </p:spTree>
    <p:extLst>
      <p:ext uri="{BB962C8B-B14F-4D97-AF65-F5344CB8AC3E}">
        <p14:creationId xmlns:p14="http://schemas.microsoft.com/office/powerpoint/2010/main" val="179670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8077" y="1247826"/>
            <a:ext cx="6745386" cy="5786405"/>
          </a:xfrm>
          <a:prstGeom prst="rect">
            <a:avLst/>
          </a:prstGeom>
          <a:solidFill>
            <a:srgbClr val="D7F9A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b="1">
              <a:solidFill>
                <a:schemeClr val="tx2"/>
              </a:solidFill>
            </a:endParaRPr>
          </a:p>
        </p:txBody>
      </p:sp>
      <p:sp>
        <p:nvSpPr>
          <p:cNvPr id="53" name="Rectangle 52"/>
          <p:cNvSpPr/>
          <p:nvPr/>
        </p:nvSpPr>
        <p:spPr>
          <a:xfrm>
            <a:off x="3797899" y="3851365"/>
            <a:ext cx="5272384" cy="1583616"/>
          </a:xfrm>
          <a:prstGeom prst="rect">
            <a:avLst/>
          </a:prstGeom>
          <a:solidFill>
            <a:srgbClr val="B0FAB7"/>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55639" y="387086"/>
            <a:ext cx="8594168" cy="538962"/>
          </a:xfrm>
        </p:spPr>
        <p:txBody>
          <a:bodyPr>
            <a:noAutofit/>
          </a:bodyPr>
          <a:lstStyle/>
          <a:p>
            <a:r>
              <a:rPr lang="en-US" sz="3200" b="1" dirty="0"/>
              <a:t>Proposed </a:t>
            </a:r>
            <a:r>
              <a:rPr lang="en-US" sz="3200" b="1" dirty="0" smtClean="0"/>
              <a:t>Solution</a:t>
            </a:r>
            <a:endParaRPr lang="en-US" sz="3200" b="1" dirty="0"/>
          </a:p>
        </p:txBody>
      </p:sp>
      <p:sp>
        <p:nvSpPr>
          <p:cNvPr id="5" name="Slide Number Placeholder 4"/>
          <p:cNvSpPr>
            <a:spLocks noGrp="1"/>
          </p:cNvSpPr>
          <p:nvPr>
            <p:ph type="sldNum" sz="quarter" idx="12"/>
          </p:nvPr>
        </p:nvSpPr>
        <p:spPr/>
        <p:txBody>
          <a:bodyPr/>
          <a:lstStyle/>
          <a:p>
            <a:fld id="{91AF2B4D-6B12-4EDF-87BB-2B55CECB6611}" type="slidenum">
              <a:rPr lang="en-US" smtClean="0">
                <a:solidFill>
                  <a:srgbClr val="CC0000"/>
                </a:solidFill>
              </a:rPr>
              <a:pPr/>
              <a:t>4</a:t>
            </a:fld>
            <a:endParaRPr lang="en-US" dirty="0">
              <a:solidFill>
                <a:srgbClr val="CC0000"/>
              </a:solidFill>
            </a:endParaRPr>
          </a:p>
        </p:txBody>
      </p:sp>
      <p:sp>
        <p:nvSpPr>
          <p:cNvPr id="7" name="Text Placeholder 1"/>
          <p:cNvSpPr>
            <a:spLocks noGrp="1"/>
          </p:cNvSpPr>
          <p:nvPr>
            <p:ph type="body" sz="quarter" idx="13"/>
          </p:nvPr>
        </p:nvSpPr>
        <p:spPr>
          <a:xfrm>
            <a:off x="145632" y="2652361"/>
            <a:ext cx="2812096" cy="4045619"/>
          </a:xfrm>
          <a:prstGeom prst="rect">
            <a:avLst/>
          </a:prstGeom>
        </p:spPr>
        <p:txBody>
          <a:bodyPr>
            <a:normAutofit fontScale="32500" lnSpcReduction="20000"/>
          </a:bodyPr>
          <a:lstStyle/>
          <a:p>
            <a:pPr marL="285750" indent="-285750" algn="just">
              <a:lnSpc>
                <a:spcPct val="150000"/>
              </a:lnSpc>
              <a:spcBef>
                <a:spcPts val="600"/>
              </a:spcBef>
              <a:spcAft>
                <a:spcPts val="600"/>
              </a:spcAft>
              <a:buClr>
                <a:srgbClr val="FF0000"/>
              </a:buClr>
              <a:buSzPct val="100000"/>
              <a:buBlip>
                <a:blip r:embed="rId2"/>
              </a:buBlip>
            </a:pPr>
            <a:r>
              <a:rPr lang="en-GB" sz="3700" u="sng" dirty="0" smtClean="0">
                <a:latin typeface="+mj-lt"/>
                <a:cs typeface="Decima Nova Pro"/>
              </a:rPr>
              <a:t>Machine Learning Algorithms. </a:t>
            </a:r>
          </a:p>
          <a:p>
            <a:pPr algn="just">
              <a:lnSpc>
                <a:spcPct val="150000"/>
              </a:lnSpc>
              <a:spcBef>
                <a:spcPts val="600"/>
              </a:spcBef>
              <a:spcAft>
                <a:spcPts val="600"/>
              </a:spcAft>
              <a:buClr>
                <a:srgbClr val="FF0000"/>
              </a:buClr>
              <a:buSzPct val="100000"/>
            </a:pPr>
            <a:r>
              <a:rPr lang="en-GB" sz="3000" dirty="0" smtClean="0">
                <a:latin typeface="+mj-lt"/>
                <a:cs typeface="Decima Nova Pro"/>
              </a:rPr>
              <a:t>	Supervised Learning Algorithms </a:t>
            </a:r>
            <a:r>
              <a:rPr lang="en-GB" sz="3000" b="0" dirty="0" smtClean="0">
                <a:latin typeface="+mj-lt"/>
                <a:cs typeface="Decima Nova Pro"/>
              </a:rPr>
              <a:t>where</a:t>
            </a:r>
            <a:r>
              <a:rPr lang="en-GB" sz="3000" dirty="0" smtClean="0">
                <a:latin typeface="+mj-lt"/>
                <a:cs typeface="Decima Nova Pro"/>
              </a:rPr>
              <a:t> </a:t>
            </a:r>
            <a:r>
              <a:rPr lang="en-US" sz="3000" b="0" dirty="0" smtClean="0"/>
              <a:t>we predict a target </a:t>
            </a:r>
            <a:r>
              <a:rPr lang="en-US" sz="3000" b="0" dirty="0"/>
              <a:t>/ </a:t>
            </a:r>
            <a:r>
              <a:rPr lang="en-US" sz="3000" b="0" dirty="0" smtClean="0"/>
              <a:t>dependent variable (</a:t>
            </a:r>
            <a:r>
              <a:rPr lang="en-US" sz="3000" b="0" dirty="0" err="1" smtClean="0"/>
              <a:t>i.e</a:t>
            </a:r>
            <a:r>
              <a:rPr lang="en-US" sz="3000" b="0" dirty="0" smtClean="0"/>
              <a:t>  ETA) from </a:t>
            </a:r>
            <a:r>
              <a:rPr lang="en-US" sz="3000" b="0" dirty="0"/>
              <a:t>a given set of predictors (independent variables). </a:t>
            </a:r>
            <a:r>
              <a:rPr lang="en-US" sz="3000" b="0" dirty="0" smtClean="0"/>
              <a:t>A function will map inputs</a:t>
            </a:r>
            <a:r>
              <a:rPr lang="en-US" sz="3000" b="0" dirty="0"/>
              <a:t> to desired </a:t>
            </a:r>
            <a:r>
              <a:rPr lang="en-US" sz="3000" b="0" dirty="0" smtClean="0"/>
              <a:t>outputs and the training process continues until </a:t>
            </a:r>
            <a:r>
              <a:rPr lang="en-US" sz="3000" b="0" dirty="0"/>
              <a:t>the  </a:t>
            </a:r>
            <a:r>
              <a:rPr lang="en-US" sz="3000" b="0" dirty="0" smtClean="0"/>
              <a:t>model </a:t>
            </a:r>
            <a:r>
              <a:rPr lang="en-US" sz="3000" b="0" dirty="0"/>
              <a:t>achieves a desired level of accuracy on the training data. </a:t>
            </a:r>
            <a:endParaRPr lang="en-US" sz="3000" b="0" dirty="0" smtClean="0"/>
          </a:p>
          <a:p>
            <a:pPr algn="just">
              <a:lnSpc>
                <a:spcPct val="120000"/>
              </a:lnSpc>
              <a:spcBef>
                <a:spcPts val="600"/>
              </a:spcBef>
              <a:spcAft>
                <a:spcPts val="600"/>
              </a:spcAft>
              <a:buClr>
                <a:srgbClr val="FF0000"/>
              </a:buClr>
              <a:buSzPct val="100000"/>
            </a:pPr>
            <a:r>
              <a:rPr lang="en-GB" sz="3700" u="sng" dirty="0" smtClean="0">
                <a:latin typeface="+mj-lt"/>
                <a:cs typeface="Decima Nova Pro"/>
              </a:rPr>
              <a:t>Front end UI</a:t>
            </a:r>
          </a:p>
          <a:p>
            <a:pPr algn="just">
              <a:lnSpc>
                <a:spcPct val="150000"/>
              </a:lnSpc>
              <a:spcBef>
                <a:spcPts val="600"/>
              </a:spcBef>
              <a:spcAft>
                <a:spcPts val="600"/>
              </a:spcAft>
              <a:buClr>
                <a:srgbClr val="FF0000"/>
              </a:buClr>
              <a:buSzPct val="100000"/>
            </a:pPr>
            <a:r>
              <a:rPr lang="en-GB" sz="3000" dirty="0">
                <a:latin typeface="+mj-lt"/>
                <a:cs typeface="Decima Nova Pro"/>
              </a:rPr>
              <a:t>	</a:t>
            </a:r>
            <a:r>
              <a:rPr lang="en-GB" sz="3000" dirty="0" smtClean="0">
                <a:latin typeface="+mj-lt"/>
                <a:cs typeface="Decima Nova Pro"/>
              </a:rPr>
              <a:t>HTML5, CSS3, </a:t>
            </a:r>
            <a:r>
              <a:rPr lang="en-GB" sz="3000" dirty="0" err="1" smtClean="0">
                <a:latin typeface="+mj-lt"/>
                <a:cs typeface="Decima Nova Pro"/>
              </a:rPr>
              <a:t>ChartJS</a:t>
            </a:r>
            <a:r>
              <a:rPr lang="en-GB" sz="3000" dirty="0" smtClean="0">
                <a:latin typeface="+mj-lt"/>
                <a:cs typeface="Decima Nova Pro"/>
              </a:rPr>
              <a:t>, </a:t>
            </a:r>
            <a:r>
              <a:rPr lang="en-GB" sz="3000" dirty="0" err="1" smtClean="0">
                <a:latin typeface="+mj-lt"/>
                <a:cs typeface="Decima Nova Pro"/>
              </a:rPr>
              <a:t>Jquery</a:t>
            </a:r>
            <a:endParaRPr lang="en-GB" sz="3000" dirty="0" smtClean="0">
              <a:latin typeface="+mj-lt"/>
              <a:cs typeface="Decima Nova Pro"/>
            </a:endParaRPr>
          </a:p>
          <a:p>
            <a:pPr algn="just">
              <a:lnSpc>
                <a:spcPct val="160000"/>
              </a:lnSpc>
              <a:spcBef>
                <a:spcPts val="600"/>
              </a:spcBef>
              <a:spcAft>
                <a:spcPts val="600"/>
              </a:spcAft>
              <a:buClr>
                <a:srgbClr val="FF0000"/>
              </a:buClr>
              <a:buSzPct val="100000"/>
            </a:pPr>
            <a:r>
              <a:rPr lang="en-GB" sz="3700" u="sng" dirty="0" smtClean="0">
                <a:latin typeface="+mj-lt"/>
                <a:cs typeface="Decima Nova Pro"/>
              </a:rPr>
              <a:t>Back End Services </a:t>
            </a:r>
            <a:endParaRPr lang="en-GB" sz="3700" dirty="0" smtClean="0">
              <a:latin typeface="+mj-lt"/>
              <a:cs typeface="Decima Nova Pro"/>
            </a:endParaRPr>
          </a:p>
          <a:p>
            <a:pPr algn="just">
              <a:lnSpc>
                <a:spcPct val="160000"/>
              </a:lnSpc>
              <a:spcBef>
                <a:spcPts val="600"/>
              </a:spcBef>
              <a:spcAft>
                <a:spcPts val="600"/>
              </a:spcAft>
              <a:buClr>
                <a:srgbClr val="FF0000"/>
              </a:buClr>
              <a:buSzPct val="100000"/>
            </a:pPr>
            <a:r>
              <a:rPr lang="en-GB" sz="3000" dirty="0">
                <a:latin typeface="+mj-lt"/>
                <a:cs typeface="Decima Nova Pro"/>
              </a:rPr>
              <a:t> </a:t>
            </a:r>
            <a:r>
              <a:rPr lang="en-GB" sz="3000" dirty="0" smtClean="0">
                <a:latin typeface="+mj-lt"/>
                <a:cs typeface="Decima Nova Pro"/>
              </a:rPr>
              <a:t>            Integrated services using Python and Java. Mongo DB</a:t>
            </a:r>
          </a:p>
          <a:p>
            <a:pPr algn="just">
              <a:lnSpc>
                <a:spcPct val="150000"/>
              </a:lnSpc>
              <a:spcBef>
                <a:spcPts val="600"/>
              </a:spcBef>
              <a:spcAft>
                <a:spcPts val="600"/>
              </a:spcAft>
              <a:buClr>
                <a:srgbClr val="FF0000"/>
              </a:buClr>
              <a:buSzPct val="100000"/>
            </a:pPr>
            <a:endParaRPr lang="en-GB" sz="1600" dirty="0" smtClean="0">
              <a:latin typeface="+mj-lt"/>
              <a:cs typeface="Decima Nova Pro"/>
            </a:endParaRPr>
          </a:p>
          <a:p>
            <a:pPr algn="just">
              <a:spcBef>
                <a:spcPts val="0"/>
              </a:spcBef>
              <a:spcAft>
                <a:spcPts val="1200"/>
              </a:spcAft>
            </a:pPr>
            <a:endParaRPr lang="en-GB" sz="1600" dirty="0">
              <a:latin typeface="Decima Nova Pro"/>
              <a:cs typeface="Decima Nova Pro"/>
            </a:endParaRPr>
          </a:p>
          <a:p>
            <a:pPr algn="just">
              <a:spcBef>
                <a:spcPts val="0"/>
              </a:spcBef>
              <a:spcAft>
                <a:spcPts val="1200"/>
              </a:spcAft>
            </a:pPr>
            <a:endParaRPr lang="en-GB" sz="1600" dirty="0" smtClean="0">
              <a:latin typeface="Decima Nova Pro"/>
              <a:cs typeface="Decima Nova Pro"/>
            </a:endParaRPr>
          </a:p>
        </p:txBody>
      </p:sp>
      <p:pic>
        <p:nvPicPr>
          <p:cNvPr id="8" name="Picture 7" descr="discovery-24.png"/>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a:ext>
            </a:extLst>
          </a:blip>
          <a:srcRect/>
          <a:stretch/>
        </p:blipFill>
        <p:spPr>
          <a:xfrm>
            <a:off x="145632" y="1254475"/>
            <a:ext cx="1590435" cy="1527048"/>
          </a:xfrm>
          <a:prstGeom prst="rect">
            <a:avLst/>
          </a:prstGeom>
        </p:spPr>
      </p:pic>
      <p:sp>
        <p:nvSpPr>
          <p:cNvPr id="10" name="6-Point Star 9"/>
          <p:cNvSpPr/>
          <p:nvPr/>
        </p:nvSpPr>
        <p:spPr>
          <a:xfrm>
            <a:off x="6189731" y="3956807"/>
            <a:ext cx="1767746" cy="1238872"/>
          </a:xfrm>
          <a:prstGeom prst="star6">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MOST ACCURATE AI ML</a:t>
            </a:r>
            <a:endParaRPr lang="en-US" sz="1200" b="1" dirty="0"/>
          </a:p>
        </p:txBody>
      </p:sp>
      <p:sp>
        <p:nvSpPr>
          <p:cNvPr id="13" name="Rectangle 12"/>
          <p:cNvSpPr/>
          <p:nvPr/>
        </p:nvSpPr>
        <p:spPr>
          <a:xfrm>
            <a:off x="5518507" y="1431592"/>
            <a:ext cx="1319075" cy="294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2060"/>
                </a:solidFill>
              </a:rPr>
              <a:t>DATA</a:t>
            </a:r>
            <a:endParaRPr lang="en-US" dirty="0">
              <a:solidFill>
                <a:srgbClr val="002060"/>
              </a:solidFill>
            </a:endParaRPr>
          </a:p>
        </p:txBody>
      </p:sp>
      <p:sp>
        <p:nvSpPr>
          <p:cNvPr id="16" name="Oval 15"/>
          <p:cNvSpPr/>
          <p:nvPr/>
        </p:nvSpPr>
        <p:spPr>
          <a:xfrm>
            <a:off x="3434851" y="2472393"/>
            <a:ext cx="1000417" cy="9875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tx2"/>
                </a:solidFill>
              </a:rPr>
              <a:t>LASSO</a:t>
            </a:r>
            <a:endParaRPr lang="en-US" sz="900" b="1" dirty="0">
              <a:solidFill>
                <a:schemeClr val="tx2"/>
              </a:solidFill>
            </a:endParaRPr>
          </a:p>
        </p:txBody>
      </p:sp>
      <p:sp>
        <p:nvSpPr>
          <p:cNvPr id="17" name="Oval 16"/>
          <p:cNvSpPr/>
          <p:nvPr/>
        </p:nvSpPr>
        <p:spPr>
          <a:xfrm>
            <a:off x="4927524" y="2449460"/>
            <a:ext cx="1000417" cy="9875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tx2"/>
                </a:solidFill>
              </a:rPr>
              <a:t>ELASTIC NET</a:t>
            </a:r>
            <a:endParaRPr lang="en-US" sz="900" b="1" dirty="0">
              <a:solidFill>
                <a:schemeClr val="tx2"/>
              </a:solidFill>
            </a:endParaRPr>
          </a:p>
        </p:txBody>
      </p:sp>
      <p:sp>
        <p:nvSpPr>
          <p:cNvPr id="18" name="Oval 17"/>
          <p:cNvSpPr/>
          <p:nvPr/>
        </p:nvSpPr>
        <p:spPr>
          <a:xfrm>
            <a:off x="6440770" y="2506084"/>
            <a:ext cx="1000417" cy="9875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tx2"/>
                </a:solidFill>
              </a:rPr>
              <a:t>RANDOM FOREST</a:t>
            </a:r>
            <a:endParaRPr lang="en-US" sz="900" b="1" dirty="0">
              <a:solidFill>
                <a:schemeClr val="tx2"/>
              </a:solidFill>
            </a:endParaRPr>
          </a:p>
        </p:txBody>
      </p:sp>
      <p:sp>
        <p:nvSpPr>
          <p:cNvPr id="19" name="Oval 18"/>
          <p:cNvSpPr/>
          <p:nvPr/>
        </p:nvSpPr>
        <p:spPr>
          <a:xfrm>
            <a:off x="8114689" y="2482167"/>
            <a:ext cx="1000417" cy="9875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tx2"/>
                </a:solidFill>
              </a:rPr>
              <a:t>MLP</a:t>
            </a:r>
            <a:endParaRPr lang="en-US" sz="900" b="1" dirty="0">
              <a:solidFill>
                <a:schemeClr val="tx2"/>
              </a:solidFill>
            </a:endParaRPr>
          </a:p>
        </p:txBody>
      </p:sp>
      <p:sp>
        <p:nvSpPr>
          <p:cNvPr id="20" name="Rounded Rectangle 19"/>
          <p:cNvSpPr/>
          <p:nvPr/>
        </p:nvSpPr>
        <p:spPr>
          <a:xfrm>
            <a:off x="4025312" y="6114732"/>
            <a:ext cx="4834890" cy="6807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70C0"/>
                </a:solidFill>
              </a:rPr>
              <a:t>PREDICTED OPTIMUM PRICE</a:t>
            </a:r>
            <a:endParaRPr lang="en-US" dirty="0">
              <a:solidFill>
                <a:srgbClr val="0070C0"/>
              </a:solidFill>
            </a:endParaRPr>
          </a:p>
        </p:txBody>
      </p:sp>
      <p:cxnSp>
        <p:nvCxnSpPr>
          <p:cNvPr id="25" name="Straight Arrow Connector 24"/>
          <p:cNvCxnSpPr>
            <a:endCxn id="16" idx="0"/>
          </p:cNvCxnSpPr>
          <p:nvPr/>
        </p:nvCxnSpPr>
        <p:spPr>
          <a:xfrm flipH="1">
            <a:off x="3935060" y="1753498"/>
            <a:ext cx="1583447" cy="7188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endCxn id="19" idx="0"/>
          </p:cNvCxnSpPr>
          <p:nvPr/>
        </p:nvCxnSpPr>
        <p:spPr>
          <a:xfrm>
            <a:off x="6861832" y="1703521"/>
            <a:ext cx="1753066" cy="7786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endCxn id="17" idx="0"/>
          </p:cNvCxnSpPr>
          <p:nvPr/>
        </p:nvCxnSpPr>
        <p:spPr>
          <a:xfrm flipH="1">
            <a:off x="5427733" y="1776431"/>
            <a:ext cx="370886" cy="6730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18" idx="0"/>
          </p:cNvCxnSpPr>
          <p:nvPr/>
        </p:nvCxnSpPr>
        <p:spPr>
          <a:xfrm>
            <a:off x="6581720" y="1725930"/>
            <a:ext cx="359259" cy="78015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1" name="Left Brace 40"/>
          <p:cNvSpPr/>
          <p:nvPr/>
        </p:nvSpPr>
        <p:spPr>
          <a:xfrm rot="16200000">
            <a:off x="6072055" y="576932"/>
            <a:ext cx="553412" cy="6099705"/>
          </a:xfrm>
          <a:prstGeom prst="leftBrace">
            <a:avLst>
              <a:gd name="adj1" fmla="val 8333"/>
              <a:gd name="adj2" fmla="val 50561"/>
            </a:avLst>
          </a:prstGeom>
          <a:ln>
            <a:solidFill>
              <a:schemeClr val="accent2">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2060"/>
              </a:solidFill>
            </a:endParaRPr>
          </a:p>
        </p:txBody>
      </p:sp>
      <p:sp>
        <p:nvSpPr>
          <p:cNvPr id="52" name="8-Point Star 51"/>
          <p:cNvSpPr/>
          <p:nvPr/>
        </p:nvSpPr>
        <p:spPr>
          <a:xfrm>
            <a:off x="4337290" y="4022481"/>
            <a:ext cx="1590651" cy="1121522"/>
          </a:xfrm>
          <a:prstGeom prst="star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2">
                    <a:lumMod val="60000"/>
                    <a:lumOff val="40000"/>
                  </a:schemeClr>
                </a:solidFill>
              </a:rPr>
              <a:t>ARIMA</a:t>
            </a:r>
          </a:p>
          <a:p>
            <a:pPr algn="ctr"/>
            <a:r>
              <a:rPr lang="en-US" sz="1400" dirty="0" smtClean="0">
                <a:solidFill>
                  <a:schemeClr val="tx2">
                    <a:lumMod val="60000"/>
                    <a:lumOff val="40000"/>
                  </a:schemeClr>
                </a:solidFill>
              </a:rPr>
              <a:t>forecast</a:t>
            </a:r>
            <a:r>
              <a:rPr lang="en-US" sz="1400" dirty="0" smtClean="0"/>
              <a:t> </a:t>
            </a:r>
            <a:endParaRPr lang="en-US" sz="1400" dirty="0"/>
          </a:p>
        </p:txBody>
      </p:sp>
      <p:cxnSp>
        <p:nvCxnSpPr>
          <p:cNvPr id="55" name="Straight Arrow Connector 54"/>
          <p:cNvCxnSpPr>
            <a:stCxn id="53" idx="2"/>
            <a:endCxn id="20" idx="0"/>
          </p:cNvCxnSpPr>
          <p:nvPr/>
        </p:nvCxnSpPr>
        <p:spPr>
          <a:xfrm>
            <a:off x="6434091" y="5434981"/>
            <a:ext cx="8666" cy="67975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684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39" y="387086"/>
            <a:ext cx="8594168" cy="538962"/>
          </a:xfrm>
        </p:spPr>
        <p:txBody>
          <a:bodyPr>
            <a:noAutofit/>
          </a:bodyPr>
          <a:lstStyle/>
          <a:p>
            <a:r>
              <a:rPr lang="en-US" sz="3200" b="1" dirty="0" smtClean="0"/>
              <a:t>Machine Learning Algorithms</a:t>
            </a:r>
            <a:endParaRPr lang="en-US" sz="3200" b="1" dirty="0"/>
          </a:p>
        </p:txBody>
      </p:sp>
      <p:sp>
        <p:nvSpPr>
          <p:cNvPr id="5" name="Slide Number Placeholder 4"/>
          <p:cNvSpPr>
            <a:spLocks noGrp="1"/>
          </p:cNvSpPr>
          <p:nvPr>
            <p:ph type="sldNum" sz="quarter" idx="12"/>
          </p:nvPr>
        </p:nvSpPr>
        <p:spPr/>
        <p:txBody>
          <a:bodyPr/>
          <a:lstStyle/>
          <a:p>
            <a:fld id="{91AF2B4D-6B12-4EDF-87BB-2B55CECB6611}" type="slidenum">
              <a:rPr lang="en-US" smtClean="0">
                <a:solidFill>
                  <a:srgbClr val="CC0000"/>
                </a:solidFill>
              </a:rPr>
              <a:pPr/>
              <a:t>5</a:t>
            </a:fld>
            <a:endParaRPr lang="en-US" dirty="0">
              <a:solidFill>
                <a:srgbClr val="CC0000"/>
              </a:solidFill>
            </a:endParaRPr>
          </a:p>
        </p:txBody>
      </p:sp>
      <p:sp>
        <p:nvSpPr>
          <p:cNvPr id="6" name="Rectangle 5"/>
          <p:cNvSpPr/>
          <p:nvPr/>
        </p:nvSpPr>
        <p:spPr>
          <a:xfrm>
            <a:off x="3054538" y="6097204"/>
            <a:ext cx="1565087" cy="430887"/>
          </a:xfrm>
          <a:prstGeom prst="rect">
            <a:avLst/>
          </a:prstGeom>
        </p:spPr>
        <p:txBody>
          <a:bodyPr wrap="square">
            <a:spAutoFit/>
          </a:bodyPr>
          <a:lstStyle/>
          <a:p>
            <a:r>
              <a:rPr lang="en-US" sz="1100" b="1" dirty="0">
                <a:solidFill>
                  <a:prstClr val="white"/>
                </a:solidFill>
              </a:rPr>
              <a:t>Machine </a:t>
            </a:r>
          </a:p>
          <a:p>
            <a:r>
              <a:rPr lang="en-US" sz="1100" b="1" dirty="0">
                <a:solidFill>
                  <a:prstClr val="white"/>
                </a:solidFill>
              </a:rPr>
              <a:t>Learning Algorithm</a:t>
            </a:r>
          </a:p>
        </p:txBody>
      </p:sp>
      <p:pic>
        <p:nvPicPr>
          <p:cNvPr id="8" name="Picture 7" descr="discovery-24.png"/>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a:ext>
            </a:extLst>
          </a:blip>
          <a:srcRect/>
          <a:stretch/>
        </p:blipFill>
        <p:spPr>
          <a:xfrm>
            <a:off x="6752674" y="-86150"/>
            <a:ext cx="1590435" cy="1527048"/>
          </a:xfrm>
          <a:prstGeom prst="rect">
            <a:avLst/>
          </a:prstGeom>
        </p:spPr>
      </p:pic>
      <p:grpSp>
        <p:nvGrpSpPr>
          <p:cNvPr id="9" name="Group 8"/>
          <p:cNvGrpSpPr/>
          <p:nvPr/>
        </p:nvGrpSpPr>
        <p:grpSpPr>
          <a:xfrm>
            <a:off x="96051" y="1968611"/>
            <a:ext cx="5672876" cy="3228078"/>
            <a:chOff x="762000" y="1828593"/>
            <a:chExt cx="6172200" cy="3228078"/>
          </a:xfrm>
        </p:grpSpPr>
        <p:grpSp>
          <p:nvGrpSpPr>
            <p:cNvPr id="10" name="Group 9"/>
            <p:cNvGrpSpPr/>
            <p:nvPr/>
          </p:nvGrpSpPr>
          <p:grpSpPr>
            <a:xfrm>
              <a:off x="762000" y="1828593"/>
              <a:ext cx="6172200" cy="962402"/>
              <a:chOff x="762000" y="1828593"/>
              <a:chExt cx="6172200" cy="962402"/>
            </a:xfrm>
          </p:grpSpPr>
          <p:grpSp>
            <p:nvGrpSpPr>
              <p:cNvPr id="14" name="Group 13"/>
              <p:cNvGrpSpPr/>
              <p:nvPr/>
            </p:nvGrpSpPr>
            <p:grpSpPr>
              <a:xfrm>
                <a:off x="762000" y="1828593"/>
                <a:ext cx="1981199" cy="956525"/>
                <a:chOff x="4191001" y="1908394"/>
                <a:chExt cx="1373974" cy="663356"/>
              </a:xfrm>
            </p:grpSpPr>
            <p:grpSp>
              <p:nvGrpSpPr>
                <p:cNvPr id="28" name="Group 27"/>
                <p:cNvGrpSpPr/>
                <p:nvPr/>
              </p:nvGrpSpPr>
              <p:grpSpPr>
                <a:xfrm>
                  <a:off x="4343400" y="1908394"/>
                  <a:ext cx="1143000" cy="628651"/>
                  <a:chOff x="4035425" y="1333500"/>
                  <a:chExt cx="1143000" cy="628651"/>
                </a:xfrm>
              </p:grpSpPr>
              <p:sp>
                <p:nvSpPr>
                  <p:cNvPr id="30" name="Freeform 13"/>
                  <p:cNvSpPr>
                    <a:spLocks/>
                  </p:cNvSpPr>
                  <p:nvPr/>
                </p:nvSpPr>
                <p:spPr bwMode="auto">
                  <a:xfrm>
                    <a:off x="4035425" y="1333500"/>
                    <a:ext cx="1143000" cy="628650"/>
                  </a:xfrm>
                  <a:custGeom>
                    <a:avLst/>
                    <a:gdLst>
                      <a:gd name="T0" fmla="*/ 296 w 304"/>
                      <a:gd name="T1" fmla="*/ 167 h 167"/>
                      <a:gd name="T2" fmla="*/ 304 w 304"/>
                      <a:gd name="T3" fmla="*/ 125 h 167"/>
                      <a:gd name="T4" fmla="*/ 152 w 304"/>
                      <a:gd name="T5" fmla="*/ 1 h 167"/>
                      <a:gd name="T6" fmla="*/ 1 w 304"/>
                      <a:gd name="T7" fmla="*/ 128 h 167"/>
                      <a:gd name="T8" fmla="*/ 9 w 304"/>
                      <a:gd name="T9" fmla="*/ 167 h 167"/>
                      <a:gd name="T10" fmla="*/ 296 w 304"/>
                      <a:gd name="T11" fmla="*/ 167 h 167"/>
                    </a:gdLst>
                    <a:ahLst/>
                    <a:cxnLst>
                      <a:cxn ang="0">
                        <a:pos x="T0" y="T1"/>
                      </a:cxn>
                      <a:cxn ang="0">
                        <a:pos x="T2" y="T3"/>
                      </a:cxn>
                      <a:cxn ang="0">
                        <a:pos x="T4" y="T5"/>
                      </a:cxn>
                      <a:cxn ang="0">
                        <a:pos x="T6" y="T7"/>
                      </a:cxn>
                      <a:cxn ang="0">
                        <a:pos x="T8" y="T9"/>
                      </a:cxn>
                      <a:cxn ang="0">
                        <a:pos x="T10" y="T11"/>
                      </a:cxn>
                    </a:cxnLst>
                    <a:rect l="0" t="0" r="r" b="b"/>
                    <a:pathLst>
                      <a:path w="304" h="167">
                        <a:moveTo>
                          <a:pt x="296" y="167"/>
                        </a:moveTo>
                        <a:cubicBezTo>
                          <a:pt x="301" y="154"/>
                          <a:pt x="304" y="140"/>
                          <a:pt x="304" y="125"/>
                        </a:cubicBezTo>
                        <a:cubicBezTo>
                          <a:pt x="304" y="56"/>
                          <a:pt x="235" y="0"/>
                          <a:pt x="152" y="1"/>
                        </a:cubicBezTo>
                        <a:cubicBezTo>
                          <a:pt x="68" y="1"/>
                          <a:pt x="0" y="58"/>
                          <a:pt x="1" y="128"/>
                        </a:cubicBezTo>
                        <a:cubicBezTo>
                          <a:pt x="1" y="142"/>
                          <a:pt x="4" y="155"/>
                          <a:pt x="9" y="167"/>
                        </a:cubicBezTo>
                        <a:lnTo>
                          <a:pt x="296" y="167"/>
                        </a:lnTo>
                        <a:close/>
                      </a:path>
                    </a:pathLst>
                  </a:custGeom>
                  <a:gradFill flip="none" rotWithShape="1">
                    <a:gsLst>
                      <a:gs pos="0">
                        <a:srgbClr val="007CC3"/>
                      </a:gs>
                      <a:gs pos="45000">
                        <a:srgbClr val="219CD7"/>
                      </a:gs>
                      <a:gs pos="100000">
                        <a:srgbClr val="47BAEB"/>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D6E71"/>
                      </a:solidFill>
                    </a:endParaRPr>
                  </a:p>
                </p:txBody>
              </p:sp>
              <p:sp>
                <p:nvSpPr>
                  <p:cNvPr id="31" name="Freeform 14"/>
                  <p:cNvSpPr>
                    <a:spLocks/>
                  </p:cNvSpPr>
                  <p:nvPr/>
                </p:nvSpPr>
                <p:spPr bwMode="auto">
                  <a:xfrm>
                    <a:off x="4151313" y="1427163"/>
                    <a:ext cx="914400" cy="534988"/>
                  </a:xfrm>
                  <a:custGeom>
                    <a:avLst/>
                    <a:gdLst>
                      <a:gd name="T0" fmla="*/ 232 w 243"/>
                      <a:gd name="T1" fmla="*/ 142 h 142"/>
                      <a:gd name="T2" fmla="*/ 243 w 243"/>
                      <a:gd name="T3" fmla="*/ 101 h 142"/>
                      <a:gd name="T4" fmla="*/ 121 w 243"/>
                      <a:gd name="T5" fmla="*/ 1 h 142"/>
                      <a:gd name="T6" fmla="*/ 0 w 243"/>
                      <a:gd name="T7" fmla="*/ 103 h 142"/>
                      <a:gd name="T8" fmla="*/ 10 w 243"/>
                      <a:gd name="T9" fmla="*/ 142 h 142"/>
                      <a:gd name="T10" fmla="*/ 232 w 243"/>
                      <a:gd name="T11" fmla="*/ 142 h 142"/>
                    </a:gdLst>
                    <a:ahLst/>
                    <a:cxnLst>
                      <a:cxn ang="0">
                        <a:pos x="T0" y="T1"/>
                      </a:cxn>
                      <a:cxn ang="0">
                        <a:pos x="T2" y="T3"/>
                      </a:cxn>
                      <a:cxn ang="0">
                        <a:pos x="T4" y="T5"/>
                      </a:cxn>
                      <a:cxn ang="0">
                        <a:pos x="T6" y="T7"/>
                      </a:cxn>
                      <a:cxn ang="0">
                        <a:pos x="T8" y="T9"/>
                      </a:cxn>
                      <a:cxn ang="0">
                        <a:pos x="T10" y="T11"/>
                      </a:cxn>
                    </a:cxnLst>
                    <a:rect l="0" t="0" r="r" b="b"/>
                    <a:pathLst>
                      <a:path w="243" h="142">
                        <a:moveTo>
                          <a:pt x="232" y="142"/>
                        </a:moveTo>
                        <a:cubicBezTo>
                          <a:pt x="239" y="130"/>
                          <a:pt x="243" y="115"/>
                          <a:pt x="243" y="101"/>
                        </a:cubicBezTo>
                        <a:cubicBezTo>
                          <a:pt x="242" y="45"/>
                          <a:pt x="188" y="0"/>
                          <a:pt x="121" y="1"/>
                        </a:cubicBezTo>
                        <a:cubicBezTo>
                          <a:pt x="54" y="1"/>
                          <a:pt x="0" y="47"/>
                          <a:pt x="0" y="103"/>
                        </a:cubicBezTo>
                        <a:cubicBezTo>
                          <a:pt x="0" y="117"/>
                          <a:pt x="4" y="130"/>
                          <a:pt x="10" y="142"/>
                        </a:cubicBezTo>
                        <a:lnTo>
                          <a:pt x="232" y="1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D6E71"/>
                      </a:solidFill>
                    </a:endParaRPr>
                  </a:p>
                </p:txBody>
              </p:sp>
            </p:grpSp>
            <p:sp>
              <p:nvSpPr>
                <p:cNvPr id="29" name="Rectangle 28"/>
                <p:cNvSpPr/>
                <p:nvPr/>
              </p:nvSpPr>
              <p:spPr>
                <a:xfrm>
                  <a:off x="4191001" y="2538961"/>
                  <a:ext cx="1373974" cy="32789"/>
                </a:xfrm>
                <a:prstGeom prst="rect">
                  <a:avLst/>
                </a:prstGeom>
                <a:solidFill>
                  <a:schemeClr val="bg1"/>
                </a:solidFill>
                <a:ln>
                  <a:noFill/>
                </a:ln>
                <a:effectLst>
                  <a:outerShdw blurRad="76200" dist="38100" dir="16200000" rotWithShape="0">
                    <a:schemeClr val="tx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5" name="Group 14"/>
              <p:cNvGrpSpPr/>
              <p:nvPr/>
            </p:nvGrpSpPr>
            <p:grpSpPr>
              <a:xfrm>
                <a:off x="2839492" y="1834470"/>
                <a:ext cx="1981199" cy="956525"/>
                <a:chOff x="4191001" y="1908394"/>
                <a:chExt cx="1373974" cy="663356"/>
              </a:xfrm>
            </p:grpSpPr>
            <p:grpSp>
              <p:nvGrpSpPr>
                <p:cNvPr id="24" name="Group 23"/>
                <p:cNvGrpSpPr/>
                <p:nvPr/>
              </p:nvGrpSpPr>
              <p:grpSpPr>
                <a:xfrm>
                  <a:off x="4343400" y="1908394"/>
                  <a:ext cx="1143000" cy="628651"/>
                  <a:chOff x="4035425" y="1333500"/>
                  <a:chExt cx="1143000" cy="628651"/>
                </a:xfrm>
              </p:grpSpPr>
              <p:sp>
                <p:nvSpPr>
                  <p:cNvPr id="26" name="Freeform 13"/>
                  <p:cNvSpPr>
                    <a:spLocks/>
                  </p:cNvSpPr>
                  <p:nvPr/>
                </p:nvSpPr>
                <p:spPr bwMode="auto">
                  <a:xfrm>
                    <a:off x="4035425" y="1333500"/>
                    <a:ext cx="1143000" cy="628650"/>
                  </a:xfrm>
                  <a:custGeom>
                    <a:avLst/>
                    <a:gdLst>
                      <a:gd name="T0" fmla="*/ 296 w 304"/>
                      <a:gd name="T1" fmla="*/ 167 h 167"/>
                      <a:gd name="T2" fmla="*/ 304 w 304"/>
                      <a:gd name="T3" fmla="*/ 125 h 167"/>
                      <a:gd name="T4" fmla="*/ 152 w 304"/>
                      <a:gd name="T5" fmla="*/ 1 h 167"/>
                      <a:gd name="T6" fmla="*/ 1 w 304"/>
                      <a:gd name="T7" fmla="*/ 128 h 167"/>
                      <a:gd name="T8" fmla="*/ 9 w 304"/>
                      <a:gd name="T9" fmla="*/ 167 h 167"/>
                      <a:gd name="T10" fmla="*/ 296 w 304"/>
                      <a:gd name="T11" fmla="*/ 167 h 167"/>
                    </a:gdLst>
                    <a:ahLst/>
                    <a:cxnLst>
                      <a:cxn ang="0">
                        <a:pos x="T0" y="T1"/>
                      </a:cxn>
                      <a:cxn ang="0">
                        <a:pos x="T2" y="T3"/>
                      </a:cxn>
                      <a:cxn ang="0">
                        <a:pos x="T4" y="T5"/>
                      </a:cxn>
                      <a:cxn ang="0">
                        <a:pos x="T6" y="T7"/>
                      </a:cxn>
                      <a:cxn ang="0">
                        <a:pos x="T8" y="T9"/>
                      </a:cxn>
                      <a:cxn ang="0">
                        <a:pos x="T10" y="T11"/>
                      </a:cxn>
                    </a:cxnLst>
                    <a:rect l="0" t="0" r="r" b="b"/>
                    <a:pathLst>
                      <a:path w="304" h="167">
                        <a:moveTo>
                          <a:pt x="296" y="167"/>
                        </a:moveTo>
                        <a:cubicBezTo>
                          <a:pt x="301" y="154"/>
                          <a:pt x="304" y="140"/>
                          <a:pt x="304" y="125"/>
                        </a:cubicBezTo>
                        <a:cubicBezTo>
                          <a:pt x="304" y="56"/>
                          <a:pt x="235" y="0"/>
                          <a:pt x="152" y="1"/>
                        </a:cubicBezTo>
                        <a:cubicBezTo>
                          <a:pt x="68" y="1"/>
                          <a:pt x="0" y="58"/>
                          <a:pt x="1" y="128"/>
                        </a:cubicBezTo>
                        <a:cubicBezTo>
                          <a:pt x="1" y="142"/>
                          <a:pt x="4" y="155"/>
                          <a:pt x="9" y="167"/>
                        </a:cubicBezTo>
                        <a:lnTo>
                          <a:pt x="296" y="167"/>
                        </a:lnTo>
                        <a:close/>
                      </a:path>
                    </a:pathLst>
                  </a:custGeom>
                  <a:gradFill flip="none" rotWithShape="1">
                    <a:gsLst>
                      <a:gs pos="0">
                        <a:schemeClr val="accent1">
                          <a:lumMod val="50000"/>
                        </a:schemeClr>
                      </a:gs>
                      <a:gs pos="62000">
                        <a:schemeClr val="accent1">
                          <a:lumMod val="75000"/>
                        </a:schemeClr>
                      </a:gs>
                      <a:gs pos="100000">
                        <a:srgbClr val="007CC3"/>
                      </a:gs>
                    </a:gsLst>
                    <a:lin ang="18900000" scaled="1"/>
                    <a:tileRect/>
                  </a:gradFill>
                  <a:ln w="12700">
                    <a:noFill/>
                  </a:ln>
                  <a:effectLst>
                    <a:outerShdw blurRad="139700" sx="102000" sy="102000" algn="ctr" rotWithShape="0">
                      <a:prstClr val="black">
                        <a:alpha val="29000"/>
                      </a:prstClr>
                    </a:outerShdw>
                  </a:effectLst>
                </p:spPr>
                <p:txBody>
                  <a:bodyPr vert="horz" wrap="square" lIns="91440" tIns="45720" rIns="91440" bIns="45720" numCol="1" anchor="t" anchorCtr="0" compatLnSpc="1">
                    <a:prstTxWarp prst="textNoShape">
                      <a:avLst/>
                    </a:prstTxWarp>
                  </a:bodyPr>
                  <a:lstStyle/>
                  <a:p>
                    <a:endParaRPr lang="en-US" dirty="0">
                      <a:solidFill>
                        <a:srgbClr val="6D6E71"/>
                      </a:solidFill>
                    </a:endParaRPr>
                  </a:p>
                </p:txBody>
              </p:sp>
              <p:sp>
                <p:nvSpPr>
                  <p:cNvPr id="27" name="Freeform 14"/>
                  <p:cNvSpPr>
                    <a:spLocks/>
                  </p:cNvSpPr>
                  <p:nvPr/>
                </p:nvSpPr>
                <p:spPr bwMode="auto">
                  <a:xfrm>
                    <a:off x="4151313" y="1427163"/>
                    <a:ext cx="914400" cy="534988"/>
                  </a:xfrm>
                  <a:custGeom>
                    <a:avLst/>
                    <a:gdLst>
                      <a:gd name="T0" fmla="*/ 232 w 243"/>
                      <a:gd name="T1" fmla="*/ 142 h 142"/>
                      <a:gd name="T2" fmla="*/ 243 w 243"/>
                      <a:gd name="T3" fmla="*/ 101 h 142"/>
                      <a:gd name="T4" fmla="*/ 121 w 243"/>
                      <a:gd name="T5" fmla="*/ 1 h 142"/>
                      <a:gd name="T6" fmla="*/ 0 w 243"/>
                      <a:gd name="T7" fmla="*/ 103 h 142"/>
                      <a:gd name="T8" fmla="*/ 10 w 243"/>
                      <a:gd name="T9" fmla="*/ 142 h 142"/>
                      <a:gd name="T10" fmla="*/ 232 w 243"/>
                      <a:gd name="T11" fmla="*/ 142 h 142"/>
                    </a:gdLst>
                    <a:ahLst/>
                    <a:cxnLst>
                      <a:cxn ang="0">
                        <a:pos x="T0" y="T1"/>
                      </a:cxn>
                      <a:cxn ang="0">
                        <a:pos x="T2" y="T3"/>
                      </a:cxn>
                      <a:cxn ang="0">
                        <a:pos x="T4" y="T5"/>
                      </a:cxn>
                      <a:cxn ang="0">
                        <a:pos x="T6" y="T7"/>
                      </a:cxn>
                      <a:cxn ang="0">
                        <a:pos x="T8" y="T9"/>
                      </a:cxn>
                      <a:cxn ang="0">
                        <a:pos x="T10" y="T11"/>
                      </a:cxn>
                    </a:cxnLst>
                    <a:rect l="0" t="0" r="r" b="b"/>
                    <a:pathLst>
                      <a:path w="243" h="142">
                        <a:moveTo>
                          <a:pt x="232" y="142"/>
                        </a:moveTo>
                        <a:cubicBezTo>
                          <a:pt x="239" y="130"/>
                          <a:pt x="243" y="115"/>
                          <a:pt x="243" y="101"/>
                        </a:cubicBezTo>
                        <a:cubicBezTo>
                          <a:pt x="242" y="45"/>
                          <a:pt x="188" y="0"/>
                          <a:pt x="121" y="1"/>
                        </a:cubicBezTo>
                        <a:cubicBezTo>
                          <a:pt x="54" y="1"/>
                          <a:pt x="0" y="47"/>
                          <a:pt x="0" y="103"/>
                        </a:cubicBezTo>
                        <a:cubicBezTo>
                          <a:pt x="0" y="117"/>
                          <a:pt x="4" y="130"/>
                          <a:pt x="10" y="142"/>
                        </a:cubicBezTo>
                        <a:lnTo>
                          <a:pt x="232" y="1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D6E71"/>
                      </a:solidFill>
                    </a:endParaRPr>
                  </a:p>
                </p:txBody>
              </p:sp>
            </p:grpSp>
            <p:sp>
              <p:nvSpPr>
                <p:cNvPr id="25" name="Rectangle 24"/>
                <p:cNvSpPr/>
                <p:nvPr/>
              </p:nvSpPr>
              <p:spPr>
                <a:xfrm>
                  <a:off x="4191001" y="2538961"/>
                  <a:ext cx="1373974" cy="32789"/>
                </a:xfrm>
                <a:prstGeom prst="rect">
                  <a:avLst/>
                </a:prstGeom>
                <a:solidFill>
                  <a:schemeClr val="bg1"/>
                </a:solidFill>
                <a:ln>
                  <a:noFill/>
                </a:ln>
                <a:effectLst>
                  <a:outerShdw blurRad="76200" dist="38100" dir="16200000" rotWithShape="0">
                    <a:schemeClr val="tx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6" name="TextBox 15"/>
              <p:cNvSpPr txBox="1"/>
              <p:nvPr/>
            </p:nvSpPr>
            <p:spPr>
              <a:xfrm rot="20842357">
                <a:off x="1083821" y="2269870"/>
                <a:ext cx="1374368" cy="307777"/>
              </a:xfrm>
              <a:prstGeom prst="rect">
                <a:avLst/>
              </a:prstGeom>
              <a:noFill/>
            </p:spPr>
            <p:txBody>
              <a:bodyPr wrap="square" rtlCol="0">
                <a:spAutoFit/>
              </a:bodyPr>
              <a:lstStyle/>
              <a:p>
                <a:pPr algn="ctr"/>
                <a:r>
                  <a:rPr lang="en-US" sz="1400" b="1" dirty="0" smtClean="0">
                    <a:solidFill>
                      <a:srgbClr val="000000"/>
                    </a:solidFill>
                    <a:latin typeface="Arial" pitchFamily="34" charset="0"/>
                    <a:cs typeface="Arial" pitchFamily="34" charset="0"/>
                  </a:rPr>
                  <a:t>LASSO</a:t>
                </a:r>
                <a:endParaRPr lang="en-US" sz="1400" b="1" dirty="0">
                  <a:solidFill>
                    <a:srgbClr val="000000"/>
                  </a:solidFill>
                  <a:latin typeface="Arial" pitchFamily="34" charset="0"/>
                  <a:cs typeface="Arial" pitchFamily="34" charset="0"/>
                </a:endParaRPr>
              </a:p>
            </p:txBody>
          </p:sp>
          <p:sp>
            <p:nvSpPr>
              <p:cNvPr id="17" name="TextBox 16"/>
              <p:cNvSpPr txBox="1"/>
              <p:nvPr/>
            </p:nvSpPr>
            <p:spPr>
              <a:xfrm rot="20842357">
                <a:off x="3173879" y="2269870"/>
                <a:ext cx="1374368" cy="307777"/>
              </a:xfrm>
              <a:prstGeom prst="rect">
                <a:avLst/>
              </a:prstGeom>
              <a:noFill/>
            </p:spPr>
            <p:txBody>
              <a:bodyPr wrap="square" rtlCol="0">
                <a:spAutoFit/>
              </a:bodyPr>
              <a:lstStyle/>
              <a:p>
                <a:pPr algn="ctr"/>
                <a:r>
                  <a:rPr lang="en-US" sz="1400" b="1" dirty="0" smtClean="0">
                    <a:solidFill>
                      <a:srgbClr val="000000"/>
                    </a:solidFill>
                    <a:latin typeface="Arial" pitchFamily="34" charset="0"/>
                    <a:cs typeface="Arial" pitchFamily="34" charset="0"/>
                  </a:rPr>
                  <a:t>ARIMA</a:t>
                </a:r>
                <a:endParaRPr lang="en-US" sz="1400" b="1" dirty="0">
                  <a:solidFill>
                    <a:srgbClr val="000000"/>
                  </a:solidFill>
                  <a:latin typeface="Arial" pitchFamily="34" charset="0"/>
                  <a:cs typeface="Arial" pitchFamily="34" charset="0"/>
                </a:endParaRPr>
              </a:p>
            </p:txBody>
          </p:sp>
          <p:grpSp>
            <p:nvGrpSpPr>
              <p:cNvPr id="18" name="Group 17"/>
              <p:cNvGrpSpPr/>
              <p:nvPr/>
            </p:nvGrpSpPr>
            <p:grpSpPr>
              <a:xfrm>
                <a:off x="4953001" y="1834470"/>
                <a:ext cx="1981199" cy="956525"/>
                <a:chOff x="4191001" y="1908394"/>
                <a:chExt cx="1373974" cy="663356"/>
              </a:xfrm>
            </p:grpSpPr>
            <p:grpSp>
              <p:nvGrpSpPr>
                <p:cNvPr id="20" name="Group 19"/>
                <p:cNvGrpSpPr/>
                <p:nvPr/>
              </p:nvGrpSpPr>
              <p:grpSpPr>
                <a:xfrm>
                  <a:off x="4343400" y="1908394"/>
                  <a:ext cx="1143000" cy="628651"/>
                  <a:chOff x="4035425" y="1333500"/>
                  <a:chExt cx="1143000" cy="628651"/>
                </a:xfrm>
              </p:grpSpPr>
              <p:sp>
                <p:nvSpPr>
                  <p:cNvPr id="22" name="Freeform 13"/>
                  <p:cNvSpPr>
                    <a:spLocks/>
                  </p:cNvSpPr>
                  <p:nvPr/>
                </p:nvSpPr>
                <p:spPr bwMode="auto">
                  <a:xfrm>
                    <a:off x="4035425" y="1333500"/>
                    <a:ext cx="1143000" cy="628650"/>
                  </a:xfrm>
                  <a:custGeom>
                    <a:avLst/>
                    <a:gdLst>
                      <a:gd name="T0" fmla="*/ 296 w 304"/>
                      <a:gd name="T1" fmla="*/ 167 h 167"/>
                      <a:gd name="T2" fmla="*/ 304 w 304"/>
                      <a:gd name="T3" fmla="*/ 125 h 167"/>
                      <a:gd name="T4" fmla="*/ 152 w 304"/>
                      <a:gd name="T5" fmla="*/ 1 h 167"/>
                      <a:gd name="T6" fmla="*/ 1 w 304"/>
                      <a:gd name="T7" fmla="*/ 128 h 167"/>
                      <a:gd name="T8" fmla="*/ 9 w 304"/>
                      <a:gd name="T9" fmla="*/ 167 h 167"/>
                      <a:gd name="T10" fmla="*/ 296 w 304"/>
                      <a:gd name="T11" fmla="*/ 167 h 167"/>
                    </a:gdLst>
                    <a:ahLst/>
                    <a:cxnLst>
                      <a:cxn ang="0">
                        <a:pos x="T0" y="T1"/>
                      </a:cxn>
                      <a:cxn ang="0">
                        <a:pos x="T2" y="T3"/>
                      </a:cxn>
                      <a:cxn ang="0">
                        <a:pos x="T4" y="T5"/>
                      </a:cxn>
                      <a:cxn ang="0">
                        <a:pos x="T6" y="T7"/>
                      </a:cxn>
                      <a:cxn ang="0">
                        <a:pos x="T8" y="T9"/>
                      </a:cxn>
                      <a:cxn ang="0">
                        <a:pos x="T10" y="T11"/>
                      </a:cxn>
                    </a:cxnLst>
                    <a:rect l="0" t="0" r="r" b="b"/>
                    <a:pathLst>
                      <a:path w="304" h="167">
                        <a:moveTo>
                          <a:pt x="296" y="167"/>
                        </a:moveTo>
                        <a:cubicBezTo>
                          <a:pt x="301" y="154"/>
                          <a:pt x="304" y="140"/>
                          <a:pt x="304" y="125"/>
                        </a:cubicBezTo>
                        <a:cubicBezTo>
                          <a:pt x="304" y="56"/>
                          <a:pt x="235" y="0"/>
                          <a:pt x="152" y="1"/>
                        </a:cubicBezTo>
                        <a:cubicBezTo>
                          <a:pt x="68" y="1"/>
                          <a:pt x="0" y="58"/>
                          <a:pt x="1" y="128"/>
                        </a:cubicBezTo>
                        <a:cubicBezTo>
                          <a:pt x="1" y="142"/>
                          <a:pt x="4" y="155"/>
                          <a:pt x="9" y="167"/>
                        </a:cubicBezTo>
                        <a:lnTo>
                          <a:pt x="296" y="167"/>
                        </a:lnTo>
                        <a:close/>
                      </a:path>
                    </a:pathLst>
                  </a:custGeom>
                  <a:gradFill flip="none" rotWithShape="1">
                    <a:gsLst>
                      <a:gs pos="0">
                        <a:srgbClr val="007CC3"/>
                      </a:gs>
                      <a:gs pos="45000">
                        <a:srgbClr val="219CD7"/>
                      </a:gs>
                      <a:gs pos="100000">
                        <a:srgbClr val="47BAEB"/>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D6E71"/>
                      </a:solidFill>
                    </a:endParaRPr>
                  </a:p>
                </p:txBody>
              </p:sp>
              <p:sp>
                <p:nvSpPr>
                  <p:cNvPr id="23" name="Freeform 14"/>
                  <p:cNvSpPr>
                    <a:spLocks/>
                  </p:cNvSpPr>
                  <p:nvPr/>
                </p:nvSpPr>
                <p:spPr bwMode="auto">
                  <a:xfrm>
                    <a:off x="4151313" y="1427163"/>
                    <a:ext cx="914400" cy="534988"/>
                  </a:xfrm>
                  <a:custGeom>
                    <a:avLst/>
                    <a:gdLst>
                      <a:gd name="T0" fmla="*/ 232 w 243"/>
                      <a:gd name="T1" fmla="*/ 142 h 142"/>
                      <a:gd name="T2" fmla="*/ 243 w 243"/>
                      <a:gd name="T3" fmla="*/ 101 h 142"/>
                      <a:gd name="T4" fmla="*/ 121 w 243"/>
                      <a:gd name="T5" fmla="*/ 1 h 142"/>
                      <a:gd name="T6" fmla="*/ 0 w 243"/>
                      <a:gd name="T7" fmla="*/ 103 h 142"/>
                      <a:gd name="T8" fmla="*/ 10 w 243"/>
                      <a:gd name="T9" fmla="*/ 142 h 142"/>
                      <a:gd name="T10" fmla="*/ 232 w 243"/>
                      <a:gd name="T11" fmla="*/ 142 h 142"/>
                    </a:gdLst>
                    <a:ahLst/>
                    <a:cxnLst>
                      <a:cxn ang="0">
                        <a:pos x="T0" y="T1"/>
                      </a:cxn>
                      <a:cxn ang="0">
                        <a:pos x="T2" y="T3"/>
                      </a:cxn>
                      <a:cxn ang="0">
                        <a:pos x="T4" y="T5"/>
                      </a:cxn>
                      <a:cxn ang="0">
                        <a:pos x="T6" y="T7"/>
                      </a:cxn>
                      <a:cxn ang="0">
                        <a:pos x="T8" y="T9"/>
                      </a:cxn>
                      <a:cxn ang="0">
                        <a:pos x="T10" y="T11"/>
                      </a:cxn>
                    </a:cxnLst>
                    <a:rect l="0" t="0" r="r" b="b"/>
                    <a:pathLst>
                      <a:path w="243" h="142">
                        <a:moveTo>
                          <a:pt x="232" y="142"/>
                        </a:moveTo>
                        <a:cubicBezTo>
                          <a:pt x="239" y="130"/>
                          <a:pt x="243" y="115"/>
                          <a:pt x="243" y="101"/>
                        </a:cubicBezTo>
                        <a:cubicBezTo>
                          <a:pt x="242" y="45"/>
                          <a:pt x="188" y="0"/>
                          <a:pt x="121" y="1"/>
                        </a:cubicBezTo>
                        <a:cubicBezTo>
                          <a:pt x="54" y="1"/>
                          <a:pt x="0" y="47"/>
                          <a:pt x="0" y="103"/>
                        </a:cubicBezTo>
                        <a:cubicBezTo>
                          <a:pt x="0" y="117"/>
                          <a:pt x="4" y="130"/>
                          <a:pt x="10" y="142"/>
                        </a:cubicBezTo>
                        <a:lnTo>
                          <a:pt x="232" y="1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D6E71"/>
                      </a:solidFill>
                    </a:endParaRPr>
                  </a:p>
                </p:txBody>
              </p:sp>
            </p:grpSp>
            <p:sp>
              <p:nvSpPr>
                <p:cNvPr id="21" name="Rectangle 20"/>
                <p:cNvSpPr/>
                <p:nvPr/>
              </p:nvSpPr>
              <p:spPr>
                <a:xfrm>
                  <a:off x="4191001" y="2538961"/>
                  <a:ext cx="1373974" cy="32789"/>
                </a:xfrm>
                <a:prstGeom prst="rect">
                  <a:avLst/>
                </a:prstGeom>
                <a:solidFill>
                  <a:schemeClr val="bg1"/>
                </a:solidFill>
                <a:ln>
                  <a:noFill/>
                </a:ln>
                <a:effectLst>
                  <a:outerShdw blurRad="76200" dist="38100" dir="16200000" rotWithShape="0">
                    <a:schemeClr val="tx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9" name="TextBox 18"/>
              <p:cNvSpPr txBox="1"/>
              <p:nvPr/>
            </p:nvSpPr>
            <p:spPr>
              <a:xfrm rot="20842357">
                <a:off x="5287388" y="2269870"/>
                <a:ext cx="1374368" cy="307777"/>
              </a:xfrm>
              <a:prstGeom prst="rect">
                <a:avLst/>
              </a:prstGeom>
              <a:noFill/>
            </p:spPr>
            <p:txBody>
              <a:bodyPr wrap="square" rtlCol="0">
                <a:spAutoFit/>
              </a:bodyPr>
              <a:lstStyle/>
              <a:p>
                <a:pPr algn="ctr"/>
                <a:r>
                  <a:rPr lang="en-US" sz="1400" b="1" dirty="0" smtClean="0">
                    <a:solidFill>
                      <a:srgbClr val="000000"/>
                    </a:solidFill>
                    <a:latin typeface="Arial" pitchFamily="34" charset="0"/>
                    <a:cs typeface="Arial" pitchFamily="34" charset="0"/>
                  </a:rPr>
                  <a:t>Elastic Net</a:t>
                </a:r>
                <a:endParaRPr lang="en-US" sz="1400" b="1" dirty="0">
                  <a:solidFill>
                    <a:srgbClr val="000000"/>
                  </a:solidFill>
                  <a:latin typeface="Arial" pitchFamily="34" charset="0"/>
                  <a:cs typeface="Arial" pitchFamily="34" charset="0"/>
                </a:endParaRPr>
              </a:p>
            </p:txBody>
          </p:sp>
        </p:grpSp>
        <p:sp>
          <p:nvSpPr>
            <p:cNvPr id="11" name="Rectangle 7"/>
            <p:cNvSpPr/>
            <p:nvPr/>
          </p:nvSpPr>
          <p:spPr>
            <a:xfrm>
              <a:off x="810811" y="2790995"/>
              <a:ext cx="1920388" cy="2197487"/>
            </a:xfrm>
            <a:custGeom>
              <a:avLst/>
              <a:gdLst/>
              <a:ahLst/>
              <a:cxnLst/>
              <a:rect l="l" t="t" r="r" b="b"/>
              <a:pathLst>
                <a:path w="1920388" h="1380955">
                  <a:moveTo>
                    <a:pt x="22916" y="0"/>
                  </a:moveTo>
                  <a:lnTo>
                    <a:pt x="82063" y="0"/>
                  </a:lnTo>
                  <a:lnTo>
                    <a:pt x="1838325" y="0"/>
                  </a:lnTo>
                  <a:lnTo>
                    <a:pt x="1897472" y="0"/>
                  </a:lnTo>
                  <a:cubicBezTo>
                    <a:pt x="1879168" y="6135"/>
                    <a:pt x="1866583" y="19975"/>
                    <a:pt x="1866583" y="36022"/>
                  </a:cubicBezTo>
                  <a:cubicBezTo>
                    <a:pt x="1866583" y="58106"/>
                    <a:pt x="1890414" y="76008"/>
                    <a:pt x="1919812" y="76008"/>
                  </a:cubicBezTo>
                  <a:cubicBezTo>
                    <a:pt x="1920005" y="76008"/>
                    <a:pt x="1920197" y="76008"/>
                    <a:pt x="1920388" y="75921"/>
                  </a:cubicBezTo>
                  <a:lnTo>
                    <a:pt x="1920388" y="76095"/>
                  </a:lnTo>
                  <a:cubicBezTo>
                    <a:pt x="1891255" y="76243"/>
                    <a:pt x="1867736" y="94054"/>
                    <a:pt x="1867736" y="115993"/>
                  </a:cubicBezTo>
                  <a:cubicBezTo>
                    <a:pt x="1867736" y="137932"/>
                    <a:pt x="1891255" y="155744"/>
                    <a:pt x="1920388" y="155892"/>
                  </a:cubicBezTo>
                  <a:lnTo>
                    <a:pt x="1920388" y="171171"/>
                  </a:lnTo>
                  <a:cubicBezTo>
                    <a:pt x="1891255" y="171319"/>
                    <a:pt x="1867736" y="189130"/>
                    <a:pt x="1867736" y="211069"/>
                  </a:cubicBezTo>
                  <a:cubicBezTo>
                    <a:pt x="1867736" y="233008"/>
                    <a:pt x="1891255" y="250820"/>
                    <a:pt x="1920388" y="250968"/>
                  </a:cubicBezTo>
                  <a:lnTo>
                    <a:pt x="1920388" y="262990"/>
                  </a:lnTo>
                  <a:cubicBezTo>
                    <a:pt x="1891255" y="263137"/>
                    <a:pt x="1867736" y="280949"/>
                    <a:pt x="1867736" y="302888"/>
                  </a:cubicBezTo>
                  <a:cubicBezTo>
                    <a:pt x="1867736" y="324827"/>
                    <a:pt x="1891255" y="342639"/>
                    <a:pt x="1920388" y="342787"/>
                  </a:cubicBezTo>
                  <a:lnTo>
                    <a:pt x="1920388" y="347404"/>
                  </a:lnTo>
                  <a:cubicBezTo>
                    <a:pt x="1891255" y="347551"/>
                    <a:pt x="1867736" y="365363"/>
                    <a:pt x="1867736" y="387302"/>
                  </a:cubicBezTo>
                  <a:cubicBezTo>
                    <a:pt x="1867736" y="409240"/>
                    <a:pt x="1891255" y="427052"/>
                    <a:pt x="1920388" y="427200"/>
                  </a:cubicBezTo>
                  <a:lnTo>
                    <a:pt x="1920388" y="430336"/>
                  </a:lnTo>
                  <a:cubicBezTo>
                    <a:pt x="1891255" y="430484"/>
                    <a:pt x="1867736" y="448295"/>
                    <a:pt x="1867736" y="470234"/>
                  </a:cubicBezTo>
                  <a:cubicBezTo>
                    <a:pt x="1867736" y="492173"/>
                    <a:pt x="1891255" y="509985"/>
                    <a:pt x="1920388" y="510133"/>
                  </a:cubicBezTo>
                  <a:lnTo>
                    <a:pt x="1920388" y="523636"/>
                  </a:lnTo>
                  <a:cubicBezTo>
                    <a:pt x="1891255" y="523783"/>
                    <a:pt x="1867736" y="541595"/>
                    <a:pt x="1867736" y="563534"/>
                  </a:cubicBezTo>
                  <a:cubicBezTo>
                    <a:pt x="1867736" y="585473"/>
                    <a:pt x="1891256" y="603284"/>
                    <a:pt x="1920388" y="603432"/>
                  </a:cubicBezTo>
                  <a:lnTo>
                    <a:pt x="1920388" y="603606"/>
                  </a:lnTo>
                  <a:cubicBezTo>
                    <a:pt x="1891256" y="603753"/>
                    <a:pt x="1867736" y="621565"/>
                    <a:pt x="1867736" y="643504"/>
                  </a:cubicBezTo>
                  <a:cubicBezTo>
                    <a:pt x="1867736" y="665443"/>
                    <a:pt x="1891255" y="683254"/>
                    <a:pt x="1920388" y="683402"/>
                  </a:cubicBezTo>
                  <a:lnTo>
                    <a:pt x="1920388" y="686539"/>
                  </a:lnTo>
                  <a:cubicBezTo>
                    <a:pt x="1891255" y="686686"/>
                    <a:pt x="1867736" y="704498"/>
                    <a:pt x="1867736" y="726437"/>
                  </a:cubicBezTo>
                  <a:cubicBezTo>
                    <a:pt x="1867736" y="748375"/>
                    <a:pt x="1891255" y="766187"/>
                    <a:pt x="1920388" y="766335"/>
                  </a:cubicBezTo>
                  <a:lnTo>
                    <a:pt x="1920388" y="779838"/>
                  </a:lnTo>
                  <a:cubicBezTo>
                    <a:pt x="1891255" y="779985"/>
                    <a:pt x="1867736" y="797797"/>
                    <a:pt x="1867736" y="819736"/>
                  </a:cubicBezTo>
                  <a:cubicBezTo>
                    <a:pt x="1867736" y="841675"/>
                    <a:pt x="1891255" y="859487"/>
                    <a:pt x="1920388" y="859635"/>
                  </a:cubicBezTo>
                  <a:lnTo>
                    <a:pt x="1920388" y="859808"/>
                  </a:lnTo>
                  <a:lnTo>
                    <a:pt x="1919812" y="859721"/>
                  </a:lnTo>
                  <a:cubicBezTo>
                    <a:pt x="1890414" y="859721"/>
                    <a:pt x="1866583" y="877623"/>
                    <a:pt x="1866583" y="899707"/>
                  </a:cubicBezTo>
                  <a:cubicBezTo>
                    <a:pt x="1866583" y="921791"/>
                    <a:pt x="1890414" y="939693"/>
                    <a:pt x="1919812" y="939693"/>
                  </a:cubicBezTo>
                  <a:cubicBezTo>
                    <a:pt x="1920005" y="939693"/>
                    <a:pt x="1920197" y="939692"/>
                    <a:pt x="1920388" y="939605"/>
                  </a:cubicBezTo>
                  <a:lnTo>
                    <a:pt x="1920388" y="939780"/>
                  </a:lnTo>
                  <a:cubicBezTo>
                    <a:pt x="1891255" y="939927"/>
                    <a:pt x="1867736" y="957739"/>
                    <a:pt x="1867736" y="979678"/>
                  </a:cubicBezTo>
                  <a:cubicBezTo>
                    <a:pt x="1867736" y="1001616"/>
                    <a:pt x="1891255" y="1019428"/>
                    <a:pt x="1920388" y="1019576"/>
                  </a:cubicBezTo>
                  <a:lnTo>
                    <a:pt x="1920388" y="1034856"/>
                  </a:lnTo>
                  <a:cubicBezTo>
                    <a:pt x="1891255" y="1035003"/>
                    <a:pt x="1867736" y="1052815"/>
                    <a:pt x="1867736" y="1074754"/>
                  </a:cubicBezTo>
                  <a:cubicBezTo>
                    <a:pt x="1867736" y="1096693"/>
                    <a:pt x="1891255" y="1114504"/>
                    <a:pt x="1920388" y="1114652"/>
                  </a:cubicBezTo>
                  <a:lnTo>
                    <a:pt x="1920388" y="1126675"/>
                  </a:lnTo>
                  <a:cubicBezTo>
                    <a:pt x="1891255" y="1126822"/>
                    <a:pt x="1867736" y="1144634"/>
                    <a:pt x="1867736" y="1166572"/>
                  </a:cubicBezTo>
                  <a:cubicBezTo>
                    <a:pt x="1867736" y="1188511"/>
                    <a:pt x="1891255" y="1206323"/>
                    <a:pt x="1920388" y="1206471"/>
                  </a:cubicBezTo>
                  <a:lnTo>
                    <a:pt x="1920388" y="1211088"/>
                  </a:lnTo>
                  <a:cubicBezTo>
                    <a:pt x="1891255" y="1211235"/>
                    <a:pt x="1867736" y="1229047"/>
                    <a:pt x="1867736" y="1250986"/>
                  </a:cubicBezTo>
                  <a:cubicBezTo>
                    <a:pt x="1867736" y="1272925"/>
                    <a:pt x="1891255" y="1290737"/>
                    <a:pt x="1920388" y="1290884"/>
                  </a:cubicBezTo>
                  <a:lnTo>
                    <a:pt x="1920388" y="1294021"/>
                  </a:lnTo>
                  <a:cubicBezTo>
                    <a:pt x="1891255" y="1294168"/>
                    <a:pt x="1867736" y="1311980"/>
                    <a:pt x="1867736" y="1333919"/>
                  </a:cubicBezTo>
                  <a:cubicBezTo>
                    <a:pt x="1867736" y="1355858"/>
                    <a:pt x="1891255" y="1373669"/>
                    <a:pt x="1920388" y="1373817"/>
                  </a:cubicBezTo>
                  <a:lnTo>
                    <a:pt x="1920388" y="1380955"/>
                  </a:lnTo>
                  <a:lnTo>
                    <a:pt x="1838325" y="1380955"/>
                  </a:lnTo>
                  <a:lnTo>
                    <a:pt x="82063" y="1380955"/>
                  </a:lnTo>
                  <a:lnTo>
                    <a:pt x="0" y="1380955"/>
                  </a:lnTo>
                  <a:lnTo>
                    <a:pt x="0" y="1373817"/>
                  </a:lnTo>
                  <a:cubicBezTo>
                    <a:pt x="29133" y="1373669"/>
                    <a:pt x="52652" y="1355858"/>
                    <a:pt x="52652" y="1333919"/>
                  </a:cubicBezTo>
                  <a:cubicBezTo>
                    <a:pt x="52652" y="1311980"/>
                    <a:pt x="29133" y="1294168"/>
                    <a:pt x="0" y="1294021"/>
                  </a:cubicBezTo>
                  <a:lnTo>
                    <a:pt x="0" y="1290884"/>
                  </a:lnTo>
                  <a:cubicBezTo>
                    <a:pt x="29133" y="1290737"/>
                    <a:pt x="52652" y="1272925"/>
                    <a:pt x="52652" y="1250986"/>
                  </a:cubicBezTo>
                  <a:cubicBezTo>
                    <a:pt x="52652" y="1229047"/>
                    <a:pt x="29133" y="1211235"/>
                    <a:pt x="0" y="1211088"/>
                  </a:cubicBezTo>
                  <a:lnTo>
                    <a:pt x="0" y="1206471"/>
                  </a:lnTo>
                  <a:cubicBezTo>
                    <a:pt x="29133" y="1206323"/>
                    <a:pt x="52652" y="1188511"/>
                    <a:pt x="52652" y="1166572"/>
                  </a:cubicBezTo>
                  <a:cubicBezTo>
                    <a:pt x="52652" y="1144634"/>
                    <a:pt x="29133" y="1126822"/>
                    <a:pt x="0" y="1126675"/>
                  </a:cubicBezTo>
                  <a:lnTo>
                    <a:pt x="0" y="1114652"/>
                  </a:lnTo>
                  <a:cubicBezTo>
                    <a:pt x="29133" y="1114504"/>
                    <a:pt x="52652" y="1096693"/>
                    <a:pt x="52652" y="1074754"/>
                  </a:cubicBezTo>
                  <a:cubicBezTo>
                    <a:pt x="52652" y="1052815"/>
                    <a:pt x="29133" y="1035003"/>
                    <a:pt x="0" y="1034856"/>
                  </a:cubicBezTo>
                  <a:lnTo>
                    <a:pt x="0" y="1019576"/>
                  </a:lnTo>
                  <a:cubicBezTo>
                    <a:pt x="29133" y="1019428"/>
                    <a:pt x="52652" y="1001616"/>
                    <a:pt x="52652" y="979678"/>
                  </a:cubicBezTo>
                  <a:cubicBezTo>
                    <a:pt x="52652" y="957739"/>
                    <a:pt x="29133" y="939927"/>
                    <a:pt x="0" y="939780"/>
                  </a:cubicBezTo>
                  <a:lnTo>
                    <a:pt x="0" y="939605"/>
                  </a:lnTo>
                  <a:cubicBezTo>
                    <a:pt x="191" y="939692"/>
                    <a:pt x="383" y="939693"/>
                    <a:pt x="576" y="939693"/>
                  </a:cubicBezTo>
                  <a:cubicBezTo>
                    <a:pt x="29974" y="939693"/>
                    <a:pt x="53805" y="921791"/>
                    <a:pt x="53805" y="899707"/>
                  </a:cubicBezTo>
                  <a:cubicBezTo>
                    <a:pt x="53805" y="877623"/>
                    <a:pt x="29974" y="859721"/>
                    <a:pt x="576" y="859721"/>
                  </a:cubicBezTo>
                  <a:lnTo>
                    <a:pt x="0" y="859808"/>
                  </a:lnTo>
                  <a:lnTo>
                    <a:pt x="0" y="859635"/>
                  </a:lnTo>
                  <a:cubicBezTo>
                    <a:pt x="29133" y="859487"/>
                    <a:pt x="52652" y="841675"/>
                    <a:pt x="52652" y="819736"/>
                  </a:cubicBezTo>
                  <a:cubicBezTo>
                    <a:pt x="52652" y="797797"/>
                    <a:pt x="29133" y="779985"/>
                    <a:pt x="0" y="779838"/>
                  </a:cubicBezTo>
                  <a:lnTo>
                    <a:pt x="0" y="766335"/>
                  </a:lnTo>
                  <a:cubicBezTo>
                    <a:pt x="29133" y="766187"/>
                    <a:pt x="52652" y="748375"/>
                    <a:pt x="52652" y="726437"/>
                  </a:cubicBezTo>
                  <a:cubicBezTo>
                    <a:pt x="52652" y="704498"/>
                    <a:pt x="29133" y="686686"/>
                    <a:pt x="0" y="686539"/>
                  </a:cubicBezTo>
                  <a:lnTo>
                    <a:pt x="0" y="683402"/>
                  </a:lnTo>
                  <a:cubicBezTo>
                    <a:pt x="29133" y="683254"/>
                    <a:pt x="52652" y="665443"/>
                    <a:pt x="52652" y="643504"/>
                  </a:cubicBezTo>
                  <a:cubicBezTo>
                    <a:pt x="52652" y="621565"/>
                    <a:pt x="29132" y="603753"/>
                    <a:pt x="0" y="603606"/>
                  </a:cubicBezTo>
                  <a:lnTo>
                    <a:pt x="0" y="603432"/>
                  </a:lnTo>
                  <a:cubicBezTo>
                    <a:pt x="29132" y="603284"/>
                    <a:pt x="52652" y="585473"/>
                    <a:pt x="52652" y="563534"/>
                  </a:cubicBezTo>
                  <a:cubicBezTo>
                    <a:pt x="52652" y="541595"/>
                    <a:pt x="29133" y="523783"/>
                    <a:pt x="0" y="523636"/>
                  </a:cubicBezTo>
                  <a:lnTo>
                    <a:pt x="0" y="510133"/>
                  </a:lnTo>
                  <a:cubicBezTo>
                    <a:pt x="29133" y="509985"/>
                    <a:pt x="52652" y="492173"/>
                    <a:pt x="52652" y="470234"/>
                  </a:cubicBezTo>
                  <a:cubicBezTo>
                    <a:pt x="52652" y="448295"/>
                    <a:pt x="29133" y="430484"/>
                    <a:pt x="0" y="430336"/>
                  </a:cubicBezTo>
                  <a:lnTo>
                    <a:pt x="0" y="427200"/>
                  </a:lnTo>
                  <a:cubicBezTo>
                    <a:pt x="29133" y="427052"/>
                    <a:pt x="52652" y="409240"/>
                    <a:pt x="52652" y="387302"/>
                  </a:cubicBezTo>
                  <a:cubicBezTo>
                    <a:pt x="52652" y="365363"/>
                    <a:pt x="29133" y="347551"/>
                    <a:pt x="0" y="347404"/>
                  </a:cubicBezTo>
                  <a:lnTo>
                    <a:pt x="0" y="342787"/>
                  </a:lnTo>
                  <a:cubicBezTo>
                    <a:pt x="29133" y="342639"/>
                    <a:pt x="52652" y="324827"/>
                    <a:pt x="52652" y="302888"/>
                  </a:cubicBezTo>
                  <a:cubicBezTo>
                    <a:pt x="52652" y="280949"/>
                    <a:pt x="29133" y="263137"/>
                    <a:pt x="0" y="262990"/>
                  </a:cubicBezTo>
                  <a:lnTo>
                    <a:pt x="0" y="250968"/>
                  </a:lnTo>
                  <a:cubicBezTo>
                    <a:pt x="29133" y="250820"/>
                    <a:pt x="52652" y="233008"/>
                    <a:pt x="52652" y="211069"/>
                  </a:cubicBezTo>
                  <a:cubicBezTo>
                    <a:pt x="52652" y="189130"/>
                    <a:pt x="29133" y="171319"/>
                    <a:pt x="0" y="171171"/>
                  </a:cubicBezTo>
                  <a:lnTo>
                    <a:pt x="0" y="155892"/>
                  </a:lnTo>
                  <a:cubicBezTo>
                    <a:pt x="29133" y="155744"/>
                    <a:pt x="52652" y="137932"/>
                    <a:pt x="52652" y="115993"/>
                  </a:cubicBezTo>
                  <a:cubicBezTo>
                    <a:pt x="52652" y="94054"/>
                    <a:pt x="29133" y="76243"/>
                    <a:pt x="0" y="76095"/>
                  </a:cubicBezTo>
                  <a:lnTo>
                    <a:pt x="0" y="75921"/>
                  </a:lnTo>
                  <a:cubicBezTo>
                    <a:pt x="191" y="76008"/>
                    <a:pt x="383" y="76008"/>
                    <a:pt x="576" y="76008"/>
                  </a:cubicBezTo>
                  <a:cubicBezTo>
                    <a:pt x="29974" y="76008"/>
                    <a:pt x="53805" y="58106"/>
                    <a:pt x="53805" y="36022"/>
                  </a:cubicBezTo>
                  <a:cubicBezTo>
                    <a:pt x="53805" y="19975"/>
                    <a:pt x="41220" y="6135"/>
                    <a:pt x="22916" y="0"/>
                  </a:cubicBezTo>
                  <a:close/>
                </a:path>
              </a:pathLst>
            </a:custGeom>
            <a:solidFill>
              <a:srgbClr val="D5EEF6"/>
            </a:solidFill>
            <a:ln w="6350">
              <a:solidFill>
                <a:srgbClr val="D5EEF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b="1" dirty="0" smtClean="0">
                <a:solidFill>
                  <a:srgbClr val="002060"/>
                </a:solidFill>
                <a:latin typeface="Arial" panose="020B0604020202020204" pitchFamily="34" charset="0"/>
                <a:cs typeface="Arial" panose="020B0604020202020204" pitchFamily="34" charset="0"/>
              </a:endParaRPr>
            </a:p>
            <a:p>
              <a:pPr algn="ctr"/>
              <a:r>
                <a:rPr lang="en-US" sz="1100" b="1" dirty="0">
                  <a:solidFill>
                    <a:srgbClr val="FF0000"/>
                  </a:solidFill>
                </a:rPr>
                <a:t>L</a:t>
              </a:r>
              <a:r>
                <a:rPr lang="en-US" sz="1100" b="1" dirty="0" smtClean="0">
                  <a:solidFill>
                    <a:srgbClr val="FF0000"/>
                  </a:solidFill>
                </a:rPr>
                <a:t>east Absolute Shrinkage </a:t>
              </a:r>
              <a:r>
                <a:rPr lang="en-US" sz="1100" b="1" dirty="0">
                  <a:solidFill>
                    <a:srgbClr val="FF0000"/>
                  </a:solidFill>
                </a:rPr>
                <a:t>and </a:t>
              </a:r>
              <a:r>
                <a:rPr lang="en-US" sz="1100" b="1" dirty="0" smtClean="0">
                  <a:solidFill>
                    <a:srgbClr val="FF0000"/>
                  </a:solidFill>
                </a:rPr>
                <a:t>Selection Operator</a:t>
              </a:r>
            </a:p>
            <a:p>
              <a:pPr algn="ctr"/>
              <a:endParaRPr lang="en-US" sz="1100" b="1" dirty="0">
                <a:solidFill>
                  <a:srgbClr val="FF0000"/>
                </a:solidFill>
              </a:endParaRPr>
            </a:p>
            <a:p>
              <a:pPr algn="ctr"/>
              <a:r>
                <a:rPr lang="en-US" sz="800" dirty="0">
                  <a:solidFill>
                    <a:schemeClr val="tx1"/>
                  </a:solidFill>
                </a:rPr>
                <a:t>S</a:t>
              </a:r>
              <a:r>
                <a:rPr lang="en-US" sz="800" dirty="0" smtClean="0">
                  <a:solidFill>
                    <a:schemeClr val="tx1"/>
                  </a:solidFill>
                </a:rPr>
                <a:t>hrinkage </a:t>
              </a:r>
              <a:r>
                <a:rPr lang="en-US" sz="800" dirty="0">
                  <a:solidFill>
                    <a:schemeClr val="tx1"/>
                  </a:solidFill>
                </a:rPr>
                <a:t>and selection method for linear regression</a:t>
              </a:r>
              <a:r>
                <a:rPr lang="en-US" sz="800" dirty="0" smtClean="0">
                  <a:solidFill>
                    <a:schemeClr val="tx1"/>
                  </a:solidFill>
                </a:rPr>
                <a:t>.</a:t>
              </a:r>
            </a:p>
            <a:p>
              <a:pPr algn="ctr"/>
              <a:r>
                <a:rPr lang="en-US" sz="800" dirty="0">
                  <a:solidFill>
                    <a:schemeClr val="tx1"/>
                  </a:solidFill>
                </a:rPr>
                <a:t>Performs L1 </a:t>
              </a:r>
              <a:r>
                <a:rPr lang="en-US" sz="800" dirty="0" smtClean="0">
                  <a:solidFill>
                    <a:schemeClr val="tx1"/>
                  </a:solidFill>
                </a:rPr>
                <a:t>regularization</a:t>
              </a:r>
              <a:endParaRPr lang="en-US" sz="800" dirty="0">
                <a:solidFill>
                  <a:schemeClr val="tx1"/>
                </a:solidFill>
                <a:latin typeface="Arial" panose="020B0604020202020204" pitchFamily="34" charset="0"/>
                <a:cs typeface="Arial" panose="020B0604020202020204" pitchFamily="34" charset="0"/>
              </a:endParaRPr>
            </a:p>
            <a:p>
              <a:pPr algn="ctr"/>
              <a:r>
                <a:rPr lang="en-US" sz="800" dirty="0">
                  <a:solidFill>
                    <a:schemeClr val="tx1"/>
                  </a:solidFill>
                </a:rPr>
                <a:t>As the model complexity increases, the models tends </a:t>
              </a:r>
              <a:r>
                <a:rPr lang="en-US" sz="800" dirty="0">
                  <a:solidFill>
                    <a:schemeClr val="accent6"/>
                  </a:solidFill>
                </a:rPr>
                <a:t>to fit even smaller deviations in the training data set. </a:t>
              </a:r>
              <a:endParaRPr lang="en-US" sz="800" dirty="0" smtClean="0">
                <a:solidFill>
                  <a:schemeClr val="accent6"/>
                </a:solidFill>
              </a:endParaRPr>
            </a:p>
            <a:p>
              <a:pPr algn="ctr"/>
              <a:r>
                <a:rPr lang="en-US" sz="800" dirty="0" smtClean="0">
                  <a:solidFill>
                    <a:schemeClr val="accent6"/>
                  </a:solidFill>
                  <a:latin typeface="Arial" panose="020B0604020202020204" pitchFamily="34" charset="0"/>
                  <a:cs typeface="Arial" panose="020B0604020202020204" pitchFamily="34" charset="0"/>
                </a:rPr>
                <a:t>Useful model for large no of features</a:t>
              </a:r>
              <a:endParaRPr lang="en-US" sz="800" dirty="0">
                <a:solidFill>
                  <a:schemeClr val="accent6"/>
                </a:solidFill>
                <a:latin typeface="Arial" panose="020B0604020202020204" pitchFamily="34" charset="0"/>
                <a:cs typeface="Arial" panose="020B0604020202020204" pitchFamily="34" charset="0"/>
              </a:endParaRPr>
            </a:p>
          </p:txBody>
        </p:sp>
        <p:sp>
          <p:nvSpPr>
            <p:cNvPr id="12" name="Rectangle 7"/>
            <p:cNvSpPr/>
            <p:nvPr/>
          </p:nvSpPr>
          <p:spPr>
            <a:xfrm>
              <a:off x="2875504" y="2790996"/>
              <a:ext cx="1945186" cy="1878686"/>
            </a:xfrm>
            <a:custGeom>
              <a:avLst/>
              <a:gdLst/>
              <a:ahLst/>
              <a:cxnLst/>
              <a:rect l="l" t="t" r="r" b="b"/>
              <a:pathLst>
                <a:path w="1920388" h="1380955">
                  <a:moveTo>
                    <a:pt x="22916" y="0"/>
                  </a:moveTo>
                  <a:lnTo>
                    <a:pt x="82063" y="0"/>
                  </a:lnTo>
                  <a:lnTo>
                    <a:pt x="1838325" y="0"/>
                  </a:lnTo>
                  <a:lnTo>
                    <a:pt x="1897472" y="0"/>
                  </a:lnTo>
                  <a:cubicBezTo>
                    <a:pt x="1879168" y="6135"/>
                    <a:pt x="1866583" y="19975"/>
                    <a:pt x="1866583" y="36022"/>
                  </a:cubicBezTo>
                  <a:cubicBezTo>
                    <a:pt x="1866583" y="58106"/>
                    <a:pt x="1890414" y="76008"/>
                    <a:pt x="1919812" y="76008"/>
                  </a:cubicBezTo>
                  <a:cubicBezTo>
                    <a:pt x="1920005" y="76008"/>
                    <a:pt x="1920197" y="76008"/>
                    <a:pt x="1920388" y="75921"/>
                  </a:cubicBezTo>
                  <a:lnTo>
                    <a:pt x="1920388" y="76095"/>
                  </a:lnTo>
                  <a:cubicBezTo>
                    <a:pt x="1891255" y="76243"/>
                    <a:pt x="1867736" y="94054"/>
                    <a:pt x="1867736" y="115993"/>
                  </a:cubicBezTo>
                  <a:cubicBezTo>
                    <a:pt x="1867736" y="137932"/>
                    <a:pt x="1891255" y="155744"/>
                    <a:pt x="1920388" y="155892"/>
                  </a:cubicBezTo>
                  <a:lnTo>
                    <a:pt x="1920388" y="171171"/>
                  </a:lnTo>
                  <a:cubicBezTo>
                    <a:pt x="1891255" y="171319"/>
                    <a:pt x="1867736" y="189130"/>
                    <a:pt x="1867736" y="211069"/>
                  </a:cubicBezTo>
                  <a:cubicBezTo>
                    <a:pt x="1867736" y="233008"/>
                    <a:pt x="1891255" y="250820"/>
                    <a:pt x="1920388" y="250968"/>
                  </a:cubicBezTo>
                  <a:lnTo>
                    <a:pt x="1920388" y="262990"/>
                  </a:lnTo>
                  <a:cubicBezTo>
                    <a:pt x="1891255" y="263137"/>
                    <a:pt x="1867736" y="280949"/>
                    <a:pt x="1867736" y="302888"/>
                  </a:cubicBezTo>
                  <a:cubicBezTo>
                    <a:pt x="1867736" y="324827"/>
                    <a:pt x="1891255" y="342639"/>
                    <a:pt x="1920388" y="342787"/>
                  </a:cubicBezTo>
                  <a:lnTo>
                    <a:pt x="1920388" y="347404"/>
                  </a:lnTo>
                  <a:cubicBezTo>
                    <a:pt x="1891255" y="347551"/>
                    <a:pt x="1867736" y="365363"/>
                    <a:pt x="1867736" y="387302"/>
                  </a:cubicBezTo>
                  <a:cubicBezTo>
                    <a:pt x="1867736" y="409240"/>
                    <a:pt x="1891255" y="427052"/>
                    <a:pt x="1920388" y="427200"/>
                  </a:cubicBezTo>
                  <a:lnTo>
                    <a:pt x="1920388" y="430336"/>
                  </a:lnTo>
                  <a:cubicBezTo>
                    <a:pt x="1891255" y="430484"/>
                    <a:pt x="1867736" y="448295"/>
                    <a:pt x="1867736" y="470234"/>
                  </a:cubicBezTo>
                  <a:cubicBezTo>
                    <a:pt x="1867736" y="492173"/>
                    <a:pt x="1891255" y="509985"/>
                    <a:pt x="1920388" y="510133"/>
                  </a:cubicBezTo>
                  <a:lnTo>
                    <a:pt x="1920388" y="523636"/>
                  </a:lnTo>
                  <a:cubicBezTo>
                    <a:pt x="1891255" y="523783"/>
                    <a:pt x="1867736" y="541595"/>
                    <a:pt x="1867736" y="563534"/>
                  </a:cubicBezTo>
                  <a:cubicBezTo>
                    <a:pt x="1867736" y="585473"/>
                    <a:pt x="1891256" y="603284"/>
                    <a:pt x="1920388" y="603432"/>
                  </a:cubicBezTo>
                  <a:lnTo>
                    <a:pt x="1920388" y="603606"/>
                  </a:lnTo>
                  <a:cubicBezTo>
                    <a:pt x="1891256" y="603753"/>
                    <a:pt x="1867736" y="621565"/>
                    <a:pt x="1867736" y="643504"/>
                  </a:cubicBezTo>
                  <a:cubicBezTo>
                    <a:pt x="1867736" y="665443"/>
                    <a:pt x="1891255" y="683254"/>
                    <a:pt x="1920388" y="683402"/>
                  </a:cubicBezTo>
                  <a:lnTo>
                    <a:pt x="1920388" y="686539"/>
                  </a:lnTo>
                  <a:cubicBezTo>
                    <a:pt x="1891255" y="686686"/>
                    <a:pt x="1867736" y="704498"/>
                    <a:pt x="1867736" y="726437"/>
                  </a:cubicBezTo>
                  <a:cubicBezTo>
                    <a:pt x="1867736" y="748375"/>
                    <a:pt x="1891255" y="766187"/>
                    <a:pt x="1920388" y="766335"/>
                  </a:cubicBezTo>
                  <a:lnTo>
                    <a:pt x="1920388" y="779838"/>
                  </a:lnTo>
                  <a:cubicBezTo>
                    <a:pt x="1891255" y="779985"/>
                    <a:pt x="1867736" y="797797"/>
                    <a:pt x="1867736" y="819736"/>
                  </a:cubicBezTo>
                  <a:cubicBezTo>
                    <a:pt x="1867736" y="841675"/>
                    <a:pt x="1891255" y="859487"/>
                    <a:pt x="1920388" y="859635"/>
                  </a:cubicBezTo>
                  <a:lnTo>
                    <a:pt x="1920388" y="859808"/>
                  </a:lnTo>
                  <a:lnTo>
                    <a:pt x="1919812" y="859721"/>
                  </a:lnTo>
                  <a:cubicBezTo>
                    <a:pt x="1890414" y="859721"/>
                    <a:pt x="1866583" y="877623"/>
                    <a:pt x="1866583" y="899707"/>
                  </a:cubicBezTo>
                  <a:cubicBezTo>
                    <a:pt x="1866583" y="921791"/>
                    <a:pt x="1890414" y="939693"/>
                    <a:pt x="1919812" y="939693"/>
                  </a:cubicBezTo>
                  <a:cubicBezTo>
                    <a:pt x="1920005" y="939693"/>
                    <a:pt x="1920197" y="939692"/>
                    <a:pt x="1920388" y="939605"/>
                  </a:cubicBezTo>
                  <a:lnTo>
                    <a:pt x="1920388" y="939780"/>
                  </a:lnTo>
                  <a:cubicBezTo>
                    <a:pt x="1891255" y="939927"/>
                    <a:pt x="1867736" y="957739"/>
                    <a:pt x="1867736" y="979678"/>
                  </a:cubicBezTo>
                  <a:cubicBezTo>
                    <a:pt x="1867736" y="1001616"/>
                    <a:pt x="1891255" y="1019428"/>
                    <a:pt x="1920388" y="1019576"/>
                  </a:cubicBezTo>
                  <a:lnTo>
                    <a:pt x="1920388" y="1034856"/>
                  </a:lnTo>
                  <a:cubicBezTo>
                    <a:pt x="1891255" y="1035003"/>
                    <a:pt x="1867736" y="1052815"/>
                    <a:pt x="1867736" y="1074754"/>
                  </a:cubicBezTo>
                  <a:cubicBezTo>
                    <a:pt x="1867736" y="1096693"/>
                    <a:pt x="1891255" y="1114504"/>
                    <a:pt x="1920388" y="1114652"/>
                  </a:cubicBezTo>
                  <a:lnTo>
                    <a:pt x="1920388" y="1126675"/>
                  </a:lnTo>
                  <a:cubicBezTo>
                    <a:pt x="1891255" y="1126822"/>
                    <a:pt x="1867736" y="1144634"/>
                    <a:pt x="1867736" y="1166572"/>
                  </a:cubicBezTo>
                  <a:cubicBezTo>
                    <a:pt x="1867736" y="1188511"/>
                    <a:pt x="1891255" y="1206323"/>
                    <a:pt x="1920388" y="1206471"/>
                  </a:cubicBezTo>
                  <a:lnTo>
                    <a:pt x="1920388" y="1211088"/>
                  </a:lnTo>
                  <a:cubicBezTo>
                    <a:pt x="1891255" y="1211235"/>
                    <a:pt x="1867736" y="1229047"/>
                    <a:pt x="1867736" y="1250986"/>
                  </a:cubicBezTo>
                  <a:cubicBezTo>
                    <a:pt x="1867736" y="1272925"/>
                    <a:pt x="1891255" y="1290737"/>
                    <a:pt x="1920388" y="1290884"/>
                  </a:cubicBezTo>
                  <a:lnTo>
                    <a:pt x="1920388" y="1294021"/>
                  </a:lnTo>
                  <a:cubicBezTo>
                    <a:pt x="1891255" y="1294168"/>
                    <a:pt x="1867736" y="1311980"/>
                    <a:pt x="1867736" y="1333919"/>
                  </a:cubicBezTo>
                  <a:cubicBezTo>
                    <a:pt x="1867736" y="1355858"/>
                    <a:pt x="1891255" y="1373669"/>
                    <a:pt x="1920388" y="1373817"/>
                  </a:cubicBezTo>
                  <a:lnTo>
                    <a:pt x="1920388" y="1380955"/>
                  </a:lnTo>
                  <a:lnTo>
                    <a:pt x="1838325" y="1380955"/>
                  </a:lnTo>
                  <a:lnTo>
                    <a:pt x="82063" y="1380955"/>
                  </a:lnTo>
                  <a:lnTo>
                    <a:pt x="0" y="1380955"/>
                  </a:lnTo>
                  <a:lnTo>
                    <a:pt x="0" y="1373817"/>
                  </a:lnTo>
                  <a:cubicBezTo>
                    <a:pt x="29133" y="1373669"/>
                    <a:pt x="52652" y="1355858"/>
                    <a:pt x="52652" y="1333919"/>
                  </a:cubicBezTo>
                  <a:cubicBezTo>
                    <a:pt x="52652" y="1311980"/>
                    <a:pt x="29133" y="1294168"/>
                    <a:pt x="0" y="1294021"/>
                  </a:cubicBezTo>
                  <a:lnTo>
                    <a:pt x="0" y="1290884"/>
                  </a:lnTo>
                  <a:cubicBezTo>
                    <a:pt x="29133" y="1290737"/>
                    <a:pt x="52652" y="1272925"/>
                    <a:pt x="52652" y="1250986"/>
                  </a:cubicBezTo>
                  <a:cubicBezTo>
                    <a:pt x="52652" y="1229047"/>
                    <a:pt x="29133" y="1211235"/>
                    <a:pt x="0" y="1211088"/>
                  </a:cubicBezTo>
                  <a:lnTo>
                    <a:pt x="0" y="1206471"/>
                  </a:lnTo>
                  <a:cubicBezTo>
                    <a:pt x="29133" y="1206323"/>
                    <a:pt x="52652" y="1188511"/>
                    <a:pt x="52652" y="1166572"/>
                  </a:cubicBezTo>
                  <a:cubicBezTo>
                    <a:pt x="52652" y="1144634"/>
                    <a:pt x="29133" y="1126822"/>
                    <a:pt x="0" y="1126675"/>
                  </a:cubicBezTo>
                  <a:lnTo>
                    <a:pt x="0" y="1114652"/>
                  </a:lnTo>
                  <a:cubicBezTo>
                    <a:pt x="29133" y="1114504"/>
                    <a:pt x="52652" y="1096693"/>
                    <a:pt x="52652" y="1074754"/>
                  </a:cubicBezTo>
                  <a:cubicBezTo>
                    <a:pt x="52652" y="1052815"/>
                    <a:pt x="29133" y="1035003"/>
                    <a:pt x="0" y="1034856"/>
                  </a:cubicBezTo>
                  <a:lnTo>
                    <a:pt x="0" y="1019576"/>
                  </a:lnTo>
                  <a:cubicBezTo>
                    <a:pt x="29133" y="1019428"/>
                    <a:pt x="52652" y="1001616"/>
                    <a:pt x="52652" y="979678"/>
                  </a:cubicBezTo>
                  <a:cubicBezTo>
                    <a:pt x="52652" y="957739"/>
                    <a:pt x="29133" y="939927"/>
                    <a:pt x="0" y="939780"/>
                  </a:cubicBezTo>
                  <a:lnTo>
                    <a:pt x="0" y="939605"/>
                  </a:lnTo>
                  <a:cubicBezTo>
                    <a:pt x="191" y="939692"/>
                    <a:pt x="383" y="939693"/>
                    <a:pt x="576" y="939693"/>
                  </a:cubicBezTo>
                  <a:cubicBezTo>
                    <a:pt x="29974" y="939693"/>
                    <a:pt x="53805" y="921791"/>
                    <a:pt x="53805" y="899707"/>
                  </a:cubicBezTo>
                  <a:cubicBezTo>
                    <a:pt x="53805" y="877623"/>
                    <a:pt x="29974" y="859721"/>
                    <a:pt x="576" y="859721"/>
                  </a:cubicBezTo>
                  <a:lnTo>
                    <a:pt x="0" y="859808"/>
                  </a:lnTo>
                  <a:lnTo>
                    <a:pt x="0" y="859635"/>
                  </a:lnTo>
                  <a:cubicBezTo>
                    <a:pt x="29133" y="859487"/>
                    <a:pt x="52652" y="841675"/>
                    <a:pt x="52652" y="819736"/>
                  </a:cubicBezTo>
                  <a:cubicBezTo>
                    <a:pt x="52652" y="797797"/>
                    <a:pt x="29133" y="779985"/>
                    <a:pt x="0" y="779838"/>
                  </a:cubicBezTo>
                  <a:lnTo>
                    <a:pt x="0" y="766335"/>
                  </a:lnTo>
                  <a:cubicBezTo>
                    <a:pt x="29133" y="766187"/>
                    <a:pt x="52652" y="748375"/>
                    <a:pt x="52652" y="726437"/>
                  </a:cubicBezTo>
                  <a:cubicBezTo>
                    <a:pt x="52652" y="704498"/>
                    <a:pt x="29133" y="686686"/>
                    <a:pt x="0" y="686539"/>
                  </a:cubicBezTo>
                  <a:lnTo>
                    <a:pt x="0" y="683402"/>
                  </a:lnTo>
                  <a:cubicBezTo>
                    <a:pt x="29133" y="683254"/>
                    <a:pt x="52652" y="665443"/>
                    <a:pt x="52652" y="643504"/>
                  </a:cubicBezTo>
                  <a:cubicBezTo>
                    <a:pt x="52652" y="621565"/>
                    <a:pt x="29132" y="603753"/>
                    <a:pt x="0" y="603606"/>
                  </a:cubicBezTo>
                  <a:lnTo>
                    <a:pt x="0" y="603432"/>
                  </a:lnTo>
                  <a:cubicBezTo>
                    <a:pt x="29132" y="603284"/>
                    <a:pt x="52652" y="585473"/>
                    <a:pt x="52652" y="563534"/>
                  </a:cubicBezTo>
                  <a:cubicBezTo>
                    <a:pt x="52652" y="541595"/>
                    <a:pt x="29133" y="523783"/>
                    <a:pt x="0" y="523636"/>
                  </a:cubicBezTo>
                  <a:lnTo>
                    <a:pt x="0" y="510133"/>
                  </a:lnTo>
                  <a:cubicBezTo>
                    <a:pt x="29133" y="509985"/>
                    <a:pt x="52652" y="492173"/>
                    <a:pt x="52652" y="470234"/>
                  </a:cubicBezTo>
                  <a:cubicBezTo>
                    <a:pt x="52652" y="448295"/>
                    <a:pt x="29133" y="430484"/>
                    <a:pt x="0" y="430336"/>
                  </a:cubicBezTo>
                  <a:lnTo>
                    <a:pt x="0" y="427200"/>
                  </a:lnTo>
                  <a:cubicBezTo>
                    <a:pt x="29133" y="427052"/>
                    <a:pt x="52652" y="409240"/>
                    <a:pt x="52652" y="387302"/>
                  </a:cubicBezTo>
                  <a:cubicBezTo>
                    <a:pt x="52652" y="365363"/>
                    <a:pt x="29133" y="347551"/>
                    <a:pt x="0" y="347404"/>
                  </a:cubicBezTo>
                  <a:lnTo>
                    <a:pt x="0" y="342787"/>
                  </a:lnTo>
                  <a:cubicBezTo>
                    <a:pt x="29133" y="342639"/>
                    <a:pt x="52652" y="324827"/>
                    <a:pt x="52652" y="302888"/>
                  </a:cubicBezTo>
                  <a:cubicBezTo>
                    <a:pt x="52652" y="280949"/>
                    <a:pt x="29133" y="263137"/>
                    <a:pt x="0" y="262990"/>
                  </a:cubicBezTo>
                  <a:lnTo>
                    <a:pt x="0" y="250968"/>
                  </a:lnTo>
                  <a:cubicBezTo>
                    <a:pt x="29133" y="250820"/>
                    <a:pt x="52652" y="233008"/>
                    <a:pt x="52652" y="211069"/>
                  </a:cubicBezTo>
                  <a:cubicBezTo>
                    <a:pt x="52652" y="189130"/>
                    <a:pt x="29133" y="171319"/>
                    <a:pt x="0" y="171171"/>
                  </a:cubicBezTo>
                  <a:lnTo>
                    <a:pt x="0" y="155892"/>
                  </a:lnTo>
                  <a:cubicBezTo>
                    <a:pt x="29133" y="155744"/>
                    <a:pt x="52652" y="137932"/>
                    <a:pt x="52652" y="115993"/>
                  </a:cubicBezTo>
                  <a:cubicBezTo>
                    <a:pt x="52652" y="94054"/>
                    <a:pt x="29133" y="76243"/>
                    <a:pt x="0" y="76095"/>
                  </a:cubicBezTo>
                  <a:lnTo>
                    <a:pt x="0" y="75921"/>
                  </a:lnTo>
                  <a:cubicBezTo>
                    <a:pt x="191" y="76008"/>
                    <a:pt x="383" y="76008"/>
                    <a:pt x="576" y="76008"/>
                  </a:cubicBezTo>
                  <a:cubicBezTo>
                    <a:pt x="29974" y="76008"/>
                    <a:pt x="53805" y="58106"/>
                    <a:pt x="53805" y="36022"/>
                  </a:cubicBezTo>
                  <a:cubicBezTo>
                    <a:pt x="53805" y="19975"/>
                    <a:pt x="41220" y="6135"/>
                    <a:pt x="22916" y="0"/>
                  </a:cubicBezTo>
                  <a:close/>
                </a:path>
              </a:pathLst>
            </a:custGeom>
            <a:solidFill>
              <a:srgbClr val="E5E4E2"/>
            </a:solidFill>
            <a:ln w="6350">
              <a:solidFill>
                <a:srgbClr val="D5EEF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b="1" dirty="0" smtClean="0">
                <a:solidFill>
                  <a:srgbClr val="002060"/>
                </a:solidFill>
                <a:latin typeface="Arial" panose="020B0604020202020204" pitchFamily="34" charset="0"/>
                <a:cs typeface="Arial" panose="020B0604020202020204" pitchFamily="34" charset="0"/>
              </a:endParaRPr>
            </a:p>
            <a:p>
              <a:pPr algn="ctr"/>
              <a:r>
                <a:rPr lang="en-US" sz="1100" b="1" dirty="0">
                  <a:solidFill>
                    <a:schemeClr val="tx2"/>
                  </a:solidFill>
                </a:rPr>
                <a:t>Autoregressive integrated moving average</a:t>
              </a:r>
            </a:p>
            <a:p>
              <a:pPr algn="ctr"/>
              <a:endParaRPr lang="en-US" sz="1100" b="1" dirty="0">
                <a:solidFill>
                  <a:srgbClr val="002060"/>
                </a:solidFill>
                <a:latin typeface="Arial" panose="020B0604020202020204" pitchFamily="34" charset="0"/>
                <a:cs typeface="Arial" panose="020B0604020202020204" pitchFamily="34" charset="0"/>
              </a:endParaRPr>
            </a:p>
            <a:p>
              <a:pPr algn="ctr"/>
              <a:r>
                <a:rPr lang="en-US" sz="800" dirty="0">
                  <a:solidFill>
                    <a:schemeClr val="accent6"/>
                  </a:solidFill>
                </a:rPr>
                <a:t>ARIMA models are applied in some cases where data show evidence of </a:t>
              </a:r>
              <a:r>
                <a:rPr lang="en-US" sz="800" dirty="0" smtClean="0">
                  <a:solidFill>
                    <a:srgbClr val="000000"/>
                  </a:solidFill>
                </a:rPr>
                <a:t>non-</a:t>
              </a:r>
              <a:r>
                <a:rPr lang="en-US" sz="800" dirty="0" err="1" smtClean="0">
                  <a:solidFill>
                    <a:srgbClr val="000000"/>
                  </a:solidFill>
                </a:rPr>
                <a:t>stationarity</a:t>
              </a:r>
              <a:r>
                <a:rPr lang="en-US" sz="800" dirty="0" smtClean="0">
                  <a:solidFill>
                    <a:schemeClr val="accent6"/>
                  </a:solidFill>
                </a:rPr>
                <a:t>, </a:t>
              </a:r>
              <a:r>
                <a:rPr lang="en-US" sz="800" dirty="0">
                  <a:solidFill>
                    <a:schemeClr val="accent6"/>
                  </a:solidFill>
                </a:rPr>
                <a:t>where an initial differencing step (corresponding to the </a:t>
              </a:r>
              <a:r>
                <a:rPr lang="en-US" sz="800" dirty="0" smtClean="0">
                  <a:solidFill>
                    <a:schemeClr val="accent6"/>
                  </a:solidFill>
                </a:rPr>
                <a:t>”integrated”</a:t>
              </a:r>
              <a:r>
                <a:rPr lang="en-US" sz="800" dirty="0">
                  <a:solidFill>
                    <a:schemeClr val="accent6"/>
                  </a:solidFill>
                </a:rPr>
                <a:t> part of the model) can be applied one or more times to eliminate the non-</a:t>
              </a:r>
              <a:r>
                <a:rPr lang="en-US" sz="800" dirty="0" err="1">
                  <a:solidFill>
                    <a:schemeClr val="accent6"/>
                  </a:solidFill>
                </a:rPr>
                <a:t>stationarity</a:t>
              </a:r>
              <a:endParaRPr lang="en-US" sz="800" dirty="0">
                <a:solidFill>
                  <a:schemeClr val="accent6"/>
                </a:solidFill>
              </a:endParaRPr>
            </a:p>
          </p:txBody>
        </p:sp>
        <p:sp>
          <p:nvSpPr>
            <p:cNvPr id="13" name="Rectangle 7"/>
            <p:cNvSpPr/>
            <p:nvPr/>
          </p:nvSpPr>
          <p:spPr>
            <a:xfrm>
              <a:off x="5003239" y="2785118"/>
              <a:ext cx="1920388" cy="2271553"/>
            </a:xfrm>
            <a:custGeom>
              <a:avLst/>
              <a:gdLst/>
              <a:ahLst/>
              <a:cxnLst/>
              <a:rect l="l" t="t" r="r" b="b"/>
              <a:pathLst>
                <a:path w="1920388" h="1380955">
                  <a:moveTo>
                    <a:pt x="22916" y="0"/>
                  </a:moveTo>
                  <a:lnTo>
                    <a:pt x="82063" y="0"/>
                  </a:lnTo>
                  <a:lnTo>
                    <a:pt x="1838325" y="0"/>
                  </a:lnTo>
                  <a:lnTo>
                    <a:pt x="1897472" y="0"/>
                  </a:lnTo>
                  <a:cubicBezTo>
                    <a:pt x="1879168" y="6135"/>
                    <a:pt x="1866583" y="19975"/>
                    <a:pt x="1866583" y="36022"/>
                  </a:cubicBezTo>
                  <a:cubicBezTo>
                    <a:pt x="1866583" y="58106"/>
                    <a:pt x="1890414" y="76008"/>
                    <a:pt x="1919812" y="76008"/>
                  </a:cubicBezTo>
                  <a:cubicBezTo>
                    <a:pt x="1920005" y="76008"/>
                    <a:pt x="1920197" y="76008"/>
                    <a:pt x="1920388" y="75921"/>
                  </a:cubicBezTo>
                  <a:lnTo>
                    <a:pt x="1920388" y="76095"/>
                  </a:lnTo>
                  <a:cubicBezTo>
                    <a:pt x="1891255" y="76243"/>
                    <a:pt x="1867736" y="94054"/>
                    <a:pt x="1867736" y="115993"/>
                  </a:cubicBezTo>
                  <a:cubicBezTo>
                    <a:pt x="1867736" y="137932"/>
                    <a:pt x="1891255" y="155744"/>
                    <a:pt x="1920388" y="155892"/>
                  </a:cubicBezTo>
                  <a:lnTo>
                    <a:pt x="1920388" y="171171"/>
                  </a:lnTo>
                  <a:cubicBezTo>
                    <a:pt x="1891255" y="171319"/>
                    <a:pt x="1867736" y="189130"/>
                    <a:pt x="1867736" y="211069"/>
                  </a:cubicBezTo>
                  <a:cubicBezTo>
                    <a:pt x="1867736" y="233008"/>
                    <a:pt x="1891255" y="250820"/>
                    <a:pt x="1920388" y="250968"/>
                  </a:cubicBezTo>
                  <a:lnTo>
                    <a:pt x="1920388" y="262990"/>
                  </a:lnTo>
                  <a:cubicBezTo>
                    <a:pt x="1891255" y="263137"/>
                    <a:pt x="1867736" y="280949"/>
                    <a:pt x="1867736" y="302888"/>
                  </a:cubicBezTo>
                  <a:cubicBezTo>
                    <a:pt x="1867736" y="324827"/>
                    <a:pt x="1891255" y="342639"/>
                    <a:pt x="1920388" y="342787"/>
                  </a:cubicBezTo>
                  <a:lnTo>
                    <a:pt x="1920388" y="347404"/>
                  </a:lnTo>
                  <a:cubicBezTo>
                    <a:pt x="1891255" y="347551"/>
                    <a:pt x="1867736" y="365363"/>
                    <a:pt x="1867736" y="387302"/>
                  </a:cubicBezTo>
                  <a:cubicBezTo>
                    <a:pt x="1867736" y="409240"/>
                    <a:pt x="1891255" y="427052"/>
                    <a:pt x="1920388" y="427200"/>
                  </a:cubicBezTo>
                  <a:lnTo>
                    <a:pt x="1920388" y="430336"/>
                  </a:lnTo>
                  <a:cubicBezTo>
                    <a:pt x="1891255" y="430484"/>
                    <a:pt x="1867736" y="448295"/>
                    <a:pt x="1867736" y="470234"/>
                  </a:cubicBezTo>
                  <a:cubicBezTo>
                    <a:pt x="1867736" y="492173"/>
                    <a:pt x="1891255" y="509985"/>
                    <a:pt x="1920388" y="510133"/>
                  </a:cubicBezTo>
                  <a:lnTo>
                    <a:pt x="1920388" y="523636"/>
                  </a:lnTo>
                  <a:cubicBezTo>
                    <a:pt x="1891255" y="523783"/>
                    <a:pt x="1867736" y="541595"/>
                    <a:pt x="1867736" y="563534"/>
                  </a:cubicBezTo>
                  <a:cubicBezTo>
                    <a:pt x="1867736" y="585473"/>
                    <a:pt x="1891256" y="603284"/>
                    <a:pt x="1920388" y="603432"/>
                  </a:cubicBezTo>
                  <a:lnTo>
                    <a:pt x="1920388" y="603606"/>
                  </a:lnTo>
                  <a:cubicBezTo>
                    <a:pt x="1891256" y="603753"/>
                    <a:pt x="1867736" y="621565"/>
                    <a:pt x="1867736" y="643504"/>
                  </a:cubicBezTo>
                  <a:cubicBezTo>
                    <a:pt x="1867736" y="665443"/>
                    <a:pt x="1891255" y="683254"/>
                    <a:pt x="1920388" y="683402"/>
                  </a:cubicBezTo>
                  <a:lnTo>
                    <a:pt x="1920388" y="686539"/>
                  </a:lnTo>
                  <a:cubicBezTo>
                    <a:pt x="1891255" y="686686"/>
                    <a:pt x="1867736" y="704498"/>
                    <a:pt x="1867736" y="726437"/>
                  </a:cubicBezTo>
                  <a:cubicBezTo>
                    <a:pt x="1867736" y="748375"/>
                    <a:pt x="1891255" y="766187"/>
                    <a:pt x="1920388" y="766335"/>
                  </a:cubicBezTo>
                  <a:lnTo>
                    <a:pt x="1920388" y="779838"/>
                  </a:lnTo>
                  <a:cubicBezTo>
                    <a:pt x="1891255" y="779985"/>
                    <a:pt x="1867736" y="797797"/>
                    <a:pt x="1867736" y="819736"/>
                  </a:cubicBezTo>
                  <a:cubicBezTo>
                    <a:pt x="1867736" y="841675"/>
                    <a:pt x="1891255" y="859487"/>
                    <a:pt x="1920388" y="859635"/>
                  </a:cubicBezTo>
                  <a:lnTo>
                    <a:pt x="1920388" y="859808"/>
                  </a:lnTo>
                  <a:lnTo>
                    <a:pt x="1919812" y="859721"/>
                  </a:lnTo>
                  <a:cubicBezTo>
                    <a:pt x="1890414" y="859721"/>
                    <a:pt x="1866583" y="877623"/>
                    <a:pt x="1866583" y="899707"/>
                  </a:cubicBezTo>
                  <a:cubicBezTo>
                    <a:pt x="1866583" y="921791"/>
                    <a:pt x="1890414" y="939693"/>
                    <a:pt x="1919812" y="939693"/>
                  </a:cubicBezTo>
                  <a:cubicBezTo>
                    <a:pt x="1920005" y="939693"/>
                    <a:pt x="1920197" y="939692"/>
                    <a:pt x="1920388" y="939605"/>
                  </a:cubicBezTo>
                  <a:lnTo>
                    <a:pt x="1920388" y="939780"/>
                  </a:lnTo>
                  <a:cubicBezTo>
                    <a:pt x="1891255" y="939927"/>
                    <a:pt x="1867736" y="957739"/>
                    <a:pt x="1867736" y="979678"/>
                  </a:cubicBezTo>
                  <a:cubicBezTo>
                    <a:pt x="1867736" y="1001616"/>
                    <a:pt x="1891255" y="1019428"/>
                    <a:pt x="1920388" y="1019576"/>
                  </a:cubicBezTo>
                  <a:lnTo>
                    <a:pt x="1920388" y="1034856"/>
                  </a:lnTo>
                  <a:cubicBezTo>
                    <a:pt x="1891255" y="1035003"/>
                    <a:pt x="1867736" y="1052815"/>
                    <a:pt x="1867736" y="1074754"/>
                  </a:cubicBezTo>
                  <a:cubicBezTo>
                    <a:pt x="1867736" y="1096693"/>
                    <a:pt x="1891255" y="1114504"/>
                    <a:pt x="1920388" y="1114652"/>
                  </a:cubicBezTo>
                  <a:lnTo>
                    <a:pt x="1920388" y="1126675"/>
                  </a:lnTo>
                  <a:cubicBezTo>
                    <a:pt x="1891255" y="1126822"/>
                    <a:pt x="1867736" y="1144634"/>
                    <a:pt x="1867736" y="1166572"/>
                  </a:cubicBezTo>
                  <a:cubicBezTo>
                    <a:pt x="1867736" y="1188511"/>
                    <a:pt x="1891255" y="1206323"/>
                    <a:pt x="1920388" y="1206471"/>
                  </a:cubicBezTo>
                  <a:lnTo>
                    <a:pt x="1920388" y="1211088"/>
                  </a:lnTo>
                  <a:cubicBezTo>
                    <a:pt x="1891255" y="1211235"/>
                    <a:pt x="1867736" y="1229047"/>
                    <a:pt x="1867736" y="1250986"/>
                  </a:cubicBezTo>
                  <a:cubicBezTo>
                    <a:pt x="1867736" y="1272925"/>
                    <a:pt x="1891255" y="1290737"/>
                    <a:pt x="1920388" y="1290884"/>
                  </a:cubicBezTo>
                  <a:lnTo>
                    <a:pt x="1920388" y="1294021"/>
                  </a:lnTo>
                  <a:cubicBezTo>
                    <a:pt x="1891255" y="1294168"/>
                    <a:pt x="1867736" y="1311980"/>
                    <a:pt x="1867736" y="1333919"/>
                  </a:cubicBezTo>
                  <a:cubicBezTo>
                    <a:pt x="1867736" y="1355858"/>
                    <a:pt x="1891255" y="1373669"/>
                    <a:pt x="1920388" y="1373817"/>
                  </a:cubicBezTo>
                  <a:lnTo>
                    <a:pt x="1920388" y="1380955"/>
                  </a:lnTo>
                  <a:lnTo>
                    <a:pt x="1838325" y="1380955"/>
                  </a:lnTo>
                  <a:lnTo>
                    <a:pt x="82063" y="1380955"/>
                  </a:lnTo>
                  <a:lnTo>
                    <a:pt x="0" y="1380955"/>
                  </a:lnTo>
                  <a:lnTo>
                    <a:pt x="0" y="1373817"/>
                  </a:lnTo>
                  <a:cubicBezTo>
                    <a:pt x="29133" y="1373669"/>
                    <a:pt x="52652" y="1355858"/>
                    <a:pt x="52652" y="1333919"/>
                  </a:cubicBezTo>
                  <a:cubicBezTo>
                    <a:pt x="52652" y="1311980"/>
                    <a:pt x="29133" y="1294168"/>
                    <a:pt x="0" y="1294021"/>
                  </a:cubicBezTo>
                  <a:lnTo>
                    <a:pt x="0" y="1290884"/>
                  </a:lnTo>
                  <a:cubicBezTo>
                    <a:pt x="29133" y="1290737"/>
                    <a:pt x="52652" y="1272925"/>
                    <a:pt x="52652" y="1250986"/>
                  </a:cubicBezTo>
                  <a:cubicBezTo>
                    <a:pt x="52652" y="1229047"/>
                    <a:pt x="29133" y="1211235"/>
                    <a:pt x="0" y="1211088"/>
                  </a:cubicBezTo>
                  <a:lnTo>
                    <a:pt x="0" y="1206471"/>
                  </a:lnTo>
                  <a:cubicBezTo>
                    <a:pt x="29133" y="1206323"/>
                    <a:pt x="52652" y="1188511"/>
                    <a:pt x="52652" y="1166572"/>
                  </a:cubicBezTo>
                  <a:cubicBezTo>
                    <a:pt x="52652" y="1144634"/>
                    <a:pt x="29133" y="1126822"/>
                    <a:pt x="0" y="1126675"/>
                  </a:cubicBezTo>
                  <a:lnTo>
                    <a:pt x="0" y="1114652"/>
                  </a:lnTo>
                  <a:cubicBezTo>
                    <a:pt x="29133" y="1114504"/>
                    <a:pt x="52652" y="1096693"/>
                    <a:pt x="52652" y="1074754"/>
                  </a:cubicBezTo>
                  <a:cubicBezTo>
                    <a:pt x="52652" y="1052815"/>
                    <a:pt x="29133" y="1035003"/>
                    <a:pt x="0" y="1034856"/>
                  </a:cubicBezTo>
                  <a:lnTo>
                    <a:pt x="0" y="1019576"/>
                  </a:lnTo>
                  <a:cubicBezTo>
                    <a:pt x="29133" y="1019428"/>
                    <a:pt x="52652" y="1001616"/>
                    <a:pt x="52652" y="979678"/>
                  </a:cubicBezTo>
                  <a:cubicBezTo>
                    <a:pt x="52652" y="957739"/>
                    <a:pt x="29133" y="939927"/>
                    <a:pt x="0" y="939780"/>
                  </a:cubicBezTo>
                  <a:lnTo>
                    <a:pt x="0" y="939605"/>
                  </a:lnTo>
                  <a:cubicBezTo>
                    <a:pt x="191" y="939692"/>
                    <a:pt x="383" y="939693"/>
                    <a:pt x="576" y="939693"/>
                  </a:cubicBezTo>
                  <a:cubicBezTo>
                    <a:pt x="29974" y="939693"/>
                    <a:pt x="53805" y="921791"/>
                    <a:pt x="53805" y="899707"/>
                  </a:cubicBezTo>
                  <a:cubicBezTo>
                    <a:pt x="53805" y="877623"/>
                    <a:pt x="29974" y="859721"/>
                    <a:pt x="576" y="859721"/>
                  </a:cubicBezTo>
                  <a:lnTo>
                    <a:pt x="0" y="859808"/>
                  </a:lnTo>
                  <a:lnTo>
                    <a:pt x="0" y="859635"/>
                  </a:lnTo>
                  <a:cubicBezTo>
                    <a:pt x="29133" y="859487"/>
                    <a:pt x="52652" y="841675"/>
                    <a:pt x="52652" y="819736"/>
                  </a:cubicBezTo>
                  <a:cubicBezTo>
                    <a:pt x="52652" y="797797"/>
                    <a:pt x="29133" y="779985"/>
                    <a:pt x="0" y="779838"/>
                  </a:cubicBezTo>
                  <a:lnTo>
                    <a:pt x="0" y="766335"/>
                  </a:lnTo>
                  <a:cubicBezTo>
                    <a:pt x="29133" y="766187"/>
                    <a:pt x="52652" y="748375"/>
                    <a:pt x="52652" y="726437"/>
                  </a:cubicBezTo>
                  <a:cubicBezTo>
                    <a:pt x="52652" y="704498"/>
                    <a:pt x="29133" y="686686"/>
                    <a:pt x="0" y="686539"/>
                  </a:cubicBezTo>
                  <a:lnTo>
                    <a:pt x="0" y="683402"/>
                  </a:lnTo>
                  <a:cubicBezTo>
                    <a:pt x="29133" y="683254"/>
                    <a:pt x="52652" y="665443"/>
                    <a:pt x="52652" y="643504"/>
                  </a:cubicBezTo>
                  <a:cubicBezTo>
                    <a:pt x="52652" y="621565"/>
                    <a:pt x="29132" y="603753"/>
                    <a:pt x="0" y="603606"/>
                  </a:cubicBezTo>
                  <a:lnTo>
                    <a:pt x="0" y="603432"/>
                  </a:lnTo>
                  <a:cubicBezTo>
                    <a:pt x="29132" y="603284"/>
                    <a:pt x="52652" y="585473"/>
                    <a:pt x="52652" y="563534"/>
                  </a:cubicBezTo>
                  <a:cubicBezTo>
                    <a:pt x="52652" y="541595"/>
                    <a:pt x="29133" y="523783"/>
                    <a:pt x="0" y="523636"/>
                  </a:cubicBezTo>
                  <a:lnTo>
                    <a:pt x="0" y="510133"/>
                  </a:lnTo>
                  <a:cubicBezTo>
                    <a:pt x="29133" y="509985"/>
                    <a:pt x="52652" y="492173"/>
                    <a:pt x="52652" y="470234"/>
                  </a:cubicBezTo>
                  <a:cubicBezTo>
                    <a:pt x="52652" y="448295"/>
                    <a:pt x="29133" y="430484"/>
                    <a:pt x="0" y="430336"/>
                  </a:cubicBezTo>
                  <a:lnTo>
                    <a:pt x="0" y="427200"/>
                  </a:lnTo>
                  <a:cubicBezTo>
                    <a:pt x="29133" y="427052"/>
                    <a:pt x="52652" y="409240"/>
                    <a:pt x="52652" y="387302"/>
                  </a:cubicBezTo>
                  <a:cubicBezTo>
                    <a:pt x="52652" y="365363"/>
                    <a:pt x="29133" y="347551"/>
                    <a:pt x="0" y="347404"/>
                  </a:cubicBezTo>
                  <a:lnTo>
                    <a:pt x="0" y="342787"/>
                  </a:lnTo>
                  <a:cubicBezTo>
                    <a:pt x="29133" y="342639"/>
                    <a:pt x="52652" y="324827"/>
                    <a:pt x="52652" y="302888"/>
                  </a:cubicBezTo>
                  <a:cubicBezTo>
                    <a:pt x="52652" y="280949"/>
                    <a:pt x="29133" y="263137"/>
                    <a:pt x="0" y="262990"/>
                  </a:cubicBezTo>
                  <a:lnTo>
                    <a:pt x="0" y="250968"/>
                  </a:lnTo>
                  <a:cubicBezTo>
                    <a:pt x="29133" y="250820"/>
                    <a:pt x="52652" y="233008"/>
                    <a:pt x="52652" y="211069"/>
                  </a:cubicBezTo>
                  <a:cubicBezTo>
                    <a:pt x="52652" y="189130"/>
                    <a:pt x="29133" y="171319"/>
                    <a:pt x="0" y="171171"/>
                  </a:cubicBezTo>
                  <a:lnTo>
                    <a:pt x="0" y="155892"/>
                  </a:lnTo>
                  <a:cubicBezTo>
                    <a:pt x="29133" y="155744"/>
                    <a:pt x="52652" y="137932"/>
                    <a:pt x="52652" y="115993"/>
                  </a:cubicBezTo>
                  <a:cubicBezTo>
                    <a:pt x="52652" y="94054"/>
                    <a:pt x="29133" y="76243"/>
                    <a:pt x="0" y="76095"/>
                  </a:cubicBezTo>
                  <a:lnTo>
                    <a:pt x="0" y="75921"/>
                  </a:lnTo>
                  <a:cubicBezTo>
                    <a:pt x="191" y="76008"/>
                    <a:pt x="383" y="76008"/>
                    <a:pt x="576" y="76008"/>
                  </a:cubicBezTo>
                  <a:cubicBezTo>
                    <a:pt x="29974" y="76008"/>
                    <a:pt x="53805" y="58106"/>
                    <a:pt x="53805" y="36022"/>
                  </a:cubicBezTo>
                  <a:cubicBezTo>
                    <a:pt x="53805" y="19975"/>
                    <a:pt x="41220" y="6135"/>
                    <a:pt x="22916" y="0"/>
                  </a:cubicBezTo>
                  <a:close/>
                </a:path>
              </a:pathLst>
            </a:custGeom>
            <a:solidFill>
              <a:srgbClr val="D5EEF6"/>
            </a:solidFill>
            <a:ln w="6350">
              <a:solidFill>
                <a:srgbClr val="D5EEF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b="1" dirty="0" smtClean="0">
                <a:solidFill>
                  <a:srgbClr val="002060"/>
                </a:solidFill>
                <a:latin typeface="Arial" panose="020B0604020202020204" pitchFamily="34" charset="0"/>
                <a:cs typeface="Arial" panose="020B0604020202020204" pitchFamily="34" charset="0"/>
              </a:endParaRPr>
            </a:p>
            <a:p>
              <a:pPr algn="ctr"/>
              <a:r>
                <a:rPr lang="en-US" sz="1100" b="1" dirty="0" smtClean="0">
                  <a:solidFill>
                    <a:schemeClr val="tx2"/>
                  </a:solidFill>
                  <a:latin typeface="Arial" panose="020B0604020202020204" pitchFamily="34" charset="0"/>
                  <a:cs typeface="Arial" panose="020B0604020202020204" pitchFamily="34" charset="0"/>
                </a:rPr>
                <a:t>Elastic Net</a:t>
              </a:r>
            </a:p>
            <a:p>
              <a:pPr algn="ctr"/>
              <a:endParaRPr lang="en-US" sz="1100" b="1" dirty="0">
                <a:solidFill>
                  <a:srgbClr val="002060"/>
                </a:solidFill>
                <a:latin typeface="Arial" panose="020B0604020202020204" pitchFamily="34" charset="0"/>
                <a:cs typeface="Arial" panose="020B0604020202020204" pitchFamily="34" charset="0"/>
              </a:endParaRPr>
            </a:p>
            <a:p>
              <a:pPr algn="ctr"/>
              <a:r>
                <a:rPr lang="en-US" sz="1100" dirty="0"/>
                <a:t>. </a:t>
              </a:r>
              <a:r>
                <a:rPr lang="en-US" sz="800" dirty="0">
                  <a:solidFill>
                    <a:schemeClr val="accent6"/>
                  </a:solidFill>
                </a:rPr>
                <a:t>Elastic net is a hybrid of ridge regression and lasso regularization. Like lasso, elastic net can generate reduced models by generating zero-valued coefficients. Empirical studies have suggested that the elastic net technique can outperform lasso on data with highly correlated predictors.</a:t>
              </a:r>
            </a:p>
          </p:txBody>
        </p:sp>
      </p:grpSp>
      <p:grpSp>
        <p:nvGrpSpPr>
          <p:cNvPr id="55" name="Group 54"/>
          <p:cNvGrpSpPr/>
          <p:nvPr/>
        </p:nvGrpSpPr>
        <p:grpSpPr>
          <a:xfrm>
            <a:off x="5892800" y="1962734"/>
            <a:ext cx="4230651" cy="2846966"/>
            <a:chOff x="2839492" y="1834470"/>
            <a:chExt cx="4135874" cy="2846966"/>
          </a:xfrm>
        </p:grpSpPr>
        <p:grpSp>
          <p:nvGrpSpPr>
            <p:cNvPr id="56" name="Group 55"/>
            <p:cNvGrpSpPr/>
            <p:nvPr/>
          </p:nvGrpSpPr>
          <p:grpSpPr>
            <a:xfrm>
              <a:off x="2839492" y="1834470"/>
              <a:ext cx="4094708" cy="956525"/>
              <a:chOff x="2839492" y="1834470"/>
              <a:chExt cx="4094708" cy="956525"/>
            </a:xfrm>
          </p:grpSpPr>
          <p:grpSp>
            <p:nvGrpSpPr>
              <p:cNvPr id="61" name="Group 60"/>
              <p:cNvGrpSpPr/>
              <p:nvPr/>
            </p:nvGrpSpPr>
            <p:grpSpPr>
              <a:xfrm>
                <a:off x="2839492" y="1834470"/>
                <a:ext cx="1981199" cy="956525"/>
                <a:chOff x="4191001" y="1908394"/>
                <a:chExt cx="1373974" cy="663356"/>
              </a:xfrm>
            </p:grpSpPr>
            <p:grpSp>
              <p:nvGrpSpPr>
                <p:cNvPr id="70" name="Group 69"/>
                <p:cNvGrpSpPr/>
                <p:nvPr/>
              </p:nvGrpSpPr>
              <p:grpSpPr>
                <a:xfrm>
                  <a:off x="4343400" y="1908394"/>
                  <a:ext cx="1143000" cy="628651"/>
                  <a:chOff x="4035425" y="1333500"/>
                  <a:chExt cx="1143000" cy="628651"/>
                </a:xfrm>
              </p:grpSpPr>
              <p:sp>
                <p:nvSpPr>
                  <p:cNvPr id="72" name="Freeform 13"/>
                  <p:cNvSpPr>
                    <a:spLocks/>
                  </p:cNvSpPr>
                  <p:nvPr/>
                </p:nvSpPr>
                <p:spPr bwMode="auto">
                  <a:xfrm>
                    <a:off x="4035425" y="1333500"/>
                    <a:ext cx="1143000" cy="628650"/>
                  </a:xfrm>
                  <a:custGeom>
                    <a:avLst/>
                    <a:gdLst>
                      <a:gd name="T0" fmla="*/ 296 w 304"/>
                      <a:gd name="T1" fmla="*/ 167 h 167"/>
                      <a:gd name="T2" fmla="*/ 304 w 304"/>
                      <a:gd name="T3" fmla="*/ 125 h 167"/>
                      <a:gd name="T4" fmla="*/ 152 w 304"/>
                      <a:gd name="T5" fmla="*/ 1 h 167"/>
                      <a:gd name="T6" fmla="*/ 1 w 304"/>
                      <a:gd name="T7" fmla="*/ 128 h 167"/>
                      <a:gd name="T8" fmla="*/ 9 w 304"/>
                      <a:gd name="T9" fmla="*/ 167 h 167"/>
                      <a:gd name="T10" fmla="*/ 296 w 304"/>
                      <a:gd name="T11" fmla="*/ 167 h 167"/>
                    </a:gdLst>
                    <a:ahLst/>
                    <a:cxnLst>
                      <a:cxn ang="0">
                        <a:pos x="T0" y="T1"/>
                      </a:cxn>
                      <a:cxn ang="0">
                        <a:pos x="T2" y="T3"/>
                      </a:cxn>
                      <a:cxn ang="0">
                        <a:pos x="T4" y="T5"/>
                      </a:cxn>
                      <a:cxn ang="0">
                        <a:pos x="T6" y="T7"/>
                      </a:cxn>
                      <a:cxn ang="0">
                        <a:pos x="T8" y="T9"/>
                      </a:cxn>
                      <a:cxn ang="0">
                        <a:pos x="T10" y="T11"/>
                      </a:cxn>
                    </a:cxnLst>
                    <a:rect l="0" t="0" r="r" b="b"/>
                    <a:pathLst>
                      <a:path w="304" h="167">
                        <a:moveTo>
                          <a:pt x="296" y="167"/>
                        </a:moveTo>
                        <a:cubicBezTo>
                          <a:pt x="301" y="154"/>
                          <a:pt x="304" y="140"/>
                          <a:pt x="304" y="125"/>
                        </a:cubicBezTo>
                        <a:cubicBezTo>
                          <a:pt x="304" y="56"/>
                          <a:pt x="235" y="0"/>
                          <a:pt x="152" y="1"/>
                        </a:cubicBezTo>
                        <a:cubicBezTo>
                          <a:pt x="68" y="1"/>
                          <a:pt x="0" y="58"/>
                          <a:pt x="1" y="128"/>
                        </a:cubicBezTo>
                        <a:cubicBezTo>
                          <a:pt x="1" y="142"/>
                          <a:pt x="4" y="155"/>
                          <a:pt x="9" y="167"/>
                        </a:cubicBezTo>
                        <a:lnTo>
                          <a:pt x="296" y="167"/>
                        </a:lnTo>
                        <a:close/>
                      </a:path>
                    </a:pathLst>
                  </a:custGeom>
                  <a:gradFill flip="none" rotWithShape="1">
                    <a:gsLst>
                      <a:gs pos="0">
                        <a:schemeClr val="accent1">
                          <a:lumMod val="50000"/>
                        </a:schemeClr>
                      </a:gs>
                      <a:gs pos="62000">
                        <a:schemeClr val="accent1">
                          <a:lumMod val="75000"/>
                        </a:schemeClr>
                      </a:gs>
                      <a:gs pos="100000">
                        <a:srgbClr val="007CC3"/>
                      </a:gs>
                    </a:gsLst>
                    <a:lin ang="18900000" scaled="1"/>
                    <a:tileRect/>
                  </a:gradFill>
                  <a:ln w="12700">
                    <a:noFill/>
                  </a:ln>
                  <a:effectLst>
                    <a:outerShdw blurRad="139700" sx="102000" sy="102000" algn="ctr" rotWithShape="0">
                      <a:prstClr val="black">
                        <a:alpha val="29000"/>
                      </a:prstClr>
                    </a:outerShdw>
                  </a:effectLst>
                </p:spPr>
                <p:txBody>
                  <a:bodyPr vert="horz" wrap="square" lIns="91440" tIns="45720" rIns="91440" bIns="45720" numCol="1" anchor="t" anchorCtr="0" compatLnSpc="1">
                    <a:prstTxWarp prst="textNoShape">
                      <a:avLst/>
                    </a:prstTxWarp>
                  </a:bodyPr>
                  <a:lstStyle/>
                  <a:p>
                    <a:endParaRPr lang="en-US" dirty="0">
                      <a:solidFill>
                        <a:srgbClr val="6D6E71"/>
                      </a:solidFill>
                    </a:endParaRPr>
                  </a:p>
                </p:txBody>
              </p:sp>
              <p:sp>
                <p:nvSpPr>
                  <p:cNvPr id="73" name="Freeform 14"/>
                  <p:cNvSpPr>
                    <a:spLocks/>
                  </p:cNvSpPr>
                  <p:nvPr/>
                </p:nvSpPr>
                <p:spPr bwMode="auto">
                  <a:xfrm>
                    <a:off x="4151313" y="1427163"/>
                    <a:ext cx="914400" cy="534988"/>
                  </a:xfrm>
                  <a:custGeom>
                    <a:avLst/>
                    <a:gdLst>
                      <a:gd name="T0" fmla="*/ 232 w 243"/>
                      <a:gd name="T1" fmla="*/ 142 h 142"/>
                      <a:gd name="T2" fmla="*/ 243 w 243"/>
                      <a:gd name="T3" fmla="*/ 101 h 142"/>
                      <a:gd name="T4" fmla="*/ 121 w 243"/>
                      <a:gd name="T5" fmla="*/ 1 h 142"/>
                      <a:gd name="T6" fmla="*/ 0 w 243"/>
                      <a:gd name="T7" fmla="*/ 103 h 142"/>
                      <a:gd name="T8" fmla="*/ 10 w 243"/>
                      <a:gd name="T9" fmla="*/ 142 h 142"/>
                      <a:gd name="T10" fmla="*/ 232 w 243"/>
                      <a:gd name="T11" fmla="*/ 142 h 142"/>
                    </a:gdLst>
                    <a:ahLst/>
                    <a:cxnLst>
                      <a:cxn ang="0">
                        <a:pos x="T0" y="T1"/>
                      </a:cxn>
                      <a:cxn ang="0">
                        <a:pos x="T2" y="T3"/>
                      </a:cxn>
                      <a:cxn ang="0">
                        <a:pos x="T4" y="T5"/>
                      </a:cxn>
                      <a:cxn ang="0">
                        <a:pos x="T6" y="T7"/>
                      </a:cxn>
                      <a:cxn ang="0">
                        <a:pos x="T8" y="T9"/>
                      </a:cxn>
                      <a:cxn ang="0">
                        <a:pos x="T10" y="T11"/>
                      </a:cxn>
                    </a:cxnLst>
                    <a:rect l="0" t="0" r="r" b="b"/>
                    <a:pathLst>
                      <a:path w="243" h="142">
                        <a:moveTo>
                          <a:pt x="232" y="142"/>
                        </a:moveTo>
                        <a:cubicBezTo>
                          <a:pt x="239" y="130"/>
                          <a:pt x="243" y="115"/>
                          <a:pt x="243" y="101"/>
                        </a:cubicBezTo>
                        <a:cubicBezTo>
                          <a:pt x="242" y="45"/>
                          <a:pt x="188" y="0"/>
                          <a:pt x="121" y="1"/>
                        </a:cubicBezTo>
                        <a:cubicBezTo>
                          <a:pt x="54" y="1"/>
                          <a:pt x="0" y="47"/>
                          <a:pt x="0" y="103"/>
                        </a:cubicBezTo>
                        <a:cubicBezTo>
                          <a:pt x="0" y="117"/>
                          <a:pt x="4" y="130"/>
                          <a:pt x="10" y="142"/>
                        </a:cubicBezTo>
                        <a:lnTo>
                          <a:pt x="232" y="1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D6E71"/>
                      </a:solidFill>
                    </a:endParaRPr>
                  </a:p>
                </p:txBody>
              </p:sp>
            </p:grpSp>
            <p:sp>
              <p:nvSpPr>
                <p:cNvPr id="71" name="Rectangle 70"/>
                <p:cNvSpPr/>
                <p:nvPr/>
              </p:nvSpPr>
              <p:spPr>
                <a:xfrm>
                  <a:off x="4191001" y="2538961"/>
                  <a:ext cx="1373974" cy="32789"/>
                </a:xfrm>
                <a:prstGeom prst="rect">
                  <a:avLst/>
                </a:prstGeom>
                <a:solidFill>
                  <a:schemeClr val="bg1"/>
                </a:solidFill>
                <a:ln>
                  <a:noFill/>
                </a:ln>
                <a:effectLst>
                  <a:outerShdw blurRad="76200" dist="38100" dir="16200000" rotWithShape="0">
                    <a:schemeClr val="tx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63" name="TextBox 62"/>
              <p:cNvSpPr txBox="1"/>
              <p:nvPr/>
            </p:nvSpPr>
            <p:spPr>
              <a:xfrm rot="20842357">
                <a:off x="3173879" y="2162149"/>
                <a:ext cx="1374368" cy="523220"/>
              </a:xfrm>
              <a:prstGeom prst="rect">
                <a:avLst/>
              </a:prstGeom>
              <a:noFill/>
            </p:spPr>
            <p:txBody>
              <a:bodyPr wrap="square" rtlCol="0">
                <a:spAutoFit/>
              </a:bodyPr>
              <a:lstStyle/>
              <a:p>
                <a:pPr algn="ctr"/>
                <a:r>
                  <a:rPr lang="en-US" sz="1400" b="1" dirty="0"/>
                  <a:t>Random Forest</a:t>
                </a:r>
                <a:endParaRPr lang="en-US" sz="1400" b="1" dirty="0">
                  <a:solidFill>
                    <a:srgbClr val="000000"/>
                  </a:solidFill>
                  <a:latin typeface="Arial" pitchFamily="34" charset="0"/>
                  <a:cs typeface="Arial" pitchFamily="34" charset="0"/>
                </a:endParaRPr>
              </a:p>
            </p:txBody>
          </p:sp>
          <p:grpSp>
            <p:nvGrpSpPr>
              <p:cNvPr id="64" name="Group 63"/>
              <p:cNvGrpSpPr/>
              <p:nvPr/>
            </p:nvGrpSpPr>
            <p:grpSpPr>
              <a:xfrm>
                <a:off x="4953001" y="1834470"/>
                <a:ext cx="1981199" cy="956525"/>
                <a:chOff x="4191001" y="1908394"/>
                <a:chExt cx="1373974" cy="663356"/>
              </a:xfrm>
            </p:grpSpPr>
            <p:grpSp>
              <p:nvGrpSpPr>
                <p:cNvPr id="66" name="Group 65"/>
                <p:cNvGrpSpPr/>
                <p:nvPr/>
              </p:nvGrpSpPr>
              <p:grpSpPr>
                <a:xfrm>
                  <a:off x="4343400" y="1908394"/>
                  <a:ext cx="1143000" cy="628651"/>
                  <a:chOff x="4035425" y="1333500"/>
                  <a:chExt cx="1143000" cy="628651"/>
                </a:xfrm>
              </p:grpSpPr>
              <p:sp>
                <p:nvSpPr>
                  <p:cNvPr id="68" name="Freeform 13"/>
                  <p:cNvSpPr>
                    <a:spLocks/>
                  </p:cNvSpPr>
                  <p:nvPr/>
                </p:nvSpPr>
                <p:spPr bwMode="auto">
                  <a:xfrm>
                    <a:off x="4035425" y="1333500"/>
                    <a:ext cx="1143000" cy="628650"/>
                  </a:xfrm>
                  <a:custGeom>
                    <a:avLst/>
                    <a:gdLst>
                      <a:gd name="T0" fmla="*/ 296 w 304"/>
                      <a:gd name="T1" fmla="*/ 167 h 167"/>
                      <a:gd name="T2" fmla="*/ 304 w 304"/>
                      <a:gd name="T3" fmla="*/ 125 h 167"/>
                      <a:gd name="T4" fmla="*/ 152 w 304"/>
                      <a:gd name="T5" fmla="*/ 1 h 167"/>
                      <a:gd name="T6" fmla="*/ 1 w 304"/>
                      <a:gd name="T7" fmla="*/ 128 h 167"/>
                      <a:gd name="T8" fmla="*/ 9 w 304"/>
                      <a:gd name="T9" fmla="*/ 167 h 167"/>
                      <a:gd name="T10" fmla="*/ 296 w 304"/>
                      <a:gd name="T11" fmla="*/ 167 h 167"/>
                    </a:gdLst>
                    <a:ahLst/>
                    <a:cxnLst>
                      <a:cxn ang="0">
                        <a:pos x="T0" y="T1"/>
                      </a:cxn>
                      <a:cxn ang="0">
                        <a:pos x="T2" y="T3"/>
                      </a:cxn>
                      <a:cxn ang="0">
                        <a:pos x="T4" y="T5"/>
                      </a:cxn>
                      <a:cxn ang="0">
                        <a:pos x="T6" y="T7"/>
                      </a:cxn>
                      <a:cxn ang="0">
                        <a:pos x="T8" y="T9"/>
                      </a:cxn>
                      <a:cxn ang="0">
                        <a:pos x="T10" y="T11"/>
                      </a:cxn>
                    </a:cxnLst>
                    <a:rect l="0" t="0" r="r" b="b"/>
                    <a:pathLst>
                      <a:path w="304" h="167">
                        <a:moveTo>
                          <a:pt x="296" y="167"/>
                        </a:moveTo>
                        <a:cubicBezTo>
                          <a:pt x="301" y="154"/>
                          <a:pt x="304" y="140"/>
                          <a:pt x="304" y="125"/>
                        </a:cubicBezTo>
                        <a:cubicBezTo>
                          <a:pt x="304" y="56"/>
                          <a:pt x="235" y="0"/>
                          <a:pt x="152" y="1"/>
                        </a:cubicBezTo>
                        <a:cubicBezTo>
                          <a:pt x="68" y="1"/>
                          <a:pt x="0" y="58"/>
                          <a:pt x="1" y="128"/>
                        </a:cubicBezTo>
                        <a:cubicBezTo>
                          <a:pt x="1" y="142"/>
                          <a:pt x="4" y="155"/>
                          <a:pt x="9" y="167"/>
                        </a:cubicBezTo>
                        <a:lnTo>
                          <a:pt x="296" y="167"/>
                        </a:lnTo>
                        <a:close/>
                      </a:path>
                    </a:pathLst>
                  </a:custGeom>
                  <a:gradFill flip="none" rotWithShape="1">
                    <a:gsLst>
                      <a:gs pos="0">
                        <a:srgbClr val="007CC3"/>
                      </a:gs>
                      <a:gs pos="45000">
                        <a:srgbClr val="219CD7"/>
                      </a:gs>
                      <a:gs pos="100000">
                        <a:srgbClr val="47BAEB"/>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D6E71"/>
                      </a:solidFill>
                    </a:endParaRPr>
                  </a:p>
                </p:txBody>
              </p:sp>
              <p:sp>
                <p:nvSpPr>
                  <p:cNvPr id="69" name="Freeform 14"/>
                  <p:cNvSpPr>
                    <a:spLocks/>
                  </p:cNvSpPr>
                  <p:nvPr/>
                </p:nvSpPr>
                <p:spPr bwMode="auto">
                  <a:xfrm>
                    <a:off x="4151313" y="1427163"/>
                    <a:ext cx="914400" cy="534988"/>
                  </a:xfrm>
                  <a:custGeom>
                    <a:avLst/>
                    <a:gdLst>
                      <a:gd name="T0" fmla="*/ 232 w 243"/>
                      <a:gd name="T1" fmla="*/ 142 h 142"/>
                      <a:gd name="T2" fmla="*/ 243 w 243"/>
                      <a:gd name="T3" fmla="*/ 101 h 142"/>
                      <a:gd name="T4" fmla="*/ 121 w 243"/>
                      <a:gd name="T5" fmla="*/ 1 h 142"/>
                      <a:gd name="T6" fmla="*/ 0 w 243"/>
                      <a:gd name="T7" fmla="*/ 103 h 142"/>
                      <a:gd name="T8" fmla="*/ 10 w 243"/>
                      <a:gd name="T9" fmla="*/ 142 h 142"/>
                      <a:gd name="T10" fmla="*/ 232 w 243"/>
                      <a:gd name="T11" fmla="*/ 142 h 142"/>
                    </a:gdLst>
                    <a:ahLst/>
                    <a:cxnLst>
                      <a:cxn ang="0">
                        <a:pos x="T0" y="T1"/>
                      </a:cxn>
                      <a:cxn ang="0">
                        <a:pos x="T2" y="T3"/>
                      </a:cxn>
                      <a:cxn ang="0">
                        <a:pos x="T4" y="T5"/>
                      </a:cxn>
                      <a:cxn ang="0">
                        <a:pos x="T6" y="T7"/>
                      </a:cxn>
                      <a:cxn ang="0">
                        <a:pos x="T8" y="T9"/>
                      </a:cxn>
                      <a:cxn ang="0">
                        <a:pos x="T10" y="T11"/>
                      </a:cxn>
                    </a:cxnLst>
                    <a:rect l="0" t="0" r="r" b="b"/>
                    <a:pathLst>
                      <a:path w="243" h="142">
                        <a:moveTo>
                          <a:pt x="232" y="142"/>
                        </a:moveTo>
                        <a:cubicBezTo>
                          <a:pt x="239" y="130"/>
                          <a:pt x="243" y="115"/>
                          <a:pt x="243" y="101"/>
                        </a:cubicBezTo>
                        <a:cubicBezTo>
                          <a:pt x="242" y="45"/>
                          <a:pt x="188" y="0"/>
                          <a:pt x="121" y="1"/>
                        </a:cubicBezTo>
                        <a:cubicBezTo>
                          <a:pt x="54" y="1"/>
                          <a:pt x="0" y="47"/>
                          <a:pt x="0" y="103"/>
                        </a:cubicBezTo>
                        <a:cubicBezTo>
                          <a:pt x="0" y="117"/>
                          <a:pt x="4" y="130"/>
                          <a:pt x="10" y="142"/>
                        </a:cubicBezTo>
                        <a:lnTo>
                          <a:pt x="232" y="1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D6E71"/>
                      </a:solidFill>
                    </a:endParaRPr>
                  </a:p>
                </p:txBody>
              </p:sp>
            </p:grpSp>
            <p:sp>
              <p:nvSpPr>
                <p:cNvPr id="67" name="Rectangle 66"/>
                <p:cNvSpPr/>
                <p:nvPr/>
              </p:nvSpPr>
              <p:spPr>
                <a:xfrm>
                  <a:off x="4191001" y="2538961"/>
                  <a:ext cx="1373974" cy="32789"/>
                </a:xfrm>
                <a:prstGeom prst="rect">
                  <a:avLst/>
                </a:prstGeom>
                <a:solidFill>
                  <a:schemeClr val="bg1"/>
                </a:solidFill>
                <a:ln>
                  <a:noFill/>
                </a:ln>
                <a:effectLst>
                  <a:outerShdw blurRad="76200" dist="38100" dir="16200000" rotWithShape="0">
                    <a:schemeClr val="tx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65" name="TextBox 64"/>
              <p:cNvSpPr txBox="1"/>
              <p:nvPr/>
            </p:nvSpPr>
            <p:spPr>
              <a:xfrm rot="20842357">
                <a:off x="5287388" y="2162149"/>
                <a:ext cx="1374368" cy="523220"/>
              </a:xfrm>
              <a:prstGeom prst="rect">
                <a:avLst/>
              </a:prstGeom>
              <a:noFill/>
            </p:spPr>
            <p:txBody>
              <a:bodyPr wrap="square" rtlCol="0">
                <a:spAutoFit/>
              </a:bodyPr>
              <a:lstStyle/>
              <a:p>
                <a:pPr algn="ctr"/>
                <a:r>
                  <a:rPr lang="en-US" sz="1400" b="1" dirty="0"/>
                  <a:t>Neural Networks</a:t>
                </a:r>
                <a:endParaRPr lang="en-US" sz="1400" b="1" dirty="0">
                  <a:solidFill>
                    <a:srgbClr val="000000"/>
                  </a:solidFill>
                  <a:latin typeface="Arial" pitchFamily="34" charset="0"/>
                  <a:cs typeface="Arial" pitchFamily="34" charset="0"/>
                </a:endParaRPr>
              </a:p>
            </p:txBody>
          </p:sp>
        </p:grpSp>
        <p:sp>
          <p:nvSpPr>
            <p:cNvPr id="58" name="Rectangle 7"/>
            <p:cNvSpPr/>
            <p:nvPr/>
          </p:nvSpPr>
          <p:spPr>
            <a:xfrm>
              <a:off x="2904676" y="2723751"/>
              <a:ext cx="1920388" cy="1945931"/>
            </a:xfrm>
            <a:custGeom>
              <a:avLst/>
              <a:gdLst/>
              <a:ahLst/>
              <a:cxnLst/>
              <a:rect l="l" t="t" r="r" b="b"/>
              <a:pathLst>
                <a:path w="1920388" h="1380955">
                  <a:moveTo>
                    <a:pt x="22916" y="0"/>
                  </a:moveTo>
                  <a:lnTo>
                    <a:pt x="82063" y="0"/>
                  </a:lnTo>
                  <a:lnTo>
                    <a:pt x="1838325" y="0"/>
                  </a:lnTo>
                  <a:lnTo>
                    <a:pt x="1897472" y="0"/>
                  </a:lnTo>
                  <a:cubicBezTo>
                    <a:pt x="1879168" y="6135"/>
                    <a:pt x="1866583" y="19975"/>
                    <a:pt x="1866583" y="36022"/>
                  </a:cubicBezTo>
                  <a:cubicBezTo>
                    <a:pt x="1866583" y="58106"/>
                    <a:pt x="1890414" y="76008"/>
                    <a:pt x="1919812" y="76008"/>
                  </a:cubicBezTo>
                  <a:cubicBezTo>
                    <a:pt x="1920005" y="76008"/>
                    <a:pt x="1920197" y="76008"/>
                    <a:pt x="1920388" y="75921"/>
                  </a:cubicBezTo>
                  <a:lnTo>
                    <a:pt x="1920388" y="76095"/>
                  </a:lnTo>
                  <a:cubicBezTo>
                    <a:pt x="1891255" y="76243"/>
                    <a:pt x="1867736" y="94054"/>
                    <a:pt x="1867736" y="115993"/>
                  </a:cubicBezTo>
                  <a:cubicBezTo>
                    <a:pt x="1867736" y="137932"/>
                    <a:pt x="1891255" y="155744"/>
                    <a:pt x="1920388" y="155892"/>
                  </a:cubicBezTo>
                  <a:lnTo>
                    <a:pt x="1920388" y="171171"/>
                  </a:lnTo>
                  <a:cubicBezTo>
                    <a:pt x="1891255" y="171319"/>
                    <a:pt x="1867736" y="189130"/>
                    <a:pt x="1867736" y="211069"/>
                  </a:cubicBezTo>
                  <a:cubicBezTo>
                    <a:pt x="1867736" y="233008"/>
                    <a:pt x="1891255" y="250820"/>
                    <a:pt x="1920388" y="250968"/>
                  </a:cubicBezTo>
                  <a:lnTo>
                    <a:pt x="1920388" y="262990"/>
                  </a:lnTo>
                  <a:cubicBezTo>
                    <a:pt x="1891255" y="263137"/>
                    <a:pt x="1867736" y="280949"/>
                    <a:pt x="1867736" y="302888"/>
                  </a:cubicBezTo>
                  <a:cubicBezTo>
                    <a:pt x="1867736" y="324827"/>
                    <a:pt x="1891255" y="342639"/>
                    <a:pt x="1920388" y="342787"/>
                  </a:cubicBezTo>
                  <a:lnTo>
                    <a:pt x="1920388" y="347404"/>
                  </a:lnTo>
                  <a:cubicBezTo>
                    <a:pt x="1891255" y="347551"/>
                    <a:pt x="1867736" y="365363"/>
                    <a:pt x="1867736" y="387302"/>
                  </a:cubicBezTo>
                  <a:cubicBezTo>
                    <a:pt x="1867736" y="409240"/>
                    <a:pt x="1891255" y="427052"/>
                    <a:pt x="1920388" y="427200"/>
                  </a:cubicBezTo>
                  <a:lnTo>
                    <a:pt x="1920388" y="430336"/>
                  </a:lnTo>
                  <a:cubicBezTo>
                    <a:pt x="1891255" y="430484"/>
                    <a:pt x="1867736" y="448295"/>
                    <a:pt x="1867736" y="470234"/>
                  </a:cubicBezTo>
                  <a:cubicBezTo>
                    <a:pt x="1867736" y="492173"/>
                    <a:pt x="1891255" y="509985"/>
                    <a:pt x="1920388" y="510133"/>
                  </a:cubicBezTo>
                  <a:lnTo>
                    <a:pt x="1920388" y="523636"/>
                  </a:lnTo>
                  <a:cubicBezTo>
                    <a:pt x="1891255" y="523783"/>
                    <a:pt x="1867736" y="541595"/>
                    <a:pt x="1867736" y="563534"/>
                  </a:cubicBezTo>
                  <a:cubicBezTo>
                    <a:pt x="1867736" y="585473"/>
                    <a:pt x="1891256" y="603284"/>
                    <a:pt x="1920388" y="603432"/>
                  </a:cubicBezTo>
                  <a:lnTo>
                    <a:pt x="1920388" y="603606"/>
                  </a:lnTo>
                  <a:cubicBezTo>
                    <a:pt x="1891256" y="603753"/>
                    <a:pt x="1867736" y="621565"/>
                    <a:pt x="1867736" y="643504"/>
                  </a:cubicBezTo>
                  <a:cubicBezTo>
                    <a:pt x="1867736" y="665443"/>
                    <a:pt x="1891255" y="683254"/>
                    <a:pt x="1920388" y="683402"/>
                  </a:cubicBezTo>
                  <a:lnTo>
                    <a:pt x="1920388" y="686539"/>
                  </a:lnTo>
                  <a:cubicBezTo>
                    <a:pt x="1891255" y="686686"/>
                    <a:pt x="1867736" y="704498"/>
                    <a:pt x="1867736" y="726437"/>
                  </a:cubicBezTo>
                  <a:cubicBezTo>
                    <a:pt x="1867736" y="748375"/>
                    <a:pt x="1891255" y="766187"/>
                    <a:pt x="1920388" y="766335"/>
                  </a:cubicBezTo>
                  <a:lnTo>
                    <a:pt x="1920388" y="779838"/>
                  </a:lnTo>
                  <a:cubicBezTo>
                    <a:pt x="1891255" y="779985"/>
                    <a:pt x="1867736" y="797797"/>
                    <a:pt x="1867736" y="819736"/>
                  </a:cubicBezTo>
                  <a:cubicBezTo>
                    <a:pt x="1867736" y="841675"/>
                    <a:pt x="1891255" y="859487"/>
                    <a:pt x="1920388" y="859635"/>
                  </a:cubicBezTo>
                  <a:lnTo>
                    <a:pt x="1920388" y="859808"/>
                  </a:lnTo>
                  <a:lnTo>
                    <a:pt x="1919812" y="859721"/>
                  </a:lnTo>
                  <a:cubicBezTo>
                    <a:pt x="1890414" y="859721"/>
                    <a:pt x="1866583" y="877623"/>
                    <a:pt x="1866583" y="899707"/>
                  </a:cubicBezTo>
                  <a:cubicBezTo>
                    <a:pt x="1866583" y="921791"/>
                    <a:pt x="1890414" y="939693"/>
                    <a:pt x="1919812" y="939693"/>
                  </a:cubicBezTo>
                  <a:cubicBezTo>
                    <a:pt x="1920005" y="939693"/>
                    <a:pt x="1920197" y="939692"/>
                    <a:pt x="1920388" y="939605"/>
                  </a:cubicBezTo>
                  <a:lnTo>
                    <a:pt x="1920388" y="939780"/>
                  </a:lnTo>
                  <a:cubicBezTo>
                    <a:pt x="1891255" y="939927"/>
                    <a:pt x="1867736" y="957739"/>
                    <a:pt x="1867736" y="979678"/>
                  </a:cubicBezTo>
                  <a:cubicBezTo>
                    <a:pt x="1867736" y="1001616"/>
                    <a:pt x="1891255" y="1019428"/>
                    <a:pt x="1920388" y="1019576"/>
                  </a:cubicBezTo>
                  <a:lnTo>
                    <a:pt x="1920388" y="1034856"/>
                  </a:lnTo>
                  <a:cubicBezTo>
                    <a:pt x="1891255" y="1035003"/>
                    <a:pt x="1867736" y="1052815"/>
                    <a:pt x="1867736" y="1074754"/>
                  </a:cubicBezTo>
                  <a:cubicBezTo>
                    <a:pt x="1867736" y="1096693"/>
                    <a:pt x="1891255" y="1114504"/>
                    <a:pt x="1920388" y="1114652"/>
                  </a:cubicBezTo>
                  <a:lnTo>
                    <a:pt x="1920388" y="1126675"/>
                  </a:lnTo>
                  <a:cubicBezTo>
                    <a:pt x="1891255" y="1126822"/>
                    <a:pt x="1867736" y="1144634"/>
                    <a:pt x="1867736" y="1166572"/>
                  </a:cubicBezTo>
                  <a:cubicBezTo>
                    <a:pt x="1867736" y="1188511"/>
                    <a:pt x="1891255" y="1206323"/>
                    <a:pt x="1920388" y="1206471"/>
                  </a:cubicBezTo>
                  <a:lnTo>
                    <a:pt x="1920388" y="1211088"/>
                  </a:lnTo>
                  <a:cubicBezTo>
                    <a:pt x="1891255" y="1211235"/>
                    <a:pt x="1867736" y="1229047"/>
                    <a:pt x="1867736" y="1250986"/>
                  </a:cubicBezTo>
                  <a:cubicBezTo>
                    <a:pt x="1867736" y="1272925"/>
                    <a:pt x="1891255" y="1290737"/>
                    <a:pt x="1920388" y="1290884"/>
                  </a:cubicBezTo>
                  <a:lnTo>
                    <a:pt x="1920388" y="1294021"/>
                  </a:lnTo>
                  <a:cubicBezTo>
                    <a:pt x="1891255" y="1294168"/>
                    <a:pt x="1867736" y="1311980"/>
                    <a:pt x="1867736" y="1333919"/>
                  </a:cubicBezTo>
                  <a:cubicBezTo>
                    <a:pt x="1867736" y="1355858"/>
                    <a:pt x="1891255" y="1373669"/>
                    <a:pt x="1920388" y="1373817"/>
                  </a:cubicBezTo>
                  <a:lnTo>
                    <a:pt x="1920388" y="1380955"/>
                  </a:lnTo>
                  <a:lnTo>
                    <a:pt x="1838325" y="1380955"/>
                  </a:lnTo>
                  <a:lnTo>
                    <a:pt x="82063" y="1380955"/>
                  </a:lnTo>
                  <a:lnTo>
                    <a:pt x="0" y="1380955"/>
                  </a:lnTo>
                  <a:lnTo>
                    <a:pt x="0" y="1373817"/>
                  </a:lnTo>
                  <a:cubicBezTo>
                    <a:pt x="29133" y="1373669"/>
                    <a:pt x="52652" y="1355858"/>
                    <a:pt x="52652" y="1333919"/>
                  </a:cubicBezTo>
                  <a:cubicBezTo>
                    <a:pt x="52652" y="1311980"/>
                    <a:pt x="29133" y="1294168"/>
                    <a:pt x="0" y="1294021"/>
                  </a:cubicBezTo>
                  <a:lnTo>
                    <a:pt x="0" y="1290884"/>
                  </a:lnTo>
                  <a:cubicBezTo>
                    <a:pt x="29133" y="1290737"/>
                    <a:pt x="52652" y="1272925"/>
                    <a:pt x="52652" y="1250986"/>
                  </a:cubicBezTo>
                  <a:cubicBezTo>
                    <a:pt x="52652" y="1229047"/>
                    <a:pt x="29133" y="1211235"/>
                    <a:pt x="0" y="1211088"/>
                  </a:cubicBezTo>
                  <a:lnTo>
                    <a:pt x="0" y="1206471"/>
                  </a:lnTo>
                  <a:cubicBezTo>
                    <a:pt x="29133" y="1206323"/>
                    <a:pt x="52652" y="1188511"/>
                    <a:pt x="52652" y="1166572"/>
                  </a:cubicBezTo>
                  <a:cubicBezTo>
                    <a:pt x="52652" y="1144634"/>
                    <a:pt x="29133" y="1126822"/>
                    <a:pt x="0" y="1126675"/>
                  </a:cubicBezTo>
                  <a:lnTo>
                    <a:pt x="0" y="1114652"/>
                  </a:lnTo>
                  <a:cubicBezTo>
                    <a:pt x="29133" y="1114504"/>
                    <a:pt x="52652" y="1096693"/>
                    <a:pt x="52652" y="1074754"/>
                  </a:cubicBezTo>
                  <a:cubicBezTo>
                    <a:pt x="52652" y="1052815"/>
                    <a:pt x="29133" y="1035003"/>
                    <a:pt x="0" y="1034856"/>
                  </a:cubicBezTo>
                  <a:lnTo>
                    <a:pt x="0" y="1019576"/>
                  </a:lnTo>
                  <a:cubicBezTo>
                    <a:pt x="29133" y="1019428"/>
                    <a:pt x="52652" y="1001616"/>
                    <a:pt x="52652" y="979678"/>
                  </a:cubicBezTo>
                  <a:cubicBezTo>
                    <a:pt x="52652" y="957739"/>
                    <a:pt x="29133" y="939927"/>
                    <a:pt x="0" y="939780"/>
                  </a:cubicBezTo>
                  <a:lnTo>
                    <a:pt x="0" y="939605"/>
                  </a:lnTo>
                  <a:cubicBezTo>
                    <a:pt x="191" y="939692"/>
                    <a:pt x="383" y="939693"/>
                    <a:pt x="576" y="939693"/>
                  </a:cubicBezTo>
                  <a:cubicBezTo>
                    <a:pt x="29974" y="939693"/>
                    <a:pt x="53805" y="921791"/>
                    <a:pt x="53805" y="899707"/>
                  </a:cubicBezTo>
                  <a:cubicBezTo>
                    <a:pt x="53805" y="877623"/>
                    <a:pt x="29974" y="859721"/>
                    <a:pt x="576" y="859721"/>
                  </a:cubicBezTo>
                  <a:lnTo>
                    <a:pt x="0" y="859808"/>
                  </a:lnTo>
                  <a:lnTo>
                    <a:pt x="0" y="859635"/>
                  </a:lnTo>
                  <a:cubicBezTo>
                    <a:pt x="29133" y="859487"/>
                    <a:pt x="52652" y="841675"/>
                    <a:pt x="52652" y="819736"/>
                  </a:cubicBezTo>
                  <a:cubicBezTo>
                    <a:pt x="52652" y="797797"/>
                    <a:pt x="29133" y="779985"/>
                    <a:pt x="0" y="779838"/>
                  </a:cubicBezTo>
                  <a:lnTo>
                    <a:pt x="0" y="766335"/>
                  </a:lnTo>
                  <a:cubicBezTo>
                    <a:pt x="29133" y="766187"/>
                    <a:pt x="52652" y="748375"/>
                    <a:pt x="52652" y="726437"/>
                  </a:cubicBezTo>
                  <a:cubicBezTo>
                    <a:pt x="52652" y="704498"/>
                    <a:pt x="29133" y="686686"/>
                    <a:pt x="0" y="686539"/>
                  </a:cubicBezTo>
                  <a:lnTo>
                    <a:pt x="0" y="683402"/>
                  </a:lnTo>
                  <a:cubicBezTo>
                    <a:pt x="29133" y="683254"/>
                    <a:pt x="52652" y="665443"/>
                    <a:pt x="52652" y="643504"/>
                  </a:cubicBezTo>
                  <a:cubicBezTo>
                    <a:pt x="52652" y="621565"/>
                    <a:pt x="29132" y="603753"/>
                    <a:pt x="0" y="603606"/>
                  </a:cubicBezTo>
                  <a:lnTo>
                    <a:pt x="0" y="603432"/>
                  </a:lnTo>
                  <a:cubicBezTo>
                    <a:pt x="29132" y="603284"/>
                    <a:pt x="52652" y="585473"/>
                    <a:pt x="52652" y="563534"/>
                  </a:cubicBezTo>
                  <a:cubicBezTo>
                    <a:pt x="52652" y="541595"/>
                    <a:pt x="29133" y="523783"/>
                    <a:pt x="0" y="523636"/>
                  </a:cubicBezTo>
                  <a:lnTo>
                    <a:pt x="0" y="510133"/>
                  </a:lnTo>
                  <a:cubicBezTo>
                    <a:pt x="29133" y="509985"/>
                    <a:pt x="52652" y="492173"/>
                    <a:pt x="52652" y="470234"/>
                  </a:cubicBezTo>
                  <a:cubicBezTo>
                    <a:pt x="52652" y="448295"/>
                    <a:pt x="29133" y="430484"/>
                    <a:pt x="0" y="430336"/>
                  </a:cubicBezTo>
                  <a:lnTo>
                    <a:pt x="0" y="427200"/>
                  </a:lnTo>
                  <a:cubicBezTo>
                    <a:pt x="29133" y="427052"/>
                    <a:pt x="52652" y="409240"/>
                    <a:pt x="52652" y="387302"/>
                  </a:cubicBezTo>
                  <a:cubicBezTo>
                    <a:pt x="52652" y="365363"/>
                    <a:pt x="29133" y="347551"/>
                    <a:pt x="0" y="347404"/>
                  </a:cubicBezTo>
                  <a:lnTo>
                    <a:pt x="0" y="342787"/>
                  </a:lnTo>
                  <a:cubicBezTo>
                    <a:pt x="29133" y="342639"/>
                    <a:pt x="52652" y="324827"/>
                    <a:pt x="52652" y="302888"/>
                  </a:cubicBezTo>
                  <a:cubicBezTo>
                    <a:pt x="52652" y="280949"/>
                    <a:pt x="29133" y="263137"/>
                    <a:pt x="0" y="262990"/>
                  </a:cubicBezTo>
                  <a:lnTo>
                    <a:pt x="0" y="250968"/>
                  </a:lnTo>
                  <a:cubicBezTo>
                    <a:pt x="29133" y="250820"/>
                    <a:pt x="52652" y="233008"/>
                    <a:pt x="52652" y="211069"/>
                  </a:cubicBezTo>
                  <a:cubicBezTo>
                    <a:pt x="52652" y="189130"/>
                    <a:pt x="29133" y="171319"/>
                    <a:pt x="0" y="171171"/>
                  </a:cubicBezTo>
                  <a:lnTo>
                    <a:pt x="0" y="155892"/>
                  </a:lnTo>
                  <a:cubicBezTo>
                    <a:pt x="29133" y="155744"/>
                    <a:pt x="52652" y="137932"/>
                    <a:pt x="52652" y="115993"/>
                  </a:cubicBezTo>
                  <a:cubicBezTo>
                    <a:pt x="52652" y="94054"/>
                    <a:pt x="29133" y="76243"/>
                    <a:pt x="0" y="76095"/>
                  </a:cubicBezTo>
                  <a:lnTo>
                    <a:pt x="0" y="75921"/>
                  </a:lnTo>
                  <a:cubicBezTo>
                    <a:pt x="191" y="76008"/>
                    <a:pt x="383" y="76008"/>
                    <a:pt x="576" y="76008"/>
                  </a:cubicBezTo>
                  <a:cubicBezTo>
                    <a:pt x="29974" y="76008"/>
                    <a:pt x="53805" y="58106"/>
                    <a:pt x="53805" y="36022"/>
                  </a:cubicBezTo>
                  <a:cubicBezTo>
                    <a:pt x="53805" y="19975"/>
                    <a:pt x="41220" y="6135"/>
                    <a:pt x="22916" y="0"/>
                  </a:cubicBezTo>
                  <a:close/>
                </a:path>
              </a:pathLst>
            </a:custGeom>
            <a:solidFill>
              <a:srgbClr val="E5E4E2"/>
            </a:solidFill>
            <a:ln w="6350">
              <a:solidFill>
                <a:srgbClr val="D5EEF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b="1" dirty="0" smtClean="0">
                <a:solidFill>
                  <a:srgbClr val="002060"/>
                </a:solidFill>
                <a:latin typeface="Arial" panose="020B0604020202020204" pitchFamily="34" charset="0"/>
                <a:cs typeface="Arial" panose="020B0604020202020204" pitchFamily="34" charset="0"/>
              </a:endParaRPr>
            </a:p>
            <a:p>
              <a:pPr algn="ctr"/>
              <a:r>
                <a:rPr lang="en-US" sz="1100" b="1" dirty="0" smtClean="0">
                  <a:solidFill>
                    <a:schemeClr val="tx2"/>
                  </a:solidFill>
                  <a:latin typeface="Arial" panose="020B0604020202020204" pitchFamily="34" charset="0"/>
                  <a:cs typeface="Arial" panose="020B0604020202020204" pitchFamily="34" charset="0"/>
                </a:rPr>
                <a:t>Random Forest</a:t>
              </a:r>
            </a:p>
            <a:p>
              <a:pPr algn="ctr"/>
              <a:endParaRPr lang="en-US" sz="1100" b="1" dirty="0">
                <a:solidFill>
                  <a:srgbClr val="002060"/>
                </a:solidFill>
                <a:latin typeface="Arial" panose="020B0604020202020204" pitchFamily="34" charset="0"/>
                <a:cs typeface="Arial" panose="020B0604020202020204" pitchFamily="34" charset="0"/>
              </a:endParaRPr>
            </a:p>
            <a:p>
              <a:pPr algn="ctr"/>
              <a:r>
                <a:rPr lang="en-US" sz="800" dirty="0">
                  <a:solidFill>
                    <a:schemeClr val="accent6"/>
                  </a:solidFill>
                </a:rPr>
                <a:t>Random Forest algorithm is a supervised classification </a:t>
              </a:r>
              <a:r>
                <a:rPr lang="en-US" sz="800" dirty="0" smtClean="0">
                  <a:solidFill>
                    <a:schemeClr val="accent6"/>
                  </a:solidFill>
                </a:rPr>
                <a:t>algorithm.</a:t>
              </a:r>
            </a:p>
            <a:p>
              <a:pPr algn="ctr"/>
              <a:r>
                <a:rPr lang="en-US" sz="800" dirty="0" err="1">
                  <a:solidFill>
                    <a:schemeClr val="accent6"/>
                  </a:solidFill>
                </a:rPr>
                <a:t>Overfitting</a:t>
              </a:r>
              <a:r>
                <a:rPr lang="en-US" sz="800" dirty="0">
                  <a:solidFill>
                    <a:schemeClr val="accent6"/>
                  </a:solidFill>
                </a:rPr>
                <a:t> is one critical problem that may make the results worse, but for Random Forest algorithm, if there are enough trees in the forest, the classifier won’t </a:t>
              </a:r>
              <a:r>
                <a:rPr lang="en-US" sz="800" dirty="0" err="1" smtClean="0">
                  <a:solidFill>
                    <a:schemeClr val="accent6"/>
                  </a:solidFill>
                </a:rPr>
                <a:t>overfit</a:t>
              </a:r>
              <a:r>
                <a:rPr lang="en-US" sz="800" dirty="0" smtClean="0">
                  <a:solidFill>
                    <a:schemeClr val="accent6"/>
                  </a:solidFill>
                </a:rPr>
                <a:t> </a:t>
              </a:r>
              <a:r>
                <a:rPr lang="en-US" sz="800" dirty="0">
                  <a:solidFill>
                    <a:schemeClr val="accent6"/>
                  </a:solidFill>
                </a:rPr>
                <a:t>the model</a:t>
              </a:r>
            </a:p>
            <a:p>
              <a:pPr algn="ctr"/>
              <a:endParaRPr lang="en-US" sz="1100" b="1" dirty="0">
                <a:solidFill>
                  <a:srgbClr val="002060"/>
                </a:solidFill>
                <a:latin typeface="Arial" panose="020B0604020202020204" pitchFamily="34" charset="0"/>
                <a:cs typeface="Arial" panose="020B0604020202020204" pitchFamily="34" charset="0"/>
              </a:endParaRPr>
            </a:p>
          </p:txBody>
        </p:sp>
        <p:sp>
          <p:nvSpPr>
            <p:cNvPr id="59" name="Rectangle 7"/>
            <p:cNvSpPr/>
            <p:nvPr/>
          </p:nvSpPr>
          <p:spPr>
            <a:xfrm>
              <a:off x="5054978" y="2802750"/>
              <a:ext cx="1920388" cy="1878686"/>
            </a:xfrm>
            <a:custGeom>
              <a:avLst/>
              <a:gdLst/>
              <a:ahLst/>
              <a:cxnLst/>
              <a:rect l="l" t="t" r="r" b="b"/>
              <a:pathLst>
                <a:path w="1920388" h="1380955">
                  <a:moveTo>
                    <a:pt x="22916" y="0"/>
                  </a:moveTo>
                  <a:lnTo>
                    <a:pt x="82063" y="0"/>
                  </a:lnTo>
                  <a:lnTo>
                    <a:pt x="1838325" y="0"/>
                  </a:lnTo>
                  <a:lnTo>
                    <a:pt x="1897472" y="0"/>
                  </a:lnTo>
                  <a:cubicBezTo>
                    <a:pt x="1879168" y="6135"/>
                    <a:pt x="1866583" y="19975"/>
                    <a:pt x="1866583" y="36022"/>
                  </a:cubicBezTo>
                  <a:cubicBezTo>
                    <a:pt x="1866583" y="58106"/>
                    <a:pt x="1890414" y="76008"/>
                    <a:pt x="1919812" y="76008"/>
                  </a:cubicBezTo>
                  <a:cubicBezTo>
                    <a:pt x="1920005" y="76008"/>
                    <a:pt x="1920197" y="76008"/>
                    <a:pt x="1920388" y="75921"/>
                  </a:cubicBezTo>
                  <a:lnTo>
                    <a:pt x="1920388" y="76095"/>
                  </a:lnTo>
                  <a:cubicBezTo>
                    <a:pt x="1891255" y="76243"/>
                    <a:pt x="1867736" y="94054"/>
                    <a:pt x="1867736" y="115993"/>
                  </a:cubicBezTo>
                  <a:cubicBezTo>
                    <a:pt x="1867736" y="137932"/>
                    <a:pt x="1891255" y="155744"/>
                    <a:pt x="1920388" y="155892"/>
                  </a:cubicBezTo>
                  <a:lnTo>
                    <a:pt x="1920388" y="171171"/>
                  </a:lnTo>
                  <a:cubicBezTo>
                    <a:pt x="1891255" y="171319"/>
                    <a:pt x="1867736" y="189130"/>
                    <a:pt x="1867736" y="211069"/>
                  </a:cubicBezTo>
                  <a:cubicBezTo>
                    <a:pt x="1867736" y="233008"/>
                    <a:pt x="1891255" y="250820"/>
                    <a:pt x="1920388" y="250968"/>
                  </a:cubicBezTo>
                  <a:lnTo>
                    <a:pt x="1920388" y="262990"/>
                  </a:lnTo>
                  <a:cubicBezTo>
                    <a:pt x="1891255" y="263137"/>
                    <a:pt x="1867736" y="280949"/>
                    <a:pt x="1867736" y="302888"/>
                  </a:cubicBezTo>
                  <a:cubicBezTo>
                    <a:pt x="1867736" y="324827"/>
                    <a:pt x="1891255" y="342639"/>
                    <a:pt x="1920388" y="342787"/>
                  </a:cubicBezTo>
                  <a:lnTo>
                    <a:pt x="1920388" y="347404"/>
                  </a:lnTo>
                  <a:cubicBezTo>
                    <a:pt x="1891255" y="347551"/>
                    <a:pt x="1867736" y="365363"/>
                    <a:pt x="1867736" y="387302"/>
                  </a:cubicBezTo>
                  <a:cubicBezTo>
                    <a:pt x="1867736" y="409240"/>
                    <a:pt x="1891255" y="427052"/>
                    <a:pt x="1920388" y="427200"/>
                  </a:cubicBezTo>
                  <a:lnTo>
                    <a:pt x="1920388" y="430336"/>
                  </a:lnTo>
                  <a:cubicBezTo>
                    <a:pt x="1891255" y="430484"/>
                    <a:pt x="1867736" y="448295"/>
                    <a:pt x="1867736" y="470234"/>
                  </a:cubicBezTo>
                  <a:cubicBezTo>
                    <a:pt x="1867736" y="492173"/>
                    <a:pt x="1891255" y="509985"/>
                    <a:pt x="1920388" y="510133"/>
                  </a:cubicBezTo>
                  <a:lnTo>
                    <a:pt x="1920388" y="523636"/>
                  </a:lnTo>
                  <a:cubicBezTo>
                    <a:pt x="1891255" y="523783"/>
                    <a:pt x="1867736" y="541595"/>
                    <a:pt x="1867736" y="563534"/>
                  </a:cubicBezTo>
                  <a:cubicBezTo>
                    <a:pt x="1867736" y="585473"/>
                    <a:pt x="1891256" y="603284"/>
                    <a:pt x="1920388" y="603432"/>
                  </a:cubicBezTo>
                  <a:lnTo>
                    <a:pt x="1920388" y="603606"/>
                  </a:lnTo>
                  <a:cubicBezTo>
                    <a:pt x="1891256" y="603753"/>
                    <a:pt x="1867736" y="621565"/>
                    <a:pt x="1867736" y="643504"/>
                  </a:cubicBezTo>
                  <a:cubicBezTo>
                    <a:pt x="1867736" y="665443"/>
                    <a:pt x="1891255" y="683254"/>
                    <a:pt x="1920388" y="683402"/>
                  </a:cubicBezTo>
                  <a:lnTo>
                    <a:pt x="1920388" y="686539"/>
                  </a:lnTo>
                  <a:cubicBezTo>
                    <a:pt x="1891255" y="686686"/>
                    <a:pt x="1867736" y="704498"/>
                    <a:pt x="1867736" y="726437"/>
                  </a:cubicBezTo>
                  <a:cubicBezTo>
                    <a:pt x="1867736" y="748375"/>
                    <a:pt x="1891255" y="766187"/>
                    <a:pt x="1920388" y="766335"/>
                  </a:cubicBezTo>
                  <a:lnTo>
                    <a:pt x="1920388" y="779838"/>
                  </a:lnTo>
                  <a:cubicBezTo>
                    <a:pt x="1891255" y="779985"/>
                    <a:pt x="1867736" y="797797"/>
                    <a:pt x="1867736" y="819736"/>
                  </a:cubicBezTo>
                  <a:cubicBezTo>
                    <a:pt x="1867736" y="841675"/>
                    <a:pt x="1891255" y="859487"/>
                    <a:pt x="1920388" y="859635"/>
                  </a:cubicBezTo>
                  <a:lnTo>
                    <a:pt x="1920388" y="859808"/>
                  </a:lnTo>
                  <a:lnTo>
                    <a:pt x="1919812" y="859721"/>
                  </a:lnTo>
                  <a:cubicBezTo>
                    <a:pt x="1890414" y="859721"/>
                    <a:pt x="1866583" y="877623"/>
                    <a:pt x="1866583" y="899707"/>
                  </a:cubicBezTo>
                  <a:cubicBezTo>
                    <a:pt x="1866583" y="921791"/>
                    <a:pt x="1890414" y="939693"/>
                    <a:pt x="1919812" y="939693"/>
                  </a:cubicBezTo>
                  <a:cubicBezTo>
                    <a:pt x="1920005" y="939693"/>
                    <a:pt x="1920197" y="939692"/>
                    <a:pt x="1920388" y="939605"/>
                  </a:cubicBezTo>
                  <a:lnTo>
                    <a:pt x="1920388" y="939780"/>
                  </a:lnTo>
                  <a:cubicBezTo>
                    <a:pt x="1891255" y="939927"/>
                    <a:pt x="1867736" y="957739"/>
                    <a:pt x="1867736" y="979678"/>
                  </a:cubicBezTo>
                  <a:cubicBezTo>
                    <a:pt x="1867736" y="1001616"/>
                    <a:pt x="1891255" y="1019428"/>
                    <a:pt x="1920388" y="1019576"/>
                  </a:cubicBezTo>
                  <a:lnTo>
                    <a:pt x="1920388" y="1034856"/>
                  </a:lnTo>
                  <a:cubicBezTo>
                    <a:pt x="1891255" y="1035003"/>
                    <a:pt x="1867736" y="1052815"/>
                    <a:pt x="1867736" y="1074754"/>
                  </a:cubicBezTo>
                  <a:cubicBezTo>
                    <a:pt x="1867736" y="1096693"/>
                    <a:pt x="1891255" y="1114504"/>
                    <a:pt x="1920388" y="1114652"/>
                  </a:cubicBezTo>
                  <a:lnTo>
                    <a:pt x="1920388" y="1126675"/>
                  </a:lnTo>
                  <a:cubicBezTo>
                    <a:pt x="1891255" y="1126822"/>
                    <a:pt x="1867736" y="1144634"/>
                    <a:pt x="1867736" y="1166572"/>
                  </a:cubicBezTo>
                  <a:cubicBezTo>
                    <a:pt x="1867736" y="1188511"/>
                    <a:pt x="1891255" y="1206323"/>
                    <a:pt x="1920388" y="1206471"/>
                  </a:cubicBezTo>
                  <a:lnTo>
                    <a:pt x="1920388" y="1211088"/>
                  </a:lnTo>
                  <a:cubicBezTo>
                    <a:pt x="1891255" y="1211235"/>
                    <a:pt x="1867736" y="1229047"/>
                    <a:pt x="1867736" y="1250986"/>
                  </a:cubicBezTo>
                  <a:cubicBezTo>
                    <a:pt x="1867736" y="1272925"/>
                    <a:pt x="1891255" y="1290737"/>
                    <a:pt x="1920388" y="1290884"/>
                  </a:cubicBezTo>
                  <a:lnTo>
                    <a:pt x="1920388" y="1294021"/>
                  </a:lnTo>
                  <a:cubicBezTo>
                    <a:pt x="1891255" y="1294168"/>
                    <a:pt x="1867736" y="1311980"/>
                    <a:pt x="1867736" y="1333919"/>
                  </a:cubicBezTo>
                  <a:cubicBezTo>
                    <a:pt x="1867736" y="1355858"/>
                    <a:pt x="1891255" y="1373669"/>
                    <a:pt x="1920388" y="1373817"/>
                  </a:cubicBezTo>
                  <a:lnTo>
                    <a:pt x="1920388" y="1380955"/>
                  </a:lnTo>
                  <a:lnTo>
                    <a:pt x="1838325" y="1380955"/>
                  </a:lnTo>
                  <a:lnTo>
                    <a:pt x="82063" y="1380955"/>
                  </a:lnTo>
                  <a:lnTo>
                    <a:pt x="0" y="1380955"/>
                  </a:lnTo>
                  <a:lnTo>
                    <a:pt x="0" y="1373817"/>
                  </a:lnTo>
                  <a:cubicBezTo>
                    <a:pt x="29133" y="1373669"/>
                    <a:pt x="52652" y="1355858"/>
                    <a:pt x="52652" y="1333919"/>
                  </a:cubicBezTo>
                  <a:cubicBezTo>
                    <a:pt x="52652" y="1311980"/>
                    <a:pt x="29133" y="1294168"/>
                    <a:pt x="0" y="1294021"/>
                  </a:cubicBezTo>
                  <a:lnTo>
                    <a:pt x="0" y="1290884"/>
                  </a:lnTo>
                  <a:cubicBezTo>
                    <a:pt x="29133" y="1290737"/>
                    <a:pt x="52652" y="1272925"/>
                    <a:pt x="52652" y="1250986"/>
                  </a:cubicBezTo>
                  <a:cubicBezTo>
                    <a:pt x="52652" y="1229047"/>
                    <a:pt x="29133" y="1211235"/>
                    <a:pt x="0" y="1211088"/>
                  </a:cubicBezTo>
                  <a:lnTo>
                    <a:pt x="0" y="1206471"/>
                  </a:lnTo>
                  <a:cubicBezTo>
                    <a:pt x="29133" y="1206323"/>
                    <a:pt x="52652" y="1188511"/>
                    <a:pt x="52652" y="1166572"/>
                  </a:cubicBezTo>
                  <a:cubicBezTo>
                    <a:pt x="52652" y="1144634"/>
                    <a:pt x="29133" y="1126822"/>
                    <a:pt x="0" y="1126675"/>
                  </a:cubicBezTo>
                  <a:lnTo>
                    <a:pt x="0" y="1114652"/>
                  </a:lnTo>
                  <a:cubicBezTo>
                    <a:pt x="29133" y="1114504"/>
                    <a:pt x="52652" y="1096693"/>
                    <a:pt x="52652" y="1074754"/>
                  </a:cubicBezTo>
                  <a:cubicBezTo>
                    <a:pt x="52652" y="1052815"/>
                    <a:pt x="29133" y="1035003"/>
                    <a:pt x="0" y="1034856"/>
                  </a:cubicBezTo>
                  <a:lnTo>
                    <a:pt x="0" y="1019576"/>
                  </a:lnTo>
                  <a:cubicBezTo>
                    <a:pt x="29133" y="1019428"/>
                    <a:pt x="52652" y="1001616"/>
                    <a:pt x="52652" y="979678"/>
                  </a:cubicBezTo>
                  <a:cubicBezTo>
                    <a:pt x="52652" y="957739"/>
                    <a:pt x="29133" y="939927"/>
                    <a:pt x="0" y="939780"/>
                  </a:cubicBezTo>
                  <a:lnTo>
                    <a:pt x="0" y="939605"/>
                  </a:lnTo>
                  <a:cubicBezTo>
                    <a:pt x="191" y="939692"/>
                    <a:pt x="383" y="939693"/>
                    <a:pt x="576" y="939693"/>
                  </a:cubicBezTo>
                  <a:cubicBezTo>
                    <a:pt x="29974" y="939693"/>
                    <a:pt x="53805" y="921791"/>
                    <a:pt x="53805" y="899707"/>
                  </a:cubicBezTo>
                  <a:cubicBezTo>
                    <a:pt x="53805" y="877623"/>
                    <a:pt x="29974" y="859721"/>
                    <a:pt x="576" y="859721"/>
                  </a:cubicBezTo>
                  <a:lnTo>
                    <a:pt x="0" y="859808"/>
                  </a:lnTo>
                  <a:lnTo>
                    <a:pt x="0" y="859635"/>
                  </a:lnTo>
                  <a:cubicBezTo>
                    <a:pt x="29133" y="859487"/>
                    <a:pt x="52652" y="841675"/>
                    <a:pt x="52652" y="819736"/>
                  </a:cubicBezTo>
                  <a:cubicBezTo>
                    <a:pt x="52652" y="797797"/>
                    <a:pt x="29133" y="779985"/>
                    <a:pt x="0" y="779838"/>
                  </a:cubicBezTo>
                  <a:lnTo>
                    <a:pt x="0" y="766335"/>
                  </a:lnTo>
                  <a:cubicBezTo>
                    <a:pt x="29133" y="766187"/>
                    <a:pt x="52652" y="748375"/>
                    <a:pt x="52652" y="726437"/>
                  </a:cubicBezTo>
                  <a:cubicBezTo>
                    <a:pt x="52652" y="704498"/>
                    <a:pt x="29133" y="686686"/>
                    <a:pt x="0" y="686539"/>
                  </a:cubicBezTo>
                  <a:lnTo>
                    <a:pt x="0" y="683402"/>
                  </a:lnTo>
                  <a:cubicBezTo>
                    <a:pt x="29133" y="683254"/>
                    <a:pt x="52652" y="665443"/>
                    <a:pt x="52652" y="643504"/>
                  </a:cubicBezTo>
                  <a:cubicBezTo>
                    <a:pt x="52652" y="621565"/>
                    <a:pt x="29132" y="603753"/>
                    <a:pt x="0" y="603606"/>
                  </a:cubicBezTo>
                  <a:lnTo>
                    <a:pt x="0" y="603432"/>
                  </a:lnTo>
                  <a:cubicBezTo>
                    <a:pt x="29132" y="603284"/>
                    <a:pt x="52652" y="585473"/>
                    <a:pt x="52652" y="563534"/>
                  </a:cubicBezTo>
                  <a:cubicBezTo>
                    <a:pt x="52652" y="541595"/>
                    <a:pt x="29133" y="523783"/>
                    <a:pt x="0" y="523636"/>
                  </a:cubicBezTo>
                  <a:lnTo>
                    <a:pt x="0" y="510133"/>
                  </a:lnTo>
                  <a:cubicBezTo>
                    <a:pt x="29133" y="509985"/>
                    <a:pt x="52652" y="492173"/>
                    <a:pt x="52652" y="470234"/>
                  </a:cubicBezTo>
                  <a:cubicBezTo>
                    <a:pt x="52652" y="448295"/>
                    <a:pt x="29133" y="430484"/>
                    <a:pt x="0" y="430336"/>
                  </a:cubicBezTo>
                  <a:lnTo>
                    <a:pt x="0" y="427200"/>
                  </a:lnTo>
                  <a:cubicBezTo>
                    <a:pt x="29133" y="427052"/>
                    <a:pt x="52652" y="409240"/>
                    <a:pt x="52652" y="387302"/>
                  </a:cubicBezTo>
                  <a:cubicBezTo>
                    <a:pt x="52652" y="365363"/>
                    <a:pt x="29133" y="347551"/>
                    <a:pt x="0" y="347404"/>
                  </a:cubicBezTo>
                  <a:lnTo>
                    <a:pt x="0" y="342787"/>
                  </a:lnTo>
                  <a:cubicBezTo>
                    <a:pt x="29133" y="342639"/>
                    <a:pt x="52652" y="324827"/>
                    <a:pt x="52652" y="302888"/>
                  </a:cubicBezTo>
                  <a:cubicBezTo>
                    <a:pt x="52652" y="280949"/>
                    <a:pt x="29133" y="263137"/>
                    <a:pt x="0" y="262990"/>
                  </a:cubicBezTo>
                  <a:lnTo>
                    <a:pt x="0" y="250968"/>
                  </a:lnTo>
                  <a:cubicBezTo>
                    <a:pt x="29133" y="250820"/>
                    <a:pt x="52652" y="233008"/>
                    <a:pt x="52652" y="211069"/>
                  </a:cubicBezTo>
                  <a:cubicBezTo>
                    <a:pt x="52652" y="189130"/>
                    <a:pt x="29133" y="171319"/>
                    <a:pt x="0" y="171171"/>
                  </a:cubicBezTo>
                  <a:lnTo>
                    <a:pt x="0" y="155892"/>
                  </a:lnTo>
                  <a:cubicBezTo>
                    <a:pt x="29133" y="155744"/>
                    <a:pt x="52652" y="137932"/>
                    <a:pt x="52652" y="115993"/>
                  </a:cubicBezTo>
                  <a:cubicBezTo>
                    <a:pt x="52652" y="94054"/>
                    <a:pt x="29133" y="76243"/>
                    <a:pt x="0" y="76095"/>
                  </a:cubicBezTo>
                  <a:lnTo>
                    <a:pt x="0" y="75921"/>
                  </a:lnTo>
                  <a:cubicBezTo>
                    <a:pt x="191" y="76008"/>
                    <a:pt x="383" y="76008"/>
                    <a:pt x="576" y="76008"/>
                  </a:cubicBezTo>
                  <a:cubicBezTo>
                    <a:pt x="29974" y="76008"/>
                    <a:pt x="53805" y="58106"/>
                    <a:pt x="53805" y="36022"/>
                  </a:cubicBezTo>
                  <a:cubicBezTo>
                    <a:pt x="53805" y="19975"/>
                    <a:pt x="41220" y="6135"/>
                    <a:pt x="22916" y="0"/>
                  </a:cubicBezTo>
                  <a:close/>
                </a:path>
              </a:pathLst>
            </a:custGeom>
            <a:solidFill>
              <a:srgbClr val="D5EEF6"/>
            </a:solidFill>
            <a:ln w="6350">
              <a:solidFill>
                <a:srgbClr val="D5EEF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b="1" dirty="0" smtClean="0">
                <a:solidFill>
                  <a:srgbClr val="002060"/>
                </a:solidFill>
                <a:latin typeface="Arial" panose="020B0604020202020204" pitchFamily="34" charset="0"/>
                <a:cs typeface="Arial" panose="020B0604020202020204" pitchFamily="34" charset="0"/>
              </a:endParaRPr>
            </a:p>
            <a:p>
              <a:pPr algn="ctr"/>
              <a:r>
                <a:rPr lang="en-US" sz="1100" b="1" dirty="0">
                  <a:solidFill>
                    <a:schemeClr val="tx2"/>
                  </a:solidFill>
                </a:rPr>
                <a:t>Multilayer P</a:t>
              </a:r>
              <a:r>
                <a:rPr lang="en-US" sz="1100" b="1" dirty="0" smtClean="0">
                  <a:solidFill>
                    <a:schemeClr val="tx2"/>
                  </a:solidFill>
                </a:rPr>
                <a:t>erceptron</a:t>
              </a:r>
            </a:p>
            <a:p>
              <a:pPr algn="ctr"/>
              <a:endParaRPr lang="en-US" sz="1100" b="1" dirty="0">
                <a:solidFill>
                  <a:schemeClr val="accent6"/>
                </a:solidFill>
              </a:endParaRPr>
            </a:p>
            <a:p>
              <a:pPr algn="ctr"/>
              <a:r>
                <a:rPr lang="en-US" sz="800" dirty="0">
                  <a:solidFill>
                    <a:schemeClr val="accent6"/>
                  </a:solidFill>
                </a:rPr>
                <a:t> MLP utilizes a </a:t>
              </a:r>
              <a:r>
                <a:rPr lang="en-US" sz="800" dirty="0" smtClean="0">
                  <a:solidFill>
                    <a:schemeClr val="accent6"/>
                  </a:solidFill>
                </a:rPr>
                <a:t>supervised learning technique </a:t>
              </a:r>
              <a:r>
                <a:rPr lang="en-US" sz="800" dirty="0">
                  <a:solidFill>
                    <a:schemeClr val="accent6"/>
                  </a:solidFill>
                </a:rPr>
                <a:t>called </a:t>
              </a:r>
              <a:r>
                <a:rPr lang="en-US" sz="800" dirty="0" smtClean="0">
                  <a:solidFill>
                    <a:schemeClr val="accent6"/>
                  </a:solidFill>
                </a:rPr>
                <a:t>back propagation</a:t>
              </a:r>
              <a:r>
                <a:rPr lang="en-US" sz="800" dirty="0">
                  <a:solidFill>
                    <a:schemeClr val="accent6"/>
                  </a:solidFill>
                </a:rPr>
                <a:t> for </a:t>
              </a:r>
              <a:r>
                <a:rPr lang="en-US" sz="800" dirty="0" smtClean="0">
                  <a:solidFill>
                    <a:schemeClr val="accent6"/>
                  </a:solidFill>
                </a:rPr>
                <a:t>training. Back-propagation</a:t>
              </a:r>
              <a:r>
                <a:rPr lang="en-US" sz="800" dirty="0">
                  <a:solidFill>
                    <a:schemeClr val="accent6"/>
                  </a:solidFill>
                </a:rPr>
                <a:t> is a method used in </a:t>
              </a:r>
              <a:r>
                <a:rPr lang="en-US" sz="800" dirty="0" smtClean="0">
                  <a:solidFill>
                    <a:schemeClr val="accent6"/>
                  </a:solidFill>
                </a:rPr>
                <a:t>artificial neural networks</a:t>
              </a:r>
              <a:r>
                <a:rPr lang="en-US" sz="800" dirty="0">
                  <a:solidFill>
                    <a:schemeClr val="accent6"/>
                  </a:solidFill>
                </a:rPr>
                <a:t> to calculate the error contribution of each neuron after a batch of data (in image recognition, multiple images) is processed</a:t>
              </a:r>
            </a:p>
          </p:txBody>
        </p:sp>
      </p:grpSp>
    </p:spTree>
    <p:extLst>
      <p:ext uri="{BB962C8B-B14F-4D97-AF65-F5344CB8AC3E}">
        <p14:creationId xmlns:p14="http://schemas.microsoft.com/office/powerpoint/2010/main" val="252645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639" y="387086"/>
            <a:ext cx="8594168" cy="538962"/>
          </a:xfrm>
        </p:spPr>
        <p:txBody>
          <a:bodyPr>
            <a:noAutofit/>
          </a:bodyPr>
          <a:lstStyle/>
          <a:p>
            <a:r>
              <a:rPr lang="en-US" sz="3200" b="1" dirty="0" smtClean="0"/>
              <a:t>Opportunities with </a:t>
            </a:r>
            <a:r>
              <a:rPr lang="en-US" sz="3200" b="1" smtClean="0"/>
              <a:t>the Solution</a:t>
            </a:r>
            <a:endParaRPr lang="en-US" sz="3200" b="1" dirty="0"/>
          </a:p>
        </p:txBody>
      </p:sp>
      <p:sp>
        <p:nvSpPr>
          <p:cNvPr id="5" name="Slide Number Placeholder 4"/>
          <p:cNvSpPr>
            <a:spLocks noGrp="1"/>
          </p:cNvSpPr>
          <p:nvPr>
            <p:ph type="sldNum" sz="quarter" idx="12"/>
          </p:nvPr>
        </p:nvSpPr>
        <p:spPr/>
        <p:txBody>
          <a:bodyPr/>
          <a:lstStyle/>
          <a:p>
            <a:fld id="{91AF2B4D-6B12-4EDF-87BB-2B55CECB6611}" type="slidenum">
              <a:rPr lang="en-US" smtClean="0">
                <a:solidFill>
                  <a:srgbClr val="CC0000"/>
                </a:solidFill>
              </a:rPr>
              <a:pPr/>
              <a:t>6</a:t>
            </a:fld>
            <a:endParaRPr lang="en-US" dirty="0">
              <a:solidFill>
                <a:srgbClr val="CC0000"/>
              </a:solidFill>
            </a:endParaRPr>
          </a:p>
        </p:txBody>
      </p:sp>
      <p:graphicFrame>
        <p:nvGraphicFramePr>
          <p:cNvPr id="4" name="Diagram 3"/>
          <p:cNvGraphicFramePr/>
          <p:nvPr>
            <p:extLst>
              <p:ext uri="{D42A27DB-BD31-4B8C-83A1-F6EECF244321}">
                <p14:modId xmlns:p14="http://schemas.microsoft.com/office/powerpoint/2010/main" val="754474545"/>
              </p:ext>
            </p:extLst>
          </p:nvPr>
        </p:nvGraphicFramePr>
        <p:xfrm>
          <a:off x="255639" y="2098858"/>
          <a:ext cx="5390001" cy="3879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418398" y="1837862"/>
            <a:ext cx="4394654" cy="4401205"/>
          </a:xfrm>
          <a:prstGeom prst="rect">
            <a:avLst/>
          </a:prstGeom>
          <a:noFill/>
        </p:spPr>
        <p:txBody>
          <a:bodyPr wrap="square" rtlCol="0">
            <a:spAutoFit/>
          </a:bodyPr>
          <a:lstStyle/>
          <a:p>
            <a:r>
              <a:rPr lang="en-US" b="1" dirty="0" smtClean="0">
                <a:latin typeface="Arial" pitchFamily="34" charset="0"/>
                <a:cs typeface="Arial" pitchFamily="34" charset="0"/>
              </a:rPr>
              <a:t>Business Benefits</a:t>
            </a:r>
          </a:p>
          <a:p>
            <a:pPr marL="285750" indent="-285750">
              <a:buFont typeface="Arial" panose="020B0604020202020204" pitchFamily="34" charset="0"/>
              <a:buChar char="•"/>
            </a:pPr>
            <a:r>
              <a:rPr lang="en-US" dirty="0" smtClean="0">
                <a:latin typeface="Arial" pitchFamily="34" charset="0"/>
                <a:cs typeface="Arial" pitchFamily="34" charset="0"/>
              </a:rPr>
              <a:t>Multi-factor multiple prediction algorithms for </a:t>
            </a:r>
          </a:p>
          <a:p>
            <a:r>
              <a:rPr lang="en-US" dirty="0" smtClean="0">
                <a:latin typeface="Arial" pitchFamily="34" charset="0"/>
                <a:cs typeface="Arial" pitchFamily="34" charset="0"/>
              </a:rPr>
              <a:t>    Improved profitability without  </a:t>
            </a:r>
          </a:p>
          <a:p>
            <a:r>
              <a:rPr lang="en-US" dirty="0">
                <a:latin typeface="Arial" pitchFamily="34" charset="0"/>
                <a:cs typeface="Arial" pitchFamily="34" charset="0"/>
              </a:rPr>
              <a:t> </a:t>
            </a:r>
            <a:r>
              <a:rPr lang="en-US" dirty="0" smtClean="0">
                <a:latin typeface="Arial" pitchFamily="34" charset="0"/>
                <a:cs typeface="Arial" pitchFamily="34" charset="0"/>
              </a:rPr>
              <a:t>   customer/carrier loss.</a:t>
            </a:r>
          </a:p>
          <a:p>
            <a:pPr marL="285750" indent="-285750">
              <a:buFont typeface="Arial" panose="020B0604020202020204" pitchFamily="34" charset="0"/>
              <a:buChar char="•"/>
            </a:pPr>
            <a:endParaRPr lang="en-US" dirty="0" smtClean="0">
              <a:latin typeface="Arial" pitchFamily="34" charset="0"/>
              <a:cs typeface="Arial" pitchFamily="34" charset="0"/>
            </a:endParaRPr>
          </a:p>
          <a:p>
            <a:pPr marL="285750" indent="-285750">
              <a:buFont typeface="Arial" panose="020B0604020202020204" pitchFamily="34" charset="0"/>
              <a:buChar char="•"/>
            </a:pPr>
            <a:r>
              <a:rPr lang="en-US" dirty="0" smtClean="0">
                <a:latin typeface="Arial" pitchFamily="34" charset="0"/>
                <a:cs typeface="Arial" pitchFamily="34" charset="0"/>
              </a:rPr>
              <a:t>Dynamic pricing w.r.t dependent factors</a:t>
            </a:r>
          </a:p>
          <a:p>
            <a:pPr marL="285750" indent="-285750">
              <a:buFont typeface="Arial" panose="020B0604020202020204" pitchFamily="34" charset="0"/>
              <a:buChar char="•"/>
            </a:pPr>
            <a:endParaRPr lang="en-US" dirty="0">
              <a:latin typeface="Arial" pitchFamily="34" charset="0"/>
              <a:cs typeface="Arial" pitchFamily="34" charset="0"/>
            </a:endParaRPr>
          </a:p>
          <a:p>
            <a:pPr marL="285750" indent="-285750">
              <a:buFont typeface="Arial" panose="020B0604020202020204" pitchFamily="34" charset="0"/>
              <a:buChar char="•"/>
            </a:pPr>
            <a:r>
              <a:rPr lang="en-US" dirty="0" smtClean="0">
                <a:latin typeface="Arial" pitchFamily="34" charset="0"/>
                <a:cs typeface="Arial" pitchFamily="34" charset="0"/>
              </a:rPr>
              <a:t>Anticipating events and taking appropriate action</a:t>
            </a:r>
          </a:p>
          <a:p>
            <a:pPr marL="285750" indent="-285750">
              <a:buFont typeface="Arial" panose="020B0604020202020204" pitchFamily="34" charset="0"/>
              <a:buChar char="•"/>
            </a:pPr>
            <a:endParaRPr lang="en-US" dirty="0">
              <a:latin typeface="Arial" pitchFamily="34" charset="0"/>
              <a:cs typeface="Arial" pitchFamily="34" charset="0"/>
            </a:endParaRPr>
          </a:p>
          <a:p>
            <a:pPr marL="285750" indent="-285750">
              <a:buFont typeface="Arial" panose="020B0604020202020204" pitchFamily="34" charset="0"/>
              <a:buChar char="•"/>
            </a:pPr>
            <a:r>
              <a:rPr lang="en-US" dirty="0" smtClean="0">
                <a:latin typeface="Arial" pitchFamily="34" charset="0"/>
                <a:cs typeface="Arial" pitchFamily="34" charset="0"/>
              </a:rPr>
              <a:t>Overall Customer and Carrier Satisfaction</a:t>
            </a:r>
          </a:p>
        </p:txBody>
      </p:sp>
    </p:spTree>
    <p:extLst>
      <p:ext uri="{BB962C8B-B14F-4D97-AF65-F5344CB8AC3E}">
        <p14:creationId xmlns:p14="http://schemas.microsoft.com/office/powerpoint/2010/main" val="32097956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55639" y="387086"/>
            <a:ext cx="8594168" cy="538962"/>
          </a:xfrm>
        </p:spPr>
        <p:txBody>
          <a:bodyPr>
            <a:noAutofit/>
          </a:bodyPr>
          <a:lstStyle/>
          <a:p>
            <a:r>
              <a:rPr lang="en-US" sz="3200" b="1" dirty="0" smtClean="0"/>
              <a:t>Demo</a:t>
            </a:r>
            <a:endParaRPr lang="en-US" sz="3200" b="1" dirty="0"/>
          </a:p>
        </p:txBody>
      </p:sp>
      <p:sp>
        <p:nvSpPr>
          <p:cNvPr id="5" name="Slide Number Placeholder 4"/>
          <p:cNvSpPr>
            <a:spLocks noGrp="1"/>
          </p:cNvSpPr>
          <p:nvPr>
            <p:ph type="sldNum" sz="quarter" idx="12"/>
          </p:nvPr>
        </p:nvSpPr>
        <p:spPr/>
        <p:txBody>
          <a:bodyPr/>
          <a:lstStyle/>
          <a:p>
            <a:fld id="{91AF2B4D-6B12-4EDF-87BB-2B55CECB6611}" type="slidenum">
              <a:rPr lang="en-US" smtClean="0"/>
              <a:pPr/>
              <a:t>7</a:t>
            </a:fld>
            <a:endParaRPr lang="en-US" dirty="0"/>
          </a:p>
        </p:txBody>
      </p:sp>
      <p:sp>
        <p:nvSpPr>
          <p:cNvPr id="4" name="TextBox 3"/>
          <p:cNvSpPr txBox="1"/>
          <p:nvPr/>
        </p:nvSpPr>
        <p:spPr>
          <a:xfrm rot="19599533">
            <a:off x="-1128554" y="2336894"/>
            <a:ext cx="11124935" cy="3170099"/>
          </a:xfrm>
          <a:prstGeom prst="rect">
            <a:avLst/>
          </a:prstGeom>
          <a:noFill/>
        </p:spPr>
        <p:txBody>
          <a:bodyPr wrap="square" rtlCol="0">
            <a:spAutoFit/>
          </a:bodyPr>
          <a:lstStyle/>
          <a:p>
            <a:pPr algn="ctr"/>
            <a:r>
              <a:rPr lang="en-US" sz="10000" dirty="0" smtClean="0">
                <a:pattFill prst="pct75">
                  <a:fgClr>
                    <a:schemeClr val="tx1"/>
                  </a:fgClr>
                  <a:bgClr>
                    <a:schemeClr val="bg1"/>
                  </a:bgClr>
                </a:pattFill>
              </a:rPr>
              <a:t>To Be </a:t>
            </a:r>
            <a:endParaRPr lang="en-US" sz="10000" dirty="0">
              <a:pattFill prst="pct75">
                <a:fgClr>
                  <a:schemeClr val="tx1"/>
                </a:fgClr>
                <a:bgClr>
                  <a:schemeClr val="bg1"/>
                </a:bgClr>
              </a:pattFill>
            </a:endParaRPr>
          </a:p>
          <a:p>
            <a:pPr algn="ctr"/>
            <a:r>
              <a:rPr lang="en-US" sz="10000" dirty="0" smtClean="0">
                <a:pattFill prst="pct75">
                  <a:fgClr>
                    <a:schemeClr val="tx1"/>
                  </a:fgClr>
                  <a:bgClr>
                    <a:schemeClr val="bg1"/>
                  </a:bgClr>
                </a:pattFill>
              </a:rPr>
              <a:t>SHOWN LIVE</a:t>
            </a:r>
            <a:endParaRPr lang="en-US" sz="10000" dirty="0">
              <a:pattFill prst="pct75">
                <a:fgClr>
                  <a:schemeClr val="tx1"/>
                </a:fgClr>
                <a:bgClr>
                  <a:schemeClr val="bg1"/>
                </a:bgClr>
              </a:pattFill>
            </a:endParaRPr>
          </a:p>
        </p:txBody>
      </p:sp>
    </p:spTree>
    <p:extLst>
      <p:ext uri="{BB962C8B-B14F-4D97-AF65-F5344CB8AC3E}">
        <p14:creationId xmlns:p14="http://schemas.microsoft.com/office/powerpoint/2010/main" val="4083308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3"/>
          </p:nvPr>
        </p:nvSpPr>
        <p:spPr/>
        <p:txBody>
          <a:bodyPr/>
          <a:lstStyle/>
          <a:p>
            <a:fld id="{574C5B2E-94A9-4CB8-A729-8645D4FCD0A7}" type="slidenum">
              <a:rPr lang="en-GB" smtClean="0"/>
              <a:pPr/>
              <a:t>8</a:t>
            </a:fld>
            <a:endParaRPr lang="en-GB" dirty="0"/>
          </a:p>
        </p:txBody>
      </p:sp>
      <p:sp>
        <p:nvSpPr>
          <p:cNvPr id="2" name="TextBox 1"/>
          <p:cNvSpPr txBox="1"/>
          <p:nvPr/>
        </p:nvSpPr>
        <p:spPr>
          <a:xfrm>
            <a:off x="2461098" y="3332202"/>
            <a:ext cx="4391822" cy="1107996"/>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6600" dirty="0" smtClean="0">
                <a:solidFill>
                  <a:schemeClr val="tx2"/>
                </a:solidFill>
                <a:effectLst>
                  <a:outerShdw blurRad="50800" dist="38100" dir="5400000" algn="t" rotWithShape="0">
                    <a:prstClr val="black">
                      <a:alpha val="40000"/>
                    </a:prstClr>
                  </a:outerShdw>
                </a:effectLst>
              </a:rPr>
              <a:t>Thank You!</a:t>
            </a:r>
            <a:endParaRPr lang="en-US" sz="6600" dirty="0">
              <a:solidFill>
                <a:schemeClr val="tx2"/>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04709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Custom 2">
      <a:dk1>
        <a:srgbClr val="1C1E1C"/>
      </a:dk1>
      <a:lt1>
        <a:sysClr val="window" lastClr="FFFFFF"/>
      </a:lt1>
      <a:dk2>
        <a:srgbClr val="CC0000"/>
      </a:dk2>
      <a:lt2>
        <a:srgbClr val="F8F8F8"/>
      </a:lt2>
      <a:accent1>
        <a:srgbClr val="6DAA2D"/>
      </a:accent1>
      <a:accent2>
        <a:srgbClr val="3399FF"/>
      </a:accent2>
      <a:accent3>
        <a:srgbClr val="FF9933"/>
      </a:accent3>
      <a:accent4>
        <a:srgbClr val="5F5F5F"/>
      </a:accent4>
      <a:accent5>
        <a:srgbClr val="878786"/>
      </a:accent5>
      <a:accent6>
        <a:srgbClr val="45433E"/>
      </a:accent6>
      <a:hlink>
        <a:srgbClr val="CC0000"/>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13B31B27-ED5D-4700-90AC-570923DAFCF8}" vid="{F99DC3AC-3B66-45B6-BCFB-53D326473C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2">
    <a:dk1>
      <a:srgbClr val="1C1E1C"/>
    </a:dk1>
    <a:lt1>
      <a:sysClr val="window" lastClr="FFFFFF"/>
    </a:lt1>
    <a:dk2>
      <a:srgbClr val="CC0000"/>
    </a:dk2>
    <a:lt2>
      <a:srgbClr val="F8F8F8"/>
    </a:lt2>
    <a:accent1>
      <a:srgbClr val="6DAA2D"/>
    </a:accent1>
    <a:accent2>
      <a:srgbClr val="3399FF"/>
    </a:accent2>
    <a:accent3>
      <a:srgbClr val="FF9933"/>
    </a:accent3>
    <a:accent4>
      <a:srgbClr val="5F5F5F"/>
    </a:accent4>
    <a:accent5>
      <a:srgbClr val="878786"/>
    </a:accent5>
    <a:accent6>
      <a:srgbClr val="45433E"/>
    </a:accent6>
    <a:hlink>
      <a:srgbClr val="CC0000"/>
    </a:hlink>
    <a:folHlink>
      <a:srgbClr val="919191"/>
    </a:folHlink>
  </a:clrScheme>
</a:themeOverride>
</file>

<file path=ppt/theme/themeOverride2.xml><?xml version="1.0" encoding="utf-8"?>
<a:themeOverride xmlns:a="http://schemas.openxmlformats.org/drawingml/2006/main">
  <a:clrScheme name="Custom 2">
    <a:dk1>
      <a:srgbClr val="1C1E1C"/>
    </a:dk1>
    <a:lt1>
      <a:sysClr val="window" lastClr="FFFFFF"/>
    </a:lt1>
    <a:dk2>
      <a:srgbClr val="CC0000"/>
    </a:dk2>
    <a:lt2>
      <a:srgbClr val="F8F8F8"/>
    </a:lt2>
    <a:accent1>
      <a:srgbClr val="6DAA2D"/>
    </a:accent1>
    <a:accent2>
      <a:srgbClr val="3399FF"/>
    </a:accent2>
    <a:accent3>
      <a:srgbClr val="FF9933"/>
    </a:accent3>
    <a:accent4>
      <a:srgbClr val="5F5F5F"/>
    </a:accent4>
    <a:accent5>
      <a:srgbClr val="878786"/>
    </a:accent5>
    <a:accent6>
      <a:srgbClr val="45433E"/>
    </a:accent6>
    <a:hlink>
      <a:srgbClr val="CC0000"/>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5A1A381AC5A24C8C57678F6C0C2C06" ma:contentTypeVersion="2" ma:contentTypeDescription="Create a new document." ma:contentTypeScope="" ma:versionID="a1281af5215c70d13521221b47083f5d">
  <xsd:schema xmlns:xsd="http://www.w3.org/2001/XMLSchema" xmlns:xs="http://www.w3.org/2001/XMLSchema" xmlns:p="http://schemas.microsoft.com/office/2006/metadata/properties" xmlns:ns2="a92d4cff-66a8-4f3a-8182-ca6276e0f03c" targetNamespace="http://schemas.microsoft.com/office/2006/metadata/properties" ma:root="true" ma:fieldsID="3ac4b889836366666859b4b5a861180d" ns2:_="">
    <xsd:import namespace="a92d4cff-66a8-4f3a-8182-ca6276e0f03c"/>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d4cff-66a8-4f3a-8182-ca6276e0f03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93421EAB-F50E-43EA-9248-02FEEB6156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2d4cff-66a8-4f3a-8182-ca6276e0f0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purl.org/dc/elements/1.1/"/>
    <ds:schemaRef ds:uri="http://schemas.openxmlformats.org/package/2006/metadata/core-properties"/>
    <ds:schemaRef ds:uri="a92d4cff-66a8-4f3a-8182-ca6276e0f03c"/>
    <ds:schemaRef ds:uri="http://purl.org/dc/dcmitype/"/>
    <ds:schemaRef ds:uri="http://schemas.microsoft.com/office/2006/metadata/properties"/>
    <ds:schemaRef ds:uri="http://schemas.microsoft.com/office/2006/documentManagement/types"/>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75121</TotalTime>
  <Words>456</Words>
  <Application>Microsoft Office PowerPoint</Application>
  <PresentationFormat>Custom</PresentationFormat>
  <Paragraphs>104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Decima Nova Pro</vt:lpstr>
      <vt:lpstr>Theme1</vt:lpstr>
      <vt:lpstr>PowerPoint Presentation</vt:lpstr>
      <vt:lpstr>PowerPoint Presentation</vt:lpstr>
      <vt:lpstr>Solution Approach</vt:lpstr>
      <vt:lpstr>Proposed Solution</vt:lpstr>
      <vt:lpstr>Machine Learning Algorithms</vt:lpstr>
      <vt:lpstr>Opportunities with the Solution</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Sent by Mario</dc:title>
  <dc:creator>Diana</dc:creator>
  <cp:lastModifiedBy>Syan Whislor S.P</cp:lastModifiedBy>
  <cp:revision>3438</cp:revision>
  <cp:lastPrinted>2016-08-19T20:22:36Z</cp:lastPrinted>
  <dcterms:created xsi:type="dcterms:W3CDTF">2010-04-12T23:12:02Z</dcterms:created>
  <dcterms:modified xsi:type="dcterms:W3CDTF">2017-12-14T10:16:51Z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0x010100045A1A381AC5A24C8C57678F6C0C2C06</vt:lpwstr>
  </property>
</Properties>
</file>