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6" r:id="rId2"/>
    <p:sldId id="257" r:id="rId3"/>
    <p:sldId id="258" r:id="rId4"/>
    <p:sldId id="265" r:id="rId5"/>
    <p:sldId id="259" r:id="rId6"/>
    <p:sldId id="262" r:id="rId7"/>
    <p:sldId id="260" r:id="rId8"/>
    <p:sldId id="264" r:id="rId9"/>
    <p:sldId id="261" r:id="rId10"/>
    <p:sldId id="263"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978390-B113-4475-A777-468DD351C833}" type="datetimeFigureOut">
              <a:rPr lang="en-IN" smtClean="0"/>
              <a:t>23-08-2022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FC805EF-7A6B-4917-8133-EAF26966E814}" type="slidenum">
              <a:rPr lang="en-IN" smtClean="0"/>
              <a:t>‹#›</a:t>
            </a:fld>
            <a:endParaRPr lang="en-IN"/>
          </a:p>
        </p:txBody>
      </p:sp>
    </p:spTree>
    <p:extLst>
      <p:ext uri="{BB962C8B-B14F-4D97-AF65-F5344CB8AC3E}">
        <p14:creationId xmlns:p14="http://schemas.microsoft.com/office/powerpoint/2010/main" val="623382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978390-B113-4475-A777-468DD351C833}" type="datetimeFigureOut">
              <a:rPr lang="en-IN" smtClean="0"/>
              <a:t>23-08-2022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C805EF-7A6B-4917-8133-EAF26966E814}" type="slidenum">
              <a:rPr lang="en-IN" smtClean="0"/>
              <a:t>‹#›</a:t>
            </a:fld>
            <a:endParaRPr lang="en-IN"/>
          </a:p>
        </p:txBody>
      </p:sp>
    </p:spTree>
    <p:extLst>
      <p:ext uri="{BB962C8B-B14F-4D97-AF65-F5344CB8AC3E}">
        <p14:creationId xmlns:p14="http://schemas.microsoft.com/office/powerpoint/2010/main" val="3929148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978390-B113-4475-A777-468DD351C833}" type="datetimeFigureOut">
              <a:rPr lang="en-IN" smtClean="0"/>
              <a:t>23-08-2022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C805EF-7A6B-4917-8133-EAF26966E814}" type="slidenum">
              <a:rPr lang="en-IN" smtClean="0"/>
              <a:t>‹#›</a:t>
            </a:fld>
            <a:endParaRPr lang="en-IN"/>
          </a:p>
        </p:txBody>
      </p:sp>
    </p:spTree>
    <p:extLst>
      <p:ext uri="{BB962C8B-B14F-4D97-AF65-F5344CB8AC3E}">
        <p14:creationId xmlns:p14="http://schemas.microsoft.com/office/powerpoint/2010/main" val="1133383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978390-B113-4475-A777-468DD351C833}" type="datetimeFigureOut">
              <a:rPr lang="en-IN" smtClean="0"/>
              <a:t>23-08-2022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C805EF-7A6B-4917-8133-EAF26966E814}" type="slidenum">
              <a:rPr lang="en-IN" smtClean="0"/>
              <a:t>‹#›</a:t>
            </a:fld>
            <a:endParaRPr lang="en-IN"/>
          </a:p>
        </p:txBody>
      </p:sp>
    </p:spTree>
    <p:extLst>
      <p:ext uri="{BB962C8B-B14F-4D97-AF65-F5344CB8AC3E}">
        <p14:creationId xmlns:p14="http://schemas.microsoft.com/office/powerpoint/2010/main" val="3749712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21978390-B113-4475-A777-468DD351C833}" type="datetimeFigureOut">
              <a:rPr lang="en-IN" smtClean="0"/>
              <a:t>23-08-2022</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FC805EF-7A6B-4917-8133-EAF26966E814}" type="slidenum">
              <a:rPr lang="en-IN" smtClean="0"/>
              <a:t>‹#›</a:t>
            </a:fld>
            <a:endParaRPr lang="en-IN"/>
          </a:p>
        </p:txBody>
      </p:sp>
    </p:spTree>
    <p:extLst>
      <p:ext uri="{BB962C8B-B14F-4D97-AF65-F5344CB8AC3E}">
        <p14:creationId xmlns:p14="http://schemas.microsoft.com/office/powerpoint/2010/main" val="536614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978390-B113-4475-A777-468DD351C833}" type="datetimeFigureOut">
              <a:rPr lang="en-IN" smtClean="0"/>
              <a:t>23-08-2022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C805EF-7A6B-4917-8133-EAF26966E814}" type="slidenum">
              <a:rPr lang="en-IN" smtClean="0"/>
              <a:t>‹#›</a:t>
            </a:fld>
            <a:endParaRPr lang="en-IN"/>
          </a:p>
        </p:txBody>
      </p:sp>
    </p:spTree>
    <p:extLst>
      <p:ext uri="{BB962C8B-B14F-4D97-AF65-F5344CB8AC3E}">
        <p14:creationId xmlns:p14="http://schemas.microsoft.com/office/powerpoint/2010/main" val="1091752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978390-B113-4475-A777-468DD351C833}" type="datetimeFigureOut">
              <a:rPr lang="en-IN" smtClean="0"/>
              <a:t>23-08-2022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C805EF-7A6B-4917-8133-EAF26966E814}" type="slidenum">
              <a:rPr lang="en-IN" smtClean="0"/>
              <a:t>‹#›</a:t>
            </a:fld>
            <a:endParaRPr lang="en-IN"/>
          </a:p>
        </p:txBody>
      </p:sp>
    </p:spTree>
    <p:extLst>
      <p:ext uri="{BB962C8B-B14F-4D97-AF65-F5344CB8AC3E}">
        <p14:creationId xmlns:p14="http://schemas.microsoft.com/office/powerpoint/2010/main" val="1085902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978390-B113-4475-A777-468DD351C833}" type="datetimeFigureOut">
              <a:rPr lang="en-IN" smtClean="0"/>
              <a:t>23-08-2022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C805EF-7A6B-4917-8133-EAF26966E814}" type="slidenum">
              <a:rPr lang="en-IN" smtClean="0"/>
              <a:t>‹#›</a:t>
            </a:fld>
            <a:endParaRPr lang="en-IN"/>
          </a:p>
        </p:txBody>
      </p:sp>
    </p:spTree>
    <p:extLst>
      <p:ext uri="{BB962C8B-B14F-4D97-AF65-F5344CB8AC3E}">
        <p14:creationId xmlns:p14="http://schemas.microsoft.com/office/powerpoint/2010/main" val="3211170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978390-B113-4475-A777-468DD351C833}" type="datetimeFigureOut">
              <a:rPr lang="en-IN" smtClean="0"/>
              <a:t>23-08-2022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C805EF-7A6B-4917-8133-EAF26966E814}" type="slidenum">
              <a:rPr lang="en-IN" smtClean="0"/>
              <a:t>‹#›</a:t>
            </a:fld>
            <a:endParaRPr lang="en-IN"/>
          </a:p>
        </p:txBody>
      </p:sp>
    </p:spTree>
    <p:extLst>
      <p:ext uri="{BB962C8B-B14F-4D97-AF65-F5344CB8AC3E}">
        <p14:creationId xmlns:p14="http://schemas.microsoft.com/office/powerpoint/2010/main" val="449546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978390-B113-4475-A777-468DD351C833}" type="datetimeFigureOut">
              <a:rPr lang="en-IN" smtClean="0"/>
              <a:t>23-08-2022</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FC805EF-7A6B-4917-8133-EAF26966E814}" type="slidenum">
              <a:rPr lang="en-IN" smtClean="0"/>
              <a:t>‹#›</a:t>
            </a:fld>
            <a:endParaRPr lang="en-IN"/>
          </a:p>
        </p:txBody>
      </p:sp>
    </p:spTree>
    <p:extLst>
      <p:ext uri="{BB962C8B-B14F-4D97-AF65-F5344CB8AC3E}">
        <p14:creationId xmlns:p14="http://schemas.microsoft.com/office/powerpoint/2010/main" val="275120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978390-B113-4475-A777-468DD351C833}" type="datetimeFigureOut">
              <a:rPr lang="en-IN" smtClean="0"/>
              <a:t>23-08-2022</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FC805EF-7A6B-4917-8133-EAF26966E814}" type="slidenum">
              <a:rPr lang="en-IN" smtClean="0"/>
              <a:t>‹#›</a:t>
            </a:fld>
            <a:endParaRPr lang="en-IN"/>
          </a:p>
        </p:txBody>
      </p:sp>
    </p:spTree>
    <p:extLst>
      <p:ext uri="{BB962C8B-B14F-4D97-AF65-F5344CB8AC3E}">
        <p14:creationId xmlns:p14="http://schemas.microsoft.com/office/powerpoint/2010/main" val="4132687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1978390-B113-4475-A777-468DD351C833}" type="datetimeFigureOut">
              <a:rPr lang="en-IN" smtClean="0"/>
              <a:t>23-08-2022</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FC805EF-7A6B-4917-8133-EAF26966E814}" type="slidenum">
              <a:rPr lang="en-IN" smtClean="0"/>
              <a:t>‹#›</a:t>
            </a:fld>
            <a:endParaRPr lang="en-IN"/>
          </a:p>
        </p:txBody>
      </p:sp>
    </p:spTree>
    <p:extLst>
      <p:ext uri="{BB962C8B-B14F-4D97-AF65-F5344CB8AC3E}">
        <p14:creationId xmlns:p14="http://schemas.microsoft.com/office/powerpoint/2010/main" val="2660182783"/>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7942B-FD90-7114-4F02-E0C244D34D75}"/>
              </a:ext>
            </a:extLst>
          </p:cNvPr>
          <p:cNvSpPr>
            <a:spLocks noGrp="1"/>
          </p:cNvSpPr>
          <p:nvPr>
            <p:ph type="ctrTitle"/>
          </p:nvPr>
        </p:nvSpPr>
        <p:spPr>
          <a:xfrm>
            <a:off x="843280" y="0"/>
            <a:ext cx="10083800" cy="5933440"/>
          </a:xfrm>
        </p:spPr>
        <p:txBody>
          <a:bodyPr/>
          <a:lstStyle/>
          <a:p>
            <a:pPr algn="ctr"/>
            <a:r>
              <a:rPr lang="en-IN" sz="6600" b="0" i="0" dirty="0">
                <a:solidFill>
                  <a:schemeClr val="tx1"/>
                </a:solidFill>
                <a:effectLst/>
                <a:latin typeface="Times New Roman" panose="02020603050405020304" pitchFamily="18" charset="0"/>
                <a:cs typeface="Times New Roman" panose="02020603050405020304" pitchFamily="18" charset="0"/>
              </a:rPr>
              <a:t>18LEM109T</a:t>
            </a:r>
            <a:br>
              <a:rPr lang="en-IN" sz="6600" b="0" i="0" dirty="0">
                <a:solidFill>
                  <a:schemeClr val="tx1"/>
                </a:solidFill>
                <a:effectLst/>
                <a:latin typeface="Times New Roman" panose="02020603050405020304" pitchFamily="18" charset="0"/>
                <a:cs typeface="Times New Roman" panose="02020603050405020304" pitchFamily="18" charset="0"/>
              </a:rPr>
            </a:br>
            <a:r>
              <a:rPr lang="en-IN" sz="6600" b="0" i="0" dirty="0">
                <a:solidFill>
                  <a:schemeClr val="tx1"/>
                </a:solidFill>
                <a:effectLst/>
                <a:latin typeface="Times New Roman" panose="02020603050405020304" pitchFamily="18" charset="0"/>
                <a:cs typeface="Times New Roman" panose="02020603050405020304" pitchFamily="18" charset="0"/>
              </a:rPr>
              <a:t>Indian traditiona</a:t>
            </a:r>
            <a:r>
              <a:rPr lang="en-IN" sz="6600" dirty="0">
                <a:solidFill>
                  <a:schemeClr val="tx1"/>
                </a:solidFill>
                <a:latin typeface="Times New Roman" panose="02020603050405020304" pitchFamily="18" charset="0"/>
                <a:cs typeface="Times New Roman" panose="02020603050405020304" pitchFamily="18" charset="0"/>
              </a:rPr>
              <a:t>l knowledge</a:t>
            </a:r>
          </a:p>
        </p:txBody>
      </p:sp>
      <p:sp>
        <p:nvSpPr>
          <p:cNvPr id="3" name="Subtitle 2">
            <a:extLst>
              <a:ext uri="{FF2B5EF4-FFF2-40B4-BE49-F238E27FC236}">
                <a16:creationId xmlns:a16="http://schemas.microsoft.com/office/drawing/2014/main" id="{B628BBEF-7378-2EC3-CAA0-DC1489944D35}"/>
              </a:ext>
            </a:extLst>
          </p:cNvPr>
          <p:cNvSpPr>
            <a:spLocks noGrp="1"/>
          </p:cNvSpPr>
          <p:nvPr>
            <p:ph type="subTitle" idx="1"/>
          </p:nvPr>
        </p:nvSpPr>
        <p:spPr>
          <a:xfrm>
            <a:off x="2089404" y="5750560"/>
            <a:ext cx="7891272" cy="338328"/>
          </a:xfrm>
        </p:spPr>
        <p:txBody>
          <a:bodyPr>
            <a:normAutofit fontScale="92500" lnSpcReduction="20000"/>
          </a:bodyPr>
          <a:lstStyle/>
          <a:p>
            <a:r>
              <a:rPr lang="en-US" dirty="0"/>
              <a:t> </a:t>
            </a:r>
            <a:endParaRPr lang="en-IN" dirty="0"/>
          </a:p>
        </p:txBody>
      </p:sp>
      <p:sp>
        <p:nvSpPr>
          <p:cNvPr id="4" name="TextBox 3">
            <a:extLst>
              <a:ext uri="{FF2B5EF4-FFF2-40B4-BE49-F238E27FC236}">
                <a16:creationId xmlns:a16="http://schemas.microsoft.com/office/drawing/2014/main" id="{2B5724F5-35BB-54AD-64BC-36EA895F02B8}"/>
              </a:ext>
            </a:extLst>
          </p:cNvPr>
          <p:cNvSpPr txBox="1"/>
          <p:nvPr/>
        </p:nvSpPr>
        <p:spPr>
          <a:xfrm>
            <a:off x="843280" y="5150395"/>
            <a:ext cx="5953760" cy="1200329"/>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Submission by:</a:t>
            </a:r>
          </a:p>
          <a:p>
            <a:r>
              <a:rPr lang="en-IN" b="0" i="0" u="none" strike="noStrike" dirty="0" err="1">
                <a:effectLst/>
                <a:latin typeface="Times New Roman" panose="02020603050405020304" pitchFamily="18" charset="0"/>
                <a:cs typeface="Times New Roman" panose="02020603050405020304" pitchFamily="18" charset="0"/>
              </a:rPr>
              <a:t>Vighnesh</a:t>
            </a:r>
            <a:r>
              <a:rPr lang="en-IN" b="0" i="0" u="none" strike="noStrike" dirty="0">
                <a:effectLst/>
                <a:latin typeface="Times New Roman" panose="02020603050405020304" pitchFamily="18" charset="0"/>
                <a:cs typeface="Times New Roman" panose="02020603050405020304" pitchFamily="18" charset="0"/>
              </a:rPr>
              <a:t> Pradhan (RA2011030010180)</a:t>
            </a:r>
          </a:p>
          <a:p>
            <a:r>
              <a:rPr lang="en-IN" dirty="0">
                <a:latin typeface="Times New Roman" panose="02020603050405020304" pitchFamily="18" charset="0"/>
                <a:cs typeface="Times New Roman" panose="02020603050405020304" pitchFamily="18" charset="0"/>
              </a:rPr>
              <a:t>Harshit Sharma (</a:t>
            </a:r>
            <a:r>
              <a:rPr lang="en-IN" b="0" i="0" u="none" strike="noStrike" dirty="0">
                <a:effectLst/>
                <a:latin typeface="Times New Roman" panose="02020603050405020304" pitchFamily="18" charset="0"/>
                <a:cs typeface="Times New Roman" panose="02020603050405020304" pitchFamily="18" charset="0"/>
              </a:rPr>
              <a:t>RA2011030010206</a:t>
            </a:r>
            <a:r>
              <a:rPr lang="en-I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Sooraj Tomar (</a:t>
            </a:r>
            <a:r>
              <a:rPr lang="en-IN" b="0" i="0" u="none" strike="noStrike" dirty="0">
                <a:effectLst/>
                <a:latin typeface="Times New Roman" panose="02020603050405020304" pitchFamily="18" charset="0"/>
                <a:cs typeface="Times New Roman" panose="02020603050405020304" pitchFamily="18" charset="0"/>
              </a:rPr>
              <a:t>RA2011030010224</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1458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CD450-1B17-27C4-559C-A4A60064CE59}"/>
              </a:ext>
            </a:extLst>
          </p:cNvPr>
          <p:cNvSpPr>
            <a:spLocks noGrp="1"/>
          </p:cNvSpPr>
          <p:nvPr>
            <p:ph type="title"/>
          </p:nvPr>
        </p:nvSpPr>
        <p:spPr>
          <a:xfrm>
            <a:off x="1069848" y="220472"/>
            <a:ext cx="10058400" cy="1609344"/>
          </a:xfrm>
        </p:spPr>
        <p:txBody>
          <a:bodyPr/>
          <a:lstStyle/>
          <a:p>
            <a:r>
              <a:rPr lang="en-US" dirty="0"/>
              <a:t>Important example of eco-friendly cultivation (</a:t>
            </a:r>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id="{325E0243-6D82-7857-CDD9-690A3A26FD8E}"/>
              </a:ext>
            </a:extLst>
          </p:cNvPr>
          <p:cNvSpPr>
            <a:spLocks noGrp="1"/>
          </p:cNvSpPr>
          <p:nvPr>
            <p:ph idx="1"/>
          </p:nvPr>
        </p:nvSpPr>
        <p:spPr>
          <a:xfrm>
            <a:off x="1066800" y="1738376"/>
            <a:ext cx="10058400" cy="4526280"/>
          </a:xfrm>
        </p:spPr>
        <p:txBody>
          <a:bodyPr>
            <a:normAutofit fontScale="25000" lnSpcReduction="20000"/>
          </a:bodyPr>
          <a:lstStyle/>
          <a:p>
            <a:pPr marL="0" indent="0">
              <a:buNone/>
            </a:pPr>
            <a:r>
              <a:rPr lang="en-US" sz="8000" dirty="0">
                <a:latin typeface="Times New Roman" panose="02020603050405020304" pitchFamily="18" charset="0"/>
                <a:cs typeface="Times New Roman" panose="02020603050405020304" pitchFamily="18" charset="0"/>
              </a:rPr>
              <a:t>A wide range of tools needed for agriculture, from ploughing to harvesting, were manufactured. The basic tool was a plough also known as </a:t>
            </a:r>
            <a:r>
              <a:rPr lang="en-US" sz="8000" dirty="0" err="1">
                <a:latin typeface="Times New Roman" panose="02020603050405020304" pitchFamily="18" charset="0"/>
                <a:cs typeface="Times New Roman" panose="02020603050405020304" pitchFamily="18" charset="0"/>
              </a:rPr>
              <a:t>meli</a:t>
            </a:r>
            <a:r>
              <a:rPr lang="en-US" sz="8000" dirty="0">
                <a:latin typeface="Times New Roman" panose="02020603050405020304" pitchFamily="18" charset="0"/>
                <a:cs typeface="Times New Roman" panose="02020603050405020304" pitchFamily="18" charset="0"/>
              </a:rPr>
              <a:t>, </a:t>
            </a:r>
            <a:r>
              <a:rPr lang="en-US" sz="8000" dirty="0" err="1">
                <a:latin typeface="Times New Roman" panose="02020603050405020304" pitchFamily="18" charset="0"/>
                <a:cs typeface="Times New Roman" panose="02020603050405020304" pitchFamily="18" charset="0"/>
              </a:rPr>
              <a:t>nanchil</a:t>
            </a:r>
            <a:r>
              <a:rPr lang="en-US" sz="8000" dirty="0">
                <a:latin typeface="Times New Roman" panose="02020603050405020304" pitchFamily="18" charset="0"/>
                <a:cs typeface="Times New Roman" panose="02020603050405020304" pitchFamily="18" charset="0"/>
              </a:rPr>
              <a:t> and </a:t>
            </a:r>
            <a:r>
              <a:rPr lang="en-US" sz="8000" dirty="0" err="1">
                <a:latin typeface="Times New Roman" panose="02020603050405020304" pitchFamily="18" charset="0"/>
                <a:cs typeface="Times New Roman" panose="02020603050405020304" pitchFamily="18" charset="0"/>
              </a:rPr>
              <a:t>kalappai</a:t>
            </a:r>
            <a:r>
              <a:rPr lang="en-US" sz="8000" dirty="0">
                <a:latin typeface="Times New Roman" panose="02020603050405020304" pitchFamily="18" charset="0"/>
                <a:cs typeface="Times New Roman" panose="02020603050405020304" pitchFamily="18" charset="0"/>
              </a:rPr>
              <a:t>. It consists of a wooden plank to tie the oxen and an iron bar attached to the plank, that tilled the land. This tool helped to bring the low-lying soil to the upper layer and send the top layer to the bottom, thereby aerating the land. For digging earth, a spade with wooden handle and a sharp terminal was used. A wooden leveler known as </a:t>
            </a:r>
            <a:r>
              <a:rPr lang="en-US" sz="8000" dirty="0" err="1">
                <a:latin typeface="Times New Roman" panose="02020603050405020304" pitchFamily="18" charset="0"/>
                <a:cs typeface="Times New Roman" panose="02020603050405020304" pitchFamily="18" charset="0"/>
              </a:rPr>
              <a:t>palli</a:t>
            </a:r>
            <a:r>
              <a:rPr lang="en-US" sz="8000" dirty="0">
                <a:latin typeface="Times New Roman" panose="02020603050405020304" pitchFamily="18" charset="0"/>
                <a:cs typeface="Times New Roman" panose="02020603050405020304" pitchFamily="18" charset="0"/>
              </a:rPr>
              <a:t> or </a:t>
            </a:r>
            <a:r>
              <a:rPr lang="en-US" sz="8000" dirty="0" err="1">
                <a:latin typeface="Times New Roman" panose="02020603050405020304" pitchFamily="18" charset="0"/>
                <a:cs typeface="Times New Roman" panose="02020603050405020304" pitchFamily="18" charset="0"/>
              </a:rPr>
              <a:t>maram</a:t>
            </a:r>
            <a:r>
              <a:rPr lang="en-US" sz="8000" dirty="0">
                <a:latin typeface="Times New Roman" panose="02020603050405020304" pitchFamily="18" charset="0"/>
                <a:cs typeface="Times New Roman" panose="02020603050405020304" pitchFamily="18" charset="0"/>
              </a:rPr>
              <a:t> was used to level the ploughed land. </a:t>
            </a:r>
            <a:r>
              <a:rPr lang="en-US" sz="8000" dirty="0" err="1">
                <a:latin typeface="Times New Roman" panose="02020603050405020304" pitchFamily="18" charset="0"/>
                <a:cs typeface="Times New Roman" panose="02020603050405020304" pitchFamily="18" charset="0"/>
              </a:rPr>
              <a:t>Palliyadutal</a:t>
            </a:r>
            <a:r>
              <a:rPr lang="en-US" sz="8000" dirty="0">
                <a:latin typeface="Times New Roman" panose="02020603050405020304" pitchFamily="18" charset="0"/>
                <a:cs typeface="Times New Roman" panose="02020603050405020304" pitchFamily="18" charset="0"/>
              </a:rPr>
              <a:t> refers to the process of removing weeds by means of a toothed implement attached to a plank and drawn by oxen. Farmers used a bullock-propelled contrivance called </a:t>
            </a:r>
            <a:r>
              <a:rPr lang="en-US" sz="8000" dirty="0" err="1">
                <a:latin typeface="Times New Roman" panose="02020603050405020304" pitchFamily="18" charset="0"/>
                <a:cs typeface="Times New Roman" panose="02020603050405020304" pitchFamily="18" charset="0"/>
              </a:rPr>
              <a:t>Kapilai</a:t>
            </a:r>
            <a:r>
              <a:rPr lang="en-US" sz="8000" dirty="0">
                <a:latin typeface="Times New Roman" panose="02020603050405020304" pitchFamily="18" charset="0"/>
                <a:cs typeface="Times New Roman" panose="02020603050405020304" pitchFamily="18" charset="0"/>
              </a:rPr>
              <a:t> for bailing out water from deep wells and a manual setup called </a:t>
            </a:r>
            <a:r>
              <a:rPr lang="en-US" sz="8000" dirty="0" err="1">
                <a:latin typeface="Times New Roman" panose="02020603050405020304" pitchFamily="18" charset="0"/>
                <a:cs typeface="Times New Roman" panose="02020603050405020304" pitchFamily="18" charset="0"/>
              </a:rPr>
              <a:t>Erram</a:t>
            </a:r>
            <a:r>
              <a:rPr lang="en-US" sz="8000" dirty="0">
                <a:latin typeface="Times New Roman" panose="02020603050405020304" pitchFamily="18" charset="0"/>
                <a:cs typeface="Times New Roman" panose="02020603050405020304" pitchFamily="18" charset="0"/>
              </a:rPr>
              <a:t>, for shallow wells. Water bales were also known as </a:t>
            </a:r>
            <a:r>
              <a:rPr lang="en-US" sz="8000" dirty="0" err="1">
                <a:latin typeface="Times New Roman" panose="02020603050405020304" pitchFamily="18" charset="0"/>
                <a:cs typeface="Times New Roman" panose="02020603050405020304" pitchFamily="18" charset="0"/>
              </a:rPr>
              <a:t>ampi</a:t>
            </a:r>
            <a:r>
              <a:rPr lang="en-US" sz="8000" dirty="0">
                <a:latin typeface="Times New Roman" panose="02020603050405020304" pitchFamily="18" charset="0"/>
                <a:cs typeface="Times New Roman" panose="02020603050405020304" pitchFamily="18" charset="0"/>
              </a:rPr>
              <a:t> and </a:t>
            </a:r>
            <a:r>
              <a:rPr lang="en-US" sz="8000" dirty="0" err="1">
                <a:latin typeface="Times New Roman" panose="02020603050405020304" pitchFamily="18" charset="0"/>
                <a:cs typeface="Times New Roman" panose="02020603050405020304" pitchFamily="18" charset="0"/>
              </a:rPr>
              <a:t>kilar</a:t>
            </a:r>
            <a:r>
              <a:rPr lang="en-US" sz="8000" dirty="0">
                <a:latin typeface="Times New Roman" panose="02020603050405020304" pitchFamily="18" charset="0"/>
                <a:cs typeface="Times New Roman" panose="02020603050405020304" pitchFamily="18" charset="0"/>
              </a:rPr>
              <a:t>. Protecting the standing crops from stray animals and birds was an important activity and was carried out by young girls[8] and lower-class peasants. While the young girls used rattles to scare birds away, the </a:t>
            </a:r>
            <a:r>
              <a:rPr lang="en-US" sz="8000" dirty="0" err="1">
                <a:latin typeface="Times New Roman" panose="02020603050405020304" pitchFamily="18" charset="0"/>
                <a:cs typeface="Times New Roman" panose="02020603050405020304" pitchFamily="18" charset="0"/>
              </a:rPr>
              <a:t>Kuravan</a:t>
            </a:r>
            <a:r>
              <a:rPr lang="en-US" sz="8000" dirty="0">
                <a:latin typeface="Times New Roman" panose="02020603050405020304" pitchFamily="18" charset="0"/>
                <a:cs typeface="Times New Roman" panose="02020603050405020304" pitchFamily="18" charset="0"/>
              </a:rPr>
              <a:t> and </a:t>
            </a:r>
            <a:r>
              <a:rPr lang="en-US" sz="8000" dirty="0" err="1">
                <a:latin typeface="Times New Roman" panose="02020603050405020304" pitchFamily="18" charset="0"/>
                <a:cs typeface="Times New Roman" panose="02020603050405020304" pitchFamily="18" charset="0"/>
              </a:rPr>
              <a:t>Kurathi</a:t>
            </a:r>
            <a:r>
              <a:rPr lang="en-US" sz="8000" dirty="0">
                <a:latin typeface="Times New Roman" panose="02020603050405020304" pitchFamily="18" charset="0"/>
                <a:cs typeface="Times New Roman" panose="02020603050405020304" pitchFamily="18" charset="0"/>
              </a:rPr>
              <a:t> used a stone-sling device called </a:t>
            </a:r>
            <a:r>
              <a:rPr lang="en-US" sz="8000" dirty="0" err="1">
                <a:latin typeface="Times New Roman" panose="02020603050405020304" pitchFamily="18" charset="0"/>
                <a:cs typeface="Times New Roman" panose="02020603050405020304" pitchFamily="18" charset="0"/>
              </a:rPr>
              <a:t>Kavan</a:t>
            </a:r>
            <a:r>
              <a:rPr lang="en-US" sz="8000" dirty="0">
                <a:latin typeface="Times New Roman" panose="02020603050405020304" pitchFamily="18" charset="0"/>
                <a:cs typeface="Times New Roman" panose="02020603050405020304" pitchFamily="18" charset="0"/>
              </a:rPr>
              <a:t> to drive away elephants and birds. It is said that an accurate shot from the sling could even kill an animal. Bugles and burning torches were other mechanisms used to keep wild animals away from the fields. Sickles were used for harvesting fully grown paddy and reaping the ripe ears of corn. The paddy grain was separated by thrashing the sheaths on the ground. Ears of millets were stamped on by farm workers and that of black gram were beaten by a stick. During the early phases of the Sangam period, people depended heavily on rains as the primary source of water for agriculture. But, increasing demand stemming from a growing population led to the development of better methods of irrigation. Since the rivers of the region were not perennial, the primary goal was to procure an adequate and continuous supply of water. Tanks, lakes and dams </a:t>
            </a:r>
            <a:r>
              <a:rPr lang="en-US" sz="8000" dirty="0" err="1">
                <a:latin typeface="Times New Roman" panose="02020603050405020304" pitchFamily="18" charset="0"/>
                <a:cs typeface="Times New Roman" panose="02020603050405020304" pitchFamily="18" charset="0"/>
              </a:rPr>
              <a:t>wereimportant</a:t>
            </a:r>
            <a:r>
              <a:rPr lang="en-US" sz="8000" dirty="0">
                <a:latin typeface="Times New Roman" panose="02020603050405020304" pitchFamily="18" charset="0"/>
                <a:cs typeface="Times New Roman" panose="02020603050405020304" pitchFamily="18" charset="0"/>
              </a:rPr>
              <a:t> water storage systems that were developed for this purpose. Sluices and shutters were constructed for regulating water for irrigation. </a:t>
            </a:r>
            <a:endParaRPr lang="en-IN" sz="80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207262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9DD0-C3E2-5342-AC83-6C5847910D54}"/>
              </a:ext>
            </a:extLst>
          </p:cNvPr>
          <p:cNvSpPr>
            <a:spLocks noGrp="1"/>
          </p:cNvSpPr>
          <p:nvPr>
            <p:ph type="title"/>
          </p:nvPr>
        </p:nvSpPr>
        <p:spPr>
          <a:xfrm>
            <a:off x="1066800" y="2624328"/>
            <a:ext cx="10058400" cy="1609344"/>
          </a:xfrm>
        </p:spPr>
        <p:txBody>
          <a:bodyPr/>
          <a:lstStyle/>
          <a:p>
            <a:pPr algn="ctr"/>
            <a:r>
              <a:rPr lang="en-US" dirty="0">
                <a:latin typeface="Times New Roman" panose="02020603050405020304" pitchFamily="18" charset="0"/>
                <a:cs typeface="Times New Roman" panose="02020603050405020304" pitchFamily="18" charset="0"/>
              </a:rPr>
              <a:t>Thank you</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6B4C254-6DD4-8CE4-BBA8-28E408B30F9F}"/>
              </a:ext>
            </a:extLst>
          </p:cNvPr>
          <p:cNvSpPr>
            <a:spLocks noGrp="1"/>
          </p:cNvSpPr>
          <p:nvPr>
            <p:ph idx="1"/>
          </p:nvPr>
        </p:nvSpPr>
        <p:spPr>
          <a:xfrm>
            <a:off x="1069848" y="6065520"/>
            <a:ext cx="10058400" cy="106680"/>
          </a:xfrm>
        </p:spPr>
        <p:txBody>
          <a:bodyPr>
            <a:normAutofit fontScale="25000" lnSpcReduction="20000"/>
          </a:bodyPr>
          <a:lstStyle/>
          <a:p>
            <a:pPr marL="0" indent="0">
              <a:buNone/>
            </a:pPr>
            <a:r>
              <a:rPr lang="en-US" dirty="0"/>
              <a:t> </a:t>
            </a:r>
            <a:endParaRPr lang="en-IN" dirty="0"/>
          </a:p>
        </p:txBody>
      </p:sp>
    </p:spTree>
    <p:extLst>
      <p:ext uri="{BB962C8B-B14F-4D97-AF65-F5344CB8AC3E}">
        <p14:creationId xmlns:p14="http://schemas.microsoft.com/office/powerpoint/2010/main" val="3510259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35570-DC7F-BCA7-E017-621D37914779}"/>
              </a:ext>
            </a:extLst>
          </p:cNvPr>
          <p:cNvSpPr>
            <a:spLocks noGrp="1"/>
          </p:cNvSpPr>
          <p:nvPr>
            <p:ph type="title"/>
          </p:nvPr>
        </p:nvSpPr>
        <p:spPr>
          <a:xfrm>
            <a:off x="838200" y="934720"/>
            <a:ext cx="10515600" cy="5151119"/>
          </a:xfrm>
        </p:spPr>
        <p:txBody>
          <a:bodyPr>
            <a:normAutofit/>
          </a:bodyPr>
          <a:lstStyle/>
          <a:p>
            <a:pPr algn="ctr"/>
            <a:r>
              <a:rPr lang="en-US" sz="7200" b="0" i="0" dirty="0">
                <a:effectLst/>
                <a:latin typeface="Times New Roman" panose="02020603050405020304" pitchFamily="18" charset="0"/>
                <a:cs typeface="Times New Roman" panose="02020603050405020304" pitchFamily="18" charset="0"/>
              </a:rPr>
              <a:t>Presentation on Crop cultivation - Community</a:t>
            </a:r>
            <a:br>
              <a:rPr lang="en-US" sz="7200" dirty="0">
                <a:latin typeface="Times New Roman" panose="02020603050405020304" pitchFamily="18" charset="0"/>
                <a:cs typeface="Times New Roman" panose="02020603050405020304" pitchFamily="18" charset="0"/>
              </a:rPr>
            </a:br>
            <a:r>
              <a:rPr lang="en-US" sz="7200" b="0" i="0" dirty="0">
                <a:effectLst/>
                <a:latin typeface="Times New Roman" panose="02020603050405020304" pitchFamily="18" charset="0"/>
                <a:cs typeface="Times New Roman" panose="02020603050405020304" pitchFamily="18" charset="0"/>
              </a:rPr>
              <a:t>based Environment friendly practices</a:t>
            </a:r>
            <a:endParaRPr lang="en-IN" sz="7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1F5F8A-9F95-B7DB-7D7E-8BE5473317FF}"/>
              </a:ext>
            </a:extLst>
          </p:cNvPr>
          <p:cNvSpPr>
            <a:spLocks noGrp="1"/>
          </p:cNvSpPr>
          <p:nvPr>
            <p:ph idx="1"/>
          </p:nvPr>
        </p:nvSpPr>
        <p:spPr>
          <a:xfrm>
            <a:off x="11165840" y="6085839"/>
            <a:ext cx="187960" cy="91123"/>
          </a:xfrm>
        </p:spPr>
        <p:txBody>
          <a:bodyPr>
            <a:normAutofit fontScale="25000" lnSpcReduction="20000"/>
          </a:bodyPr>
          <a:lstStyle/>
          <a:p>
            <a:pPr marL="0" indent="0">
              <a:buNone/>
            </a:pPr>
            <a:r>
              <a:rPr lang="en-US" dirty="0"/>
              <a:t> </a:t>
            </a:r>
            <a:endParaRPr lang="en-IN" dirty="0"/>
          </a:p>
        </p:txBody>
      </p:sp>
    </p:spTree>
    <p:extLst>
      <p:ext uri="{BB962C8B-B14F-4D97-AF65-F5344CB8AC3E}">
        <p14:creationId xmlns:p14="http://schemas.microsoft.com/office/powerpoint/2010/main" val="3368338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F8B70-EEA0-8042-552E-59580F3EA575}"/>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4C785A55-81B8-6938-1DA9-B75B5F6E75DB}"/>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ACE662A0-EC78-5FB3-8C3B-2FD75775CD80}"/>
              </a:ext>
            </a:extLst>
          </p:cNvPr>
          <p:cNvPicPr>
            <a:picLocks noChangeAspect="1"/>
          </p:cNvPicPr>
          <p:nvPr/>
        </p:nvPicPr>
        <p:blipFill rotWithShape="1">
          <a:blip r:embed="rId2"/>
          <a:srcRect l="3667" t="29246" r="36250" b="15555"/>
          <a:stretch/>
        </p:blipFill>
        <p:spPr>
          <a:xfrm>
            <a:off x="1458845" y="1032693"/>
            <a:ext cx="9274310" cy="4792614"/>
          </a:xfrm>
          <a:prstGeom prst="rect">
            <a:avLst/>
          </a:prstGeom>
        </p:spPr>
      </p:pic>
    </p:spTree>
    <p:extLst>
      <p:ext uri="{BB962C8B-B14F-4D97-AF65-F5344CB8AC3E}">
        <p14:creationId xmlns:p14="http://schemas.microsoft.com/office/powerpoint/2010/main" val="2609720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AF0C0-FC32-8729-512A-ED07F286FD19}"/>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E083A584-243A-BE9A-AE1B-B5E5DBE51AB2}"/>
              </a:ext>
            </a:extLst>
          </p:cNvPr>
          <p:cNvSpPr>
            <a:spLocks noGrp="1"/>
          </p:cNvSpPr>
          <p:nvPr>
            <p:ph idx="1"/>
          </p:nvPr>
        </p:nvSpPr>
        <p:spPr/>
        <p:txBody>
          <a:bodyPr/>
          <a:lstStyle/>
          <a:p>
            <a:pPr marL="0" indent="0">
              <a:buNone/>
            </a:pPr>
            <a:r>
              <a:rPr lang="en-US" dirty="0"/>
              <a:t> </a:t>
            </a:r>
            <a:endParaRPr lang="en-IN" dirty="0"/>
          </a:p>
        </p:txBody>
      </p:sp>
      <p:pic>
        <p:nvPicPr>
          <p:cNvPr id="4098" name="Picture 2" descr="TNAU Agritech Portal :: Sustainable Agriculture">
            <a:extLst>
              <a:ext uri="{FF2B5EF4-FFF2-40B4-BE49-F238E27FC236}">
                <a16:creationId xmlns:a16="http://schemas.microsoft.com/office/drawing/2014/main" id="{7053D7F8-4770-8D69-DAC4-8C0D83A8A3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8826" y="243000"/>
            <a:ext cx="6714347" cy="63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724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09B0D-08CC-4882-3B4A-A29A55E5ED61}"/>
              </a:ext>
            </a:extLst>
          </p:cNvPr>
          <p:cNvSpPr>
            <a:spLocks noGrp="1"/>
          </p:cNvSpPr>
          <p:nvPr>
            <p:ph type="title"/>
          </p:nvPr>
        </p:nvSpPr>
        <p:spPr>
          <a:xfrm>
            <a:off x="1066800" y="309636"/>
            <a:ext cx="10058400" cy="1235804"/>
          </a:xfrm>
        </p:spPr>
        <p:txBody>
          <a:bodyPr>
            <a:noAutofit/>
          </a:bodyPr>
          <a:lstStyle/>
          <a:p>
            <a:r>
              <a:rPr lang="en-US" sz="3200" b="1" i="0" dirty="0">
                <a:solidFill>
                  <a:srgbClr val="000000"/>
                </a:solidFill>
                <a:effectLst/>
                <a:latin typeface="Times New Roman" panose="02020603050405020304" pitchFamily="18" charset="0"/>
                <a:cs typeface="Times New Roman" panose="02020603050405020304" pitchFamily="18" charset="0"/>
              </a:rPr>
              <a:t>Sustainable agriculture practices and systems in India (2021) – key statistics</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84587C8-D88D-98C7-B26F-C812C4DDBF73}"/>
              </a:ext>
            </a:extLst>
          </p:cNvPr>
          <p:cNvSpPr>
            <a:spLocks noGrp="1"/>
          </p:cNvSpPr>
          <p:nvPr>
            <p:ph idx="1"/>
          </p:nvPr>
        </p:nvSpPr>
        <p:spPr/>
        <p:txBody>
          <a:bodyPr/>
          <a:lstStyle/>
          <a:p>
            <a:pPr marL="0" indent="0">
              <a:buNone/>
            </a:pPr>
            <a:r>
              <a:rPr lang="en-US" dirty="0"/>
              <a:t> </a:t>
            </a:r>
            <a:endParaRPr lang="en-IN" dirty="0"/>
          </a:p>
        </p:txBody>
      </p:sp>
      <p:pic>
        <p:nvPicPr>
          <p:cNvPr id="1026" name="Picture 2">
            <a:extLst>
              <a:ext uri="{FF2B5EF4-FFF2-40B4-BE49-F238E27FC236}">
                <a16:creationId xmlns:a16="http://schemas.microsoft.com/office/drawing/2014/main" id="{285325F5-8D7A-947C-0D3D-6B2A197438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7049"/>
          <a:stretch/>
        </p:blipFill>
        <p:spPr bwMode="auto">
          <a:xfrm>
            <a:off x="2921793" y="1461357"/>
            <a:ext cx="6348413" cy="5002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9038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A6492-4BCE-295A-39BC-99C5B95970DD}"/>
              </a:ext>
            </a:extLst>
          </p:cNvPr>
          <p:cNvSpPr>
            <a:spLocks noGrp="1"/>
          </p:cNvSpPr>
          <p:nvPr>
            <p:ph type="title"/>
          </p:nvPr>
        </p:nvSpPr>
        <p:spPr>
          <a:xfrm>
            <a:off x="1069848" y="484632"/>
            <a:ext cx="10058400" cy="1039368"/>
          </a:xfrm>
        </p:spPr>
        <p:txBody>
          <a:bodyPr/>
          <a:lstStyle/>
          <a:p>
            <a:r>
              <a:rPr lang="en-US" dirty="0">
                <a:latin typeface="Times New Roman" panose="02020603050405020304" pitchFamily="18" charset="0"/>
                <a:cs typeface="Times New Roman" panose="02020603050405020304" pitchFamily="18" charset="0"/>
              </a:rPr>
              <a:t>Organic farming in </a:t>
            </a:r>
            <a:r>
              <a:rPr lang="en-US" dirty="0" err="1">
                <a:latin typeface="Times New Roman" panose="02020603050405020304" pitchFamily="18" charset="0"/>
                <a:cs typeface="Times New Roman" panose="02020603050405020304" pitchFamily="18" charset="0"/>
              </a:rPr>
              <a:t>india</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CD324D1-6D65-80AB-7012-C9A6E7F0D49E}"/>
              </a:ext>
            </a:extLst>
          </p:cNvPr>
          <p:cNvSpPr>
            <a:spLocks noGrp="1"/>
          </p:cNvSpPr>
          <p:nvPr>
            <p:ph idx="1"/>
          </p:nvPr>
        </p:nvSpPr>
        <p:spPr>
          <a:xfrm>
            <a:off x="1069848" y="1351280"/>
            <a:ext cx="10058400" cy="5659120"/>
          </a:xfrm>
        </p:spPr>
        <p:txBody>
          <a:bodyPr>
            <a:normAutofit fontScale="25000" lnSpcReduction="20000"/>
          </a:bodyPr>
          <a:lstStyle/>
          <a:p>
            <a:pPr algn="l"/>
            <a:r>
              <a:rPr lang="en-US" sz="7200" dirty="0">
                <a:latin typeface="Times New Roman" panose="02020603050405020304" pitchFamily="18" charset="0"/>
                <a:cs typeface="Times New Roman" panose="02020603050405020304" pitchFamily="18" charset="0"/>
              </a:rPr>
              <a:t> </a:t>
            </a:r>
            <a:r>
              <a:rPr lang="en-US" sz="8000" b="0" i="0" dirty="0">
                <a:solidFill>
                  <a:srgbClr val="000000"/>
                </a:solidFill>
                <a:effectLst/>
                <a:latin typeface="Times New Roman" panose="02020603050405020304" pitchFamily="18" charset="0"/>
                <a:cs typeface="Times New Roman" panose="02020603050405020304" pitchFamily="18" charset="0"/>
              </a:rPr>
              <a:t>Organic farming is in a nascent stage in India. About 2.78 million hectare of farmland was under organic cultivation as of March 2020, according to the Union Ministry of Agriculture and Farmers’ Welfare. This is two per cent of the 140.1 million ha net sown area in the country.</a:t>
            </a:r>
          </a:p>
          <a:p>
            <a:pPr algn="l"/>
            <a:r>
              <a:rPr lang="en-US" sz="8000" b="0" i="0" dirty="0">
                <a:solidFill>
                  <a:srgbClr val="000000"/>
                </a:solidFill>
                <a:effectLst/>
                <a:latin typeface="Times New Roman" panose="02020603050405020304" pitchFamily="18" charset="0"/>
                <a:cs typeface="Times New Roman" panose="02020603050405020304" pitchFamily="18" charset="0"/>
              </a:rPr>
              <a:t>A few states have taken the lead in improving organic farming coverage, as a major part of this area is concentrated only in a handful of states. Madhya Pradesh tops the list with 0.76 million ha of area under organic cultivation — that is over 27 per cent of India’s total organic cultivation area.</a:t>
            </a:r>
          </a:p>
          <a:p>
            <a:pPr algn="l"/>
            <a:r>
              <a:rPr lang="en-US" sz="8000" b="0" i="0" dirty="0">
                <a:solidFill>
                  <a:srgbClr val="000000"/>
                </a:solidFill>
                <a:effectLst/>
                <a:latin typeface="Times New Roman" panose="02020603050405020304" pitchFamily="18" charset="0"/>
                <a:cs typeface="Times New Roman" panose="02020603050405020304" pitchFamily="18" charset="0"/>
              </a:rPr>
              <a:t>The top three states — Madhya Pradesh, Rajasthan and Maharashtra — account for about half the area under organic cultivation. The top 10 states account for about 80 per cent of the total area under organic cultivation.</a:t>
            </a:r>
          </a:p>
          <a:p>
            <a:pPr algn="l"/>
            <a:r>
              <a:rPr lang="en-US" sz="8000" b="0" i="0" dirty="0">
                <a:solidFill>
                  <a:srgbClr val="000000"/>
                </a:solidFill>
                <a:effectLst/>
                <a:latin typeface="Times New Roman" panose="02020603050405020304" pitchFamily="18" charset="0"/>
                <a:cs typeface="Times New Roman" panose="02020603050405020304" pitchFamily="18" charset="0"/>
              </a:rPr>
              <a:t>Sikkim is the only Indian state to have become fully organic so far. A majority of the states have only a small part of their net sown area under organic farming. Even the top three states that account for the largest area under organic cultivation — Madhya Pradesh, Rajasthan and Maharashtra — have only around 4.9, 2.0 and 1.6 per cent of their net sown area under organic farming respectively.</a:t>
            </a:r>
          </a:p>
          <a:p>
            <a:pPr algn="l"/>
            <a:r>
              <a:rPr lang="en-US" sz="8000" b="0" i="0" dirty="0">
                <a:solidFill>
                  <a:srgbClr val="000000"/>
                </a:solidFill>
                <a:effectLst/>
                <a:latin typeface="Times New Roman" panose="02020603050405020304" pitchFamily="18" charset="0"/>
                <a:cs typeface="Times New Roman" panose="02020603050405020304" pitchFamily="18" charset="0"/>
              </a:rPr>
              <a:t>A few states such as Meghalaya, Mizoram, Uttarakhand, Goa and Sikkim have 10 per cent or more of their net sown area under organic cultivation.  All these states, except Goa, are in hilly regions.</a:t>
            </a:r>
          </a:p>
          <a:p>
            <a:pPr algn="l"/>
            <a:r>
              <a:rPr lang="en-US" sz="8000" b="0" i="0" dirty="0">
                <a:solidFill>
                  <a:srgbClr val="000000"/>
                </a:solidFill>
                <a:effectLst/>
                <a:latin typeface="Times New Roman" panose="02020603050405020304" pitchFamily="18" charset="0"/>
                <a:cs typeface="Times New Roman" panose="02020603050405020304" pitchFamily="18" charset="0"/>
              </a:rPr>
              <a:t>Union Territories such as Delhi, Dadra and Nagar Haveli and Daman and Diu, Lakshadweep and Chandigarh also have 10 per cent or more of their net sown area under organic cultivation, but their agricultural area is very small. Almost all other states have less than 10 per cent of their net sown area under organic.</a:t>
            </a:r>
          </a:p>
          <a:p>
            <a:pPr marL="0" indent="0">
              <a:buNone/>
            </a:pPr>
            <a:endParaRPr lang="en-IN" dirty="0"/>
          </a:p>
        </p:txBody>
      </p:sp>
    </p:spTree>
    <p:extLst>
      <p:ext uri="{BB962C8B-B14F-4D97-AF65-F5344CB8AC3E}">
        <p14:creationId xmlns:p14="http://schemas.microsoft.com/office/powerpoint/2010/main" val="141459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E4A0F-BADD-1989-3156-4E1034882B2D}"/>
              </a:ext>
            </a:extLst>
          </p:cNvPr>
          <p:cNvSpPr>
            <a:spLocks noGrp="1"/>
          </p:cNvSpPr>
          <p:nvPr>
            <p:ph type="title"/>
          </p:nvPr>
        </p:nvSpPr>
        <p:spPr/>
        <p:txBody>
          <a:bodyPr>
            <a:normAutofit/>
          </a:bodyPr>
          <a:lstStyle/>
          <a:p>
            <a:r>
              <a:rPr lang="en-IN" sz="6000" dirty="0"/>
              <a:t>Getting back to nature</a:t>
            </a:r>
          </a:p>
        </p:txBody>
      </p:sp>
      <p:sp>
        <p:nvSpPr>
          <p:cNvPr id="3" name="Content Placeholder 2">
            <a:extLst>
              <a:ext uri="{FF2B5EF4-FFF2-40B4-BE49-F238E27FC236}">
                <a16:creationId xmlns:a16="http://schemas.microsoft.com/office/drawing/2014/main" id="{216F9FAD-0EBE-0F55-1F4E-BD8FD2227044}"/>
              </a:ext>
            </a:extLst>
          </p:cNvPr>
          <p:cNvSpPr>
            <a:spLocks noGrp="1"/>
          </p:cNvSpPr>
          <p:nvPr>
            <p:ph idx="1"/>
          </p:nvPr>
        </p:nvSpPr>
        <p:spPr>
          <a:xfrm>
            <a:off x="1069848" y="1818640"/>
            <a:ext cx="10058400" cy="4876800"/>
          </a:xfrm>
        </p:spPr>
        <p:txBody>
          <a:bodyPr>
            <a:normAutofit fontScale="40000" lnSpcReduction="20000"/>
          </a:bodyPr>
          <a:lstStyle/>
          <a:p>
            <a:pPr algn="l"/>
            <a:r>
              <a:rPr lang="en-US" sz="5000" dirty="0"/>
              <a:t> </a:t>
            </a:r>
            <a:br>
              <a:rPr lang="en-US" sz="5000" b="0" i="0" dirty="0">
                <a:solidFill>
                  <a:srgbClr val="333333"/>
                </a:solidFill>
                <a:effectLst/>
                <a:latin typeface="GeoEditRegular"/>
              </a:rPr>
            </a:br>
            <a:r>
              <a:rPr lang="en-US" sz="5000" b="0" i="0" dirty="0">
                <a:solidFill>
                  <a:srgbClr val="333333"/>
                </a:solidFill>
                <a:effectLst/>
                <a:latin typeface="Times New Roman" panose="02020603050405020304" pitchFamily="18" charset="0"/>
                <a:cs typeface="Times New Roman" panose="02020603050405020304" pitchFamily="18" charset="0"/>
              </a:rPr>
              <a:t>Millions of farmers in India have </a:t>
            </a:r>
            <a:r>
              <a:rPr lang="en-US" sz="5000" b="1" i="0" dirty="0">
                <a:solidFill>
                  <a:srgbClr val="333333"/>
                </a:solidFill>
                <a:effectLst/>
                <a:latin typeface="Times New Roman" panose="02020603050405020304" pitchFamily="18" charset="0"/>
                <a:cs typeface="Times New Roman" panose="02020603050405020304" pitchFamily="18" charset="0"/>
              </a:rPr>
              <a:t>rejected chemical pesticides </a:t>
            </a:r>
            <a:r>
              <a:rPr lang="en-US" sz="5000" b="0" i="0" dirty="0">
                <a:solidFill>
                  <a:srgbClr val="333333"/>
                </a:solidFill>
                <a:effectLst/>
                <a:latin typeface="Times New Roman" panose="02020603050405020304" pitchFamily="18" charset="0"/>
                <a:cs typeface="Times New Roman" panose="02020603050405020304" pitchFamily="18" charset="0"/>
              </a:rPr>
              <a:t>as part of a growing movement that favors natural alternatives. Non-pesticide management is a sustainable approach to pest control operating on the theory that an infestation of one type of insect indicates a disturbance somewhere in the environment. Getting to the root of the problem instead of treating the symptoms can both balance the insect population and improve crop health overall.</a:t>
            </a:r>
          </a:p>
          <a:p>
            <a:pPr algn="l"/>
            <a:r>
              <a:rPr lang="en-US" sz="5000" b="0" i="0" dirty="0">
                <a:solidFill>
                  <a:srgbClr val="333333"/>
                </a:solidFill>
                <a:effectLst/>
                <a:latin typeface="Times New Roman" panose="02020603050405020304" pitchFamily="18" charset="0"/>
                <a:cs typeface="Times New Roman" panose="02020603050405020304" pitchFamily="18" charset="0"/>
              </a:rPr>
              <a:t>The switch to natural farming methods began as a grassroots movement. In 2000, the 900 or so villagers living in </a:t>
            </a:r>
            <a:r>
              <a:rPr lang="en-US" sz="5000" b="1" i="0" dirty="0" err="1">
                <a:solidFill>
                  <a:srgbClr val="333333"/>
                </a:solidFill>
                <a:effectLst/>
                <a:latin typeface="Times New Roman" panose="02020603050405020304" pitchFamily="18" charset="0"/>
                <a:cs typeface="Times New Roman" panose="02020603050405020304" pitchFamily="18" charset="0"/>
              </a:rPr>
              <a:t>Punukula</a:t>
            </a:r>
            <a:r>
              <a:rPr lang="en-US" sz="5000" b="1" i="0" dirty="0">
                <a:solidFill>
                  <a:srgbClr val="333333"/>
                </a:solidFill>
                <a:effectLst/>
                <a:latin typeface="Times New Roman" panose="02020603050405020304" pitchFamily="18" charset="0"/>
                <a:cs typeface="Times New Roman" panose="02020603050405020304" pitchFamily="18" charset="0"/>
              </a:rPr>
              <a:t>, Andhra Pradesh</a:t>
            </a:r>
            <a:r>
              <a:rPr lang="en-US" sz="5000" b="0" i="0" dirty="0">
                <a:solidFill>
                  <a:srgbClr val="333333"/>
                </a:solidFill>
                <a:effectLst/>
                <a:latin typeface="Times New Roman" panose="02020603050405020304" pitchFamily="18" charset="0"/>
                <a:cs typeface="Times New Roman" panose="02020603050405020304" pitchFamily="18" charset="0"/>
              </a:rPr>
              <a:t>, suffered from a number of debilitating issues. Farmers reported health problems that ranged from acute poisoning to death. Pest infestations regularly destroyed crops as insects developed resistance, causing farmers to take out loans to buy an increasing number of expensive chemical pesticides. Families faced crippling healthcare costs, crop failure, loss of income, and debt, all directly related to pesticides.</a:t>
            </a:r>
          </a:p>
          <a:p>
            <a:pPr algn="l"/>
            <a:r>
              <a:rPr lang="en-US" sz="5000" b="0" i="0" dirty="0">
                <a:solidFill>
                  <a:srgbClr val="333333"/>
                </a:solidFill>
                <a:effectLst/>
                <a:latin typeface="Times New Roman" panose="02020603050405020304" pitchFamily="18" charset="0"/>
                <a:cs typeface="Times New Roman" panose="02020603050405020304" pitchFamily="18" charset="0"/>
              </a:rPr>
              <a:t>With the help of local organizations, farmers experimented with non-pesticide management techniques like </a:t>
            </a:r>
            <a:r>
              <a:rPr lang="en-US" sz="5000" b="1" i="0" dirty="0">
                <a:solidFill>
                  <a:srgbClr val="333333"/>
                </a:solidFill>
                <a:effectLst/>
                <a:latin typeface="Times New Roman" panose="02020603050405020304" pitchFamily="18" charset="0"/>
                <a:cs typeface="Times New Roman" panose="02020603050405020304" pitchFamily="18" charset="0"/>
              </a:rPr>
              <a:t>using natural deterrents (such as neem and chili pepper) </a:t>
            </a:r>
            <a:r>
              <a:rPr lang="en-US" sz="5000" b="0" i="0" dirty="0">
                <a:solidFill>
                  <a:srgbClr val="333333"/>
                </a:solidFill>
                <a:effectLst/>
                <a:latin typeface="Times New Roman" panose="02020603050405020304" pitchFamily="18" charset="0"/>
                <a:cs typeface="Times New Roman" panose="02020603050405020304" pitchFamily="18" charset="0"/>
              </a:rPr>
              <a:t>to manage insects, and by </a:t>
            </a:r>
            <a:r>
              <a:rPr lang="en-US" sz="5000" b="1" i="0" dirty="0">
                <a:solidFill>
                  <a:srgbClr val="333333"/>
                </a:solidFill>
                <a:effectLst/>
                <a:latin typeface="Times New Roman" panose="02020603050405020304" pitchFamily="18" charset="0"/>
                <a:cs typeface="Times New Roman" panose="02020603050405020304" pitchFamily="18" charset="0"/>
              </a:rPr>
              <a:t>planting </a:t>
            </a:r>
            <a:r>
              <a:rPr lang="en-US" sz="5000" b="1" i="0" u="none" strike="noStrike" dirty="0">
                <a:solidFill>
                  <a:srgbClr val="333333"/>
                </a:solidFill>
                <a:effectLst/>
                <a:latin typeface="Times New Roman" panose="02020603050405020304" pitchFamily="18" charset="0"/>
                <a:cs typeface="Times New Roman" panose="02020603050405020304" pitchFamily="18" charset="0"/>
              </a:rPr>
              <a:t>trap crops</a:t>
            </a:r>
            <a:r>
              <a:rPr lang="en-US" sz="5000" b="1" i="0" dirty="0">
                <a:solidFill>
                  <a:srgbClr val="333333"/>
                </a:solidFill>
                <a:effectLst/>
                <a:latin typeface="Times New Roman" panose="02020603050405020304" pitchFamily="18" charset="0"/>
                <a:cs typeface="Times New Roman" panose="02020603050405020304" pitchFamily="18" charset="0"/>
              </a:rPr>
              <a:t> (like marigold and castor).</a:t>
            </a:r>
            <a:r>
              <a:rPr lang="en-US" sz="5000" b="0" i="0" dirty="0">
                <a:solidFill>
                  <a:srgbClr val="333333"/>
                </a:solidFill>
                <a:effectLst/>
                <a:latin typeface="Times New Roman" panose="02020603050405020304" pitchFamily="18" charset="0"/>
                <a:cs typeface="Times New Roman" panose="02020603050405020304" pitchFamily="18" charset="0"/>
              </a:rPr>
              <a:t> </a:t>
            </a:r>
            <a:r>
              <a:rPr lang="en-US" sz="5000" b="1" i="0" dirty="0">
                <a:solidFill>
                  <a:srgbClr val="333333"/>
                </a:solidFill>
                <a:effectLst/>
                <a:latin typeface="Times New Roman" panose="02020603050405020304" pitchFamily="18" charset="0"/>
                <a:cs typeface="Times New Roman" panose="02020603050405020304" pitchFamily="18" charset="0"/>
              </a:rPr>
              <a:t>Whereas chemical pesticides kill all insects, non-pesticide management seeks to balance the ecosystem so that insects exist in normal numbers (and never reach infestation levels). Many insects – like ladybugs, dragonflies and spiders – have an important role in nature that can benefit plants.</a:t>
            </a:r>
          </a:p>
          <a:p>
            <a:pPr marL="0" indent="0">
              <a:buNone/>
            </a:pPr>
            <a:endParaRPr lang="en-IN" dirty="0"/>
          </a:p>
        </p:txBody>
      </p:sp>
    </p:spTree>
    <p:extLst>
      <p:ext uri="{BB962C8B-B14F-4D97-AF65-F5344CB8AC3E}">
        <p14:creationId xmlns:p14="http://schemas.microsoft.com/office/powerpoint/2010/main" val="4153825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A1AE6-8F7F-82DD-8C97-757450C23A6A}"/>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DE73915B-223E-9906-74E0-393D564705B4}"/>
              </a:ext>
            </a:extLst>
          </p:cNvPr>
          <p:cNvSpPr>
            <a:spLocks noGrp="1"/>
          </p:cNvSpPr>
          <p:nvPr>
            <p:ph idx="1"/>
          </p:nvPr>
        </p:nvSpPr>
        <p:spPr/>
        <p:txBody>
          <a:bodyPr/>
          <a:lstStyle/>
          <a:p>
            <a:pPr marL="0" indent="0">
              <a:buNone/>
            </a:pPr>
            <a:r>
              <a:rPr lang="en-US" dirty="0"/>
              <a:t> </a:t>
            </a:r>
            <a:endParaRPr lang="en-IN" dirty="0"/>
          </a:p>
        </p:txBody>
      </p:sp>
      <p:pic>
        <p:nvPicPr>
          <p:cNvPr id="3074" name="Picture 2" descr="Organic Farming in India">
            <a:extLst>
              <a:ext uri="{FF2B5EF4-FFF2-40B4-BE49-F238E27FC236}">
                <a16:creationId xmlns:a16="http://schemas.microsoft.com/office/drawing/2014/main" id="{A6117E74-47B1-FFD7-2B83-2EA172A720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5453" y="243000"/>
            <a:ext cx="7561093" cy="63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3809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AF1F3-03FD-4CDE-625D-2EB44B86EBA0}"/>
              </a:ext>
            </a:extLst>
          </p:cNvPr>
          <p:cNvSpPr>
            <a:spLocks noGrp="1"/>
          </p:cNvSpPr>
          <p:nvPr>
            <p:ph type="title"/>
          </p:nvPr>
        </p:nvSpPr>
        <p:spPr>
          <a:xfrm>
            <a:off x="1069848" y="213360"/>
            <a:ext cx="10058400" cy="1609344"/>
          </a:xfrm>
        </p:spPr>
        <p:txBody>
          <a:bodyPr/>
          <a:lstStyle/>
          <a:p>
            <a:pPr algn="ctr"/>
            <a:r>
              <a:rPr lang="en-US" dirty="0"/>
              <a:t>Important example of eco-friendly cultivation</a:t>
            </a:r>
            <a:endParaRPr lang="en-IN" dirty="0"/>
          </a:p>
        </p:txBody>
      </p:sp>
      <p:sp>
        <p:nvSpPr>
          <p:cNvPr id="3" name="Content Placeholder 2">
            <a:extLst>
              <a:ext uri="{FF2B5EF4-FFF2-40B4-BE49-F238E27FC236}">
                <a16:creationId xmlns:a16="http://schemas.microsoft.com/office/drawing/2014/main" id="{9068BF50-7396-0D4B-7EF9-ADFEA57CDA34}"/>
              </a:ext>
            </a:extLst>
          </p:cNvPr>
          <p:cNvSpPr>
            <a:spLocks noGrp="1"/>
          </p:cNvSpPr>
          <p:nvPr>
            <p:ph idx="1"/>
          </p:nvPr>
        </p:nvSpPr>
        <p:spPr>
          <a:xfrm>
            <a:off x="1069848" y="1706880"/>
            <a:ext cx="10058400" cy="4937760"/>
          </a:xfrm>
        </p:spPr>
        <p:txBody>
          <a:bodyPr>
            <a:normAutofit fontScale="25000" lnSpcReduction="20000"/>
          </a:bodyPr>
          <a:lstStyle/>
          <a:p>
            <a:pPr marL="0" indent="0">
              <a:buNone/>
            </a:pPr>
            <a:r>
              <a:rPr lang="en-US" sz="4800" dirty="0">
                <a:latin typeface="Times New Roman" panose="02020603050405020304" pitchFamily="18" charset="0"/>
                <a:cs typeface="Times New Roman" panose="02020603050405020304" pitchFamily="18" charset="0"/>
              </a:rPr>
              <a:t> </a:t>
            </a:r>
            <a:r>
              <a:rPr lang="en-US" sz="8000" dirty="0">
                <a:latin typeface="Times New Roman" panose="02020603050405020304" pitchFamily="18" charset="0"/>
                <a:cs typeface="Times New Roman" panose="02020603050405020304" pitchFamily="18" charset="0"/>
              </a:rPr>
              <a:t>The ancient Tamils cultivated a wide range of crops such as rice, sugarcane, millets, pepper, various grams, coconuts, beans, cotton, plantain, tamarind and sandalwood. Paddy was the main crop and different varieties of paddy such as </a:t>
            </a:r>
            <a:r>
              <a:rPr lang="en-US" sz="8000" dirty="0" err="1">
                <a:latin typeface="Times New Roman" panose="02020603050405020304" pitchFamily="18" charset="0"/>
                <a:cs typeface="Times New Roman" panose="02020603050405020304" pitchFamily="18" charset="0"/>
              </a:rPr>
              <a:t>Vennel</a:t>
            </a:r>
            <a:r>
              <a:rPr lang="en-US" sz="8000" dirty="0">
                <a:latin typeface="Times New Roman" panose="02020603050405020304" pitchFamily="18" charset="0"/>
                <a:cs typeface="Times New Roman" panose="02020603050405020304" pitchFamily="18" charset="0"/>
              </a:rPr>
              <a:t>, </a:t>
            </a:r>
            <a:r>
              <a:rPr lang="en-US" sz="8000" dirty="0" err="1">
                <a:latin typeface="Times New Roman" panose="02020603050405020304" pitchFamily="18" charset="0"/>
                <a:cs typeface="Times New Roman" panose="02020603050405020304" pitchFamily="18" charset="0"/>
              </a:rPr>
              <a:t>Sennel</a:t>
            </a:r>
            <a:r>
              <a:rPr lang="en-US" sz="8000" dirty="0">
                <a:latin typeface="Times New Roman" panose="02020603050405020304" pitchFamily="18" charset="0"/>
                <a:cs typeface="Times New Roman" panose="02020603050405020304" pitchFamily="18" charset="0"/>
              </a:rPr>
              <a:t>, </a:t>
            </a:r>
            <a:r>
              <a:rPr lang="en-US" sz="8000" dirty="0" err="1">
                <a:latin typeface="Times New Roman" panose="02020603050405020304" pitchFamily="18" charset="0"/>
                <a:cs typeface="Times New Roman" panose="02020603050405020304" pitchFamily="18" charset="0"/>
              </a:rPr>
              <a:t>Pudunel</a:t>
            </a:r>
            <a:r>
              <a:rPr lang="en-US" sz="8000" dirty="0">
                <a:latin typeface="Times New Roman" panose="02020603050405020304" pitchFamily="18" charset="0"/>
                <a:cs typeface="Times New Roman" panose="02020603050405020304" pitchFamily="18" charset="0"/>
              </a:rPr>
              <a:t>, </a:t>
            </a:r>
            <a:r>
              <a:rPr lang="en-US" sz="8000" dirty="0" err="1">
                <a:latin typeface="Times New Roman" panose="02020603050405020304" pitchFamily="18" charset="0"/>
                <a:cs typeface="Times New Roman" panose="02020603050405020304" pitchFamily="18" charset="0"/>
              </a:rPr>
              <a:t>Aivananel</a:t>
            </a:r>
            <a:r>
              <a:rPr lang="en-US" sz="8000" dirty="0">
                <a:latin typeface="Times New Roman" panose="02020603050405020304" pitchFamily="18" charset="0"/>
                <a:cs typeface="Times New Roman" panose="02020603050405020304" pitchFamily="18" charset="0"/>
              </a:rPr>
              <a:t> and </a:t>
            </a:r>
            <a:r>
              <a:rPr lang="en-US" sz="8000" dirty="0" err="1">
                <a:latin typeface="Times New Roman" panose="02020603050405020304" pitchFamily="18" charset="0"/>
                <a:cs typeface="Times New Roman" panose="02020603050405020304" pitchFamily="18" charset="0"/>
              </a:rPr>
              <a:t>Torai</a:t>
            </a:r>
            <a:r>
              <a:rPr lang="en-US" sz="8000" dirty="0">
                <a:latin typeface="Times New Roman" panose="02020603050405020304" pitchFamily="18" charset="0"/>
                <a:cs typeface="Times New Roman" panose="02020603050405020304" pitchFamily="18" charset="0"/>
              </a:rPr>
              <a:t> were grown in the wet land of </a:t>
            </a:r>
            <a:r>
              <a:rPr lang="en-US" sz="8000" dirty="0" err="1">
                <a:latin typeface="Times New Roman" panose="02020603050405020304" pitchFamily="18" charset="0"/>
                <a:cs typeface="Times New Roman" panose="02020603050405020304" pitchFamily="18" charset="0"/>
              </a:rPr>
              <a:t>Marutam</a:t>
            </a:r>
            <a:r>
              <a:rPr lang="en-US" sz="8000" dirty="0">
                <a:latin typeface="Times New Roman" panose="02020603050405020304" pitchFamily="18" charset="0"/>
                <a:cs typeface="Times New Roman" panose="02020603050405020304" pitchFamily="18" charset="0"/>
              </a:rPr>
              <a:t>. </a:t>
            </a:r>
            <a:r>
              <a:rPr lang="en-US" sz="8000" dirty="0" err="1">
                <a:latin typeface="Times New Roman" panose="02020603050405020304" pitchFamily="18" charset="0"/>
                <a:cs typeface="Times New Roman" panose="02020603050405020304" pitchFamily="18" charset="0"/>
              </a:rPr>
              <a:t>Sennel</a:t>
            </a:r>
            <a:r>
              <a:rPr lang="en-US" sz="8000" dirty="0">
                <a:latin typeface="Times New Roman" panose="02020603050405020304" pitchFamily="18" charset="0"/>
                <a:cs typeface="Times New Roman" panose="02020603050405020304" pitchFamily="18" charset="0"/>
              </a:rPr>
              <a:t> and </a:t>
            </a:r>
            <a:r>
              <a:rPr lang="en-US" sz="8000" dirty="0" err="1">
                <a:latin typeface="Times New Roman" panose="02020603050405020304" pitchFamily="18" charset="0"/>
                <a:cs typeface="Times New Roman" panose="02020603050405020304" pitchFamily="18" charset="0"/>
              </a:rPr>
              <a:t>pudunel</a:t>
            </a:r>
            <a:r>
              <a:rPr lang="en-US" sz="8000" dirty="0">
                <a:latin typeface="Times New Roman" panose="02020603050405020304" pitchFamily="18" charset="0"/>
                <a:cs typeface="Times New Roman" panose="02020603050405020304" pitchFamily="18" charset="0"/>
              </a:rPr>
              <a:t> were the more refined varieties. In a very fertile land, a </a:t>
            </a:r>
            <a:r>
              <a:rPr lang="en-US" sz="8000" dirty="0" err="1">
                <a:latin typeface="Times New Roman" panose="02020603050405020304" pitchFamily="18" charset="0"/>
                <a:cs typeface="Times New Roman" panose="02020603050405020304" pitchFamily="18" charset="0"/>
              </a:rPr>
              <a:t>Veli</a:t>
            </a:r>
            <a:r>
              <a:rPr lang="en-US" sz="8000" dirty="0">
                <a:latin typeface="Times New Roman" panose="02020603050405020304" pitchFamily="18" charset="0"/>
                <a:cs typeface="Times New Roman" panose="02020603050405020304" pitchFamily="18" charset="0"/>
              </a:rPr>
              <a:t> of land yielded 1000 Kalam of paddy. The peasants lived under the shady groves beyond the </a:t>
            </a:r>
            <a:r>
              <a:rPr lang="en-US" sz="8000" dirty="0" err="1">
                <a:latin typeface="Times New Roman" panose="02020603050405020304" pitchFamily="18" charset="0"/>
                <a:cs typeface="Times New Roman" panose="02020603050405020304" pitchFamily="18" charset="0"/>
              </a:rPr>
              <a:t>Marutam</a:t>
            </a:r>
            <a:r>
              <a:rPr lang="en-US" sz="8000" dirty="0">
                <a:latin typeface="Times New Roman" panose="02020603050405020304" pitchFamily="18" charset="0"/>
                <a:cs typeface="Times New Roman" panose="02020603050405020304" pitchFamily="18" charset="0"/>
              </a:rPr>
              <a:t> land. Each house had jack, coconut, palm, areca and plantain trees. Turmeric plants were grown in front of the houses and flower gardens were laid in between the houses. The </a:t>
            </a:r>
            <a:r>
              <a:rPr lang="en-US" sz="8000" dirty="0" err="1">
                <a:latin typeface="Times New Roman" panose="02020603050405020304" pitchFamily="18" charset="0"/>
                <a:cs typeface="Times New Roman" panose="02020603050405020304" pitchFamily="18" charset="0"/>
              </a:rPr>
              <a:t>Mullai</a:t>
            </a:r>
            <a:r>
              <a:rPr lang="en-US" sz="8000" dirty="0">
                <a:latin typeface="Times New Roman" panose="02020603050405020304" pitchFamily="18" charset="0"/>
                <a:cs typeface="Times New Roman" panose="02020603050405020304" pitchFamily="18" charset="0"/>
              </a:rPr>
              <a:t> people undertook the cultivation of fruit trees and crops for cattle. The sugarcane producers even employed mechanical contrivances to extract juices from it. In some plots, rotation of crops was followed – cotton and millet were grown simultaneously on a plot and after that, beans were cultivated on the same land. There, generally, was surplus from the produce.  The Tamil people practiced a very systematic method of cultivation during the Sangam age. It was known that ploughing, manuring, weeding, irrigation and crop protection need to be followed in a proper way for the yield to be rich. </a:t>
            </a:r>
            <a:r>
              <a:rPr lang="en-US" sz="8000" dirty="0" err="1">
                <a:latin typeface="Times New Roman" panose="02020603050405020304" pitchFamily="18" charset="0"/>
                <a:cs typeface="Times New Roman" panose="02020603050405020304" pitchFamily="18" charset="0"/>
              </a:rPr>
              <a:t>Tiruvalluvar</a:t>
            </a:r>
            <a:r>
              <a:rPr lang="en-US" sz="8000" dirty="0">
                <a:latin typeface="Times New Roman" panose="02020603050405020304" pitchFamily="18" charset="0"/>
                <a:cs typeface="Times New Roman" panose="02020603050405020304" pitchFamily="18" charset="0"/>
              </a:rPr>
              <a:t>, in his </a:t>
            </a:r>
            <a:r>
              <a:rPr lang="en-US" sz="8000" dirty="0" err="1">
                <a:latin typeface="Times New Roman" panose="02020603050405020304" pitchFamily="18" charset="0"/>
                <a:cs typeface="Times New Roman" panose="02020603050405020304" pitchFamily="18" charset="0"/>
              </a:rPr>
              <a:t>Tirukkural</a:t>
            </a:r>
            <a:r>
              <a:rPr lang="en-US" sz="8000" dirty="0">
                <a:latin typeface="Times New Roman" panose="02020603050405020304" pitchFamily="18" charset="0"/>
                <a:cs typeface="Times New Roman" panose="02020603050405020304" pitchFamily="18" charset="0"/>
              </a:rPr>
              <a:t>, emphasizes the need for all of these steps to be undertaken in a careful manner in order to get a good yield. A paddy field was also known as Kalam and was ploughed with the help of oxen. Ploughed lands were leveled by the peasants using their feet, followed by the planting of the paddy seeds. Once the seeds grew into saplings, they were transplanted and when the crop was mature, it was harvested. Weeds were removed periodically. Paddy was removed from the harvested stalks by beating on the ground or by getting bullocks to tread on them. Cleared paddy was collected, measured and stored in proper containers. Millets were grown on the </a:t>
            </a:r>
            <a:r>
              <a:rPr lang="en-US" sz="8000" dirty="0" err="1">
                <a:latin typeface="Times New Roman" panose="02020603050405020304" pitchFamily="18" charset="0"/>
                <a:cs typeface="Times New Roman" panose="02020603050405020304" pitchFamily="18" charset="0"/>
              </a:rPr>
              <a:t>Pinpulam</a:t>
            </a:r>
            <a:r>
              <a:rPr lang="en-US" sz="8000" dirty="0">
                <a:latin typeface="Times New Roman" panose="02020603050405020304" pitchFamily="18" charset="0"/>
                <a:cs typeface="Times New Roman" panose="02020603050405020304" pitchFamily="18" charset="0"/>
              </a:rPr>
              <a:t> or the dry lands and in the </a:t>
            </a:r>
            <a:r>
              <a:rPr lang="en-US" sz="8000" dirty="0" err="1">
                <a:latin typeface="Times New Roman" panose="02020603050405020304" pitchFamily="18" charset="0"/>
                <a:cs typeface="Times New Roman" panose="02020603050405020304" pitchFamily="18" charset="0"/>
              </a:rPr>
              <a:t>Kurinji</a:t>
            </a:r>
            <a:r>
              <a:rPr lang="en-US" sz="8000" dirty="0">
                <a:latin typeface="Times New Roman" panose="02020603050405020304" pitchFamily="18" charset="0"/>
                <a:cs typeface="Times New Roman" panose="02020603050405020304" pitchFamily="18" charset="0"/>
              </a:rPr>
              <a:t> region. Crop rotation was followed – for instance, cotton and millets were grown simultaneously on the same plot and after that, beans were cultivated on it. </a:t>
            </a:r>
            <a:endParaRPr lang="en-IN" sz="8000" dirty="0"/>
          </a:p>
        </p:txBody>
      </p:sp>
    </p:spTree>
    <p:extLst>
      <p:ext uri="{BB962C8B-B14F-4D97-AF65-F5344CB8AC3E}">
        <p14:creationId xmlns:p14="http://schemas.microsoft.com/office/powerpoint/2010/main" val="13706220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40</TotalTime>
  <Words>1485</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GeoEditRegular</vt:lpstr>
      <vt:lpstr>Rockwell</vt:lpstr>
      <vt:lpstr>Rockwell Condensed</vt:lpstr>
      <vt:lpstr>Times New Roman</vt:lpstr>
      <vt:lpstr>Wingdings</vt:lpstr>
      <vt:lpstr>Wood Type</vt:lpstr>
      <vt:lpstr>18LEM109T Indian traditional knowledge</vt:lpstr>
      <vt:lpstr>Presentation on Crop cultivation - Community based Environment friendly practices</vt:lpstr>
      <vt:lpstr> </vt:lpstr>
      <vt:lpstr> </vt:lpstr>
      <vt:lpstr>Sustainable agriculture practices and systems in India (2021) – key statistics</vt:lpstr>
      <vt:lpstr>Organic farming in india</vt:lpstr>
      <vt:lpstr>Getting back to nature</vt:lpstr>
      <vt:lpstr> </vt:lpstr>
      <vt:lpstr>Important example of eco-friendly cultivation</vt:lpstr>
      <vt:lpstr>Important example of eco-friendly cultivation (contd…)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Sooraj Tomar</dc:creator>
  <cp:lastModifiedBy>Sooraj Tomar</cp:lastModifiedBy>
  <cp:revision>33</cp:revision>
  <dcterms:created xsi:type="dcterms:W3CDTF">2022-08-23T07:46:36Z</dcterms:created>
  <dcterms:modified xsi:type="dcterms:W3CDTF">2022-08-23T09:02:38Z</dcterms:modified>
</cp:coreProperties>
</file>