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5" r:id="rId5"/>
    <p:sldId id="259" r:id="rId6"/>
    <p:sldId id="264" r:id="rId7"/>
    <p:sldId id="260" r:id="rId8"/>
    <p:sldId id="261"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0344D-DE6A-4C42-94DB-6BC2E1AA4A4B}" type="datetimeFigureOut">
              <a:rPr lang="en-IN" smtClean="0"/>
              <a:t>16-06-2022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54734-A95A-4201-B65C-A5E70AC861DF}" type="slidenum">
              <a:rPr lang="en-IN" smtClean="0"/>
              <a:t>‹#›</a:t>
            </a:fld>
            <a:endParaRPr lang="en-IN"/>
          </a:p>
        </p:txBody>
      </p:sp>
    </p:spTree>
    <p:extLst>
      <p:ext uri="{BB962C8B-B14F-4D97-AF65-F5344CB8AC3E}">
        <p14:creationId xmlns:p14="http://schemas.microsoft.com/office/powerpoint/2010/main" val="412028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354734-A95A-4201-B65C-A5E70AC861DF}" type="slidenum">
              <a:rPr lang="en-IN" smtClean="0"/>
              <a:t>7</a:t>
            </a:fld>
            <a:endParaRPr lang="en-IN"/>
          </a:p>
        </p:txBody>
      </p:sp>
    </p:spTree>
    <p:extLst>
      <p:ext uri="{BB962C8B-B14F-4D97-AF65-F5344CB8AC3E}">
        <p14:creationId xmlns:p14="http://schemas.microsoft.com/office/powerpoint/2010/main" val="31262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BD14-E40C-CFC9-1707-8CBB189781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F4FF79-727D-3A4E-430E-40A30FC6EE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E5A4BE-BF77-DC5A-25EB-185ED2F1ABBC}"/>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5" name="Footer Placeholder 4">
            <a:extLst>
              <a:ext uri="{FF2B5EF4-FFF2-40B4-BE49-F238E27FC236}">
                <a16:creationId xmlns:a16="http://schemas.microsoft.com/office/drawing/2014/main" id="{7BB27132-7351-9C52-251C-2AD3CB179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BB886-B31C-1F2A-6C51-45394C0094F9}"/>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12672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825A-779E-D02C-85C9-FC98038AC4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A7F35D-AC3B-19E7-EC38-15B8848DF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FD1D3-C6F7-36B8-D115-B0CCC673F29F}"/>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5" name="Footer Placeholder 4">
            <a:extLst>
              <a:ext uri="{FF2B5EF4-FFF2-40B4-BE49-F238E27FC236}">
                <a16:creationId xmlns:a16="http://schemas.microsoft.com/office/drawing/2014/main" id="{ACB05469-5E76-2A0B-B679-AF1E1D42C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F49294-2B61-FC6D-C740-2296732FBE97}"/>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327273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EACD2-35F7-EFFA-FED6-DFB15F487E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014BEF-ECF5-A5D4-1026-E03E19E22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8ADE0-67AD-415E-A4B0-4561C04EB9C3}"/>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5" name="Footer Placeholder 4">
            <a:extLst>
              <a:ext uri="{FF2B5EF4-FFF2-40B4-BE49-F238E27FC236}">
                <a16:creationId xmlns:a16="http://schemas.microsoft.com/office/drawing/2014/main" id="{32EDB865-9B64-FAE2-58F5-1D5AB1F64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C33DC-8907-E7B4-5D4D-22CD60729496}"/>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355665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0A16-9974-DBF9-8324-5F9AAD3C4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7F3A3-8F6A-181B-8C19-08F07C7DE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C827C-9B26-C163-34C9-DD3C933DA10E}"/>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5" name="Footer Placeholder 4">
            <a:extLst>
              <a:ext uri="{FF2B5EF4-FFF2-40B4-BE49-F238E27FC236}">
                <a16:creationId xmlns:a16="http://schemas.microsoft.com/office/drawing/2014/main" id="{C1789E95-280C-0DF3-E0BB-608D66FD5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F424A-FDE4-2F27-D43C-53A93827C100}"/>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377654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3D69-CC11-27BE-0005-26B33AA7B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E52E35-9306-E87D-0FF7-AF04E4F1A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B89314-BFC8-2EB6-03BC-71C19A227562}"/>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5" name="Footer Placeholder 4">
            <a:extLst>
              <a:ext uri="{FF2B5EF4-FFF2-40B4-BE49-F238E27FC236}">
                <a16:creationId xmlns:a16="http://schemas.microsoft.com/office/drawing/2014/main" id="{F721EC43-6147-6762-89E7-DCEBDF223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7F036-A753-2E09-8E97-7D7790916353}"/>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412580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238B-0609-F203-A0AB-9DE22F48C9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0C5812-71BB-3546-1195-A29F0BEBCA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D8E545-105D-3D04-6181-4377BF895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75828D-1CB9-A553-7422-47DBB7E4C26D}"/>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6" name="Footer Placeholder 5">
            <a:extLst>
              <a:ext uri="{FF2B5EF4-FFF2-40B4-BE49-F238E27FC236}">
                <a16:creationId xmlns:a16="http://schemas.microsoft.com/office/drawing/2014/main" id="{22A82826-3346-93CC-55B1-147435AA8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101A32-4872-BEC7-3569-C86F91DDCB37}"/>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371093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6383-0CD6-E3B7-2E4D-7FA5394DEF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FB2CF9-ABB6-059F-EC07-4441B8986A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5E43A7-5CC6-DB41-7D08-AAA260E438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FF7B78-8E26-2416-C571-47533C0B4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0BBB48-E19D-2698-0A68-9527C65B2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A599E5-A6AF-DBB6-C6AE-FDF238AD8B83}"/>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8" name="Footer Placeholder 7">
            <a:extLst>
              <a:ext uri="{FF2B5EF4-FFF2-40B4-BE49-F238E27FC236}">
                <a16:creationId xmlns:a16="http://schemas.microsoft.com/office/drawing/2014/main" id="{B9D0AAAC-24FE-62EB-85FD-894598015C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4A09E4-B7EF-9139-AF53-31FC66225752}"/>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146465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DE9D-E9CC-9C8A-3501-2CB21BB203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D453D2-640F-978F-9B7E-887B60266E37}"/>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4" name="Footer Placeholder 3">
            <a:extLst>
              <a:ext uri="{FF2B5EF4-FFF2-40B4-BE49-F238E27FC236}">
                <a16:creationId xmlns:a16="http://schemas.microsoft.com/office/drawing/2014/main" id="{BC9BD185-A99A-2665-A5AD-98A07CA563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CB2C81-AD98-34EC-F087-B0278B02226A}"/>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331415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3C84AD-EE52-DD5A-1D32-65107640E565}"/>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3" name="Footer Placeholder 2">
            <a:extLst>
              <a:ext uri="{FF2B5EF4-FFF2-40B4-BE49-F238E27FC236}">
                <a16:creationId xmlns:a16="http://schemas.microsoft.com/office/drawing/2014/main" id="{42943DFB-C6CD-7556-C0D9-62858D6D31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2DEDBA-C3DD-0834-F903-20EFC8ADFE13}"/>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394497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DF7E-AD53-D340-52C5-D42A2CEA3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B57404-DEEA-9B61-3A12-471ADBA05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EA69B4-F4D3-6F43-4AD5-8D907C283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F8C72-4ED9-25AC-9814-2C2039B8AE8D}"/>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6" name="Footer Placeholder 5">
            <a:extLst>
              <a:ext uri="{FF2B5EF4-FFF2-40B4-BE49-F238E27FC236}">
                <a16:creationId xmlns:a16="http://schemas.microsoft.com/office/drawing/2014/main" id="{97508FD4-5442-C5CE-440F-D9A6C5509A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44B6E-DEA1-3CF4-1DF6-27A2071A4E73}"/>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174260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CAB1-BB2D-98D8-64BF-17AA62788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C4BF39-2D29-8CD0-CDF6-33AEFDF8B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86F3AF-BBF4-86F7-6AF3-198BD5182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0FD80-9E21-02A8-CFFE-49C502F51357}"/>
              </a:ext>
            </a:extLst>
          </p:cNvPr>
          <p:cNvSpPr>
            <a:spLocks noGrp="1"/>
          </p:cNvSpPr>
          <p:nvPr>
            <p:ph type="dt" sz="half" idx="10"/>
          </p:nvPr>
        </p:nvSpPr>
        <p:spPr/>
        <p:txBody>
          <a:bodyPr/>
          <a:lstStyle/>
          <a:p>
            <a:fld id="{3A9C19C0-9595-49CC-81E5-98075CAD814D}" type="datetimeFigureOut">
              <a:rPr lang="en-IN" smtClean="0"/>
              <a:t>16-06-2022</a:t>
            </a:fld>
            <a:endParaRPr lang="en-IN"/>
          </a:p>
        </p:txBody>
      </p:sp>
      <p:sp>
        <p:nvSpPr>
          <p:cNvPr id="6" name="Footer Placeholder 5">
            <a:extLst>
              <a:ext uri="{FF2B5EF4-FFF2-40B4-BE49-F238E27FC236}">
                <a16:creationId xmlns:a16="http://schemas.microsoft.com/office/drawing/2014/main" id="{647DB12D-1123-1699-7BCC-DD22E2C3D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0B7A4F-A16A-FC4D-0516-45C668DE385C}"/>
              </a:ext>
            </a:extLst>
          </p:cNvPr>
          <p:cNvSpPr>
            <a:spLocks noGrp="1"/>
          </p:cNvSpPr>
          <p:nvPr>
            <p:ph type="sldNum" sz="quarter" idx="12"/>
          </p:nvPr>
        </p:nvSpPr>
        <p:spPr/>
        <p:txBody>
          <a:bodyPr/>
          <a:lstStyle/>
          <a:p>
            <a:fld id="{B3186764-D946-4356-BDF0-C2D497DF3950}" type="slidenum">
              <a:rPr lang="en-IN" smtClean="0"/>
              <a:t>‹#›</a:t>
            </a:fld>
            <a:endParaRPr lang="en-IN"/>
          </a:p>
        </p:txBody>
      </p:sp>
    </p:spTree>
    <p:extLst>
      <p:ext uri="{BB962C8B-B14F-4D97-AF65-F5344CB8AC3E}">
        <p14:creationId xmlns:p14="http://schemas.microsoft.com/office/powerpoint/2010/main" val="361347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D865E-8588-EC86-E11A-C086A40AC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77DEA-76F0-3CFC-03BD-2C3EA920B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5567D-1549-7ADE-3F02-A8F6A61E6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C19C0-9595-49CC-81E5-98075CAD814D}" type="datetimeFigureOut">
              <a:rPr lang="en-IN" smtClean="0"/>
              <a:t>16-06-2022</a:t>
            </a:fld>
            <a:endParaRPr lang="en-IN"/>
          </a:p>
        </p:txBody>
      </p:sp>
      <p:sp>
        <p:nvSpPr>
          <p:cNvPr id="5" name="Footer Placeholder 4">
            <a:extLst>
              <a:ext uri="{FF2B5EF4-FFF2-40B4-BE49-F238E27FC236}">
                <a16:creationId xmlns:a16="http://schemas.microsoft.com/office/drawing/2014/main" id="{CF31B124-F533-92C3-89E5-D22399AE0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AAB1A6-2AC0-2013-2991-6BCC850FF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86764-D946-4356-BDF0-C2D497DF3950}" type="slidenum">
              <a:rPr lang="en-IN" smtClean="0"/>
              <a:t>‹#›</a:t>
            </a:fld>
            <a:endParaRPr lang="en-IN"/>
          </a:p>
        </p:txBody>
      </p:sp>
    </p:spTree>
    <p:extLst>
      <p:ext uri="{BB962C8B-B14F-4D97-AF65-F5344CB8AC3E}">
        <p14:creationId xmlns:p14="http://schemas.microsoft.com/office/powerpoint/2010/main" val="1338891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E337-8DC0-0211-30E0-1C3F40BC5094}"/>
              </a:ext>
            </a:extLst>
          </p:cNvPr>
          <p:cNvSpPr>
            <a:spLocks noGrp="1"/>
          </p:cNvSpPr>
          <p:nvPr>
            <p:ph type="ctrTitle"/>
          </p:nvPr>
        </p:nvSpPr>
        <p:spPr/>
        <p:txBody>
          <a:bodyPr>
            <a:normAutofit/>
          </a:bodyPr>
          <a:lstStyle/>
          <a:p>
            <a:r>
              <a:rPr lang="en-US" sz="7200" dirty="0"/>
              <a:t>18PDH103T</a:t>
            </a:r>
            <a:br>
              <a:rPr lang="en-US" sz="7200" dirty="0"/>
            </a:br>
            <a:r>
              <a:rPr lang="en-US" sz="7200" dirty="0"/>
              <a:t>Social Engineering</a:t>
            </a:r>
            <a:endParaRPr lang="en-IN" sz="7200" dirty="0"/>
          </a:p>
        </p:txBody>
      </p:sp>
      <p:sp>
        <p:nvSpPr>
          <p:cNvPr id="3" name="Subtitle 2">
            <a:extLst>
              <a:ext uri="{FF2B5EF4-FFF2-40B4-BE49-F238E27FC236}">
                <a16:creationId xmlns:a16="http://schemas.microsoft.com/office/drawing/2014/main" id="{C58786C3-31B6-B794-CA44-85B5E2E386FE}"/>
              </a:ext>
            </a:extLst>
          </p:cNvPr>
          <p:cNvSpPr>
            <a:spLocks noGrp="1"/>
          </p:cNvSpPr>
          <p:nvPr>
            <p:ph type="subTitle" idx="1"/>
          </p:nvPr>
        </p:nvSpPr>
        <p:spPr/>
        <p:txBody>
          <a:bodyPr/>
          <a:lstStyle/>
          <a:p>
            <a:r>
              <a:rPr lang="en-US" sz="5400" b="1" dirty="0"/>
              <a:t>Project Presentation</a:t>
            </a:r>
            <a:endParaRPr lang="en-IN" b="1" dirty="0"/>
          </a:p>
        </p:txBody>
      </p:sp>
    </p:spTree>
    <p:extLst>
      <p:ext uri="{BB962C8B-B14F-4D97-AF65-F5344CB8AC3E}">
        <p14:creationId xmlns:p14="http://schemas.microsoft.com/office/powerpoint/2010/main" val="390446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B1B5-D240-DD03-8733-304F46AE4D4C}"/>
              </a:ext>
            </a:extLst>
          </p:cNvPr>
          <p:cNvSpPr>
            <a:spLocks noGrp="1"/>
          </p:cNvSpPr>
          <p:nvPr>
            <p:ph type="title"/>
          </p:nvPr>
        </p:nvSpPr>
        <p:spPr/>
        <p:txBody>
          <a:bodyPr/>
          <a:lstStyle/>
          <a:p>
            <a:r>
              <a:rPr lang="en-US" b="1" u="sng" dirty="0"/>
              <a:t>Team Details</a:t>
            </a:r>
            <a:endParaRPr lang="en-IN" b="1" u="sng" dirty="0"/>
          </a:p>
        </p:txBody>
      </p:sp>
      <p:sp>
        <p:nvSpPr>
          <p:cNvPr id="3" name="Content Placeholder 2">
            <a:extLst>
              <a:ext uri="{FF2B5EF4-FFF2-40B4-BE49-F238E27FC236}">
                <a16:creationId xmlns:a16="http://schemas.microsoft.com/office/drawing/2014/main" id="{6A7E10E9-F0C2-06DB-A9D0-C1D852894DA0}"/>
              </a:ext>
            </a:extLst>
          </p:cNvPr>
          <p:cNvSpPr>
            <a:spLocks noGrp="1"/>
          </p:cNvSpPr>
          <p:nvPr>
            <p:ph idx="1"/>
          </p:nvPr>
        </p:nvSpPr>
        <p:spPr/>
        <p:txBody>
          <a:bodyPr>
            <a:normAutofit fontScale="77500" lnSpcReduction="20000"/>
          </a:bodyPr>
          <a:lstStyle/>
          <a:p>
            <a:pPr marL="0" indent="0" algn="ctr">
              <a:lnSpc>
                <a:spcPct val="107000"/>
              </a:lnSpc>
              <a:spcAft>
                <a:spcPts val="800"/>
              </a:spcAft>
              <a:buNone/>
            </a:pPr>
            <a:r>
              <a:rPr lang="en-US" sz="4700" b="1" dirty="0">
                <a:effectLst/>
                <a:latin typeface="Times New Roman" panose="02020603050405020304" pitchFamily="18" charset="0"/>
                <a:ea typeface="Calibri" panose="020F0502020204030204" pitchFamily="34" charset="0"/>
                <a:cs typeface="Mangal"/>
              </a:rPr>
              <a:t>VIGHNESH PRADHAN(RA2011030010</a:t>
            </a:r>
            <a:r>
              <a:rPr lang="en-US" sz="4700" b="1" dirty="0">
                <a:solidFill>
                  <a:srgbClr val="ED7D31"/>
                </a:solidFill>
                <a:effectLst/>
                <a:latin typeface="Times New Roman" panose="02020603050405020304" pitchFamily="18" charset="0"/>
                <a:ea typeface="Calibri" panose="020F0502020204030204" pitchFamily="34" charset="0"/>
                <a:cs typeface="Mangal"/>
              </a:rPr>
              <a:t>180</a:t>
            </a:r>
            <a:r>
              <a:rPr lang="en-US" sz="4700" b="1" dirty="0">
                <a:effectLst/>
                <a:latin typeface="Times New Roman" panose="02020603050405020304" pitchFamily="18" charset="0"/>
                <a:ea typeface="Calibri" panose="020F0502020204030204" pitchFamily="34" charset="0"/>
                <a:cs typeface="Mangal"/>
              </a:rPr>
              <a:t>)</a:t>
            </a:r>
            <a:endParaRPr lang="en-IN" sz="4700" dirty="0">
              <a:effectLst/>
              <a:latin typeface="Times New Roman" panose="02020603050405020304" pitchFamily="18" charset="0"/>
              <a:ea typeface="Calibri" panose="020F0502020204030204" pitchFamily="34" charset="0"/>
              <a:cs typeface="Mangal"/>
            </a:endParaRPr>
          </a:p>
          <a:p>
            <a:pPr marL="0" indent="0" algn="ctr">
              <a:lnSpc>
                <a:spcPct val="107000"/>
              </a:lnSpc>
              <a:spcAft>
                <a:spcPts val="800"/>
              </a:spcAft>
              <a:buNone/>
            </a:pPr>
            <a:r>
              <a:rPr lang="en-US" sz="4700" b="1" dirty="0">
                <a:effectLst/>
                <a:latin typeface="Times New Roman" panose="02020603050405020304" pitchFamily="18" charset="0"/>
                <a:ea typeface="Calibri" panose="020F0502020204030204" pitchFamily="34" charset="0"/>
                <a:cs typeface="Mangal"/>
              </a:rPr>
              <a:t>HEMACHANDU B V(RA2011030010</a:t>
            </a:r>
            <a:r>
              <a:rPr lang="en-US" sz="4700" b="1" dirty="0">
                <a:solidFill>
                  <a:srgbClr val="ED7D31"/>
                </a:solidFill>
                <a:effectLst/>
                <a:latin typeface="Times New Roman" panose="02020603050405020304" pitchFamily="18" charset="0"/>
                <a:ea typeface="Calibri" panose="020F0502020204030204" pitchFamily="34" charset="0"/>
                <a:cs typeface="Mangal"/>
              </a:rPr>
              <a:t>200</a:t>
            </a:r>
            <a:r>
              <a:rPr lang="en-US" sz="4700" b="1" dirty="0">
                <a:effectLst/>
                <a:latin typeface="Times New Roman" panose="02020603050405020304" pitchFamily="18" charset="0"/>
                <a:ea typeface="Calibri" panose="020F0502020204030204" pitchFamily="34" charset="0"/>
                <a:cs typeface="Mangal"/>
              </a:rPr>
              <a:t>)</a:t>
            </a:r>
            <a:endParaRPr lang="en-IN" sz="4700" dirty="0">
              <a:effectLst/>
              <a:latin typeface="Times New Roman" panose="02020603050405020304" pitchFamily="18" charset="0"/>
              <a:ea typeface="Calibri" panose="020F0502020204030204" pitchFamily="34" charset="0"/>
              <a:cs typeface="Mangal"/>
            </a:endParaRPr>
          </a:p>
          <a:p>
            <a:pPr marL="0" indent="0" algn="ctr">
              <a:lnSpc>
                <a:spcPct val="107000"/>
              </a:lnSpc>
              <a:spcAft>
                <a:spcPts val="800"/>
              </a:spcAft>
              <a:buNone/>
            </a:pPr>
            <a:r>
              <a:rPr lang="en-US" sz="4700" b="1" dirty="0">
                <a:effectLst/>
                <a:latin typeface="Times New Roman" panose="02020603050405020304" pitchFamily="18" charset="0"/>
                <a:ea typeface="Calibri" panose="020F0502020204030204" pitchFamily="34" charset="0"/>
                <a:cs typeface="Mangal"/>
              </a:rPr>
              <a:t>PURAB SINGH THAKUR(RA2011030010</a:t>
            </a:r>
            <a:r>
              <a:rPr lang="en-US" sz="4700" b="1" dirty="0">
                <a:solidFill>
                  <a:srgbClr val="ED7D31"/>
                </a:solidFill>
                <a:effectLst/>
                <a:latin typeface="Times New Roman" panose="02020603050405020304" pitchFamily="18" charset="0"/>
                <a:ea typeface="Calibri" panose="020F0502020204030204" pitchFamily="34" charset="0"/>
                <a:cs typeface="Mangal"/>
              </a:rPr>
              <a:t>204</a:t>
            </a:r>
            <a:r>
              <a:rPr lang="en-US" sz="4700" b="1" dirty="0">
                <a:effectLst/>
                <a:latin typeface="Times New Roman" panose="02020603050405020304" pitchFamily="18" charset="0"/>
                <a:ea typeface="Calibri" panose="020F0502020204030204" pitchFamily="34" charset="0"/>
                <a:cs typeface="Mangal"/>
              </a:rPr>
              <a:t>)</a:t>
            </a:r>
            <a:endParaRPr lang="en-IN" sz="4700" dirty="0">
              <a:effectLst/>
              <a:latin typeface="Times New Roman" panose="02020603050405020304" pitchFamily="18" charset="0"/>
              <a:ea typeface="Calibri" panose="020F0502020204030204" pitchFamily="34" charset="0"/>
              <a:cs typeface="Mangal"/>
            </a:endParaRPr>
          </a:p>
          <a:p>
            <a:pPr marL="0" indent="0" algn="ctr">
              <a:lnSpc>
                <a:spcPct val="107000"/>
              </a:lnSpc>
              <a:spcAft>
                <a:spcPts val="800"/>
              </a:spcAft>
              <a:buNone/>
            </a:pPr>
            <a:r>
              <a:rPr lang="en-US" sz="4700" b="1" dirty="0">
                <a:effectLst/>
                <a:latin typeface="Times New Roman" panose="02020603050405020304" pitchFamily="18" charset="0"/>
                <a:ea typeface="Calibri" panose="020F0502020204030204" pitchFamily="34" charset="0"/>
                <a:cs typeface="Mangal"/>
              </a:rPr>
              <a:t>HARSHIT SHARMA(RA2011030010</a:t>
            </a:r>
            <a:r>
              <a:rPr lang="en-US" sz="4700" b="1" dirty="0">
                <a:solidFill>
                  <a:srgbClr val="ED7D31"/>
                </a:solidFill>
                <a:effectLst/>
                <a:latin typeface="Times New Roman" panose="02020603050405020304" pitchFamily="18" charset="0"/>
                <a:ea typeface="Calibri" panose="020F0502020204030204" pitchFamily="34" charset="0"/>
                <a:cs typeface="Mangal"/>
              </a:rPr>
              <a:t>206</a:t>
            </a:r>
            <a:r>
              <a:rPr lang="en-US" sz="4700" b="1" dirty="0">
                <a:effectLst/>
                <a:latin typeface="Times New Roman" panose="02020603050405020304" pitchFamily="18" charset="0"/>
                <a:ea typeface="Calibri" panose="020F0502020204030204" pitchFamily="34" charset="0"/>
                <a:cs typeface="Mangal"/>
              </a:rPr>
              <a:t>)</a:t>
            </a:r>
            <a:endParaRPr lang="en-IN" sz="4700" dirty="0">
              <a:effectLst/>
              <a:latin typeface="Times New Roman" panose="02020603050405020304" pitchFamily="18" charset="0"/>
              <a:ea typeface="Calibri" panose="020F0502020204030204" pitchFamily="34" charset="0"/>
              <a:cs typeface="Mangal"/>
            </a:endParaRPr>
          </a:p>
          <a:p>
            <a:pPr marL="0" indent="0" algn="ctr">
              <a:lnSpc>
                <a:spcPct val="107000"/>
              </a:lnSpc>
              <a:spcAft>
                <a:spcPts val="800"/>
              </a:spcAft>
              <a:buNone/>
            </a:pPr>
            <a:r>
              <a:rPr lang="en-US" sz="4700" b="1" dirty="0">
                <a:effectLst/>
                <a:latin typeface="Times New Roman" panose="02020603050405020304" pitchFamily="18" charset="0"/>
                <a:ea typeface="Calibri" panose="020F0502020204030204" pitchFamily="34" charset="0"/>
                <a:cs typeface="Mangal"/>
              </a:rPr>
              <a:t>KARAN PANDITA(RA2011030010</a:t>
            </a:r>
            <a:r>
              <a:rPr lang="en-US" sz="4700" b="1" dirty="0">
                <a:solidFill>
                  <a:srgbClr val="ED7D31"/>
                </a:solidFill>
                <a:effectLst/>
                <a:latin typeface="Times New Roman" panose="02020603050405020304" pitchFamily="18" charset="0"/>
                <a:ea typeface="Calibri" panose="020F0502020204030204" pitchFamily="34" charset="0"/>
                <a:cs typeface="Mangal"/>
              </a:rPr>
              <a:t>216</a:t>
            </a:r>
            <a:r>
              <a:rPr lang="en-US" sz="4700" b="1" dirty="0">
                <a:effectLst/>
                <a:latin typeface="Times New Roman" panose="02020603050405020304" pitchFamily="18" charset="0"/>
                <a:ea typeface="Calibri" panose="020F0502020204030204" pitchFamily="34" charset="0"/>
                <a:cs typeface="Mangal"/>
              </a:rPr>
              <a:t>)</a:t>
            </a:r>
            <a:endParaRPr lang="en-IN" sz="4700" dirty="0">
              <a:effectLst/>
              <a:latin typeface="Times New Roman" panose="02020603050405020304" pitchFamily="18" charset="0"/>
              <a:ea typeface="Calibri" panose="020F0502020204030204" pitchFamily="34" charset="0"/>
              <a:cs typeface="Mangal"/>
            </a:endParaRPr>
          </a:p>
          <a:p>
            <a:pPr marL="0" indent="0" algn="ctr">
              <a:lnSpc>
                <a:spcPct val="107000"/>
              </a:lnSpc>
              <a:spcAft>
                <a:spcPts val="800"/>
              </a:spcAft>
              <a:buNone/>
            </a:pPr>
            <a:r>
              <a:rPr lang="en-US" sz="4700" b="1" dirty="0">
                <a:effectLst/>
                <a:latin typeface="Times New Roman" panose="02020603050405020304" pitchFamily="18" charset="0"/>
                <a:ea typeface="Calibri" panose="020F0502020204030204" pitchFamily="34" charset="0"/>
                <a:cs typeface="Mangal"/>
              </a:rPr>
              <a:t>SOORAJ TOMAR(RA2011030010</a:t>
            </a:r>
            <a:r>
              <a:rPr lang="en-US" sz="4700" b="1" dirty="0">
                <a:solidFill>
                  <a:srgbClr val="ED7D31"/>
                </a:solidFill>
                <a:effectLst/>
                <a:latin typeface="Times New Roman" panose="02020603050405020304" pitchFamily="18" charset="0"/>
                <a:ea typeface="Calibri" panose="020F0502020204030204" pitchFamily="34" charset="0"/>
                <a:cs typeface="Mangal"/>
              </a:rPr>
              <a:t>224</a:t>
            </a:r>
            <a:r>
              <a:rPr lang="en-US" sz="4700" b="1" dirty="0">
                <a:effectLst/>
                <a:latin typeface="Times New Roman" panose="02020603050405020304" pitchFamily="18" charset="0"/>
                <a:ea typeface="Calibri" panose="020F0502020204030204" pitchFamily="34" charset="0"/>
                <a:cs typeface="Mangal"/>
              </a:rPr>
              <a:t>)</a:t>
            </a:r>
            <a:endParaRPr lang="en-IN" sz="4700" dirty="0">
              <a:effectLst/>
              <a:latin typeface="Times New Roman" panose="02020603050405020304" pitchFamily="18" charset="0"/>
              <a:ea typeface="Calibri" panose="020F0502020204030204" pitchFamily="34" charset="0"/>
              <a:cs typeface="Mangal"/>
            </a:endParaRPr>
          </a:p>
          <a:p>
            <a:pPr marL="0" indent="0">
              <a:buNone/>
            </a:pPr>
            <a:endParaRPr lang="en-IN" dirty="0"/>
          </a:p>
        </p:txBody>
      </p:sp>
    </p:spTree>
    <p:extLst>
      <p:ext uri="{BB962C8B-B14F-4D97-AF65-F5344CB8AC3E}">
        <p14:creationId xmlns:p14="http://schemas.microsoft.com/office/powerpoint/2010/main" val="375141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DDCB-0F1A-F816-F541-0FF58D3E291E}"/>
              </a:ext>
            </a:extLst>
          </p:cNvPr>
          <p:cNvSpPr>
            <a:spLocks noGrp="1"/>
          </p:cNvSpPr>
          <p:nvPr>
            <p:ph type="title"/>
          </p:nvPr>
        </p:nvSpPr>
        <p:spPr>
          <a:xfrm>
            <a:off x="685800" y="2766218"/>
            <a:ext cx="10515600" cy="1325563"/>
          </a:xfrm>
        </p:spPr>
        <p:txBody>
          <a:bodyPr/>
          <a:lstStyle/>
          <a:p>
            <a:pPr algn="ctr"/>
            <a:r>
              <a:rPr lang="en-US" sz="8800" b="1" u="sng" dirty="0"/>
              <a:t>THANK YOU</a:t>
            </a:r>
            <a:endParaRPr lang="en-IN" b="1" u="sng" dirty="0"/>
          </a:p>
        </p:txBody>
      </p:sp>
      <p:sp>
        <p:nvSpPr>
          <p:cNvPr id="3" name="Content Placeholder 2">
            <a:extLst>
              <a:ext uri="{FF2B5EF4-FFF2-40B4-BE49-F238E27FC236}">
                <a16:creationId xmlns:a16="http://schemas.microsoft.com/office/drawing/2014/main" id="{462F9FE5-4CD2-1849-76D9-BE6F9FED2702}"/>
              </a:ext>
            </a:extLst>
          </p:cNvPr>
          <p:cNvSpPr>
            <a:spLocks noGrp="1"/>
          </p:cNvSpPr>
          <p:nvPr>
            <p:ph idx="1"/>
          </p:nvPr>
        </p:nvSpPr>
        <p:spPr>
          <a:xfrm>
            <a:off x="838200" y="5770879"/>
            <a:ext cx="10515600" cy="406083"/>
          </a:xfrm>
        </p:spPr>
        <p:txBody>
          <a:bodyPr>
            <a:normAutofit fontScale="92500" lnSpcReduction="20000"/>
          </a:bodyPr>
          <a:lstStyle/>
          <a:p>
            <a:pPr marL="0" indent="0">
              <a:buNone/>
            </a:pPr>
            <a:r>
              <a:rPr lang="en-US" dirty="0"/>
              <a:t> </a:t>
            </a:r>
            <a:endParaRPr lang="en-IN" dirty="0"/>
          </a:p>
        </p:txBody>
      </p:sp>
    </p:spTree>
    <p:extLst>
      <p:ext uri="{BB962C8B-B14F-4D97-AF65-F5344CB8AC3E}">
        <p14:creationId xmlns:p14="http://schemas.microsoft.com/office/powerpoint/2010/main" val="128379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51AF-88A7-8CA0-006A-A04E16B5B9F9}"/>
              </a:ext>
            </a:extLst>
          </p:cNvPr>
          <p:cNvSpPr>
            <a:spLocks noGrp="1"/>
          </p:cNvSpPr>
          <p:nvPr>
            <p:ph type="title"/>
          </p:nvPr>
        </p:nvSpPr>
        <p:spPr/>
        <p:txBody>
          <a:bodyPr/>
          <a:lstStyle/>
          <a:p>
            <a:r>
              <a:rPr lang="en-US" u="sng" dirty="0"/>
              <a:t>Problem Statement</a:t>
            </a:r>
            <a:endParaRPr lang="en-IN" u="sng" dirty="0"/>
          </a:p>
        </p:txBody>
      </p:sp>
      <p:sp>
        <p:nvSpPr>
          <p:cNvPr id="3" name="Content Placeholder 2">
            <a:extLst>
              <a:ext uri="{FF2B5EF4-FFF2-40B4-BE49-F238E27FC236}">
                <a16:creationId xmlns:a16="http://schemas.microsoft.com/office/drawing/2014/main" id="{B8D76ECC-AD6E-7B55-1F8F-4EAF47195F02}"/>
              </a:ext>
            </a:extLst>
          </p:cNvPr>
          <p:cNvSpPr>
            <a:spLocks noGrp="1"/>
          </p:cNvSpPr>
          <p:nvPr>
            <p:ph idx="1"/>
          </p:nvPr>
        </p:nvSpPr>
        <p:spPr/>
        <p:txBody>
          <a:bodyPr>
            <a:normAutofit fontScale="92500"/>
          </a:bodyPr>
          <a:lstStyle/>
          <a:p>
            <a:pPr>
              <a:lnSpc>
                <a:spcPct val="107000"/>
              </a:lnSpc>
              <a:spcAft>
                <a:spcPts val="800"/>
              </a:spcAft>
            </a:pP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As we know that there is something called </a:t>
            </a:r>
            <a:r>
              <a:rPr lang="en-IN" sz="2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QUOTA (</a:t>
            </a: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Also called as Reservation System</a:t>
            </a:r>
            <a:r>
              <a:rPr lang="en-IN" sz="2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due to which many aspiring students lose their seats to a political idea where some minorities get some predefined number of seats and as a result there are very few general quota seats as per the demand.</a:t>
            </a:r>
            <a:endParaRPr lang="en-IN" sz="2400" dirty="0">
              <a:effectLst/>
              <a:latin typeface="Times New Roman" panose="02020603050405020304" pitchFamily="18" charset="0"/>
              <a:ea typeface="Calibri" panose="020F0502020204030204" pitchFamily="34" charset="0"/>
              <a:cs typeface="Mangal"/>
            </a:endParaRPr>
          </a:p>
          <a:p>
            <a:pPr>
              <a:lnSpc>
                <a:spcPct val="107000"/>
              </a:lnSpc>
              <a:spcAft>
                <a:spcPts val="800"/>
              </a:spcAft>
            </a:pP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quota is getting misused and therefore we are proposing that this quota system shall be removed and instead some financial or material help be provided to those who actually need it. </a:t>
            </a:r>
            <a:endParaRPr lang="en-IN" sz="2400" dirty="0">
              <a:effectLst/>
              <a:latin typeface="Times New Roman" panose="02020603050405020304" pitchFamily="18" charset="0"/>
              <a:ea typeface="Calibri" panose="020F0502020204030204" pitchFamily="34" charset="0"/>
              <a:cs typeface="Mangal"/>
            </a:endParaRPr>
          </a:p>
          <a:p>
            <a:pPr>
              <a:lnSpc>
                <a:spcPct val="107000"/>
              </a:lnSpc>
              <a:spcAft>
                <a:spcPts val="800"/>
              </a:spcAft>
            </a:pP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We propose a social business idea that promotes and works towards the same while providing a well-functioning digital learning platform for the same. </a:t>
            </a:r>
            <a:r>
              <a:rPr lang="en-US" sz="2400" dirty="0">
                <a:solidFill>
                  <a:srgbClr val="000000"/>
                </a:solidFill>
                <a:effectLst/>
                <a:latin typeface="Times New Roman" panose="02020603050405020304" pitchFamily="18" charset="0"/>
                <a:ea typeface="Calibri" panose="020F0502020204030204" pitchFamily="34" charset="0"/>
                <a:cs typeface="Mangal"/>
              </a:rPr>
              <a:t>We shall focus upon reservation for educational seats only, i.e., for university seats and enrollment. </a:t>
            </a:r>
            <a:endParaRPr lang="en-IN" sz="2400" dirty="0">
              <a:effectLst/>
              <a:latin typeface="Times New Roman" panose="02020603050405020304" pitchFamily="18" charset="0"/>
              <a:ea typeface="Calibri" panose="020F0502020204030204" pitchFamily="34" charset="0"/>
              <a:cs typeface="Mangal"/>
            </a:endParaRPr>
          </a:p>
          <a:p>
            <a:pPr marL="0" indent="0">
              <a:buNone/>
            </a:pPr>
            <a:endParaRPr lang="en-IN" dirty="0"/>
          </a:p>
        </p:txBody>
      </p:sp>
    </p:spTree>
    <p:extLst>
      <p:ext uri="{BB962C8B-B14F-4D97-AF65-F5344CB8AC3E}">
        <p14:creationId xmlns:p14="http://schemas.microsoft.com/office/powerpoint/2010/main" val="40473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472A-3D4C-3B62-6D4A-BC4E2958B004}"/>
              </a:ext>
            </a:extLst>
          </p:cNvPr>
          <p:cNvSpPr>
            <a:spLocks noGrp="1"/>
          </p:cNvSpPr>
          <p:nvPr>
            <p:ph type="title"/>
          </p:nvPr>
        </p:nvSpPr>
        <p:spPr/>
        <p:txBody>
          <a:bodyPr/>
          <a:lstStyle/>
          <a:p>
            <a:r>
              <a:rPr lang="en-US" b="1" u="sng" dirty="0"/>
              <a:t>Sustainability Goals Fulfilled</a:t>
            </a:r>
            <a:endParaRPr lang="en-IN" b="1" u="sng" dirty="0"/>
          </a:p>
        </p:txBody>
      </p:sp>
      <p:sp>
        <p:nvSpPr>
          <p:cNvPr id="3" name="Content Placeholder 2">
            <a:extLst>
              <a:ext uri="{FF2B5EF4-FFF2-40B4-BE49-F238E27FC236}">
                <a16:creationId xmlns:a16="http://schemas.microsoft.com/office/drawing/2014/main" id="{84B06E97-12D5-B0A4-5C53-FD94DD044E53}"/>
              </a:ext>
            </a:extLst>
          </p:cNvPr>
          <p:cNvSpPr>
            <a:spLocks noGrp="1"/>
          </p:cNvSpPr>
          <p:nvPr>
            <p:ph idx="1"/>
          </p:nvPr>
        </p:nvSpPr>
        <p:spPr/>
        <p:txBody>
          <a:bodyPr/>
          <a:lstStyle/>
          <a:p>
            <a:pPr marL="0" indent="0">
              <a:buNone/>
            </a:pPr>
            <a:r>
              <a:rPr lang="en-US" dirty="0"/>
              <a:t> </a:t>
            </a:r>
            <a:endParaRPr lang="en-IN" dirty="0"/>
          </a:p>
        </p:txBody>
      </p:sp>
      <p:pic>
        <p:nvPicPr>
          <p:cNvPr id="4" name="Picture 3" descr="Sustainable Development Goals | United Nations">
            <a:extLst>
              <a:ext uri="{FF2B5EF4-FFF2-40B4-BE49-F238E27FC236}">
                <a16:creationId xmlns:a16="http://schemas.microsoft.com/office/drawing/2014/main" id="{5A284C63-885E-F8AE-2D7B-35BECCD0C2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7205" y="1690688"/>
            <a:ext cx="5731510" cy="3402965"/>
          </a:xfrm>
          <a:prstGeom prst="rect">
            <a:avLst/>
          </a:prstGeom>
          <a:noFill/>
          <a:ln>
            <a:noFill/>
          </a:ln>
        </p:spPr>
      </p:pic>
      <p:sp>
        <p:nvSpPr>
          <p:cNvPr id="5" name="TextBox 4">
            <a:extLst>
              <a:ext uri="{FF2B5EF4-FFF2-40B4-BE49-F238E27FC236}">
                <a16:creationId xmlns:a16="http://schemas.microsoft.com/office/drawing/2014/main" id="{FAD7C11C-9244-B0D7-17F5-3F8C1E63DBB5}"/>
              </a:ext>
            </a:extLst>
          </p:cNvPr>
          <p:cNvSpPr txBox="1"/>
          <p:nvPr/>
        </p:nvSpPr>
        <p:spPr>
          <a:xfrm>
            <a:off x="1280160" y="5476240"/>
            <a:ext cx="9834880" cy="923330"/>
          </a:xfrm>
          <a:prstGeom prst="rect">
            <a:avLst/>
          </a:prstGeom>
          <a:noFill/>
        </p:spPr>
        <p:txBody>
          <a:bodyPr wrap="square" rtlCol="0">
            <a:spAutoFit/>
          </a:bodyPr>
          <a:lstStyle/>
          <a:p>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We are trying to fulfil the goals number </a:t>
            </a: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10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by providing quality education through the digital learning platform and reduced inequality by providing proper help to those who actually need it. </a:t>
            </a:r>
            <a:endParaRPr lang="en-IN" sz="1800" dirty="0">
              <a:effectLst/>
              <a:latin typeface="Times New Roman" panose="02020603050405020304" pitchFamily="18" charset="0"/>
              <a:ea typeface="Calibri" panose="020F0502020204030204" pitchFamily="34" charset="0"/>
              <a:cs typeface="Mangal"/>
            </a:endParaRPr>
          </a:p>
          <a:p>
            <a:endParaRPr lang="en-IN" dirty="0"/>
          </a:p>
        </p:txBody>
      </p:sp>
    </p:spTree>
    <p:extLst>
      <p:ext uri="{BB962C8B-B14F-4D97-AF65-F5344CB8AC3E}">
        <p14:creationId xmlns:p14="http://schemas.microsoft.com/office/powerpoint/2010/main" val="406305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237-35E8-7416-0E4B-96DE3955385B}"/>
              </a:ext>
            </a:extLst>
          </p:cNvPr>
          <p:cNvSpPr>
            <a:spLocks noGrp="1"/>
          </p:cNvSpPr>
          <p:nvPr>
            <p:ph type="title"/>
          </p:nvPr>
        </p:nvSpPr>
        <p:spPr/>
        <p:txBody>
          <a:bodyPr/>
          <a:lstStyle/>
          <a:p>
            <a:r>
              <a:rPr lang="en-US" b="1" u="sng" dirty="0"/>
              <a:t>NEED FOR RESERVATION</a:t>
            </a:r>
            <a:endParaRPr lang="en-IN" b="1" u="sng" dirty="0"/>
          </a:p>
        </p:txBody>
      </p:sp>
      <p:sp>
        <p:nvSpPr>
          <p:cNvPr id="3" name="Content Placeholder 2">
            <a:extLst>
              <a:ext uri="{FF2B5EF4-FFF2-40B4-BE49-F238E27FC236}">
                <a16:creationId xmlns:a16="http://schemas.microsoft.com/office/drawing/2014/main" id="{E790CF75-50EC-48B6-06B9-9C74F58B3293}"/>
              </a:ext>
            </a:extLst>
          </p:cNvPr>
          <p:cNvSpPr>
            <a:spLocks noGrp="1"/>
          </p:cNvSpPr>
          <p:nvPr>
            <p:ph idx="1"/>
          </p:nvPr>
        </p:nvSpPr>
        <p:spPr/>
        <p:txBody>
          <a:bodyPr>
            <a:normAutofit/>
          </a:bodyPr>
          <a:lstStyle/>
          <a:p>
            <a:pPr marL="0" indent="0">
              <a:buNone/>
            </a:pPr>
            <a:r>
              <a:rPr lang="en-US" sz="4000" b="0" i="0" dirty="0">
                <a:solidFill>
                  <a:srgbClr val="202124"/>
                </a:solidFill>
                <a:effectLst/>
                <a:latin typeface="arial" panose="020B0604020202020204" pitchFamily="34" charset="0"/>
              </a:rPr>
              <a:t>Based on provisions in the Indian Constitution, it allows the Union Government and also the States and Territories of India to set reserved quotas or seats, which lower the qualifications needed in exams, job openings etc. for "socially and educationally backward citizens."</a:t>
            </a:r>
            <a:endParaRPr lang="en-IN" sz="4000" dirty="0"/>
          </a:p>
        </p:txBody>
      </p:sp>
    </p:spTree>
    <p:extLst>
      <p:ext uri="{BB962C8B-B14F-4D97-AF65-F5344CB8AC3E}">
        <p14:creationId xmlns:p14="http://schemas.microsoft.com/office/powerpoint/2010/main" val="205768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8EB6-45FB-96D2-EDEE-D26BF601145D}"/>
              </a:ext>
            </a:extLst>
          </p:cNvPr>
          <p:cNvSpPr>
            <a:spLocks noGrp="1"/>
          </p:cNvSpPr>
          <p:nvPr>
            <p:ph type="title"/>
          </p:nvPr>
        </p:nvSpPr>
        <p:spPr/>
        <p:txBody>
          <a:bodyPr/>
          <a:lstStyle/>
          <a:p>
            <a:r>
              <a:rPr lang="en-US" b="1" u="sng" dirty="0"/>
              <a:t>Statistics</a:t>
            </a:r>
            <a:endParaRPr lang="en-IN" b="1" u="sng" dirty="0"/>
          </a:p>
        </p:txBody>
      </p:sp>
      <p:sp>
        <p:nvSpPr>
          <p:cNvPr id="3" name="Content Placeholder 2">
            <a:extLst>
              <a:ext uri="{FF2B5EF4-FFF2-40B4-BE49-F238E27FC236}">
                <a16:creationId xmlns:a16="http://schemas.microsoft.com/office/drawing/2014/main" id="{157C2961-C10D-EC7C-100B-7A81A5F5E529}"/>
              </a:ext>
            </a:extLst>
          </p:cNvPr>
          <p:cNvSpPr>
            <a:spLocks noGrp="1"/>
          </p:cNvSpPr>
          <p:nvPr>
            <p:ph idx="1"/>
          </p:nvPr>
        </p:nvSpPr>
        <p:spPr/>
        <p:txBody>
          <a:bodyPr/>
          <a:lstStyle/>
          <a:p>
            <a:pPr marL="0" indent="0">
              <a:buNone/>
            </a:pPr>
            <a:r>
              <a:rPr lang="en-US" dirty="0"/>
              <a:t> </a:t>
            </a:r>
            <a:endParaRPr lang="en-IN" dirty="0"/>
          </a:p>
        </p:txBody>
      </p:sp>
      <p:pic>
        <p:nvPicPr>
          <p:cNvPr id="4" name="Picture 3" descr="REVISED: An Analysis of Reservation in India - Law Times Journal">
            <a:extLst>
              <a:ext uri="{FF2B5EF4-FFF2-40B4-BE49-F238E27FC236}">
                <a16:creationId xmlns:a16="http://schemas.microsoft.com/office/drawing/2014/main" id="{BBDD8B33-5F7D-DBCC-D9B9-35B9358523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1823" y="1619743"/>
            <a:ext cx="9708353" cy="4752000"/>
          </a:xfrm>
          <a:prstGeom prst="rect">
            <a:avLst/>
          </a:prstGeom>
          <a:noFill/>
          <a:ln>
            <a:noFill/>
          </a:ln>
        </p:spPr>
      </p:pic>
    </p:spTree>
    <p:extLst>
      <p:ext uri="{BB962C8B-B14F-4D97-AF65-F5344CB8AC3E}">
        <p14:creationId xmlns:p14="http://schemas.microsoft.com/office/powerpoint/2010/main" val="237405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D4E-DDED-6C5F-015A-E4E32EBDDB50}"/>
              </a:ext>
            </a:extLst>
          </p:cNvPr>
          <p:cNvSpPr>
            <a:spLocks noGrp="1"/>
          </p:cNvSpPr>
          <p:nvPr>
            <p:ph type="title"/>
          </p:nvPr>
        </p:nvSpPr>
        <p:spPr/>
        <p:txBody>
          <a:bodyPr/>
          <a:lstStyle/>
          <a:p>
            <a:r>
              <a:rPr lang="en-US" b="1" u="sng" dirty="0"/>
              <a:t>PROBLEMS WITH RESERVATION</a:t>
            </a:r>
            <a:endParaRPr lang="en-IN" b="1" u="sng" dirty="0"/>
          </a:p>
        </p:txBody>
      </p:sp>
      <p:sp>
        <p:nvSpPr>
          <p:cNvPr id="3" name="Content Placeholder 2">
            <a:extLst>
              <a:ext uri="{FF2B5EF4-FFF2-40B4-BE49-F238E27FC236}">
                <a16:creationId xmlns:a16="http://schemas.microsoft.com/office/drawing/2014/main" id="{0C2A7805-508D-1243-41C7-F1B53AE2D7F4}"/>
              </a:ext>
            </a:extLst>
          </p:cNvPr>
          <p:cNvSpPr>
            <a:spLocks noGrp="1"/>
          </p:cNvSpPr>
          <p:nvPr>
            <p:ph idx="1"/>
          </p:nvPr>
        </p:nvSpPr>
        <p:spPr/>
        <p:txBody>
          <a:bodyPr>
            <a:normAutofit fontScale="32500" lnSpcReduction="20000"/>
          </a:bodyPr>
          <a:lstStyle/>
          <a:p>
            <a:pPr>
              <a:lnSpc>
                <a:spcPct val="107000"/>
              </a:lnSpc>
              <a:spcAft>
                <a:spcPts val="800"/>
              </a:spcAft>
              <a:tabLst>
                <a:tab pos="457200" algn="l"/>
              </a:tabLst>
            </a:pPr>
            <a:r>
              <a:rPr lang="en-US" sz="4900" dirty="0"/>
              <a:t> </a:t>
            </a: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Encouraging casteism:</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It’s propagating the notion of caste-based society instead of eliminating it.</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Chances of creating more castes in the society:</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Poor people from the forward castes still don’t have any social or economic advantage over the rich people from the backward castes. If this situation persists, it may result in the formation of a separate backward caste of people belonging from the poorer section of the forward castes.</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benefit of the privileged only:</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Beneficiaries of reservation are primarily from the creamy layer or the dominant class in backward castes. Hence, the marginalized section still remains marginalized.</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Opposing meritocracy:</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It’s resulting in the degradation of the quality of students and employees enrolled in different institutions if the undeserving candidates get the opportunities.</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Short-term relief: </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reservation only provides a limited and short-term solution to the historical injustice issues.</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privileged getting more privileged:</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As the reservation grows more prominent, it becomes a mechanism of exclusion rather than inclusion. As we can see nowadays, the previously advantaged communities have becoming disadvantaged to a large extent due to the reservation problem. Many deserving people from the upper castes are still affected by poverty and illiteracy.</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barrier between ethnicities:</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It is a form of ethnic discrimination. It works as a barrier for removing casteism and racism and promoting harmony between castes and religions.</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Social unrest:</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Reservation agitations may cause social unrest, such as during the Mandal Commission (1990).</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reservation is being misused as just a political get-out-of-jail-free card</a:t>
            </a:r>
            <a:r>
              <a:rPr lang="en-IN" sz="3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where whoever offers more “freebies” in terms of his “QUOTA” gets the vote.</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342900" lvl="0" indent="-342900">
              <a:lnSpc>
                <a:spcPct val="107000"/>
              </a:lnSpc>
              <a:spcAft>
                <a:spcPts val="800"/>
              </a:spcAft>
              <a:buFont typeface="Symbol" panose="05050102010706020507" pitchFamily="18" charset="2"/>
              <a:buChar char=""/>
              <a:tabLst>
                <a:tab pos="457200" algn="l"/>
              </a:tabLst>
            </a:pPr>
            <a:r>
              <a:rPr lang="en-IN" sz="31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lot of people belonging to minorities actually are financially capable enough to reach their goals without this quota system but they still utilize this and thus taking this opportunity away from those who actually need it. (Corruption)</a:t>
            </a:r>
            <a:endParaRPr lang="en-IN" sz="3100" dirty="0">
              <a:solidFill>
                <a:srgbClr val="222222"/>
              </a:solidFill>
              <a:effectLst/>
              <a:latin typeface="Times New Roman" panose="02020603050405020304" pitchFamily="18" charset="0"/>
              <a:ea typeface="Calibri" panose="020F0502020204030204" pitchFamily="34" charset="0"/>
              <a:cs typeface="Mangal"/>
            </a:endParaRPr>
          </a:p>
          <a:p>
            <a:pPr marL="0" indent="0">
              <a:buNone/>
            </a:pPr>
            <a:endParaRPr lang="en-IN" dirty="0"/>
          </a:p>
        </p:txBody>
      </p:sp>
    </p:spTree>
    <p:extLst>
      <p:ext uri="{BB962C8B-B14F-4D97-AF65-F5344CB8AC3E}">
        <p14:creationId xmlns:p14="http://schemas.microsoft.com/office/powerpoint/2010/main" val="228850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B10B-2455-DD80-74C6-4433530ABF6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D43BFEC-CE9A-DED5-6B0F-EEA4F088CD38}"/>
              </a:ext>
            </a:extLst>
          </p:cNvPr>
          <p:cNvSpPr>
            <a:spLocks noGrp="1"/>
          </p:cNvSpPr>
          <p:nvPr>
            <p:ph idx="1"/>
          </p:nvPr>
        </p:nvSpPr>
        <p:spPr/>
        <p:txBody>
          <a:bodyPr/>
          <a:lstStyle/>
          <a:p>
            <a:pPr marL="0" indent="0">
              <a:buNone/>
            </a:pPr>
            <a:r>
              <a:rPr lang="en-US" dirty="0"/>
              <a:t> </a:t>
            </a:r>
            <a:endParaRPr lang="en-IN" dirty="0"/>
          </a:p>
        </p:txBody>
      </p:sp>
      <p:pic>
        <p:nvPicPr>
          <p:cNvPr id="4" name="Picture 3" descr="Reservation in the private sector: a necessity whose time has come? |  Explained News,The Indian Express">
            <a:extLst>
              <a:ext uri="{FF2B5EF4-FFF2-40B4-BE49-F238E27FC236}">
                <a16:creationId xmlns:a16="http://schemas.microsoft.com/office/drawing/2014/main" id="{56D93C0B-FEF1-5259-25F5-E3ED2CADAC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062" y="261000"/>
            <a:ext cx="11389875" cy="6336000"/>
          </a:xfrm>
          <a:prstGeom prst="rect">
            <a:avLst/>
          </a:prstGeom>
          <a:noFill/>
          <a:ln>
            <a:noFill/>
          </a:ln>
        </p:spPr>
      </p:pic>
    </p:spTree>
    <p:extLst>
      <p:ext uri="{BB962C8B-B14F-4D97-AF65-F5344CB8AC3E}">
        <p14:creationId xmlns:p14="http://schemas.microsoft.com/office/powerpoint/2010/main" val="185263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07EB-FD18-29F1-04AA-C844E330CD02}"/>
              </a:ext>
            </a:extLst>
          </p:cNvPr>
          <p:cNvSpPr>
            <a:spLocks noGrp="1"/>
          </p:cNvSpPr>
          <p:nvPr>
            <p:ph type="title"/>
          </p:nvPr>
        </p:nvSpPr>
        <p:spPr/>
        <p:txBody>
          <a:bodyPr/>
          <a:lstStyle/>
          <a:p>
            <a:r>
              <a:rPr lang="en-US" b="1" u="sng" dirty="0"/>
              <a:t>Our Solution</a:t>
            </a:r>
            <a:endParaRPr lang="en-IN" b="1" u="sng" dirty="0"/>
          </a:p>
        </p:txBody>
      </p:sp>
      <p:sp>
        <p:nvSpPr>
          <p:cNvPr id="3" name="Content Placeholder 2">
            <a:extLst>
              <a:ext uri="{FF2B5EF4-FFF2-40B4-BE49-F238E27FC236}">
                <a16:creationId xmlns:a16="http://schemas.microsoft.com/office/drawing/2014/main" id="{D97F58FC-3ECE-20D1-ECF4-7646AA0C585A}"/>
              </a:ext>
            </a:extLst>
          </p:cNvPr>
          <p:cNvSpPr>
            <a:spLocks noGrp="1"/>
          </p:cNvSpPr>
          <p:nvPr>
            <p:ph idx="1"/>
          </p:nvPr>
        </p:nvSpPr>
        <p:spPr/>
        <p:txBody>
          <a:bodyPr>
            <a:normAutofit fontScale="92500" lnSpcReduction="10000"/>
          </a:bodyPr>
          <a:lstStyle/>
          <a:p>
            <a:pPr>
              <a:lnSpc>
                <a:spcPct val="107000"/>
              </a:lnSpc>
              <a:spcAft>
                <a:spcPts val="800"/>
              </a:spcAft>
            </a:pPr>
            <a:r>
              <a:rPr lang="en-US" sz="3600" dirty="0"/>
              <a:t> </a:t>
            </a:r>
            <a:r>
              <a:rPr lang="en-US" sz="2400" dirty="0">
                <a:effectLst/>
                <a:latin typeface="Times New Roman" panose="02020603050405020304" pitchFamily="18" charset="0"/>
                <a:ea typeface="Calibri" panose="020F0502020204030204" pitchFamily="34" charset="0"/>
                <a:cs typeface="Mangal"/>
              </a:rPr>
              <a:t>We aim to show that by providing the means of getting to where you deserve to be is a better way of improving diversity. No one should be looked down upon as a result of “Quota Category” and actually earn their keep. </a:t>
            </a:r>
            <a:endParaRPr lang="en-IN" sz="2400" dirty="0">
              <a:effectLst/>
              <a:latin typeface="Times New Roman" panose="02020603050405020304" pitchFamily="18" charset="0"/>
              <a:ea typeface="Calibri" panose="020F0502020204030204" pitchFamily="34" charset="0"/>
              <a:cs typeface="Mangal"/>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Mangal"/>
              </a:rPr>
              <a:t>Quota system was started with a basic idea of uplifting minorities who had very little resources as compared to the “Giants” and therefore had no means of getting to the top (</a:t>
            </a:r>
            <a:r>
              <a:rPr lang="en-US" sz="2400" dirty="0" err="1">
                <a:effectLst/>
                <a:latin typeface="Times New Roman" panose="02020603050405020304" pitchFamily="18" charset="0"/>
                <a:ea typeface="Calibri" panose="020F0502020204030204" pitchFamily="34" charset="0"/>
                <a:cs typeface="Mangal"/>
              </a:rPr>
              <a:t>Eg</a:t>
            </a:r>
            <a:r>
              <a:rPr lang="en-US" sz="2400" dirty="0">
                <a:effectLst/>
                <a:latin typeface="Times New Roman" panose="02020603050405020304" pitchFamily="18" charset="0"/>
                <a:ea typeface="Calibri" panose="020F0502020204030204" pitchFamily="34" charset="0"/>
                <a:cs typeface="Mangal"/>
              </a:rPr>
              <a:t>: Like an IIT for other prestige institutions). We want to provide them with the means: Financial, Material, Digital Learning or otherwise; so that there is fairness amongst competitors while keeping the doors for diversity wide open. Stringent background checks will be done before supporting the talent so that this helping hand is not misused. A proper Digital Learning platform shall also be started so that these talents get the preparation they deserve.</a:t>
            </a:r>
            <a:endParaRPr lang="en-IN" sz="2400" dirty="0">
              <a:effectLst/>
              <a:latin typeface="Times New Roman" panose="02020603050405020304" pitchFamily="18" charset="0"/>
              <a:ea typeface="Calibri" panose="020F0502020204030204" pitchFamily="34" charset="0"/>
              <a:cs typeface="Mangal"/>
            </a:endParaRPr>
          </a:p>
          <a:p>
            <a:pPr marL="0" indent="0">
              <a:buNone/>
            </a:pPr>
            <a:endParaRPr lang="en-IN" dirty="0"/>
          </a:p>
        </p:txBody>
      </p:sp>
    </p:spTree>
    <p:extLst>
      <p:ext uri="{BB962C8B-B14F-4D97-AF65-F5344CB8AC3E}">
        <p14:creationId xmlns:p14="http://schemas.microsoft.com/office/powerpoint/2010/main" val="307253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98E4-02C6-D4AE-10F1-B565016D37C9}"/>
              </a:ext>
            </a:extLst>
          </p:cNvPr>
          <p:cNvSpPr>
            <a:spLocks noGrp="1"/>
          </p:cNvSpPr>
          <p:nvPr>
            <p:ph type="title"/>
          </p:nvPr>
        </p:nvSpPr>
        <p:spPr/>
        <p:txBody>
          <a:bodyPr/>
          <a:lstStyle/>
          <a:p>
            <a:r>
              <a:rPr lang="en-US" b="1" u="sng" dirty="0"/>
              <a:t>SIMILAR TO THIS FOR FINANCIAL AIDS</a:t>
            </a:r>
            <a:endParaRPr lang="en-IN" b="1" u="sng" dirty="0"/>
          </a:p>
        </p:txBody>
      </p:sp>
      <p:sp>
        <p:nvSpPr>
          <p:cNvPr id="3" name="Content Placeholder 2">
            <a:extLst>
              <a:ext uri="{FF2B5EF4-FFF2-40B4-BE49-F238E27FC236}">
                <a16:creationId xmlns:a16="http://schemas.microsoft.com/office/drawing/2014/main" id="{9EDF96F3-73FD-569D-9D7B-2ABFAA255734}"/>
              </a:ext>
            </a:extLst>
          </p:cNvPr>
          <p:cNvSpPr>
            <a:spLocks noGrp="1"/>
          </p:cNvSpPr>
          <p:nvPr>
            <p:ph idx="1"/>
          </p:nvPr>
        </p:nvSpPr>
        <p:spPr/>
        <p:txBody>
          <a:bodyPr/>
          <a:lstStyle/>
          <a:p>
            <a:pPr marL="0" indent="0">
              <a:buNone/>
            </a:pPr>
            <a:r>
              <a:rPr lang="en-US" dirty="0"/>
              <a:t> </a:t>
            </a:r>
            <a:endParaRPr lang="en-IN" dirty="0"/>
          </a:p>
        </p:txBody>
      </p:sp>
      <p:pic>
        <p:nvPicPr>
          <p:cNvPr id="1026" name="Picture 2" descr="NGO – Full form of NGO, History of NGOs and types of NGOs">
            <a:extLst>
              <a:ext uri="{FF2B5EF4-FFF2-40B4-BE49-F238E27FC236}">
                <a16:creationId xmlns:a16="http://schemas.microsoft.com/office/drawing/2014/main" id="{3AB89CDC-0E42-2724-95C7-1BCFBD8F4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762" y="1391294"/>
            <a:ext cx="6508476" cy="52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ly brackets Icon - Download curly brackets Icon 670064 | Noun Project">
            <a:extLst>
              <a:ext uri="{FF2B5EF4-FFF2-40B4-BE49-F238E27FC236}">
                <a16:creationId xmlns:a16="http://schemas.microsoft.com/office/drawing/2014/main" id="{C7E685C8-28B3-8B52-C979-A9168331D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33" r="45734"/>
          <a:stretch/>
        </p:blipFill>
        <p:spPr bwMode="auto">
          <a:xfrm>
            <a:off x="1957842" y="4254977"/>
            <a:ext cx="58928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F85799-B76A-6B2D-07CC-1B60A4B7DF95}"/>
              </a:ext>
            </a:extLst>
          </p:cNvPr>
          <p:cNvSpPr txBox="1"/>
          <p:nvPr/>
        </p:nvSpPr>
        <p:spPr>
          <a:xfrm>
            <a:off x="122941" y="4344095"/>
            <a:ext cx="1717040" cy="1815882"/>
          </a:xfrm>
          <a:prstGeom prst="rect">
            <a:avLst/>
          </a:prstGeom>
          <a:noFill/>
        </p:spPr>
        <p:txBody>
          <a:bodyPr wrap="square" rtlCol="0">
            <a:spAutoFit/>
          </a:bodyPr>
          <a:lstStyle/>
          <a:p>
            <a:r>
              <a:rPr lang="en-US" sz="2800" b="1" dirty="0"/>
              <a:t>This is where we come into play.</a:t>
            </a:r>
            <a:endParaRPr lang="en-IN" sz="2800" b="1" dirty="0"/>
          </a:p>
        </p:txBody>
      </p:sp>
    </p:spTree>
    <p:extLst>
      <p:ext uri="{BB962C8B-B14F-4D97-AF65-F5344CB8AC3E}">
        <p14:creationId xmlns:p14="http://schemas.microsoft.com/office/powerpoint/2010/main" val="242134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788</Words>
  <Application>Microsoft Office PowerPoint</Application>
  <PresentationFormat>Widescreen</PresentationFormat>
  <Paragraphs>42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Calibri Light</vt:lpstr>
      <vt:lpstr>Symbol</vt:lpstr>
      <vt:lpstr>Times New Roman</vt:lpstr>
      <vt:lpstr>Office Theme</vt:lpstr>
      <vt:lpstr>18PDH103T Social Engineering</vt:lpstr>
      <vt:lpstr>Problem Statement</vt:lpstr>
      <vt:lpstr>Sustainability Goals Fulfilled</vt:lpstr>
      <vt:lpstr>NEED FOR RESERVATION</vt:lpstr>
      <vt:lpstr>Statistics</vt:lpstr>
      <vt:lpstr>PROBLEMS WITH RESERVATION</vt:lpstr>
      <vt:lpstr> </vt:lpstr>
      <vt:lpstr>Our Solution</vt:lpstr>
      <vt:lpstr>SIMILAR TO THIS FOR FINANCIAL AIDS</vt:lpstr>
      <vt:lpstr>Team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18PDH103T Social Engineering</dc:title>
  <dc:creator>Sooraj Tomar</dc:creator>
  <cp:lastModifiedBy>Sooraj Tomar</cp:lastModifiedBy>
  <cp:revision>23</cp:revision>
  <dcterms:created xsi:type="dcterms:W3CDTF">2022-06-15T02:16:46Z</dcterms:created>
  <dcterms:modified xsi:type="dcterms:W3CDTF">2022-06-16T06:44:26Z</dcterms:modified>
</cp:coreProperties>
</file>