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2" r:id="rId8"/>
    <p:sldId id="260"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FA57-69E4-33BC-73EB-C25328332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AC56E-DE88-3B7E-1EAE-97652CFA3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1C7F56-0FE1-9046-160C-46D945369C32}"/>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5" name="Footer Placeholder 4">
            <a:extLst>
              <a:ext uri="{FF2B5EF4-FFF2-40B4-BE49-F238E27FC236}">
                <a16:creationId xmlns:a16="http://schemas.microsoft.com/office/drawing/2014/main" id="{A84C8C88-68EE-20C0-9BC9-EE077240B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CBCE9-2BED-3B86-2B31-F76A8307B08A}"/>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298859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C894-2278-A7A6-3DCE-75DDAF7F95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4E1A0C-3E8C-850F-C9A3-7B9FE4185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DD6D7-F278-23E4-F356-EE87B0F22596}"/>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5" name="Footer Placeholder 4">
            <a:extLst>
              <a:ext uri="{FF2B5EF4-FFF2-40B4-BE49-F238E27FC236}">
                <a16:creationId xmlns:a16="http://schemas.microsoft.com/office/drawing/2014/main" id="{0FBF89D1-2841-F8D4-58F1-EEA9C2851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AFF12-CC1E-ED1E-EBEC-F24554832404}"/>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116815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6B231-F85F-0336-64CB-E423B820DE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36D20-9C6D-27D8-7ECF-5DE3B7492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682CF1-011B-2B16-2A23-80A0B970A0A6}"/>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5" name="Footer Placeholder 4">
            <a:extLst>
              <a:ext uri="{FF2B5EF4-FFF2-40B4-BE49-F238E27FC236}">
                <a16:creationId xmlns:a16="http://schemas.microsoft.com/office/drawing/2014/main" id="{B52E9C68-4EFC-8DE0-B729-C39D6134E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D8337-D6B3-3CA8-E8F6-AD13D699D35E}"/>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10055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1F44-801A-AEFF-1223-154F3E50B3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41D469-FD0F-B427-D8B8-1AAB67EB2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B96AF-0154-612C-C441-606923C11387}"/>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5" name="Footer Placeholder 4">
            <a:extLst>
              <a:ext uri="{FF2B5EF4-FFF2-40B4-BE49-F238E27FC236}">
                <a16:creationId xmlns:a16="http://schemas.microsoft.com/office/drawing/2014/main" id="{9BE52C4C-7B07-24A1-F5C7-5D4BDCCA7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54AB3D-3752-EDC9-3D86-01687E048158}"/>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123780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74F3-89C7-56AF-2594-71EB86779F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D7653F-3204-7C8B-67E5-D8E1D8132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7B034-F2AB-D58C-9BDB-3B8ABCF9F298}"/>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5" name="Footer Placeholder 4">
            <a:extLst>
              <a:ext uri="{FF2B5EF4-FFF2-40B4-BE49-F238E27FC236}">
                <a16:creationId xmlns:a16="http://schemas.microsoft.com/office/drawing/2014/main" id="{1FE474ED-A394-6682-FA30-5A411EC2E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E4506-9A1A-D0F1-D969-A10B046E645E}"/>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420788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859D-4631-3A74-7A96-516D9C68CA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2280-A3DF-7BC5-B817-F27925BE17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2A4783-8A3D-17EC-1313-1B4936169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FCCC52-A1A6-1A30-288A-380445FE88EC}"/>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6" name="Footer Placeholder 5">
            <a:extLst>
              <a:ext uri="{FF2B5EF4-FFF2-40B4-BE49-F238E27FC236}">
                <a16:creationId xmlns:a16="http://schemas.microsoft.com/office/drawing/2014/main" id="{58B9FE18-838D-3BBA-332A-E4557E639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19E1E-1149-1AC8-23D7-4D90048BB949}"/>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340108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C932-E3F9-228B-840B-0559FB2193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7F6636-898A-AF0B-E8A8-1CFECBAF0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06E0F4-49BD-4516-0035-686247666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543AE4-A1FF-7D46-4740-CA60C7BE6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5A1A1-FBA0-4BF2-D2C7-BA9DF333D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156BE2-081A-BB8B-1534-09FC948FAF3B}"/>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8" name="Footer Placeholder 7">
            <a:extLst>
              <a:ext uri="{FF2B5EF4-FFF2-40B4-BE49-F238E27FC236}">
                <a16:creationId xmlns:a16="http://schemas.microsoft.com/office/drawing/2014/main" id="{AE8B20D7-AA3A-1490-99E6-583DCE5A6A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ED539A-4781-23A2-61F4-3C5DC052EA58}"/>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272631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CFC7-1B47-0CA0-B800-10E8B655B8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9C2E7-E4CA-8324-A0EB-276E1AB1C3E5}"/>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4" name="Footer Placeholder 3">
            <a:extLst>
              <a:ext uri="{FF2B5EF4-FFF2-40B4-BE49-F238E27FC236}">
                <a16:creationId xmlns:a16="http://schemas.microsoft.com/office/drawing/2014/main" id="{0CAE729A-AA97-D474-8F92-17F071226E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6544FA-767C-BB9D-F5F9-045859CA18DA}"/>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291375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D49EF-B266-E0E2-14E3-5D3E8775B868}"/>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3" name="Footer Placeholder 2">
            <a:extLst>
              <a:ext uri="{FF2B5EF4-FFF2-40B4-BE49-F238E27FC236}">
                <a16:creationId xmlns:a16="http://schemas.microsoft.com/office/drawing/2014/main" id="{B8727C39-0D61-54BB-1B16-065E2FD087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C313D5-9EA9-84FF-AAFC-469B43CF86E4}"/>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81712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1C8A-1A09-BA83-7C00-6ACBB7884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5A1A8E-E803-98B6-4053-34A03D9AC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09CD2C-481E-BB7D-4094-5A4CF334A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7C4E8-F54C-E098-1E4C-9EE1CEE6F91A}"/>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6" name="Footer Placeholder 5">
            <a:extLst>
              <a:ext uri="{FF2B5EF4-FFF2-40B4-BE49-F238E27FC236}">
                <a16:creationId xmlns:a16="http://schemas.microsoft.com/office/drawing/2014/main" id="{34379152-2E1C-410F-13D3-2DEBAFA948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7F984-34C3-7D19-B214-4E807FC5121E}"/>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279472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CF9A-6E0F-08B4-3564-46AAED9BD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46F375-70AA-C32F-428A-BA7C457D7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D34DC-183A-9C3D-4AFE-9CCAC3955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E9CDB-316A-434D-A83E-B99FF291F818}"/>
              </a:ext>
            </a:extLst>
          </p:cNvPr>
          <p:cNvSpPr>
            <a:spLocks noGrp="1"/>
          </p:cNvSpPr>
          <p:nvPr>
            <p:ph type="dt" sz="half" idx="10"/>
          </p:nvPr>
        </p:nvSpPr>
        <p:spPr/>
        <p:txBody>
          <a:bodyPr/>
          <a:lstStyle/>
          <a:p>
            <a:fld id="{9F9F3954-E671-47DE-BEEB-9A39B88346C0}" type="datetimeFigureOut">
              <a:rPr lang="en-IN" smtClean="0"/>
              <a:t>17-09-2022</a:t>
            </a:fld>
            <a:endParaRPr lang="en-IN"/>
          </a:p>
        </p:txBody>
      </p:sp>
      <p:sp>
        <p:nvSpPr>
          <p:cNvPr id="6" name="Footer Placeholder 5">
            <a:extLst>
              <a:ext uri="{FF2B5EF4-FFF2-40B4-BE49-F238E27FC236}">
                <a16:creationId xmlns:a16="http://schemas.microsoft.com/office/drawing/2014/main" id="{A77384E2-5131-8A7C-D209-0D4715788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E1D32-703B-4539-3DC2-4571AA6CB17D}"/>
              </a:ext>
            </a:extLst>
          </p:cNvPr>
          <p:cNvSpPr>
            <a:spLocks noGrp="1"/>
          </p:cNvSpPr>
          <p:nvPr>
            <p:ph type="sldNum" sz="quarter" idx="12"/>
          </p:nvPr>
        </p:nvSpPr>
        <p:spPr/>
        <p:txBody>
          <a:bodyPr/>
          <a:lstStyle/>
          <a:p>
            <a:fld id="{5D1B6EE2-525A-4B9E-93C2-666004EFCCE9}" type="slidenum">
              <a:rPr lang="en-IN" smtClean="0"/>
              <a:t>‹#›</a:t>
            </a:fld>
            <a:endParaRPr lang="en-IN"/>
          </a:p>
        </p:txBody>
      </p:sp>
    </p:spTree>
    <p:extLst>
      <p:ext uri="{BB962C8B-B14F-4D97-AF65-F5344CB8AC3E}">
        <p14:creationId xmlns:p14="http://schemas.microsoft.com/office/powerpoint/2010/main" val="75416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80E9D-9347-2B25-5E8D-50B7635DE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A617D-A8E0-46FC-134C-BB556FA5C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C17A6-A6C5-C699-F5ED-F3ECC3F62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F3954-E671-47DE-BEEB-9A39B88346C0}" type="datetimeFigureOut">
              <a:rPr lang="en-IN" smtClean="0"/>
              <a:t>17-09-2022</a:t>
            </a:fld>
            <a:endParaRPr lang="en-IN"/>
          </a:p>
        </p:txBody>
      </p:sp>
      <p:sp>
        <p:nvSpPr>
          <p:cNvPr id="5" name="Footer Placeholder 4">
            <a:extLst>
              <a:ext uri="{FF2B5EF4-FFF2-40B4-BE49-F238E27FC236}">
                <a16:creationId xmlns:a16="http://schemas.microsoft.com/office/drawing/2014/main" id="{55AAE881-8011-3B0F-44FA-B69630897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EBE24D-B08C-70D9-1B6C-706038256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B6EE2-525A-4B9E-93C2-666004EFCCE9}" type="slidenum">
              <a:rPr lang="en-IN" smtClean="0"/>
              <a:t>‹#›</a:t>
            </a:fld>
            <a:endParaRPr lang="en-IN"/>
          </a:p>
        </p:txBody>
      </p:sp>
    </p:spTree>
    <p:extLst>
      <p:ext uri="{BB962C8B-B14F-4D97-AF65-F5344CB8AC3E}">
        <p14:creationId xmlns:p14="http://schemas.microsoft.com/office/powerpoint/2010/main" val="158038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BAC4-D3C7-F80E-7288-495B58815443}"/>
              </a:ext>
            </a:extLst>
          </p:cNvPr>
          <p:cNvSpPr>
            <a:spLocks noGrp="1"/>
          </p:cNvSpPr>
          <p:nvPr>
            <p:ph type="ctrTitle"/>
          </p:nvPr>
        </p:nvSpPr>
        <p:spPr>
          <a:xfrm>
            <a:off x="1524000" y="1122363"/>
            <a:ext cx="9144000" cy="1655762"/>
          </a:xfrm>
        </p:spPr>
        <p:txBody>
          <a:bodyPr>
            <a:normAutofit/>
          </a:bodyPr>
          <a:lstStyle/>
          <a:p>
            <a:r>
              <a:rPr lang="en-IN" sz="4000" b="1" u="sng" dirty="0">
                <a:effectLst/>
                <a:latin typeface="Times New Roman" panose="02020603050405020304" pitchFamily="18" charset="0"/>
                <a:ea typeface="Calibri" panose="020F0502020204030204" pitchFamily="34" charset="0"/>
                <a:cs typeface="Mangal"/>
              </a:rPr>
              <a:t>A Dynamic DNA Cryptography Using RSA Algorithm and Stronger OTP</a:t>
            </a:r>
            <a:endParaRPr lang="en-IN" sz="11500" dirty="0"/>
          </a:p>
        </p:txBody>
      </p:sp>
      <p:sp>
        <p:nvSpPr>
          <p:cNvPr id="3" name="Subtitle 2">
            <a:extLst>
              <a:ext uri="{FF2B5EF4-FFF2-40B4-BE49-F238E27FC236}">
                <a16:creationId xmlns:a16="http://schemas.microsoft.com/office/drawing/2014/main" id="{28A213AD-72DC-FB98-CF55-B40DC83DB05F}"/>
              </a:ext>
            </a:extLst>
          </p:cNvPr>
          <p:cNvSpPr>
            <a:spLocks noGrp="1"/>
          </p:cNvSpPr>
          <p:nvPr>
            <p:ph type="subTitle" idx="1"/>
          </p:nvPr>
        </p:nvSpPr>
        <p:spPr>
          <a:xfrm>
            <a:off x="1524000" y="3602038"/>
            <a:ext cx="9144000" cy="2280602"/>
          </a:xfrm>
        </p:spPr>
        <p:txBody>
          <a:bodyPr>
            <a:normAutofit fontScale="25000" lnSpcReduction="20000"/>
          </a:bodyPr>
          <a:lstStyle/>
          <a:p>
            <a:pPr algn="r">
              <a:lnSpc>
                <a:spcPct val="106000"/>
              </a:lnSpc>
              <a:spcAft>
                <a:spcPts val="800"/>
              </a:spcAft>
            </a:pPr>
            <a:r>
              <a:rPr lang="en-IN" sz="7200" b="1" dirty="0">
                <a:effectLst/>
                <a:latin typeface="Times New Roman" panose="02020603050405020304" pitchFamily="18" charset="0"/>
                <a:ea typeface="Calibri" panose="020F0502020204030204" pitchFamily="34" charset="0"/>
                <a:cs typeface="Mangal"/>
              </a:rPr>
              <a:t>PRAKHRANSHU SINGH [RA2011030010</a:t>
            </a:r>
            <a:r>
              <a:rPr lang="en-IN" sz="7200" b="1" dirty="0">
                <a:solidFill>
                  <a:schemeClr val="accent2"/>
                </a:solidFill>
                <a:effectLst/>
                <a:latin typeface="Times New Roman" panose="02020603050405020304" pitchFamily="18" charset="0"/>
                <a:ea typeface="Calibri" panose="020F0502020204030204" pitchFamily="34" charset="0"/>
                <a:cs typeface="Mangal"/>
              </a:rPr>
              <a:t>217</a:t>
            </a:r>
            <a:r>
              <a:rPr lang="en-IN" sz="7200" b="1" dirty="0">
                <a:effectLst/>
                <a:latin typeface="Times New Roman" panose="02020603050405020304" pitchFamily="18" charset="0"/>
                <a:ea typeface="Calibri" panose="020F0502020204030204" pitchFamily="34" charset="0"/>
                <a:cs typeface="Mangal"/>
              </a:rPr>
              <a:t>]</a:t>
            </a:r>
            <a:endParaRPr lang="en-IN" sz="7200" dirty="0">
              <a:effectLst/>
              <a:latin typeface="Times New Roman" panose="02020603050405020304" pitchFamily="18" charset="0"/>
              <a:ea typeface="Calibri" panose="020F0502020204030204" pitchFamily="34" charset="0"/>
              <a:cs typeface="Mangal"/>
            </a:endParaRPr>
          </a:p>
          <a:p>
            <a:pPr algn="r">
              <a:lnSpc>
                <a:spcPct val="106000"/>
              </a:lnSpc>
              <a:spcAft>
                <a:spcPts val="800"/>
              </a:spcAft>
            </a:pPr>
            <a:r>
              <a:rPr lang="en-IN" sz="7200" b="1" dirty="0">
                <a:effectLst/>
                <a:latin typeface="Times New Roman" panose="02020603050405020304" pitchFamily="18" charset="0"/>
                <a:ea typeface="Calibri" panose="020F0502020204030204" pitchFamily="34" charset="0"/>
                <a:cs typeface="Mangal"/>
              </a:rPr>
              <a:t>SOORAJ TOMAR [RA2011030010</a:t>
            </a:r>
            <a:r>
              <a:rPr lang="en-IN" sz="7200" b="1" dirty="0">
                <a:solidFill>
                  <a:schemeClr val="accent2"/>
                </a:solidFill>
                <a:effectLst/>
                <a:latin typeface="Times New Roman" panose="02020603050405020304" pitchFamily="18" charset="0"/>
                <a:ea typeface="Calibri" panose="020F0502020204030204" pitchFamily="34" charset="0"/>
                <a:cs typeface="Mangal"/>
              </a:rPr>
              <a:t>224</a:t>
            </a:r>
            <a:r>
              <a:rPr lang="en-IN" sz="7200" b="1" dirty="0">
                <a:effectLst/>
                <a:latin typeface="Times New Roman" panose="02020603050405020304" pitchFamily="18" charset="0"/>
                <a:ea typeface="Calibri" panose="020F0502020204030204" pitchFamily="34" charset="0"/>
                <a:cs typeface="Mangal"/>
              </a:rPr>
              <a:t>]</a:t>
            </a:r>
          </a:p>
          <a:p>
            <a:pPr algn="r">
              <a:lnSpc>
                <a:spcPct val="106000"/>
              </a:lnSpc>
              <a:spcAft>
                <a:spcPts val="800"/>
              </a:spcAft>
            </a:pPr>
            <a:r>
              <a:rPr lang="en-IN" sz="7200" b="1" dirty="0">
                <a:effectLst/>
                <a:latin typeface="Times New Roman" panose="02020603050405020304" pitchFamily="18" charset="0"/>
                <a:ea typeface="Calibri" panose="020F0502020204030204" pitchFamily="34" charset="0"/>
                <a:cs typeface="Mangal"/>
              </a:rPr>
              <a:t>MUSTYALA NANDA KISHOR [RA2011030010</a:t>
            </a:r>
            <a:r>
              <a:rPr lang="en-IN" sz="7200" b="1" dirty="0">
                <a:solidFill>
                  <a:schemeClr val="accent2"/>
                </a:solidFill>
                <a:effectLst/>
                <a:latin typeface="Times New Roman" panose="02020603050405020304" pitchFamily="18" charset="0"/>
                <a:ea typeface="Calibri" panose="020F0502020204030204" pitchFamily="34" charset="0"/>
                <a:cs typeface="Mangal"/>
              </a:rPr>
              <a:t>225</a:t>
            </a:r>
            <a:r>
              <a:rPr lang="en-IN" sz="7200" b="1" dirty="0">
                <a:effectLst/>
                <a:latin typeface="Times New Roman" panose="02020603050405020304" pitchFamily="18" charset="0"/>
                <a:ea typeface="Calibri" panose="020F0502020204030204" pitchFamily="34" charset="0"/>
                <a:cs typeface="Mangal"/>
              </a:rPr>
              <a:t>]</a:t>
            </a:r>
            <a:endParaRPr lang="en-IN" sz="7200" dirty="0">
              <a:effectLst/>
              <a:latin typeface="Times New Roman" panose="02020603050405020304" pitchFamily="18" charset="0"/>
              <a:ea typeface="Calibri" panose="020F0502020204030204" pitchFamily="34" charset="0"/>
              <a:cs typeface="Mangal"/>
            </a:endParaRPr>
          </a:p>
          <a:p>
            <a:pPr algn="r">
              <a:lnSpc>
                <a:spcPct val="106000"/>
              </a:lnSpc>
              <a:spcAft>
                <a:spcPts val="800"/>
              </a:spcAft>
            </a:pPr>
            <a:r>
              <a:rPr lang="en-IN" sz="7200" b="1" dirty="0">
                <a:effectLst/>
                <a:latin typeface="Times New Roman" panose="02020603050405020304" pitchFamily="18" charset="0"/>
                <a:ea typeface="Calibri" panose="020F0502020204030204" pitchFamily="34" charset="0"/>
                <a:cs typeface="Mangal"/>
              </a:rPr>
              <a:t>SUSHANT KUMAR SINGH[RA2011030010</a:t>
            </a:r>
            <a:r>
              <a:rPr lang="en-IN" sz="7200" b="1" dirty="0">
                <a:solidFill>
                  <a:schemeClr val="accent2"/>
                </a:solidFill>
                <a:effectLst/>
                <a:latin typeface="Times New Roman" panose="02020603050405020304" pitchFamily="18" charset="0"/>
                <a:ea typeface="Calibri" panose="020F0502020204030204" pitchFamily="34" charset="0"/>
                <a:cs typeface="Mangal"/>
              </a:rPr>
              <a:t>228</a:t>
            </a:r>
            <a:r>
              <a:rPr lang="en-IN" sz="7200" b="1" dirty="0">
                <a:effectLst/>
                <a:latin typeface="Times New Roman" panose="02020603050405020304" pitchFamily="18" charset="0"/>
                <a:ea typeface="Calibri" panose="020F0502020204030204" pitchFamily="34" charset="0"/>
                <a:cs typeface="Mangal"/>
              </a:rPr>
              <a:t>]</a:t>
            </a:r>
            <a:endParaRPr lang="en-IN" sz="7200" dirty="0">
              <a:effectLst/>
              <a:latin typeface="Times New Roman" panose="02020603050405020304" pitchFamily="18" charset="0"/>
              <a:ea typeface="Calibri" panose="020F0502020204030204" pitchFamily="34" charset="0"/>
              <a:cs typeface="Mangal"/>
            </a:endParaRPr>
          </a:p>
          <a:p>
            <a:pPr algn="r">
              <a:lnSpc>
                <a:spcPct val="106000"/>
              </a:lnSpc>
              <a:spcAft>
                <a:spcPts val="800"/>
              </a:spcAft>
            </a:pPr>
            <a:r>
              <a:rPr lang="en-IN" sz="7200" b="1" dirty="0">
                <a:effectLst/>
                <a:latin typeface="Times New Roman" panose="02020603050405020304" pitchFamily="18" charset="0"/>
                <a:ea typeface="Calibri" panose="020F0502020204030204" pitchFamily="34" charset="0"/>
                <a:cs typeface="Mangal"/>
              </a:rPr>
              <a:t>SIVE VISHWA T E[RA2011030010</a:t>
            </a:r>
            <a:r>
              <a:rPr lang="en-IN" sz="7200" b="1" dirty="0">
                <a:solidFill>
                  <a:schemeClr val="accent2"/>
                </a:solidFill>
                <a:effectLst/>
                <a:latin typeface="Times New Roman" panose="02020603050405020304" pitchFamily="18" charset="0"/>
                <a:ea typeface="Calibri" panose="020F0502020204030204" pitchFamily="34" charset="0"/>
                <a:cs typeface="Mangal"/>
              </a:rPr>
              <a:t>231</a:t>
            </a:r>
            <a:r>
              <a:rPr lang="en-IN" sz="7200" b="1" dirty="0">
                <a:effectLst/>
                <a:latin typeface="Times New Roman" panose="02020603050405020304" pitchFamily="18" charset="0"/>
                <a:ea typeface="Calibri" panose="020F0502020204030204" pitchFamily="34" charset="0"/>
                <a:cs typeface="Mangal"/>
              </a:rPr>
              <a:t>]</a:t>
            </a:r>
            <a:endParaRPr lang="en-IN" sz="7200" dirty="0">
              <a:effectLst/>
              <a:latin typeface="Times New Roman" panose="02020603050405020304" pitchFamily="18" charset="0"/>
              <a:ea typeface="Calibri" panose="020F0502020204030204" pitchFamily="34" charset="0"/>
              <a:cs typeface="Mangal"/>
            </a:endParaRPr>
          </a:p>
          <a:p>
            <a:endParaRPr lang="en-IN" dirty="0"/>
          </a:p>
        </p:txBody>
      </p:sp>
    </p:spTree>
    <p:extLst>
      <p:ext uri="{BB962C8B-B14F-4D97-AF65-F5344CB8AC3E}">
        <p14:creationId xmlns:p14="http://schemas.microsoft.com/office/powerpoint/2010/main" val="185058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C82B-DDF9-0AA2-EE76-74F4BD823B9E}"/>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References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1BAAD-F1A2-16A5-8F6D-53911D4F0DAE}"/>
              </a:ext>
            </a:extLst>
          </p:cNvPr>
          <p:cNvSpPr>
            <a:spLocks noGrp="1"/>
          </p:cNvSpPr>
          <p:nvPr>
            <p:ph idx="1"/>
          </p:nvPr>
        </p:nvSpPr>
        <p:spPr/>
        <p:txBody>
          <a:bodyPr>
            <a:normAutofit lnSpcReduction="10000"/>
          </a:bodyPr>
          <a:lstStyle/>
          <a:p>
            <a:pPr>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a:rPr>
              <a:t>[1]</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Poojashree</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Kamble,Firoz</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Nagarchi,Akshata</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Akkole,Vanishree</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Khanapur,Bahubali</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Akiwate</a:t>
            </a:r>
            <a:r>
              <a:rPr lang="en-IN" sz="1800" dirty="0">
                <a:effectLst/>
                <a:latin typeface="Times New Roman" panose="02020603050405020304" pitchFamily="18" charset="0"/>
                <a:ea typeface="Calibri" panose="020F0502020204030204" pitchFamily="34" charset="0"/>
                <a:cs typeface="Mangal"/>
              </a:rPr>
              <a:t>, “A Dynamic DNA Cryptography Using RSA Algorithm and OTP”, International Journal of Scientific Research in Computer Science and Engineering Vol.8, Issue.4, pp.78-82, August (2020).</a:t>
            </a:r>
          </a:p>
          <a:p>
            <a:pPr>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a:rPr>
              <a:t>[2] </a:t>
            </a:r>
            <a:r>
              <a:rPr lang="en-IN" sz="1800" dirty="0" err="1">
                <a:effectLst/>
                <a:latin typeface="Times New Roman" panose="02020603050405020304" pitchFamily="18" charset="0"/>
                <a:ea typeface="Calibri" panose="020F0502020204030204" pitchFamily="34" charset="0"/>
                <a:cs typeface="Mangal"/>
              </a:rPr>
              <a:t>Mahbuba</a:t>
            </a:r>
            <a:r>
              <a:rPr lang="en-IN" sz="1800" dirty="0">
                <a:effectLst/>
                <a:latin typeface="Times New Roman" panose="02020603050405020304" pitchFamily="18" charset="0"/>
                <a:ea typeface="Calibri" panose="020F0502020204030204" pitchFamily="34" charset="0"/>
                <a:cs typeface="Mangal"/>
              </a:rPr>
              <a:t> Begum, </a:t>
            </a:r>
            <a:r>
              <a:rPr lang="en-IN" sz="1800" dirty="0" err="1">
                <a:effectLst/>
                <a:latin typeface="Times New Roman" panose="02020603050405020304" pitchFamily="18" charset="0"/>
                <a:ea typeface="Calibri" panose="020F0502020204030204" pitchFamily="34" charset="0"/>
                <a:cs typeface="Mangal"/>
              </a:rPr>
              <a:t>Jannatul</a:t>
            </a:r>
            <a:r>
              <a:rPr lang="en-IN" sz="1800" dirty="0">
                <a:effectLst/>
                <a:latin typeface="Times New Roman" panose="02020603050405020304" pitchFamily="18" charset="0"/>
                <a:ea typeface="Calibri" panose="020F0502020204030204" pitchFamily="34" charset="0"/>
                <a:cs typeface="Mangal"/>
              </a:rPr>
              <a:t> </a:t>
            </a:r>
            <a:r>
              <a:rPr lang="en-IN" sz="1800" dirty="0" err="1">
                <a:effectLst/>
                <a:latin typeface="Times New Roman" panose="02020603050405020304" pitchFamily="18" charset="0"/>
                <a:ea typeface="Calibri" panose="020F0502020204030204" pitchFamily="34" charset="0"/>
                <a:cs typeface="Mangal"/>
              </a:rPr>
              <a:t>Ferdush</a:t>
            </a:r>
            <a:r>
              <a:rPr lang="en-IN" sz="1800" dirty="0">
                <a:effectLst/>
                <a:latin typeface="Times New Roman" panose="02020603050405020304" pitchFamily="18" charset="0"/>
                <a:ea typeface="Calibri" panose="020F0502020204030204" pitchFamily="34" charset="0"/>
                <a:cs typeface="Mangal"/>
              </a:rPr>
              <a:t>, Md. Golam Moazzam, “A Hybrid Cryptosystem using DNA, OTP and RSA,” International Journal of Computer Applications (0975 – 8887), Volume 172 – No.8, August 2017.</a:t>
            </a:r>
          </a:p>
          <a:p>
            <a:pPr>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a:rPr>
              <a:t>[3] </a:t>
            </a:r>
            <a:r>
              <a:rPr lang="en-IN" sz="1800" dirty="0">
                <a:effectLst/>
                <a:latin typeface="Times New Roman" panose="02020603050405020304" pitchFamily="18" charset="0"/>
                <a:ea typeface="Calibri" panose="020F0502020204030204" pitchFamily="34" charset="0"/>
                <a:cs typeface="Mangal"/>
              </a:rPr>
              <a:t>Anjali Krishna A, </a:t>
            </a:r>
            <a:r>
              <a:rPr lang="en-IN" sz="1800" dirty="0" err="1">
                <a:effectLst/>
                <a:latin typeface="Times New Roman" panose="02020603050405020304" pitchFamily="18" charset="0"/>
                <a:ea typeface="Calibri" panose="020F0502020204030204" pitchFamily="34" charset="0"/>
                <a:cs typeface="Mangal"/>
              </a:rPr>
              <a:t>Dr.</a:t>
            </a:r>
            <a:r>
              <a:rPr lang="en-IN" sz="1800" dirty="0">
                <a:effectLst/>
                <a:latin typeface="Times New Roman" panose="02020603050405020304" pitchFamily="18" charset="0"/>
                <a:ea typeface="Calibri" panose="020F0502020204030204" pitchFamily="34" charset="0"/>
                <a:cs typeface="Mangal"/>
              </a:rPr>
              <a:t> L C Manikandan, “A Study on Cryptographic Techniques”, International Journal of Scientific Research in Computer Science, Engineering and Information Technology, Volume 6, Issue 4, pg. 321-327, July-August 2020. </a:t>
            </a:r>
          </a:p>
          <a:p>
            <a:pPr>
              <a:lnSpc>
                <a:spcPct val="106000"/>
              </a:lnSpc>
              <a:spcAft>
                <a:spcPts val="800"/>
              </a:spcAft>
            </a:pPr>
            <a:r>
              <a:rPr lang="en-IN" sz="1800" b="1" dirty="0">
                <a:effectLst/>
                <a:latin typeface="Times New Roman" panose="02020603050405020304" pitchFamily="18" charset="0"/>
                <a:ea typeface="Calibri" panose="020F0502020204030204" pitchFamily="34" charset="0"/>
                <a:cs typeface="Mangal"/>
              </a:rPr>
              <a:t>[4] </a:t>
            </a:r>
            <a:r>
              <a:rPr lang="en-IN" sz="1800" dirty="0">
                <a:solidFill>
                  <a:srgbClr val="000000"/>
                </a:solidFill>
                <a:effectLst/>
                <a:latin typeface="Times New Roman" panose="02020603050405020304" pitchFamily="18" charset="0"/>
                <a:ea typeface="Calibri" panose="020F0502020204030204" pitchFamily="34" charset="0"/>
                <a:cs typeface="Mangal"/>
              </a:rPr>
              <a:t>Gurdeep Singh, Prateek Kumar, “A Research paper on cryptography”, International Journal for Technological Research in Engineering, Volume 7, Issue 4, December-2019.</a:t>
            </a:r>
            <a:endParaRPr lang="en-IN" sz="1800" dirty="0">
              <a:effectLst/>
              <a:latin typeface="Times New Roman" panose="02020603050405020304" pitchFamily="18" charset="0"/>
              <a:ea typeface="Calibri" panose="020F0502020204030204" pitchFamily="34" charset="0"/>
              <a:cs typeface="Mangal"/>
            </a:endParaRPr>
          </a:p>
          <a:p>
            <a:pPr>
              <a:lnSpc>
                <a:spcPct val="106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Mangal"/>
              </a:rPr>
              <a:t>[5] </a:t>
            </a:r>
            <a:r>
              <a:rPr lang="en-IN" sz="1800" dirty="0">
                <a:solidFill>
                  <a:srgbClr val="000000"/>
                </a:solidFill>
                <a:effectLst/>
                <a:latin typeface="Times New Roman" panose="02020603050405020304" pitchFamily="18" charset="0"/>
                <a:ea typeface="Calibri" panose="020F0502020204030204" pitchFamily="34" charset="0"/>
                <a:cs typeface="Mangal"/>
              </a:rPr>
              <a:t>Hamza </a:t>
            </a:r>
            <a:r>
              <a:rPr lang="en-IN" sz="1800" dirty="0" err="1">
                <a:solidFill>
                  <a:srgbClr val="000000"/>
                </a:solidFill>
                <a:effectLst/>
                <a:latin typeface="Times New Roman" panose="02020603050405020304" pitchFamily="18" charset="0"/>
                <a:ea typeface="Calibri" panose="020F0502020204030204" pitchFamily="34" charset="0"/>
                <a:cs typeface="Mangal"/>
              </a:rPr>
              <a:t>Hammami</a:t>
            </a:r>
            <a:r>
              <a:rPr lang="en-IN" sz="1800" dirty="0">
                <a:solidFill>
                  <a:srgbClr val="000000"/>
                </a:solidFill>
                <a:effectLst/>
                <a:latin typeface="Times New Roman" panose="02020603050405020304" pitchFamily="18" charset="0"/>
                <a:ea typeface="Calibri" panose="020F0502020204030204" pitchFamily="34" charset="0"/>
                <a:cs typeface="Mangal"/>
              </a:rPr>
              <a:t>, Hanen Brahmi, </a:t>
            </a:r>
            <a:r>
              <a:rPr lang="en-IN" sz="1800" dirty="0" err="1">
                <a:solidFill>
                  <a:srgbClr val="000000"/>
                </a:solidFill>
                <a:effectLst/>
                <a:latin typeface="Times New Roman" panose="02020603050405020304" pitchFamily="18" charset="0"/>
                <a:ea typeface="Calibri" panose="020F0502020204030204" pitchFamily="34" charset="0"/>
                <a:cs typeface="Mangal"/>
              </a:rPr>
              <a:t>Sadok</a:t>
            </a:r>
            <a:r>
              <a:rPr lang="en-IN" sz="1800" dirty="0">
                <a:solidFill>
                  <a:srgbClr val="000000"/>
                </a:solidFill>
                <a:effectLst/>
                <a:latin typeface="Times New Roman" panose="02020603050405020304" pitchFamily="18" charset="0"/>
                <a:ea typeface="Calibri" panose="020F0502020204030204" pitchFamily="34" charset="0"/>
                <a:cs typeface="Mangal"/>
              </a:rPr>
              <a:t> Ben Yahia, “Secured Outsourcing Towards a Cloud Computing Environment Based on DNA Cryptography,” IEEE, pp. 31-36, 2018.</a:t>
            </a:r>
            <a:endParaRPr lang="en-IN" sz="1800" dirty="0">
              <a:effectLst/>
              <a:latin typeface="Times New Roman" panose="02020603050405020304" pitchFamily="18" charset="0"/>
              <a:ea typeface="Calibri" panose="020F0502020204030204" pitchFamily="34" charset="0"/>
              <a:cs typeface="Mangal"/>
            </a:endParaRPr>
          </a:p>
          <a:p>
            <a:pPr marL="0" indent="0">
              <a:buNone/>
            </a:pPr>
            <a:endParaRPr lang="en-IN" dirty="0"/>
          </a:p>
        </p:txBody>
      </p:sp>
    </p:spTree>
    <p:extLst>
      <p:ext uri="{BB962C8B-B14F-4D97-AF65-F5344CB8AC3E}">
        <p14:creationId xmlns:p14="http://schemas.microsoft.com/office/powerpoint/2010/main" val="187290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D07D-4276-E376-B5FD-9E7256567BCF}"/>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06ED77-CD4A-0EF8-3156-3B146D89964F}"/>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 Dynamic DNA Cryptography Using RSA Algorithm and Stronger OTP is a combination of algorithm like RSA and a strong One Time Pad key generation that are getting used for Encryption and Decryption of plain text, image, audio and video that are converted from binary numbers into a DNA sequence. </a:t>
            </a:r>
          </a:p>
          <a:p>
            <a:r>
              <a:rPr lang="en-US" dirty="0">
                <a:latin typeface="Times New Roman" panose="02020603050405020304" pitchFamily="18" charset="0"/>
                <a:cs typeface="Times New Roman" panose="02020603050405020304" pitchFamily="18" charset="0"/>
              </a:rPr>
              <a:t>MAC Address is unique identification which helps to connect one or more nodes and from which the information is transmitted from one node to another node in secured fashion. </a:t>
            </a:r>
          </a:p>
          <a:p>
            <a:r>
              <a:rPr lang="en-US" dirty="0">
                <a:latin typeface="Times New Roman" panose="02020603050405020304" pitchFamily="18" charset="0"/>
                <a:cs typeface="Times New Roman" panose="02020603050405020304" pitchFamily="18" charset="0"/>
              </a:rPr>
              <a:t>If the key used in the OTP is randomly generated and not used extra than once, then the algorithms are considered to be completely unbreakable.</a:t>
            </a:r>
          </a:p>
          <a:p>
            <a:r>
              <a:rPr lang="en-US" dirty="0">
                <a:latin typeface="Times New Roman" panose="02020603050405020304" pitchFamily="18" charset="0"/>
                <a:cs typeface="Times New Roman" panose="02020603050405020304" pitchFamily="18" charset="0"/>
              </a:rPr>
              <a:t>This technique ensures the CIA Triad for Information Security.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48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B07D-4CDB-CA02-C1FD-1D27BAC9EE7D}"/>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375626-4F2F-0F5A-02FA-455A266CE33E}"/>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Mangal"/>
              </a:rPr>
              <a:t>The principal objectives of this had been to more concentrate on the confidentiality phase &amp; it helps to discover the approach (ciphers) to make certain privacy via the use of DNA. DNA Cryptography is one of the most essential &amp; promising disciplines in information security. </a:t>
            </a:r>
          </a:p>
          <a:p>
            <a:r>
              <a:rPr lang="en-IN" sz="1800" dirty="0">
                <a:effectLst/>
                <a:latin typeface="Times New Roman" panose="02020603050405020304" pitchFamily="18" charset="0"/>
                <a:ea typeface="Calibri" panose="020F0502020204030204" pitchFamily="34" charset="0"/>
                <a:cs typeface="Mangal"/>
              </a:rPr>
              <a:t>The RSA algorithm is regarded as a robust asymmetric encryption algorithm. Asymmetric cryptography, also known as public-key cryptography, is a process that uses a pair of related keys -- one public key and one private key -- to encrypt and decrypt a message and protect it from unauthorized access or use. RSA has the more security; thus, the algorithm is proved to be cryptographically secure and it is suitable for applications where more than one layer of security is required. </a:t>
            </a:r>
          </a:p>
          <a:p>
            <a:r>
              <a:rPr lang="en-IN" sz="1800" dirty="0">
                <a:effectLst/>
                <a:latin typeface="Times New Roman" panose="02020603050405020304" pitchFamily="18" charset="0"/>
                <a:ea typeface="Calibri" panose="020F0502020204030204" pitchFamily="34" charset="0"/>
                <a:cs typeface="Mangal"/>
              </a:rPr>
              <a:t>OTP is used for key generation purpose which offers the total privacy for the ciphertext then it helps the user to encryption scheme which has proved to be unbreakable. </a:t>
            </a:r>
          </a:p>
          <a:p>
            <a:r>
              <a:rPr lang="en-IN" sz="1800" dirty="0">
                <a:effectLst/>
                <a:latin typeface="Times New Roman" panose="02020603050405020304" pitchFamily="18" charset="0"/>
                <a:ea typeface="Calibri" panose="020F0502020204030204" pitchFamily="34" charset="0"/>
                <a:cs typeface="Mangal"/>
              </a:rPr>
              <a:t>The transferring information from one node to another node by using the MAC address it is very safe and secure as every device has its unique address in its DNA Cryptography Encryption. </a:t>
            </a:r>
          </a:p>
          <a:p>
            <a:r>
              <a:rPr lang="en-IN" sz="1800" b="1" dirty="0">
                <a:latin typeface="Times New Roman" panose="02020603050405020304" pitchFamily="18" charset="0"/>
                <a:cs typeface="Times New Roman" panose="02020603050405020304" pitchFamily="18" charset="0"/>
              </a:rPr>
              <a:t>Keywords</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DNA Cryptography, Encryption, Decryption, Cryptography, One Time Pad</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815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C25C-BE75-6DF5-5299-73915996F3D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Literature Survey</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CE990C-9FF9-93FA-07AA-2D502734BD96}"/>
              </a:ext>
            </a:extLst>
          </p:cNvPr>
          <p:cNvSpPr>
            <a:spLocks noGrp="1"/>
          </p:cNvSpPr>
          <p:nvPr>
            <p:ph idx="1"/>
          </p:nvPr>
        </p:nvSpPr>
        <p:spPr>
          <a:xfrm>
            <a:off x="838200" y="5882639"/>
            <a:ext cx="10515600" cy="294323"/>
          </a:xfrm>
        </p:spPr>
        <p:txBody>
          <a:bodyPr>
            <a:normAutofit fontScale="55000" lnSpcReduction="20000"/>
          </a:bodyPr>
          <a:lstStyle/>
          <a:p>
            <a:pPr marL="0" indent="0">
              <a:buNone/>
            </a:pPr>
            <a:r>
              <a:rPr lang="en-US" dirty="0"/>
              <a:t> </a:t>
            </a:r>
            <a:endParaRPr lang="en-IN" dirty="0"/>
          </a:p>
        </p:txBody>
      </p:sp>
      <p:graphicFrame>
        <p:nvGraphicFramePr>
          <p:cNvPr id="5" name="Table 4">
            <a:extLst>
              <a:ext uri="{FF2B5EF4-FFF2-40B4-BE49-F238E27FC236}">
                <a16:creationId xmlns:a16="http://schemas.microsoft.com/office/drawing/2014/main" id="{9C55F6E4-08F3-A2CF-F953-C7205CA15BD5}"/>
              </a:ext>
            </a:extLst>
          </p:cNvPr>
          <p:cNvGraphicFramePr>
            <a:graphicFrameLocks noGrp="1"/>
          </p:cNvGraphicFramePr>
          <p:nvPr>
            <p:extLst>
              <p:ext uri="{D42A27DB-BD31-4B8C-83A1-F6EECF244321}">
                <p14:modId xmlns:p14="http://schemas.microsoft.com/office/powerpoint/2010/main" val="3704181605"/>
              </p:ext>
            </p:extLst>
          </p:nvPr>
        </p:nvGraphicFramePr>
        <p:xfrm>
          <a:off x="1117601" y="1483360"/>
          <a:ext cx="10236200" cy="4897120"/>
        </p:xfrm>
        <a:graphic>
          <a:graphicData uri="http://schemas.openxmlformats.org/drawingml/2006/table">
            <a:tbl>
              <a:tblPr firstRow="1" firstCol="1" bandRow="1">
                <a:tableStyleId>{5C22544A-7EE6-4342-B048-85BDC9FD1C3A}</a:tableStyleId>
              </a:tblPr>
              <a:tblGrid>
                <a:gridCol w="556632">
                  <a:extLst>
                    <a:ext uri="{9D8B030D-6E8A-4147-A177-3AD203B41FA5}">
                      <a16:colId xmlns:a16="http://schemas.microsoft.com/office/drawing/2014/main" val="1990729214"/>
                    </a:ext>
                  </a:extLst>
                </a:gridCol>
                <a:gridCol w="1617167">
                  <a:extLst>
                    <a:ext uri="{9D8B030D-6E8A-4147-A177-3AD203B41FA5}">
                      <a16:colId xmlns:a16="http://schemas.microsoft.com/office/drawing/2014/main" val="2778502555"/>
                    </a:ext>
                  </a:extLst>
                </a:gridCol>
                <a:gridCol w="2040014">
                  <a:extLst>
                    <a:ext uri="{9D8B030D-6E8A-4147-A177-3AD203B41FA5}">
                      <a16:colId xmlns:a16="http://schemas.microsoft.com/office/drawing/2014/main" val="171788823"/>
                    </a:ext>
                  </a:extLst>
                </a:gridCol>
                <a:gridCol w="2015600">
                  <a:extLst>
                    <a:ext uri="{9D8B030D-6E8A-4147-A177-3AD203B41FA5}">
                      <a16:colId xmlns:a16="http://schemas.microsoft.com/office/drawing/2014/main" val="877119440"/>
                    </a:ext>
                  </a:extLst>
                </a:gridCol>
                <a:gridCol w="1799783">
                  <a:extLst>
                    <a:ext uri="{9D8B030D-6E8A-4147-A177-3AD203B41FA5}">
                      <a16:colId xmlns:a16="http://schemas.microsoft.com/office/drawing/2014/main" val="1725045322"/>
                    </a:ext>
                  </a:extLst>
                </a:gridCol>
                <a:gridCol w="1103502">
                  <a:extLst>
                    <a:ext uri="{9D8B030D-6E8A-4147-A177-3AD203B41FA5}">
                      <a16:colId xmlns:a16="http://schemas.microsoft.com/office/drawing/2014/main" val="2098196339"/>
                    </a:ext>
                  </a:extLst>
                </a:gridCol>
                <a:gridCol w="1103502">
                  <a:extLst>
                    <a:ext uri="{9D8B030D-6E8A-4147-A177-3AD203B41FA5}">
                      <a16:colId xmlns:a16="http://schemas.microsoft.com/office/drawing/2014/main" val="2442445303"/>
                    </a:ext>
                  </a:extLst>
                </a:gridCol>
              </a:tblGrid>
              <a:tr h="177620">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S. No.</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Title of Paper</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Author and Journal Name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Objectives of the Paper</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Methodologies Used</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Results Obtained</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Limitations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extLst>
                  <a:ext uri="{0D108BD9-81ED-4DB2-BD59-A6C34878D82A}">
                    <a16:rowId xmlns:a16="http://schemas.microsoft.com/office/drawing/2014/main" val="3521807052"/>
                  </a:ext>
                </a:extLst>
              </a:tr>
              <a:tr h="2888893">
                <a:tc>
                  <a:txBody>
                    <a:bodyPr/>
                    <a:lstStyle/>
                    <a:p>
                      <a:pPr algn="ctr">
                        <a:lnSpc>
                          <a:spcPct val="106000"/>
                        </a:lnSpc>
                        <a:spcAft>
                          <a:spcPts val="800"/>
                        </a:spcAft>
                      </a:pPr>
                      <a:r>
                        <a:rPr lang="en-IN" sz="1000" dirty="0">
                          <a:effectLst/>
                          <a:latin typeface="Times New Roman" panose="02020603050405020304" pitchFamily="18" charset="0"/>
                          <a:cs typeface="Times New Roman" panose="02020603050405020304" pitchFamily="18" charset="0"/>
                        </a:rPr>
                        <a:t>1.</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 Dynamic DNA Cryptography Using RSA Algorithm and OTP”</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err="1">
                          <a:effectLst/>
                          <a:latin typeface="Times New Roman" panose="02020603050405020304" pitchFamily="18" charset="0"/>
                          <a:cs typeface="Times New Roman" panose="02020603050405020304" pitchFamily="18" charset="0"/>
                        </a:rPr>
                        <a:t>Poojashree</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Kamble,Firoz</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Nagarchi,Akshata</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Akkole,Vanishree</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Khanapur,Bahubali</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Akiwate</a:t>
                      </a:r>
                      <a:r>
                        <a:rPr lang="en-IN" sz="1000" dirty="0">
                          <a:effectLst/>
                          <a:latin typeface="Times New Roman" panose="02020603050405020304" pitchFamily="18" charset="0"/>
                          <a:cs typeface="Times New Roman" panose="02020603050405020304" pitchFamily="18" charset="0"/>
                        </a:rPr>
                        <a:t>, International Journal of Scientific Research in Computer Science and Engineering</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In this approach, the encryption and the decryption take place through RSA Algorithm and the OTP. The use of a combination of DNA with RSA ensures twofold protections in a cloud environment where there are greater probabilities of breaches.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RSA Algorithm DNA Encoding Algorithm </a:t>
                      </a:r>
                    </a:p>
                    <a:p>
                      <a:pPr>
                        <a:lnSpc>
                          <a:spcPct val="106000"/>
                        </a:lnSpc>
                        <a:spcAft>
                          <a:spcPts val="800"/>
                        </a:spcAft>
                      </a:pPr>
                      <a:r>
                        <a:rPr lang="en-IN" sz="1000">
                          <a:effectLst/>
                          <a:latin typeface="Times New Roman" panose="02020603050405020304" pitchFamily="18" charset="0"/>
                          <a:cs typeface="Times New Roman" panose="02020603050405020304" pitchFamily="18" charset="0"/>
                        </a:rPr>
                        <a:t>One Time Pad Key Generation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A robust Cryptography Technique using DNA Encryption and OTP System</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In future the network can be connected with a greater number of nodes with both IP Address and MAC address with improvement in performance. Proposed File size only up to 100MB. </a:t>
                      </a:r>
                    </a:p>
                    <a:p>
                      <a:pPr>
                        <a:lnSpc>
                          <a:spcPct val="106000"/>
                        </a:lnSpc>
                        <a:spcAft>
                          <a:spcPts val="800"/>
                        </a:spcAft>
                      </a:pPr>
                      <a:r>
                        <a:rPr lang="en-IN" sz="1000">
                          <a:effectLst/>
                          <a:latin typeface="Times New Roman" panose="02020603050405020304" pitchFamily="18" charset="0"/>
                          <a:cs typeface="Times New Roman" panose="02020603050405020304" pitchFamily="18" charset="0"/>
                        </a:rPr>
                        <a:t>Only 4-digit OTP, can be guessed easily by a fast-computing machine.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extLst>
                  <a:ext uri="{0D108BD9-81ED-4DB2-BD59-A6C34878D82A}">
                    <a16:rowId xmlns:a16="http://schemas.microsoft.com/office/drawing/2014/main" val="2565799340"/>
                  </a:ext>
                </a:extLst>
              </a:tr>
              <a:tr h="1830607">
                <a:tc>
                  <a:txBody>
                    <a:bodyPr/>
                    <a:lstStyle/>
                    <a:p>
                      <a:pPr algn="ctr">
                        <a:lnSpc>
                          <a:spcPct val="106000"/>
                        </a:lnSpc>
                        <a:spcAft>
                          <a:spcPts val="800"/>
                        </a:spcAft>
                      </a:pPr>
                      <a:r>
                        <a:rPr lang="en-IN" sz="1000" dirty="0">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 Research Paper on Cryptography”</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Gurdeep Singh, Prateek Kumar, International Journal for Technological Research in Engineering</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Abstract Data Types, Data Encryption, Data Compression, Asymmetric Key Cryptography</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Symmetric and Asymmetric Encryption and Decryption</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Cryptography is used to ensure that the contents of a message are confidentiality transmitted and would not be altered.</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If the attacker will get the key and sender and receiver is not aware about it, it may harm the CIA triad. So, proper method should be used to Encrypt and Decrypt the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865" marR="28865" marT="0" marB="0"/>
                </a:tc>
                <a:extLst>
                  <a:ext uri="{0D108BD9-81ED-4DB2-BD59-A6C34878D82A}">
                    <a16:rowId xmlns:a16="http://schemas.microsoft.com/office/drawing/2014/main" val="3871507598"/>
                  </a:ext>
                </a:extLst>
              </a:tr>
            </a:tbl>
          </a:graphicData>
        </a:graphic>
      </p:graphicFrame>
    </p:spTree>
    <p:extLst>
      <p:ext uri="{BB962C8B-B14F-4D97-AF65-F5344CB8AC3E}">
        <p14:creationId xmlns:p14="http://schemas.microsoft.com/office/powerpoint/2010/main" val="112024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C25C-BE75-6DF5-5299-73915996F3D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Literature Survey (Contd..)</a:t>
            </a:r>
            <a:endParaRPr lang="en-IN" b="1" u="sng"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1CAF7B2-DE92-691E-99BF-503B86F3F87C}"/>
              </a:ext>
            </a:extLst>
          </p:cNvPr>
          <p:cNvSpPr>
            <a:spLocks noGrp="1"/>
          </p:cNvSpPr>
          <p:nvPr>
            <p:ph idx="1"/>
          </p:nvPr>
        </p:nvSpPr>
        <p:spPr>
          <a:xfrm>
            <a:off x="838200" y="5557519"/>
            <a:ext cx="10515600" cy="619443"/>
          </a:xfrm>
        </p:spPr>
        <p:txBody>
          <a:bodyPr/>
          <a:lstStyle/>
          <a:p>
            <a:pPr marL="0" indent="0">
              <a:buNone/>
            </a:pPr>
            <a:r>
              <a:rPr lang="en-US" dirty="0"/>
              <a:t> </a:t>
            </a:r>
            <a:endParaRPr lang="en-IN" dirty="0"/>
          </a:p>
        </p:txBody>
      </p:sp>
      <p:graphicFrame>
        <p:nvGraphicFramePr>
          <p:cNvPr id="10" name="Table 9">
            <a:extLst>
              <a:ext uri="{FF2B5EF4-FFF2-40B4-BE49-F238E27FC236}">
                <a16:creationId xmlns:a16="http://schemas.microsoft.com/office/drawing/2014/main" id="{1324286F-C8C9-985C-ADCB-C5B91BE0F01C}"/>
              </a:ext>
            </a:extLst>
          </p:cNvPr>
          <p:cNvGraphicFramePr>
            <a:graphicFrameLocks noGrp="1"/>
          </p:cNvGraphicFramePr>
          <p:nvPr>
            <p:extLst>
              <p:ext uri="{D42A27DB-BD31-4B8C-83A1-F6EECF244321}">
                <p14:modId xmlns:p14="http://schemas.microsoft.com/office/powerpoint/2010/main" val="4224552885"/>
              </p:ext>
            </p:extLst>
          </p:nvPr>
        </p:nvGraphicFramePr>
        <p:xfrm>
          <a:off x="1188721" y="1432973"/>
          <a:ext cx="10078718" cy="4785582"/>
        </p:xfrm>
        <a:graphic>
          <a:graphicData uri="http://schemas.openxmlformats.org/drawingml/2006/table">
            <a:tbl>
              <a:tblPr firstRow="1" firstCol="1" bandRow="1">
                <a:tableStyleId>{5C22544A-7EE6-4342-B048-85BDC9FD1C3A}</a:tableStyleId>
              </a:tblPr>
              <a:tblGrid>
                <a:gridCol w="548071">
                  <a:extLst>
                    <a:ext uri="{9D8B030D-6E8A-4147-A177-3AD203B41FA5}">
                      <a16:colId xmlns:a16="http://schemas.microsoft.com/office/drawing/2014/main" val="1861625468"/>
                    </a:ext>
                  </a:extLst>
                </a:gridCol>
                <a:gridCol w="1592288">
                  <a:extLst>
                    <a:ext uri="{9D8B030D-6E8A-4147-A177-3AD203B41FA5}">
                      <a16:colId xmlns:a16="http://schemas.microsoft.com/office/drawing/2014/main" val="3952641073"/>
                    </a:ext>
                  </a:extLst>
                </a:gridCol>
                <a:gridCol w="2008627">
                  <a:extLst>
                    <a:ext uri="{9D8B030D-6E8A-4147-A177-3AD203B41FA5}">
                      <a16:colId xmlns:a16="http://schemas.microsoft.com/office/drawing/2014/main" val="1693666943"/>
                    </a:ext>
                  </a:extLst>
                </a:gridCol>
                <a:gridCol w="1984589">
                  <a:extLst>
                    <a:ext uri="{9D8B030D-6E8A-4147-A177-3AD203B41FA5}">
                      <a16:colId xmlns:a16="http://schemas.microsoft.com/office/drawing/2014/main" val="2194463932"/>
                    </a:ext>
                  </a:extLst>
                </a:gridCol>
                <a:gridCol w="1772091">
                  <a:extLst>
                    <a:ext uri="{9D8B030D-6E8A-4147-A177-3AD203B41FA5}">
                      <a16:colId xmlns:a16="http://schemas.microsoft.com/office/drawing/2014/main" val="839038727"/>
                    </a:ext>
                  </a:extLst>
                </a:gridCol>
                <a:gridCol w="1086526">
                  <a:extLst>
                    <a:ext uri="{9D8B030D-6E8A-4147-A177-3AD203B41FA5}">
                      <a16:colId xmlns:a16="http://schemas.microsoft.com/office/drawing/2014/main" val="3553817892"/>
                    </a:ext>
                  </a:extLst>
                </a:gridCol>
                <a:gridCol w="1086526">
                  <a:extLst>
                    <a:ext uri="{9D8B030D-6E8A-4147-A177-3AD203B41FA5}">
                      <a16:colId xmlns:a16="http://schemas.microsoft.com/office/drawing/2014/main" val="1052734571"/>
                    </a:ext>
                  </a:extLst>
                </a:gridCol>
              </a:tblGrid>
              <a:tr h="165872">
                <a:tc>
                  <a:txBody>
                    <a:bodyPr/>
                    <a:lstStyle/>
                    <a:p>
                      <a:pPr algn="ctr">
                        <a:lnSpc>
                          <a:spcPct val="106000"/>
                        </a:lnSpc>
                        <a:spcAft>
                          <a:spcPts val="800"/>
                        </a:spcAft>
                      </a:pPr>
                      <a:r>
                        <a:rPr lang="en-IN" sz="1000" dirty="0">
                          <a:effectLst/>
                          <a:latin typeface="Times New Roman" panose="02020603050405020304" pitchFamily="18" charset="0"/>
                          <a:cs typeface="Times New Roman" panose="02020603050405020304" pitchFamily="18" charset="0"/>
                        </a:rPr>
                        <a:t>S. No.</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Title of Paper</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Author and Journal Name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Objectives of the Paper</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Methodologies Used</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Results Obtained</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Limitations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extLst>
                  <a:ext uri="{0D108BD9-81ED-4DB2-BD59-A6C34878D82A}">
                    <a16:rowId xmlns:a16="http://schemas.microsoft.com/office/drawing/2014/main" val="1565899000"/>
                  </a:ext>
                </a:extLst>
              </a:tr>
              <a:tr h="1795299">
                <a:tc>
                  <a:txBody>
                    <a:bodyPr/>
                    <a:lstStyle/>
                    <a:p>
                      <a:pPr algn="ctr">
                        <a:lnSpc>
                          <a:spcPct val="106000"/>
                        </a:lnSpc>
                        <a:spcAft>
                          <a:spcPts val="800"/>
                        </a:spcAft>
                      </a:pPr>
                      <a:r>
                        <a:rPr lang="en-IN" sz="1000" dirty="0">
                          <a:effectLst/>
                          <a:latin typeface="Times New Roman" panose="02020603050405020304" pitchFamily="18" charset="0"/>
                          <a:cs typeface="Times New Roman" panose="02020603050405020304" pitchFamily="18" charset="0"/>
                        </a:rPr>
                        <a:t>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“Research Paper on Cyber Security”</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Mrs. Ashwini </a:t>
                      </a:r>
                      <a:r>
                        <a:rPr lang="en-IN" sz="1000" dirty="0" err="1">
                          <a:effectLst/>
                          <a:latin typeface="Times New Roman" panose="02020603050405020304" pitchFamily="18" charset="0"/>
                          <a:cs typeface="Times New Roman" panose="02020603050405020304" pitchFamily="18" charset="0"/>
                        </a:rPr>
                        <a:t>Sheth</a:t>
                      </a:r>
                      <a:r>
                        <a:rPr lang="en-IN" sz="1000" dirty="0">
                          <a:effectLst/>
                          <a:latin typeface="Times New Roman" panose="02020603050405020304" pitchFamily="18" charset="0"/>
                          <a:cs typeface="Times New Roman" panose="02020603050405020304" pitchFamily="18" charset="0"/>
                        </a:rPr>
                        <a:t>, Mr. Sachin Bhosale &amp; Mr. </a:t>
                      </a:r>
                      <a:r>
                        <a:rPr lang="en-IN" sz="1000" dirty="0" err="1">
                          <a:effectLst/>
                          <a:latin typeface="Times New Roman" panose="02020603050405020304" pitchFamily="18" charset="0"/>
                          <a:cs typeface="Times New Roman" panose="02020603050405020304" pitchFamily="18" charset="0"/>
                        </a:rPr>
                        <a:t>Farish</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Kurupkar</a:t>
                      </a:r>
                      <a:r>
                        <a:rPr lang="en-IN" sz="1000" dirty="0">
                          <a:effectLst/>
                          <a:latin typeface="Times New Roman" panose="02020603050405020304" pitchFamily="18" charset="0"/>
                          <a:cs typeface="Times New Roman" panose="02020603050405020304" pitchFamily="18" charset="0"/>
                        </a:rPr>
                        <a:t>, Contemporary Research in India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In the current world of technology, it is crucial to know what Cyber Security is and how to use it effectively. How to Secure Systems, important files, data and other important virtual things.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1)Symmetric and Asymmetric Encryption 2) Types of Phishing: -Ransomware, Malware. 3)Goals of Cyber Security: Confidentiality, Integrity, Availability. 4)Attacks on IOT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Awareness on Online Attacks, Types of Viruses, Goals of Cyber Security, Advantages and Disadvantages of Cyber Security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a:effectLst/>
                          <a:latin typeface="Times New Roman" panose="02020603050405020304" pitchFamily="18" charset="0"/>
                          <a:cs typeface="Times New Roman" panose="02020603050405020304" pitchFamily="18" charset="0"/>
                        </a:rPr>
                        <a:t>Increasing Threats targeting user devices, devices used by employees who are working from home aren't protected well enough from attacks and preventing hackers.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extLst>
                  <a:ext uri="{0D108BD9-81ED-4DB2-BD59-A6C34878D82A}">
                    <a16:rowId xmlns:a16="http://schemas.microsoft.com/office/drawing/2014/main" val="182008209"/>
                  </a:ext>
                </a:extLst>
              </a:tr>
              <a:tr h="2824411">
                <a:tc>
                  <a:txBody>
                    <a:bodyPr/>
                    <a:lstStyle/>
                    <a:p>
                      <a:pPr algn="ctr">
                        <a:lnSpc>
                          <a:spcPct val="106000"/>
                        </a:lnSpc>
                        <a:spcAft>
                          <a:spcPts val="800"/>
                        </a:spcAft>
                      </a:pPr>
                      <a:r>
                        <a:rPr lang="en-IN" sz="1000" dirty="0">
                          <a:effectLst/>
                          <a:latin typeface="Times New Roman" panose="02020603050405020304" pitchFamily="18" charset="0"/>
                          <a:cs typeface="Times New Roman" panose="02020603050405020304" pitchFamily="18" charset="0"/>
                        </a:rPr>
                        <a:t>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 Study on Cryptographic Techniques”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Anjali Krishna A, </a:t>
                      </a:r>
                      <a:r>
                        <a:rPr lang="en-IN" sz="1000" dirty="0" err="1">
                          <a:effectLst/>
                          <a:latin typeface="Times New Roman" panose="02020603050405020304" pitchFamily="18" charset="0"/>
                          <a:cs typeface="Times New Roman" panose="02020603050405020304" pitchFamily="18" charset="0"/>
                        </a:rPr>
                        <a:t>Dr.</a:t>
                      </a:r>
                      <a:r>
                        <a:rPr lang="en-IN" sz="1000" dirty="0">
                          <a:effectLst/>
                          <a:latin typeface="Times New Roman" panose="02020603050405020304" pitchFamily="18" charset="0"/>
                          <a:cs typeface="Times New Roman" panose="02020603050405020304" pitchFamily="18" charset="0"/>
                        </a:rPr>
                        <a:t> L C Manikandan, International Journal of Scientific Research in Computer Science, Engineering and Information Technology</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Data security using Symmetric and Asymmetric Key Encryption.</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Symmetric and Asymmetric Key Encryption</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There are different techniques and algorithms researched, and various types of work have been performed. In this paper briefly discussed cryptography and its form of</a:t>
                      </a:r>
                    </a:p>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symmetric key cryptography and algorithms for asymmetric key cryptography.</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tc>
                  <a:txBody>
                    <a:bodyPr/>
                    <a:lstStyle/>
                    <a:p>
                      <a:pPr>
                        <a:lnSpc>
                          <a:spcPct val="106000"/>
                        </a:lnSpc>
                        <a:spcAft>
                          <a:spcPts val="800"/>
                        </a:spcAft>
                      </a:pPr>
                      <a:r>
                        <a:rPr lang="en-IN" sz="1000" dirty="0">
                          <a:effectLst/>
                          <a:latin typeface="Times New Roman" panose="02020603050405020304" pitchFamily="18" charset="0"/>
                          <a:cs typeface="Times New Roman" panose="02020603050405020304" pitchFamily="18" charset="0"/>
                        </a:rPr>
                        <a:t>Key leakage, software bugs, holes in operating systems, side-channel attacks, phishing attacks, and social engineering. So, it is important to understand and acknowledge that cryptography ≠ security. Nevertheless, when cryptography fails, the consequences can be very severe.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585" marR="27585" marT="0" marB="0"/>
                </a:tc>
                <a:extLst>
                  <a:ext uri="{0D108BD9-81ED-4DB2-BD59-A6C34878D82A}">
                    <a16:rowId xmlns:a16="http://schemas.microsoft.com/office/drawing/2014/main" val="517708193"/>
                  </a:ext>
                </a:extLst>
              </a:tr>
            </a:tbl>
          </a:graphicData>
        </a:graphic>
      </p:graphicFrame>
    </p:spTree>
    <p:extLst>
      <p:ext uri="{BB962C8B-B14F-4D97-AF65-F5344CB8AC3E}">
        <p14:creationId xmlns:p14="http://schemas.microsoft.com/office/powerpoint/2010/main" val="336540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C25C-BE75-6DF5-5299-73915996F3D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Literature Survey (Contd..)</a:t>
            </a:r>
            <a:endParaRPr lang="en-IN"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D09E037-5D4F-711D-B190-AF463A0B48FE}"/>
              </a:ext>
            </a:extLst>
          </p:cNvPr>
          <p:cNvSpPr>
            <a:spLocks noGrp="1"/>
          </p:cNvSpPr>
          <p:nvPr>
            <p:ph idx="1"/>
          </p:nvPr>
        </p:nvSpPr>
        <p:spPr>
          <a:xfrm>
            <a:off x="838200" y="4851399"/>
            <a:ext cx="10515600" cy="1325564"/>
          </a:xfrm>
        </p:spPr>
        <p:txBody>
          <a:bodyPr/>
          <a:lstStyle/>
          <a:p>
            <a:pPr marL="0" indent="0">
              <a:buNone/>
            </a:pPr>
            <a:r>
              <a:rPr lang="en-IN" dirty="0"/>
              <a:t> </a:t>
            </a:r>
          </a:p>
        </p:txBody>
      </p:sp>
    </p:spTree>
    <p:extLst>
      <p:ext uri="{BB962C8B-B14F-4D97-AF65-F5344CB8AC3E}">
        <p14:creationId xmlns:p14="http://schemas.microsoft.com/office/powerpoint/2010/main" val="235712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85CF-176B-05D7-2B9D-A8ED27841EE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Literature Survey(Contd..)</a:t>
            </a:r>
            <a:endParaRPr lang="en-IN" dirty="0"/>
          </a:p>
        </p:txBody>
      </p:sp>
      <p:sp>
        <p:nvSpPr>
          <p:cNvPr id="3" name="Content Placeholder 2">
            <a:extLst>
              <a:ext uri="{FF2B5EF4-FFF2-40B4-BE49-F238E27FC236}">
                <a16:creationId xmlns:a16="http://schemas.microsoft.com/office/drawing/2014/main" id="{F3782834-AEC6-41F8-94CD-BBC522F2DDE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paper discusses about the Limitations of Paper [1] in the table(prev. slide).</a:t>
            </a:r>
          </a:p>
          <a:p>
            <a:r>
              <a:rPr lang="en-US" dirty="0">
                <a:latin typeface="Times New Roman" panose="02020603050405020304" pitchFamily="18" charset="0"/>
                <a:cs typeface="Times New Roman" panose="02020603050405020304" pitchFamily="18" charset="0"/>
              </a:rPr>
              <a:t>The OTP generated is of only 4 digits which can be easily guessed by a fast computing machine in a matter of mere seconds (even milli seconds).</a:t>
            </a:r>
          </a:p>
          <a:p>
            <a:r>
              <a:rPr lang="en-US" dirty="0">
                <a:latin typeface="Times New Roman" panose="02020603050405020304" pitchFamily="18" charset="0"/>
                <a:cs typeface="Times New Roman" panose="02020603050405020304" pitchFamily="18" charset="0"/>
              </a:rPr>
              <a:t>The data to be encrypted (and also condensed) can only be of 100MB which is Trivial in most cases.</a:t>
            </a:r>
          </a:p>
          <a:p>
            <a:r>
              <a:rPr lang="en-US" dirty="0">
                <a:latin typeface="Times New Roman" panose="02020603050405020304" pitchFamily="18" charset="0"/>
                <a:cs typeface="Times New Roman" panose="02020603050405020304" pitchFamily="18" charset="0"/>
              </a:rPr>
              <a:t>We shall attempt to successfully rectify these limitations and provide for a stronger encryption built on the base of this journal.([1])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22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5334-CD44-BE76-48A8-0B959EAD31A6}"/>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Architecture Diagram</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549DC-B684-7A46-ED3C-A861CC6999A2}"/>
              </a:ext>
            </a:extLst>
          </p:cNvPr>
          <p:cNvSpPr>
            <a:spLocks noGrp="1"/>
          </p:cNvSpPr>
          <p:nvPr>
            <p:ph idx="1"/>
          </p:nvPr>
        </p:nvSpPr>
        <p:spPr>
          <a:xfrm>
            <a:off x="838200" y="5527039"/>
            <a:ext cx="10515600" cy="649923"/>
          </a:xfrm>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21CD57C9-E0BC-6329-E8C1-0AE04741DE9A}"/>
              </a:ext>
            </a:extLst>
          </p:cNvPr>
          <p:cNvPicPr>
            <a:picLocks noChangeAspect="1"/>
          </p:cNvPicPr>
          <p:nvPr/>
        </p:nvPicPr>
        <p:blipFill rotWithShape="1">
          <a:blip r:embed="rId2"/>
          <a:srcRect l="8309" t="30136" r="36517" b="31653"/>
          <a:stretch/>
        </p:blipFill>
        <p:spPr bwMode="auto">
          <a:xfrm>
            <a:off x="1613184" y="2035039"/>
            <a:ext cx="8965631" cy="3492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812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36B0-4878-9E8A-A1BB-F80349A97905}"/>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Working of the Algorithm</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C11636-2B36-9239-6080-CAA32DD6B619}"/>
              </a:ext>
            </a:extLst>
          </p:cNvPr>
          <p:cNvSpPr>
            <a:spLocks noGrp="1"/>
          </p:cNvSpPr>
          <p:nvPr>
            <p:ph idx="1"/>
          </p:nvPr>
        </p:nvSpPr>
        <p:spPr>
          <a:xfrm>
            <a:off x="838200" y="5689599"/>
            <a:ext cx="10515600" cy="487363"/>
          </a:xfrm>
        </p:spPr>
        <p:txBody>
          <a:bodyPr/>
          <a:lstStyle/>
          <a:p>
            <a:pPr marL="0" indent="0">
              <a:buNone/>
            </a:pPr>
            <a:r>
              <a:rPr lang="en-US" dirty="0"/>
              <a:t> </a:t>
            </a:r>
            <a:endParaRPr lang="en-IN" dirty="0"/>
          </a:p>
        </p:txBody>
      </p:sp>
      <p:pic>
        <p:nvPicPr>
          <p:cNvPr id="1026" name="Picture 5">
            <a:extLst>
              <a:ext uri="{FF2B5EF4-FFF2-40B4-BE49-F238E27FC236}">
                <a16:creationId xmlns:a16="http://schemas.microsoft.com/office/drawing/2014/main" id="{26F8BF80-06E7-67F8-71F0-A270356DC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520" t="42940" r="23888" b="38940"/>
          <a:stretch>
            <a:fillRect/>
          </a:stretch>
        </p:blipFill>
        <p:spPr bwMode="auto">
          <a:xfrm>
            <a:off x="1608731" y="2916143"/>
            <a:ext cx="3897057" cy="1548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a:extLst>
              <a:ext uri="{FF2B5EF4-FFF2-40B4-BE49-F238E27FC236}">
                <a16:creationId xmlns:a16="http://schemas.microsoft.com/office/drawing/2014/main" id="{E857F19A-203F-DE9D-1912-B4DA29656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964" t="40575" r="23997" b="16092"/>
          <a:stretch>
            <a:fillRect/>
          </a:stretch>
        </p:blipFill>
        <p:spPr bwMode="auto">
          <a:xfrm>
            <a:off x="7022545" y="2123090"/>
            <a:ext cx="3915542" cy="381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C87787A-2848-5FE3-13BE-90ADCD1668D6}"/>
              </a:ext>
            </a:extLst>
          </p:cNvPr>
          <p:cNvSpPr>
            <a:spLocks noChangeArrowheads="1"/>
          </p:cNvSpPr>
          <p:nvPr/>
        </p:nvSpPr>
        <p:spPr bwMode="auto">
          <a:xfrm>
            <a:off x="4972050" y="1606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0C262505-07B5-D10D-E21E-2234C1321A62}"/>
              </a:ext>
            </a:extLst>
          </p:cNvPr>
          <p:cNvSpPr>
            <a:spLocks noChangeArrowheads="1"/>
          </p:cNvSpPr>
          <p:nvPr/>
        </p:nvSpPr>
        <p:spPr bwMode="auto">
          <a:xfrm>
            <a:off x="4972050"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AEADB2B3-E463-B98B-A6CA-4A24DF4C4821}"/>
              </a:ext>
            </a:extLst>
          </p:cNvPr>
          <p:cNvSpPr>
            <a:spLocks noChangeArrowheads="1"/>
          </p:cNvSpPr>
          <p:nvPr/>
        </p:nvSpPr>
        <p:spPr bwMode="auto">
          <a:xfrm>
            <a:off x="4972050" y="5619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93949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1273</Words>
  <Application>Microsoft Office PowerPoint</Application>
  <PresentationFormat>Widescreen</PresentationFormat>
  <Paragraphs>83</Paragraphs>
  <Slides>10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 Dynamic DNA Cryptography Using RSA Algorithm and Stronger OTP</vt:lpstr>
      <vt:lpstr>Abstract</vt:lpstr>
      <vt:lpstr>Introduction</vt:lpstr>
      <vt:lpstr>Literature Survey</vt:lpstr>
      <vt:lpstr>Literature Survey (Contd..)</vt:lpstr>
      <vt:lpstr>Literature Survey (Contd..)</vt:lpstr>
      <vt:lpstr>Literature Survey(Contd..)</vt:lpstr>
      <vt:lpstr>Architecture Diagram</vt:lpstr>
      <vt:lpstr>Working of the Algorithm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Dynamic DNA Cryptography Using RSA Algorithm and Stronger OTP</dc:title>
  <dc:creator>Sooraj Tomar</dc:creator>
  <cp:lastModifiedBy>Sooraj Tomar</cp:lastModifiedBy>
  <cp:revision>29</cp:revision>
  <dcterms:created xsi:type="dcterms:W3CDTF">2022-09-09T09:03:04Z</dcterms:created>
  <dcterms:modified xsi:type="dcterms:W3CDTF">2022-09-17T11:55:26Z</dcterms:modified>
</cp:coreProperties>
</file>