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9417-F072-B1D3-C615-AB5987BED8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B06ECB-CEDA-A331-8CDB-BD475C03F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AF278F-0F6E-75B0-A6B8-72A07B327577}"/>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5" name="Footer Placeholder 4">
            <a:extLst>
              <a:ext uri="{FF2B5EF4-FFF2-40B4-BE49-F238E27FC236}">
                <a16:creationId xmlns:a16="http://schemas.microsoft.com/office/drawing/2014/main" id="{BAFAA05E-B25E-5A50-ED0C-A561FEB39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AED2D-08BC-FCFB-8C42-DF4870963364}"/>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80875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0B77-2E98-D057-DAD3-777493C4D9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581051-47B1-F52C-C11F-76468FD64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2FF46-82C8-8CF3-7095-6892619F41ED}"/>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5" name="Footer Placeholder 4">
            <a:extLst>
              <a:ext uri="{FF2B5EF4-FFF2-40B4-BE49-F238E27FC236}">
                <a16:creationId xmlns:a16="http://schemas.microsoft.com/office/drawing/2014/main" id="{DFB7BB81-4EBF-62DA-0080-E13B8CFBA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F8417-2BB3-0BA0-5BD9-77D52358E111}"/>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361965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18F66-58BA-FF45-936F-96D93A3DFF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3EF4A-08A4-6EE5-EBA8-41115A230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EA3FF-8051-DCA7-E31C-83F74D550AD6}"/>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5" name="Footer Placeholder 4">
            <a:extLst>
              <a:ext uri="{FF2B5EF4-FFF2-40B4-BE49-F238E27FC236}">
                <a16:creationId xmlns:a16="http://schemas.microsoft.com/office/drawing/2014/main" id="{C64FB75E-2AE8-46D2-C3DB-38CA4D271F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4EF71-C4A7-43A3-2797-BF3826634236}"/>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46323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8285-4AC5-5FB2-46CF-CDD44F2926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39A836-9956-7842-7DF8-5EEEDFDD7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DE987E-6234-C084-6E30-E73174A73793}"/>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5" name="Footer Placeholder 4">
            <a:extLst>
              <a:ext uri="{FF2B5EF4-FFF2-40B4-BE49-F238E27FC236}">
                <a16:creationId xmlns:a16="http://schemas.microsoft.com/office/drawing/2014/main" id="{3698C018-1A35-21B1-8E76-1AA569374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78521-7C13-4C4C-66F8-720FBF9A4E1E}"/>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23934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066F-9FA1-CEA5-F945-4695C6CB5E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D91827-9220-A21B-4388-212A403E9E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60F2E-38B6-56CB-9CD8-59CCD32C3B2C}"/>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5" name="Footer Placeholder 4">
            <a:extLst>
              <a:ext uri="{FF2B5EF4-FFF2-40B4-BE49-F238E27FC236}">
                <a16:creationId xmlns:a16="http://schemas.microsoft.com/office/drawing/2014/main" id="{4ACB028D-3D76-617D-63EE-47A2A1F11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1F3C7-43A8-7FA9-D5AF-E8DA902703E8}"/>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228918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7E43-79AA-E41C-5D9C-8380F27B7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2AF3D1-8438-7AC1-D09F-C6AF927F45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775440-F586-0242-7203-AADAE4921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C6AB11-4EAE-56D3-721A-3B69F1FCE9A6}"/>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6" name="Footer Placeholder 5">
            <a:extLst>
              <a:ext uri="{FF2B5EF4-FFF2-40B4-BE49-F238E27FC236}">
                <a16:creationId xmlns:a16="http://schemas.microsoft.com/office/drawing/2014/main" id="{F1C48353-6A9C-4AE5-3E9A-E68206F2DA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68AB4-C017-0CD1-17DE-C9F744F36C38}"/>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97279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E83B-21C1-D127-A3CE-DAB4DA9CE2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A85E9B-255D-C874-CE39-8350B375A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199B7-4766-B61D-DBBE-4F0F61AD6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052CFE-1E51-9A88-E343-907F24AB3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EF7B9-0372-986C-585D-F60D1E360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E4C23D-FD35-8A40-7650-26CD2A3018B3}"/>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8" name="Footer Placeholder 7">
            <a:extLst>
              <a:ext uri="{FF2B5EF4-FFF2-40B4-BE49-F238E27FC236}">
                <a16:creationId xmlns:a16="http://schemas.microsoft.com/office/drawing/2014/main" id="{5B0F501F-CA9F-4B9F-32BD-1BEEE3F056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210733-DC4C-40A5-FD38-C4008E914ACB}"/>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95979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20DD-6F45-7C9C-BB96-F5881E87BE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3351AF-F5F2-20B6-8398-DF028B8709E0}"/>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4" name="Footer Placeholder 3">
            <a:extLst>
              <a:ext uri="{FF2B5EF4-FFF2-40B4-BE49-F238E27FC236}">
                <a16:creationId xmlns:a16="http://schemas.microsoft.com/office/drawing/2014/main" id="{268200E5-8056-D117-3BCA-C4E62BB094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B09C19-2EC6-927D-02BD-BAEEF81132AC}"/>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263711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13C62-E83D-BA6B-DDEF-EE866499B513}"/>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3" name="Footer Placeholder 2">
            <a:extLst>
              <a:ext uri="{FF2B5EF4-FFF2-40B4-BE49-F238E27FC236}">
                <a16:creationId xmlns:a16="http://schemas.microsoft.com/office/drawing/2014/main" id="{99565A9C-1288-3320-911E-168B5FEACA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4A6288-3812-D4B9-70DD-219C63C662C0}"/>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50266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88B7-8468-2B39-1713-7F5A32FDF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D494C-E009-BDDD-098B-4EEFB469F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5A202C-4759-AD49-7171-28380F4AE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87957-3324-9B43-1CBF-26A93D460827}"/>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6" name="Footer Placeholder 5">
            <a:extLst>
              <a:ext uri="{FF2B5EF4-FFF2-40B4-BE49-F238E27FC236}">
                <a16:creationId xmlns:a16="http://schemas.microsoft.com/office/drawing/2014/main" id="{C84E2445-F5EB-A2ED-C1E6-392A9E33C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2FB4A-026C-4868-8F5B-571E389CBF79}"/>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342761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C411-F56B-6B6D-D58B-6768872D4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1F6DB4-42CC-0848-5C56-A7870AA8D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59093F-C9E7-44E4-6B7B-50B1617A9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4C5EF-2C29-8644-9E0C-0B622E521450}"/>
              </a:ext>
            </a:extLst>
          </p:cNvPr>
          <p:cNvSpPr>
            <a:spLocks noGrp="1"/>
          </p:cNvSpPr>
          <p:nvPr>
            <p:ph type="dt" sz="half" idx="10"/>
          </p:nvPr>
        </p:nvSpPr>
        <p:spPr/>
        <p:txBody>
          <a:bodyPr/>
          <a:lstStyle/>
          <a:p>
            <a:fld id="{6E39331E-DF4E-4BDE-B194-AB6112DE1090}" type="datetimeFigureOut">
              <a:rPr lang="en-IN" smtClean="0"/>
              <a:t>16-09-2022</a:t>
            </a:fld>
            <a:endParaRPr lang="en-IN"/>
          </a:p>
        </p:txBody>
      </p:sp>
      <p:sp>
        <p:nvSpPr>
          <p:cNvPr id="6" name="Footer Placeholder 5">
            <a:extLst>
              <a:ext uri="{FF2B5EF4-FFF2-40B4-BE49-F238E27FC236}">
                <a16:creationId xmlns:a16="http://schemas.microsoft.com/office/drawing/2014/main" id="{0A7909B1-9015-ADBB-1493-1FC8FA09AD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D540E2-C923-900A-94C7-EEAEA59CD4D7}"/>
              </a:ext>
            </a:extLst>
          </p:cNvPr>
          <p:cNvSpPr>
            <a:spLocks noGrp="1"/>
          </p:cNvSpPr>
          <p:nvPr>
            <p:ph type="sldNum" sz="quarter" idx="12"/>
          </p:nvPr>
        </p:nvSpPr>
        <p:spPr/>
        <p:txBody>
          <a:bodyPr/>
          <a:lstStyle/>
          <a:p>
            <a:fld id="{AC5FD542-B3F1-4174-830A-7DA0B6A256D1}" type="slidenum">
              <a:rPr lang="en-IN" smtClean="0"/>
              <a:t>‹#›</a:t>
            </a:fld>
            <a:endParaRPr lang="en-IN"/>
          </a:p>
        </p:txBody>
      </p:sp>
    </p:spTree>
    <p:extLst>
      <p:ext uri="{BB962C8B-B14F-4D97-AF65-F5344CB8AC3E}">
        <p14:creationId xmlns:p14="http://schemas.microsoft.com/office/powerpoint/2010/main" val="256280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2F862-C80D-F219-272F-43AE2DEF6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35C36E-6318-539D-9FAA-20F14410D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0FB1E-8255-6435-B64F-60242D95E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9331E-DF4E-4BDE-B194-AB6112DE1090}" type="datetimeFigureOut">
              <a:rPr lang="en-IN" smtClean="0"/>
              <a:t>16-09-2022</a:t>
            </a:fld>
            <a:endParaRPr lang="en-IN"/>
          </a:p>
        </p:txBody>
      </p:sp>
      <p:sp>
        <p:nvSpPr>
          <p:cNvPr id="5" name="Footer Placeholder 4">
            <a:extLst>
              <a:ext uri="{FF2B5EF4-FFF2-40B4-BE49-F238E27FC236}">
                <a16:creationId xmlns:a16="http://schemas.microsoft.com/office/drawing/2014/main" id="{FBEACB51-45E1-A780-7D26-C1B7C4E41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7CD488-D87B-14CE-0126-E6B1EE79B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FD542-B3F1-4174-830A-7DA0B6A256D1}" type="slidenum">
              <a:rPr lang="en-IN" smtClean="0"/>
              <a:t>‹#›</a:t>
            </a:fld>
            <a:endParaRPr lang="en-IN"/>
          </a:p>
        </p:txBody>
      </p:sp>
    </p:spTree>
    <p:extLst>
      <p:ext uri="{BB962C8B-B14F-4D97-AF65-F5344CB8AC3E}">
        <p14:creationId xmlns:p14="http://schemas.microsoft.com/office/powerpoint/2010/main" val="104808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2C99-4040-5B75-89C5-99FD336C00A1}"/>
              </a:ext>
            </a:extLst>
          </p:cNvPr>
          <p:cNvSpPr>
            <a:spLocks noGrp="1"/>
          </p:cNvSpPr>
          <p:nvPr>
            <p:ph type="ctrTitle"/>
          </p:nvPr>
        </p:nvSpPr>
        <p:spPr>
          <a:xfrm>
            <a:off x="1524000" y="802322"/>
            <a:ext cx="9144000" cy="2387600"/>
          </a:xfrm>
        </p:spPr>
        <p:txBody>
          <a:bodyPr>
            <a:normAutofit fontScale="90000"/>
          </a:bodyPr>
          <a:lstStyle/>
          <a:p>
            <a:r>
              <a:rPr lang="en-IN" b="0" i="0" dirty="0">
                <a:effectLst/>
                <a:latin typeface="Times New Roman" panose="02020603050405020304" pitchFamily="18" charset="0"/>
                <a:cs typeface="Times New Roman" panose="02020603050405020304" pitchFamily="18" charset="0"/>
              </a:rPr>
              <a:t>18CSE383T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Information Assurance and Security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2C5EF2F-8934-D6C0-F4CF-3AAF19C51EDD}"/>
              </a:ext>
            </a:extLst>
          </p:cNvPr>
          <p:cNvSpPr>
            <a:spLocks noGrp="1"/>
          </p:cNvSpPr>
          <p:nvPr>
            <p:ph type="subTitle" idx="1"/>
          </p:nvPr>
        </p:nvSpPr>
        <p:spPr>
          <a:xfrm>
            <a:off x="1524000" y="4399916"/>
            <a:ext cx="9144000" cy="1655762"/>
          </a:xfrm>
        </p:spPr>
        <p:txBody>
          <a:bodyPr/>
          <a:lstStyle/>
          <a:p>
            <a:pPr algn="r"/>
            <a:r>
              <a:rPr lang="en-US" u="sng" dirty="0">
                <a:latin typeface="Times New Roman" panose="02020603050405020304" pitchFamily="18" charset="0"/>
                <a:cs typeface="Times New Roman" panose="02020603050405020304" pitchFamily="18" charset="0"/>
              </a:rPr>
              <a:t>Seminar Presented by :</a:t>
            </a:r>
          </a:p>
          <a:p>
            <a:pPr algn="r"/>
            <a:r>
              <a:rPr lang="en-US" dirty="0">
                <a:latin typeface="Times New Roman" panose="02020603050405020304" pitchFamily="18" charset="0"/>
                <a:cs typeface="Times New Roman" panose="02020603050405020304" pitchFamily="18" charset="0"/>
              </a:rPr>
              <a:t>Sooraj Tomar</a:t>
            </a:r>
          </a:p>
          <a:p>
            <a:pPr algn="r"/>
            <a:r>
              <a:rPr lang="en-US" dirty="0">
                <a:latin typeface="Times New Roman" panose="02020603050405020304" pitchFamily="18" charset="0"/>
                <a:cs typeface="Times New Roman" panose="02020603050405020304" pitchFamily="18" charset="0"/>
              </a:rPr>
              <a:t>RA2011030010224</a:t>
            </a:r>
          </a:p>
          <a:p>
            <a:endParaRPr lang="en-IN" dirty="0"/>
          </a:p>
        </p:txBody>
      </p:sp>
      <p:pic>
        <p:nvPicPr>
          <p:cNvPr id="4098" name="Picture 2" descr="Top 10 Cybersecurity trends for 2022 » Network Interview">
            <a:extLst>
              <a:ext uri="{FF2B5EF4-FFF2-40B4-BE49-F238E27FC236}">
                <a16:creationId xmlns:a16="http://schemas.microsoft.com/office/drawing/2014/main" id="{7BF9CE82-F411-C08B-49FE-6AF8CE4B38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087"/>
          <a:stretch/>
        </p:blipFill>
        <p:spPr bwMode="auto">
          <a:xfrm>
            <a:off x="525900" y="3429000"/>
            <a:ext cx="5570100" cy="262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1085-0E83-FCA2-8CE3-8AE8C7E60A7D}"/>
              </a:ext>
            </a:extLst>
          </p:cNvPr>
          <p:cNvSpPr>
            <a:spLocks noGrp="1"/>
          </p:cNvSpPr>
          <p:nvPr>
            <p:ph type="title"/>
          </p:nvPr>
        </p:nvSpPr>
        <p:spPr/>
        <p:txBody>
          <a:bodyPr/>
          <a:lstStyle/>
          <a:p>
            <a:r>
              <a:rPr lang="en-US" b="0" i="0" u="none" strike="noStrike" dirty="0">
                <a:effectLst/>
                <a:latin typeface="Times New Roman" panose="02020603050405020304" pitchFamily="18" charset="0"/>
                <a:cs typeface="Times New Roman" panose="02020603050405020304" pitchFamily="18" charset="0"/>
              </a:rPr>
              <a:t>Different types of Mobile Device Security (</a:t>
            </a:r>
            <a:r>
              <a:rPr lang="en-US" b="0" i="0" u="none" strike="noStrike" dirty="0" err="1">
                <a:effectLst/>
                <a:latin typeface="Times New Roman" panose="02020603050405020304" pitchFamily="18" charset="0"/>
                <a:cs typeface="Times New Roman" panose="02020603050405020304" pitchFamily="18" charset="0"/>
              </a:rPr>
              <a:t>Contd</a:t>
            </a:r>
            <a:r>
              <a:rPr lang="en-US" b="0" i="0" u="none" strike="noStrike"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76661-3AF5-125F-4A2C-F3D7B22B6EC9}"/>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VPN:</a:t>
            </a:r>
            <a:r>
              <a:rPr lang="en-US" b="0" i="0" dirty="0">
                <a:effectLst/>
                <a:latin typeface="Times New Roman" panose="02020603050405020304" pitchFamily="18" charset="0"/>
                <a:cs typeface="Times New Roman" panose="02020603050405020304" pitchFamily="18" charset="0"/>
              </a:rPr>
              <a:t>  A virtual private network, or VPN, extends a private network across a public network. This enables users to send and receive data across shared or public networks as if their computing devices were directly connected to the private network. VPNs’ encryption technology allows remote users and branch offices to securely access corporate applications and resources.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Secure web gateway:</a:t>
            </a:r>
            <a:r>
              <a:rPr lang="en-US" b="0" i="0" dirty="0">
                <a:effectLst/>
                <a:latin typeface="Times New Roman" panose="02020603050405020304" pitchFamily="18" charset="0"/>
                <a:cs typeface="Times New Roman" panose="02020603050405020304" pitchFamily="18" charset="0"/>
              </a:rPr>
              <a:t> A </a:t>
            </a:r>
            <a:r>
              <a:rPr lang="en-US" b="0" i="0" u="none" strike="noStrike" dirty="0">
                <a:effectLst/>
                <a:latin typeface="Times New Roman" panose="02020603050405020304" pitchFamily="18" charset="0"/>
                <a:cs typeface="Times New Roman" panose="02020603050405020304" pitchFamily="18" charset="0"/>
              </a:rPr>
              <a:t>secure web gateway</a:t>
            </a:r>
            <a:r>
              <a:rPr lang="en-US" b="0" i="0" dirty="0">
                <a:effectLst/>
                <a:latin typeface="Times New Roman" panose="02020603050405020304" pitchFamily="18" charset="0"/>
                <a:cs typeface="Times New Roman" panose="02020603050405020304" pitchFamily="18" charset="0"/>
              </a:rPr>
              <a:t> protects against online security threats by enforcing company security policies and defending against phishing and malware in real-time. This is especially important for cloud security as this type of protection can identify an attack on one location and immediately stop it at other branches.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Cloud access security broker:</a:t>
            </a:r>
            <a:r>
              <a:rPr lang="en-US" b="0" i="0" dirty="0">
                <a:effectLst/>
                <a:latin typeface="Times New Roman" panose="02020603050405020304" pitchFamily="18" charset="0"/>
                <a:cs typeface="Times New Roman" panose="02020603050405020304" pitchFamily="18" charset="0"/>
              </a:rPr>
              <a:t> A cloud access security broker (CASB) is a tool that sits between cloud service consumers and cloud service providers to enforce security, compliance, and governance policies for cloud applications. CASBs help organizations extend the security controls of their on-premises infrastructure to the cloud.</a:t>
            </a:r>
          </a:p>
          <a:p>
            <a:pPr marL="0" indent="0">
              <a:buNone/>
            </a:pPr>
            <a:endParaRPr lang="en-IN" dirty="0"/>
          </a:p>
        </p:txBody>
      </p:sp>
    </p:spTree>
    <p:extLst>
      <p:ext uri="{BB962C8B-B14F-4D97-AF65-F5344CB8AC3E}">
        <p14:creationId xmlns:p14="http://schemas.microsoft.com/office/powerpoint/2010/main" val="45540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EBD8-A867-018A-D4BB-53F59C26BA3A}"/>
              </a:ext>
            </a:extLst>
          </p:cNvPr>
          <p:cNvSpPr>
            <a:spLocks noGrp="1"/>
          </p:cNvSpPr>
          <p:nvPr>
            <p:ph type="title"/>
          </p:nvPr>
        </p:nvSpPr>
        <p:spPr>
          <a:xfrm>
            <a:off x="838200" y="639762"/>
            <a:ext cx="10515600" cy="5578475"/>
          </a:xfrm>
        </p:spPr>
        <p:txBody>
          <a:bodyPr>
            <a:normAutofit/>
          </a:bodyPr>
          <a:lstStyle/>
          <a:p>
            <a:r>
              <a:rPr lang="en-US" b="0" i="0" dirty="0">
                <a:effectLst/>
                <a:latin typeface="Times New Roman" panose="02020603050405020304" pitchFamily="18" charset="0"/>
                <a:cs typeface="Times New Roman" panose="02020603050405020304" pitchFamily="18" charset="0"/>
              </a:rPr>
              <a:t>Making mobile devices secure is not a simple task, but it should be a high priority for any enterprise. To combat the growing threat of cyber-attacks, companies must continually audit their mobile security solutions and consider new security measures as they become available.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609067-7D20-9ADC-180D-966E1B5593DF}"/>
              </a:ext>
            </a:extLst>
          </p:cNvPr>
          <p:cNvSpPr>
            <a:spLocks noGrp="1"/>
          </p:cNvSpPr>
          <p:nvPr>
            <p:ph idx="1"/>
          </p:nvPr>
        </p:nvSpPr>
        <p:spPr>
          <a:xfrm>
            <a:off x="838200" y="5405119"/>
            <a:ext cx="10515600" cy="771843"/>
          </a:xfrm>
        </p:spPr>
        <p:txBody>
          <a:bodyPr/>
          <a:lstStyle/>
          <a:p>
            <a:pPr marL="0" indent="0">
              <a:buNone/>
            </a:pPr>
            <a:r>
              <a:rPr lang="en-US" dirty="0"/>
              <a:t> </a:t>
            </a:r>
            <a:endParaRPr lang="en-IN" dirty="0"/>
          </a:p>
        </p:txBody>
      </p:sp>
      <p:pic>
        <p:nvPicPr>
          <p:cNvPr id="5" name="Picture 4" descr="MeitY and TRAI To Bring Cyber Security Norms for Mobile Devices by Feb -  ELE Times">
            <a:extLst>
              <a:ext uri="{FF2B5EF4-FFF2-40B4-BE49-F238E27FC236}">
                <a16:creationId xmlns:a16="http://schemas.microsoft.com/office/drawing/2014/main" id="{F78F3259-44EE-0F06-5011-74E359C06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835" y="5005227"/>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15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FADC-6AE5-DB57-CF7B-15EB44CAF938}"/>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2D896-3DF2-CB37-8567-B5E1F013B6D6}"/>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380204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BDAF-128F-2BF3-12A3-A8E46B23B3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Current Trends In Cyber Security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1DADC7-C933-2AF7-3134-F2CE30D79F86}"/>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Computer security, cybersecurity, or information technology security is the protection of computer systems and networks from information disclosure, theft of, or damage to their hardware, software, or electronic data, as well as from the disruption or misdirection of the services they provide.</a:t>
            </a:r>
          </a:p>
          <a:p>
            <a:r>
              <a:rPr lang="en-US" dirty="0">
                <a:latin typeface="Times New Roman" panose="02020603050405020304" pitchFamily="18" charset="0"/>
                <a:cs typeface="Times New Roman" panose="02020603050405020304" pitchFamily="18" charset="0"/>
              </a:rPr>
              <a:t>Cybersecurity has always been a never-ending race, but the rate of change is accelerating. Companies are continuing to invest in technology to run their businesses. Now, they are layering more systems into their IT networks to support remote work, enhance the customer experience, and generate value, all of which creates potential new vulnerabilities.</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5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969F-8782-7681-DE2C-AF55174E5B87}"/>
              </a:ext>
            </a:extLst>
          </p:cNvPr>
          <p:cNvSpPr>
            <a:spLocks noGrp="1"/>
          </p:cNvSpPr>
          <p:nvPr>
            <p:ph type="title"/>
          </p:nvPr>
        </p:nvSpPr>
        <p:spPr/>
        <p:txBody>
          <a:bodyPr>
            <a:normAutofit/>
          </a:bodyPr>
          <a:lstStyle/>
          <a:p>
            <a:r>
              <a:rPr lang="en-US" sz="4000" i="0" u="sng" dirty="0">
                <a:effectLst/>
                <a:latin typeface="Times New Roman" panose="02020603050405020304" pitchFamily="18" charset="0"/>
                <a:cs typeface="Times New Roman" panose="02020603050405020304" pitchFamily="18" charset="0"/>
              </a:rPr>
              <a:t>Mobile cybersecurity becoming front and center</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2DC2AC-C60D-3597-FE53-6A388469B439}"/>
              </a:ext>
            </a:extLst>
          </p:cNvPr>
          <p:cNvSpPr>
            <a:spLocks noGrp="1"/>
          </p:cNvSpPr>
          <p:nvPr>
            <p:ph idx="1"/>
          </p:nvPr>
        </p:nvSpPr>
        <p:spPr/>
        <p:txBody>
          <a:bodyPr/>
          <a:lstStyle/>
          <a:p>
            <a:pPr marL="0" indent="0">
              <a:buNone/>
            </a:pPr>
            <a:r>
              <a:rPr lang="en-US" dirty="0"/>
              <a:t>The trend towards remote working is also accelerating the growth of mobile. For remote workers, it’s normal to switch between a range of mobile devices, such as tablets and phones, using public Wi-Fi networks and remote collaboration tools. As a result, mobile threats continue to grow and evolve. The ongoing rollout of 5G technology also creates potential security vulnerabilities which, as they become known, will need to be patched.</a:t>
            </a:r>
            <a:endParaRPr lang="en-IN" dirty="0"/>
          </a:p>
        </p:txBody>
      </p:sp>
      <p:pic>
        <p:nvPicPr>
          <p:cNvPr id="1026" name="Picture 2" descr="Apple introduces iPhone 14 and iPhone 14 Plus - Apple (IN)">
            <a:extLst>
              <a:ext uri="{FF2B5EF4-FFF2-40B4-BE49-F238E27FC236}">
                <a16:creationId xmlns:a16="http://schemas.microsoft.com/office/drawing/2014/main" id="{EF3E62C3-EF17-135B-1FFB-DB77D5084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4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2CD3-8246-4F65-A3BC-4316C1C9A9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Mobile Cyber Security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6B42D7-0715-DE00-9688-F7C556182CD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Mobile cybersecurity is a broad topic that covers other elements such as back-end/cloud security, network security, and also a network of more and more connected objects (i.e., the Internet of Things), such as wearables and automotive devices. </a:t>
            </a:r>
          </a:p>
          <a:p>
            <a:r>
              <a:rPr lang="en-US" dirty="0">
                <a:latin typeface="Times New Roman" panose="02020603050405020304" pitchFamily="18" charset="0"/>
                <a:cs typeface="Times New Roman" panose="02020603050405020304" pitchFamily="18" charset="0"/>
              </a:rPr>
              <a:t>There is no single method to protect apps in insecure environments – instead, it’s about ensuring additional layers of security to increase the overall level of security. Security specialists are combining mobile software security with hardware-based security solutions to reinforce sensitive data storage.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4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21FF-D53E-F518-5D44-325CED0EFE2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Mobile threats include</a:t>
            </a:r>
          </a:p>
        </p:txBody>
      </p:sp>
      <p:sp>
        <p:nvSpPr>
          <p:cNvPr id="3" name="Content Placeholder 2">
            <a:extLst>
              <a:ext uri="{FF2B5EF4-FFF2-40B4-BE49-F238E27FC236}">
                <a16:creationId xmlns:a16="http://schemas.microsoft.com/office/drawing/2014/main" id="{470CD909-640B-3DB0-2A68-1015E231ACC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Specialized spyware designed to spy on encrypted messaging applications.</a:t>
            </a:r>
          </a:p>
          <a:p>
            <a:r>
              <a:rPr lang="en-IN" dirty="0">
                <a:latin typeface="Times New Roman" panose="02020603050405020304" pitchFamily="18" charset="0"/>
                <a:cs typeface="Times New Roman" panose="02020603050405020304" pitchFamily="18" charset="0"/>
              </a:rPr>
              <a:t>Criminals exploiting critical security vulnerabilities within Android devices.</a:t>
            </a:r>
          </a:p>
          <a:p>
            <a:r>
              <a:rPr lang="en-IN" dirty="0">
                <a:latin typeface="Times New Roman" panose="02020603050405020304" pitchFamily="18" charset="0"/>
                <a:cs typeface="Times New Roman" panose="02020603050405020304" pitchFamily="18" charset="0"/>
              </a:rPr>
              <a:t>Mobile malware with various possible application scenarios, ranging from </a:t>
            </a:r>
            <a:r>
              <a:rPr lang="en-IN" u="sng" dirty="0">
                <a:latin typeface="Times New Roman" panose="02020603050405020304" pitchFamily="18" charset="0"/>
                <a:cs typeface="Times New Roman" panose="02020603050405020304" pitchFamily="18" charset="0"/>
              </a:rPr>
              <a:t>Distributed Denial of Service (DDoS) attacks to SMS spam and data theft.</a:t>
            </a:r>
          </a:p>
        </p:txBody>
      </p:sp>
      <p:pic>
        <p:nvPicPr>
          <p:cNvPr id="2050" name="Picture 2" descr="What is Mobile App Shielding?">
            <a:extLst>
              <a:ext uri="{FF2B5EF4-FFF2-40B4-BE49-F238E27FC236}">
                <a16:creationId xmlns:a16="http://schemas.microsoft.com/office/drawing/2014/main" id="{5EC9EFB5-0B85-F8CF-4F73-7A40F2951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47117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3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5AE3-B273-355F-F2A9-79BACE7B71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does Mobile Device Security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3305BE-FF2C-8AFD-0813-1F76E7EC4BE2}"/>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Establish, share, and enforce clear policies and processes</a:t>
            </a: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Mobile device rules are only as effective as a company’s ability to properly communicate those policies to employees. Mobile device security should include clear rules about: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What devices can be used</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Allowed OS levels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What the company can and cannot access on a personal phone</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Whether IT can remote wipe a device</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Password requirements and frequency for updating passwords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Password protection</a:t>
            </a: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One of the most basic ways to prevent unauthorized access to a mobile device is to create a strong password, and yet weak passwords are still a persistent problem that contributes to the majority of data hacks. Another common security problem is workers using the same password for their mobile device, email, and every work-related account. It is critical that employees create strong, unique passwords (of at least eight characters) and create different passwords for different accounts.</a:t>
            </a:r>
          </a:p>
          <a:p>
            <a:pPr marL="0" indent="0">
              <a:buNone/>
            </a:pPr>
            <a:endParaRPr lang="en-IN" dirty="0"/>
          </a:p>
        </p:txBody>
      </p:sp>
    </p:spTree>
    <p:extLst>
      <p:ext uri="{BB962C8B-B14F-4D97-AF65-F5344CB8AC3E}">
        <p14:creationId xmlns:p14="http://schemas.microsoft.com/office/powerpoint/2010/main" val="424083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60CC-ACF8-5DC7-367E-EA9CDF32D5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does Mobile Device Security work? (Contd..)</a:t>
            </a:r>
            <a:endParaRPr lang="en-IN" dirty="0"/>
          </a:p>
        </p:txBody>
      </p:sp>
      <p:sp>
        <p:nvSpPr>
          <p:cNvPr id="3" name="Content Placeholder 2">
            <a:extLst>
              <a:ext uri="{FF2B5EF4-FFF2-40B4-BE49-F238E27FC236}">
                <a16:creationId xmlns:a16="http://schemas.microsoft.com/office/drawing/2014/main" id="{F66F9BC6-1498-63F7-442B-473A6946028E}"/>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Leverage biometrics</a:t>
            </a: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Instead of relying on traditional methods of mobile access security, such as passwords, some companies are looking to biometrics as a safer alternative. Biometric authentication is when a computer uses measurable biological characteristics, such as face, fingerprint, voice, or iris recognition for identification and access. Multiple biometric authentication methods are now available on smartphones and are easy for workers to set up and use.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Avoid public Wi-Fi</a:t>
            </a: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A mobile device is only as secure as the network through which it transmits data. Companies need to educate employees about the dangers of using public Wi-Fi networks, which are vulnerable to attacks from hackers who can easily breach a device, access the network, and steal data. The best defense is to encourage smart user behavior and prohibit the use of open Wi-Fi networks, no matter the convenience.</a:t>
            </a:r>
          </a:p>
          <a:p>
            <a:pPr marL="0" indent="0">
              <a:buNone/>
            </a:pPr>
            <a:endParaRPr lang="en-IN" dirty="0"/>
          </a:p>
        </p:txBody>
      </p:sp>
    </p:spTree>
    <p:extLst>
      <p:ext uri="{BB962C8B-B14F-4D97-AF65-F5344CB8AC3E}">
        <p14:creationId xmlns:p14="http://schemas.microsoft.com/office/powerpoint/2010/main" val="201203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3621-7744-A39D-8493-D85D6DD02B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does Mobile Device Security work? (Contd..)</a:t>
            </a:r>
            <a:endParaRPr lang="en-IN" dirty="0"/>
          </a:p>
        </p:txBody>
      </p:sp>
      <p:sp>
        <p:nvSpPr>
          <p:cNvPr id="3" name="Content Placeholder 2">
            <a:extLst>
              <a:ext uri="{FF2B5EF4-FFF2-40B4-BE49-F238E27FC236}">
                <a16:creationId xmlns:a16="http://schemas.microsoft.com/office/drawing/2014/main" id="{DA0EE61E-D301-046A-44DC-6DE98AEB384D}"/>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Beware of apps</a:t>
            </a: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Malicious apps are some of the fastest growing threats to mobile devices. When an employee unknowingly downloads one, either for work or personal reasons, it provides unauthorized access to the company’s network and data. To combat this rising threat, companies have two options: instruct employees about the dangers of downloading unapproved apps, or ban employees from downloading certain apps on their phones altogether.</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Mobile device encryption:</a:t>
            </a: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Most mobile devices are bundled with a built-in encryption feature. Users need to locate this feature on their device and enter a password to encrypt their device. With this method, data is converted into a code that can only be accessed by authorized users. This is important in case of theft, and it prevents unauthorized access.</a:t>
            </a:r>
          </a:p>
          <a:p>
            <a:pPr marL="0" indent="0">
              <a:buNone/>
            </a:pPr>
            <a:endParaRPr lang="en-IN" dirty="0"/>
          </a:p>
        </p:txBody>
      </p:sp>
    </p:spTree>
    <p:extLst>
      <p:ext uri="{BB962C8B-B14F-4D97-AF65-F5344CB8AC3E}">
        <p14:creationId xmlns:p14="http://schemas.microsoft.com/office/powerpoint/2010/main" val="99361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6E0F-279A-F071-4985-3C8583CD923B}"/>
              </a:ext>
            </a:extLst>
          </p:cNvPr>
          <p:cNvSpPr>
            <a:spLocks noGrp="1"/>
          </p:cNvSpPr>
          <p:nvPr>
            <p:ph type="title"/>
          </p:nvPr>
        </p:nvSpPr>
        <p:spPr/>
        <p:txBody>
          <a:bodyPr/>
          <a:lstStyle/>
          <a:p>
            <a:r>
              <a:rPr lang="en-US" b="0" i="0" u="none" strike="noStrike" dirty="0">
                <a:effectLst/>
                <a:latin typeface="Times New Roman" panose="02020603050405020304" pitchFamily="18" charset="0"/>
                <a:cs typeface="Times New Roman" panose="02020603050405020304" pitchFamily="18" charset="0"/>
              </a:rPr>
              <a:t>Different types of Mobile Device Security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2C80A7-9E8E-1E23-E34D-047DF9462ECD}"/>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Enterprise Mobile Management platform:</a:t>
            </a:r>
            <a:r>
              <a:rPr lang="en-US" b="0" i="0" dirty="0">
                <a:effectLst/>
                <a:latin typeface="Times New Roman" panose="02020603050405020304" pitchFamily="18" charset="0"/>
                <a:cs typeface="Times New Roman" panose="02020603050405020304" pitchFamily="18" charset="0"/>
              </a:rPr>
              <a:t> In addition to setting up internal device policies that protect against unauthorized access, it’s equally important to have an Enterprise Mobile Management (EMM) platform that enables IT to gather real-time insights to catch potential threats.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Email security:</a:t>
            </a:r>
            <a:r>
              <a:rPr lang="en-US" b="0" i="0" dirty="0">
                <a:effectLst/>
                <a:latin typeface="Times New Roman" panose="02020603050405020304" pitchFamily="18" charset="0"/>
                <a:cs typeface="Times New Roman" panose="02020603050405020304" pitchFamily="18" charset="0"/>
              </a:rPr>
              <a:t>  Email is the most popular way for hackers to spread ransomware and other malware. To combat such attacks, it’s critical for businesses to be armed with advanced email security that can detect, block, and address threats faster; prevent any data loss; and protect important information in transit with end-to-end encryption.</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Endpoint protection:</a:t>
            </a:r>
            <a:r>
              <a:rPr lang="en-US" b="0" i="0" dirty="0">
                <a:effectLst/>
                <a:latin typeface="Times New Roman" panose="02020603050405020304" pitchFamily="18" charset="0"/>
                <a:cs typeface="Times New Roman" panose="02020603050405020304" pitchFamily="18" charset="0"/>
              </a:rPr>
              <a:t>  This approach protects enterprise networks that are remotely accessed by mobile devices. </a:t>
            </a:r>
            <a:r>
              <a:rPr lang="en-US" b="0" i="0" u="none" strike="noStrike" dirty="0">
                <a:effectLst/>
                <a:latin typeface="Times New Roman" panose="02020603050405020304" pitchFamily="18" charset="0"/>
                <a:cs typeface="Times New Roman" panose="02020603050405020304" pitchFamily="18" charset="0"/>
              </a:rPr>
              <a:t>Endpoint security</a:t>
            </a:r>
            <a:r>
              <a:rPr lang="en-US" b="0" i="0" dirty="0">
                <a:effectLst/>
                <a:latin typeface="Times New Roman" panose="02020603050405020304" pitchFamily="18" charset="0"/>
                <a:cs typeface="Times New Roman" panose="02020603050405020304" pitchFamily="18" charset="0"/>
              </a:rPr>
              <a:t> protects companies by ensuring that portable devices follow security standards and by quickly alerting security teams of detected threats before they can do damage. Endpoint protection also allows IT administrators to monitor operation functions and data backup strategies.</a:t>
            </a:r>
          </a:p>
          <a:p>
            <a:pPr marL="0" indent="0">
              <a:buNone/>
            </a:pPr>
            <a:endParaRPr lang="en-IN" dirty="0"/>
          </a:p>
        </p:txBody>
      </p:sp>
    </p:spTree>
    <p:extLst>
      <p:ext uri="{BB962C8B-B14F-4D97-AF65-F5344CB8AC3E}">
        <p14:creationId xmlns:p14="http://schemas.microsoft.com/office/powerpoint/2010/main" val="286774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1235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18CSE383T Information Assurance and Security</vt:lpstr>
      <vt:lpstr>Current Trends In Cyber Security </vt:lpstr>
      <vt:lpstr>Mobile cybersecurity becoming front and center</vt:lpstr>
      <vt:lpstr>Mobile Cyber Security</vt:lpstr>
      <vt:lpstr>Mobile threats include</vt:lpstr>
      <vt:lpstr>How does Mobile Device Security work?</vt:lpstr>
      <vt:lpstr>How does Mobile Device Security work? (Contd..)</vt:lpstr>
      <vt:lpstr>How does Mobile Device Security work? (Contd..)</vt:lpstr>
      <vt:lpstr>Different types of Mobile Device Security</vt:lpstr>
      <vt:lpstr>Different types of Mobile Device Security (Contd…)</vt:lpstr>
      <vt:lpstr>Making mobile devices secure is not a simple task, but it should be a high priority for any enterprise. To combat the growing threat of cyber-attacks, companies must continually audit their mobile security solutions and consider new security measures as they become available.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18CSE383T Information Assurance and Security</dc:title>
  <dc:creator>Sooraj Tomar</dc:creator>
  <cp:lastModifiedBy>Sooraj Tomar</cp:lastModifiedBy>
  <cp:revision>27</cp:revision>
  <dcterms:created xsi:type="dcterms:W3CDTF">2022-09-16T09:51:23Z</dcterms:created>
  <dcterms:modified xsi:type="dcterms:W3CDTF">2022-09-16T10:15:21Z</dcterms:modified>
</cp:coreProperties>
</file>