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5" r:id="rId6"/>
    <p:sldId id="257" r:id="rId7"/>
    <p:sldId id="258" r:id="rId8"/>
    <p:sldId id="282" r:id="rId9"/>
    <p:sldId id="286" r:id="rId10"/>
    <p:sldId id="288" r:id="rId11"/>
    <p:sldId id="289" r:id="rId12"/>
    <p:sldId id="287" r:id="rId13"/>
    <p:sldId id="290" r:id="rId14"/>
    <p:sldId id="291" r:id="rId15"/>
    <p:sldId id="285" r:id="rId16"/>
    <p:sldId id="297" r:id="rId17"/>
    <p:sldId id="292" r:id="rId18"/>
    <p:sldId id="293" r:id="rId19"/>
    <p:sldId id="294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0655" autoAdjust="0"/>
  </p:normalViewPr>
  <p:slideViewPr>
    <p:cSldViewPr snapToGrid="0">
      <p:cViewPr varScale="1">
        <p:scale>
          <a:sx n="150" d="100"/>
          <a:sy n="150" d="100"/>
        </p:scale>
        <p:origin x="552" y="11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ora\Desktop\WalmartQueryTables\Task2_Profitable_ProductLin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ora\Desktop\WalmartQueryTables\TASK3_CustomerSpendingLevel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ora\Desktop\WalmartQueryTables\TASK5_Cit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ora\Desktop\WalmartQueryTables\TASK6_GenderDistributio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ora\Desktop\WalmartQueryTables\TASK7_ProductLineandCustomerTyp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ora\Desktop\WalmartQueryTables\TASK10_DayoftheWeekSal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Branch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Branch C</c:v>
                </c:pt>
                <c:pt idx="1">
                  <c:v>Branch A</c:v>
                </c:pt>
                <c:pt idx="2">
                  <c:v>Branch 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110568.71</c:v>
                </c:pt>
                <c:pt idx="1">
                  <c:v>106200.37</c:v>
                </c:pt>
                <c:pt idx="2">
                  <c:v>106197.67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B-4C1E-B927-A48894FBE5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79"/>
        <c:overlap val="-90"/>
        <c:axId val="1587493263"/>
        <c:axId val="1587485103"/>
      </c:barChart>
      <c:catAx>
        <c:axId val="15874932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485103"/>
        <c:crosses val="autoZero"/>
        <c:auto val="1"/>
        <c:lblAlgn val="ctr"/>
        <c:lblOffset val="100"/>
        <c:noMultiLvlLbl val="0"/>
      </c:catAx>
      <c:valAx>
        <c:axId val="1587485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7493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Branch Product Line Profits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Task2_Profitable_ProductLine!$C$1</c:f>
              <c:strCache>
                <c:ptCount val="1"/>
                <c:pt idx="0">
                  <c:v>TotalProfit</c:v>
                </c:pt>
              </c:strCache>
            </c:strRef>
          </c:tx>
          <c:spPr>
            <a:solidFill>
              <a:srgbClr val="E9E6D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Task2_Profitable_ProductLine!$A$2:$B$4</c:f>
              <c:multiLvlStrCache>
                <c:ptCount val="3"/>
                <c:lvl>
                  <c:pt idx="0">
                    <c:v>Home and lifestyle</c:v>
                  </c:pt>
                  <c:pt idx="1">
                    <c:v>Sports and travel</c:v>
                  </c:pt>
                  <c:pt idx="2">
                    <c:v>Food and beverages</c:v>
                  </c:pt>
                </c:lvl>
                <c:lvl>
                  <c:pt idx="0">
                    <c:v>C</c:v>
                  </c:pt>
                  <c:pt idx="1">
                    <c:v>A</c:v>
                  </c:pt>
                  <c:pt idx="2">
                    <c:v>B</c:v>
                  </c:pt>
                </c:lvl>
              </c:multiLvlStrCache>
            </c:multiLvlStrRef>
          </c:cat>
          <c:val>
            <c:numRef>
              <c:f>Task2_Profitable_ProductLine!$C$2:$C$4</c:f>
              <c:numCache>
                <c:formatCode>General</c:formatCode>
                <c:ptCount val="3"/>
                <c:pt idx="0">
                  <c:v>1067.49</c:v>
                </c:pt>
                <c:pt idx="1">
                  <c:v>951.82</c:v>
                </c:pt>
                <c:pt idx="2">
                  <c:v>1131.75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6-49D4-9797-67B85481CD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59192528"/>
        <c:axId val="1859202128"/>
      </c:barChart>
      <c:catAx>
        <c:axId val="1859192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02128"/>
        <c:crosses val="autoZero"/>
        <c:auto val="1"/>
        <c:lblAlgn val="ctr"/>
        <c:lblOffset val="100"/>
        <c:noMultiLvlLbl val="0"/>
      </c:catAx>
      <c:valAx>
        <c:axId val="1859202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59192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[TASK3_CustomerSpendingLevels.csv]Sheet1!PivotTable21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Total Customers in Each Segment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3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3"/>
                <c:pt idx="0">
                  <c:v>89</c:v>
                </c:pt>
                <c:pt idx="1">
                  <c:v>75</c:v>
                </c:pt>
                <c:pt idx="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B-4140-9CC1-C0BB2E68E2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2159695"/>
        <c:axId val="572154895"/>
      </c:barChart>
      <c:catAx>
        <c:axId val="5721596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154895"/>
        <c:crosses val="autoZero"/>
        <c:auto val="1"/>
        <c:lblAlgn val="ctr"/>
        <c:lblOffset val="100"/>
        <c:noMultiLvlLbl val="0"/>
      </c:catAx>
      <c:valAx>
        <c:axId val="57215489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7215969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Commonly</a:t>
            </a:r>
            <a:r>
              <a:rPr lang="en-US" baseline="0" dirty="0"/>
              <a:t> Used Payment Method by City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TASK5_City!$C$1</c:f>
              <c:strCache>
                <c:ptCount val="1"/>
                <c:pt idx="0">
                  <c:v>Payments Made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TASK5_City!$A$2:$B$4</c:f>
              <c:multiLvlStrCache>
                <c:ptCount val="3"/>
                <c:lvl>
                  <c:pt idx="0">
                    <c:v>Ewallet</c:v>
                  </c:pt>
                  <c:pt idx="1">
                    <c:v>Cash</c:v>
                  </c:pt>
                  <c:pt idx="2">
                    <c:v>Ewallet</c:v>
                  </c:pt>
                </c:lvl>
                <c:lvl>
                  <c:pt idx="0">
                    <c:v>Mandalay, Myanmar</c:v>
                  </c:pt>
                  <c:pt idx="1">
                    <c:v>Naypyitaw, Myanmar</c:v>
                  </c:pt>
                  <c:pt idx="2">
                    <c:v>Yangon, Myanmar</c:v>
                  </c:pt>
                </c:lvl>
              </c:multiLvlStrCache>
            </c:multiLvlStrRef>
          </c:cat>
          <c:val>
            <c:numRef>
              <c:f>TASK5_City!$C$2:$C$4</c:f>
              <c:numCache>
                <c:formatCode>General</c:formatCode>
                <c:ptCount val="3"/>
                <c:pt idx="0">
                  <c:v>113</c:v>
                </c:pt>
                <c:pt idx="1">
                  <c:v>124</c:v>
                </c:pt>
                <c:pt idx="2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3A-4C74-9E8A-CC056D7F69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5796639"/>
        <c:axId val="1815795199"/>
      </c:barChart>
      <c:catAx>
        <c:axId val="18157966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795199"/>
        <c:crosses val="autoZero"/>
        <c:auto val="1"/>
        <c:lblAlgn val="ctr"/>
        <c:lblOffset val="100"/>
        <c:noMultiLvlLbl val="0"/>
      </c:catAx>
      <c:valAx>
        <c:axId val="181579519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1579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TASK6_GenderDistribution!$C$1</c:f>
              <c:strCache>
                <c:ptCount val="1"/>
                <c:pt idx="0">
                  <c:v>MonthlySales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TASK6_GenderDistribution!$A$2:$B$7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Jan-19</c:v>
                  </c:pt>
                  <c:pt idx="1">
                    <c:v>Jan-19</c:v>
                  </c:pt>
                  <c:pt idx="2">
                    <c:v>Feb-19</c:v>
                  </c:pt>
                  <c:pt idx="3">
                    <c:v>Feb-19</c:v>
                  </c:pt>
                  <c:pt idx="4">
                    <c:v>Mar-19</c:v>
                  </c:pt>
                  <c:pt idx="5">
                    <c:v>Mar-19</c:v>
                  </c:pt>
                </c:lvl>
              </c:multiLvlStrCache>
            </c:multiLvlStrRef>
          </c:cat>
          <c:val>
            <c:numRef>
              <c:f>TASK6_GenderDistribution!$C$2:$C$7</c:f>
              <c:numCache>
                <c:formatCode>General</c:formatCode>
                <c:ptCount val="6"/>
                <c:pt idx="0">
                  <c:v>59138.98</c:v>
                </c:pt>
                <c:pt idx="1">
                  <c:v>57152.89</c:v>
                </c:pt>
                <c:pt idx="2">
                  <c:v>56335.56</c:v>
                </c:pt>
                <c:pt idx="3">
                  <c:v>40883.82</c:v>
                </c:pt>
                <c:pt idx="4">
                  <c:v>52408.39</c:v>
                </c:pt>
                <c:pt idx="5">
                  <c:v>57047.12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78-46DC-AD05-6747E71F27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7"/>
        <c:axId val="1824823791"/>
        <c:axId val="1824824271"/>
      </c:barChart>
      <c:catAx>
        <c:axId val="182482379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824271"/>
        <c:crosses val="autoZero"/>
        <c:auto val="1"/>
        <c:lblAlgn val="ctr"/>
        <c:lblOffset val="100"/>
        <c:noMultiLvlLbl val="0"/>
      </c:catAx>
      <c:valAx>
        <c:axId val="182482427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2482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/>
              <a:t>Purchase Count by Customer Type and Product Category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TASK7_ProductLineandCustomerTyp!$C$1</c:f>
              <c:strCache>
                <c:ptCount val="1"/>
                <c:pt idx="0">
                  <c:v>purchaseCount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TASK7_ProductLineandCustomerTyp!$A$2:$B$4</c:f>
              <c:multiLvlStrCache>
                <c:ptCount val="3"/>
                <c:lvl>
                  <c:pt idx="0">
                    <c:v>Member</c:v>
                  </c:pt>
                  <c:pt idx="1">
                    <c:v>Normal</c:v>
                  </c:pt>
                  <c:pt idx="2">
                    <c:v>Normal</c:v>
                  </c:pt>
                </c:lvl>
                <c:lvl>
                  <c:pt idx="0">
                    <c:v>Food and beverages</c:v>
                  </c:pt>
                  <c:pt idx="1">
                    <c:v>Electronic accessories</c:v>
                  </c:pt>
                  <c:pt idx="2">
                    <c:v>Fashion accessories</c:v>
                  </c:pt>
                </c:lvl>
              </c:multiLvlStrCache>
            </c:multiLvlStrRef>
          </c:cat>
          <c:val>
            <c:numRef>
              <c:f>TASK7_ProductLineandCustomerTyp!$C$2:$C$4</c:f>
              <c:numCache>
                <c:formatCode>General</c:formatCode>
                <c:ptCount val="3"/>
                <c:pt idx="0">
                  <c:v>94</c:v>
                </c:pt>
                <c:pt idx="1">
                  <c:v>92</c:v>
                </c:pt>
                <c:pt idx="2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6-40CC-AFFA-103DAFF107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95839407"/>
        <c:axId val="1195840847"/>
      </c:barChart>
      <c:catAx>
        <c:axId val="1195839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840847"/>
        <c:crosses val="autoZero"/>
        <c:auto val="1"/>
        <c:lblAlgn val="ctr"/>
        <c:lblOffset val="100"/>
        <c:noMultiLvlLbl val="0"/>
      </c:catAx>
      <c:valAx>
        <c:axId val="11958408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9583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</a:t>
            </a:r>
            <a:r>
              <a:rPr lang="en-US" baseline="0" dirty="0"/>
              <a:t> Repetition Count (Jan 1 – Jan 31)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899852362204723E-2"/>
          <c:y val="0.10904895982720474"/>
          <c:w val="0.93591264763779525"/>
          <c:h val="0.76979559733048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7</c:v>
                </c:pt>
                <c:pt idx="1">
                  <c:v>13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2</c:v>
                </c:pt>
                <c:pt idx="6">
                  <c:v>3</c:v>
                </c:pt>
                <c:pt idx="7">
                  <c:v>14</c:v>
                </c:pt>
                <c:pt idx="8">
                  <c:v>1</c:v>
                </c:pt>
                <c:pt idx="9">
                  <c:v>4</c:v>
                </c:pt>
                <c:pt idx="10">
                  <c:v>15</c:v>
                </c:pt>
                <c:pt idx="11">
                  <c:v>8</c:v>
                </c:pt>
                <c:pt idx="12">
                  <c:v>5</c:v>
                </c:pt>
                <c:pt idx="13">
                  <c:v>12</c:v>
                </c:pt>
                <c:pt idx="14">
                  <c:v>9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29</c:v>
                </c:pt>
                <c:pt idx="1">
                  <c:v>29</c:v>
                </c:pt>
                <c:pt idx="2">
                  <c:v>27</c:v>
                </c:pt>
                <c:pt idx="3">
                  <c:v>26</c:v>
                </c:pt>
                <c:pt idx="4">
                  <c:v>26</c:v>
                </c:pt>
                <c:pt idx="5">
                  <c:v>25</c:v>
                </c:pt>
                <c:pt idx="6">
                  <c:v>24</c:v>
                </c:pt>
                <c:pt idx="7">
                  <c:v>24</c:v>
                </c:pt>
                <c:pt idx="8">
                  <c:v>23</c:v>
                </c:pt>
                <c:pt idx="9">
                  <c:v>22</c:v>
                </c:pt>
                <c:pt idx="10">
                  <c:v>21</c:v>
                </c:pt>
                <c:pt idx="11">
                  <c:v>21</c:v>
                </c:pt>
                <c:pt idx="12">
                  <c:v>19</c:v>
                </c:pt>
                <c:pt idx="13">
                  <c:v>19</c:v>
                </c:pt>
                <c:pt idx="1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7C-4F0B-80E7-75FD0CEE8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7</c:v>
                </c:pt>
                <c:pt idx="1">
                  <c:v>13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2</c:v>
                </c:pt>
                <c:pt idx="6">
                  <c:v>3</c:v>
                </c:pt>
                <c:pt idx="7">
                  <c:v>14</c:v>
                </c:pt>
                <c:pt idx="8">
                  <c:v>1</c:v>
                </c:pt>
                <c:pt idx="9">
                  <c:v>4</c:v>
                </c:pt>
                <c:pt idx="10">
                  <c:v>15</c:v>
                </c:pt>
                <c:pt idx="11">
                  <c:v>8</c:v>
                </c:pt>
                <c:pt idx="12">
                  <c:v>5</c:v>
                </c:pt>
                <c:pt idx="13">
                  <c:v>12</c:v>
                </c:pt>
                <c:pt idx="14">
                  <c:v>9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1-6F7C-4F0B-80E7-75FD0CEE89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7</c:v>
                </c:pt>
                <c:pt idx="1">
                  <c:v>13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2</c:v>
                </c:pt>
                <c:pt idx="6">
                  <c:v>3</c:v>
                </c:pt>
                <c:pt idx="7">
                  <c:v>14</c:v>
                </c:pt>
                <c:pt idx="8">
                  <c:v>1</c:v>
                </c:pt>
                <c:pt idx="9">
                  <c:v>4</c:v>
                </c:pt>
                <c:pt idx="10">
                  <c:v>15</c:v>
                </c:pt>
                <c:pt idx="11">
                  <c:v>8</c:v>
                </c:pt>
                <c:pt idx="12">
                  <c:v>5</c:v>
                </c:pt>
                <c:pt idx="13">
                  <c:v>12</c:v>
                </c:pt>
                <c:pt idx="14">
                  <c:v>9</c:v>
                </c:pt>
              </c:numCache>
            </c:numRef>
          </c:cat>
          <c:val>
            <c:numRef>
              <c:f>Sheet1!$D$2:$D$16</c:f>
              <c:numCache>
                <c:formatCode>General</c:formatCode>
                <c:ptCount val="15"/>
              </c:numCache>
            </c:numRef>
          </c:val>
          <c:extLst>
            <c:ext xmlns:c16="http://schemas.microsoft.com/office/drawing/2014/chart" uri="{C3380CC4-5D6E-409C-BE32-E72D297353CC}">
              <c16:uniqueId val="{00000002-6F7C-4F0B-80E7-75FD0CEE89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85"/>
        <c:overlap val="100"/>
        <c:axId val="1255369647"/>
        <c:axId val="1255369167"/>
      </c:barChart>
      <c:catAx>
        <c:axId val="1255369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5369167"/>
        <c:crosses val="autoZero"/>
        <c:auto val="1"/>
        <c:lblAlgn val="ctr"/>
        <c:lblOffset val="100"/>
        <c:noMultiLvlLbl val="0"/>
      </c:catAx>
      <c:valAx>
        <c:axId val="12553691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55369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281781218674612E-2"/>
          <c:y val="4.5727014524027984E-2"/>
          <c:w val="0.95304710665818582"/>
          <c:h val="0.749671299577355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Purchase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26634.34</c:v>
                </c:pt>
                <c:pt idx="1">
                  <c:v>23402.26</c:v>
                </c:pt>
                <c:pt idx="2">
                  <c:v>23392.28</c:v>
                </c:pt>
                <c:pt idx="3">
                  <c:v>22674.46</c:v>
                </c:pt>
                <c:pt idx="4">
                  <c:v>22634.55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D-4351-B6AC-5FC215182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BEFD-4351-B6AC-5FC215182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BEFD-4351-B6AC-5FC2151829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1"/>
        <c:overlap val="100"/>
        <c:axId val="1393858048"/>
        <c:axId val="1393850368"/>
      </c:barChart>
      <c:catAx>
        <c:axId val="13938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3850368"/>
        <c:crosses val="autoZero"/>
        <c:auto val="1"/>
        <c:lblAlgn val="ctr"/>
        <c:lblOffset val="100"/>
        <c:noMultiLvlLbl val="0"/>
      </c:catAx>
      <c:valAx>
        <c:axId val="1393850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9385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[TASK10_DayoftheWeekSales.csv]TASK10_DayoftheWeekSales!PivotTable1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TASK10_DayoftheWeekSales!$B$13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-4.848554570799844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C3C-47DA-80E6-DF5C72C4B194}"/>
                </c:ext>
              </c:extLst>
            </c:dLbl>
            <c:dLbl>
              <c:idx val="4"/>
              <c:layout>
                <c:manualLayout>
                  <c:x val="0"/>
                  <c:y val="-4.848554570799840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C3C-47DA-80E6-DF5C72C4B1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TASK10_DayoftheWeekSales!$A$14:$A$21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TASK10_DayoftheWeekSales!$B$14:$B$21</c:f>
              <c:numCache>
                <c:formatCode>General</c:formatCode>
                <c:ptCount val="7"/>
                <c:pt idx="0">
                  <c:v>44457.89</c:v>
                </c:pt>
                <c:pt idx="1">
                  <c:v>37899.08</c:v>
                </c:pt>
                <c:pt idx="2">
                  <c:v>51482.25</c:v>
                </c:pt>
                <c:pt idx="3">
                  <c:v>43731.14</c:v>
                </c:pt>
                <c:pt idx="4">
                  <c:v>45349.25</c:v>
                </c:pt>
                <c:pt idx="5">
                  <c:v>43926.34</c:v>
                </c:pt>
                <c:pt idx="6">
                  <c:v>56120.81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3C-47DA-80E6-DF5C72C4B1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6"/>
        <c:overlap val="-23"/>
        <c:axId val="521004224"/>
        <c:axId val="521003264"/>
      </c:barChart>
      <c:catAx>
        <c:axId val="5210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003264"/>
        <c:crosses val="autoZero"/>
        <c:auto val="1"/>
        <c:lblAlgn val="ctr"/>
        <c:lblOffset val="100"/>
        <c:noMultiLvlLbl val="0"/>
      </c:catAx>
      <c:valAx>
        <c:axId val="521003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100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16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8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21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93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5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3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7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4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0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8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9.xml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rive.google.com/file/d/1pyG3nDJqeV0ndL53Ai6lug_MgROFNCfo/view?usp=shar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650" y="3740150"/>
            <a:ext cx="7658100" cy="2790040"/>
          </a:xfrm>
        </p:spPr>
        <p:txBody>
          <a:bodyPr anchor="ctr"/>
          <a:lstStyle/>
          <a:p>
            <a:r>
              <a:rPr lang="en-US" dirty="0"/>
              <a:t>Sales Performance Analysis of Walmart Stores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986F7-1B58-86BF-0FA2-3C53D3F6D39D}"/>
              </a:ext>
            </a:extLst>
          </p:cNvPr>
          <p:cNvSpPr txBox="1"/>
          <p:nvPr/>
        </p:nvSpPr>
        <p:spPr>
          <a:xfrm>
            <a:off x="4438650" y="5784003"/>
            <a:ext cx="5893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By: Sooraj Biju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427F9-0B7A-0B11-E9EF-88695AFD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A089D6-B479-C66C-84A8-556E7E174A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842248"/>
              </p:ext>
            </p:extLst>
          </p:nvPr>
        </p:nvGraphicFramePr>
        <p:xfrm>
          <a:off x="5668093" y="1388285"/>
          <a:ext cx="6193891" cy="283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D95AC0-0E74-7D23-AAD2-B5F3B335A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35403"/>
              </p:ext>
            </p:extLst>
          </p:nvPr>
        </p:nvGraphicFramePr>
        <p:xfrm>
          <a:off x="5780817" y="4625396"/>
          <a:ext cx="4777425" cy="1653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475">
                  <a:extLst>
                    <a:ext uri="{9D8B030D-6E8A-4147-A177-3AD203B41FA5}">
                      <a16:colId xmlns:a16="http://schemas.microsoft.com/office/drawing/2014/main" val="1780073010"/>
                    </a:ext>
                  </a:extLst>
                </a:gridCol>
                <a:gridCol w="1592475">
                  <a:extLst>
                    <a:ext uri="{9D8B030D-6E8A-4147-A177-3AD203B41FA5}">
                      <a16:colId xmlns:a16="http://schemas.microsoft.com/office/drawing/2014/main" val="2906485659"/>
                    </a:ext>
                  </a:extLst>
                </a:gridCol>
                <a:gridCol w="1592475">
                  <a:extLst>
                    <a:ext uri="{9D8B030D-6E8A-4147-A177-3AD203B41FA5}">
                      <a16:colId xmlns:a16="http://schemas.microsoft.com/office/drawing/2014/main" val="4119309107"/>
                    </a:ext>
                  </a:extLst>
                </a:gridCol>
              </a:tblGrid>
              <a:tr h="23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Sale Month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Gender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 Monthly Sales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21823"/>
                  </a:ext>
                </a:extLst>
              </a:tr>
              <a:tr h="23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Jan-19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59138.98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9788413"/>
                  </a:ext>
                </a:extLst>
              </a:tr>
              <a:tr h="23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Jan-19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57152.89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96356029"/>
                  </a:ext>
                </a:extLst>
              </a:tr>
              <a:tr h="23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Feb-19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56335.56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1237822"/>
                  </a:ext>
                </a:extLst>
              </a:tr>
              <a:tr h="23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Feb-19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40883.82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4825267"/>
                  </a:ext>
                </a:extLst>
              </a:tr>
              <a:tr h="23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Mar-19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52408.39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804791"/>
                  </a:ext>
                </a:extLst>
              </a:tr>
              <a:tr h="236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Mar-19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57047.12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526148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CE6F227-C690-5A2C-2A3C-FEED93CE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08" y="575650"/>
            <a:ext cx="10515600" cy="457688"/>
          </a:xfrm>
        </p:spPr>
        <p:txBody>
          <a:bodyPr>
            <a:normAutofit fontScale="90000"/>
          </a:bodyPr>
          <a:lstStyle/>
          <a:p>
            <a:r>
              <a:rPr lang="en-US" dirty="0"/>
              <a:t>Monthly Sales Distribution by Gender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0927392-5E0D-1BB2-B635-5EE1838ED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68100"/>
              </p:ext>
            </p:extLst>
          </p:nvPr>
        </p:nvGraphicFramePr>
        <p:xfrm>
          <a:off x="828675" y="2670175"/>
          <a:ext cx="435451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516523" imgH="2582912" progId="Word.OpenDocumentText.12">
                  <p:embed/>
                </p:oleObj>
              </mc:Choice>
              <mc:Fallback>
                <p:oleObj name="Document" r:id="rId4" imgW="4516523" imgH="2582912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8675" y="2670175"/>
                        <a:ext cx="4354513" cy="249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62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8A80-A0D0-64B8-AB94-BE48DA81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26" y="353550"/>
            <a:ext cx="10515600" cy="583883"/>
          </a:xfrm>
        </p:spPr>
        <p:txBody>
          <a:bodyPr/>
          <a:lstStyle/>
          <a:p>
            <a:r>
              <a:rPr lang="en-US" dirty="0"/>
              <a:t>Customer Preferred product line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8FC9DE6F-DD3F-B5E1-02BA-B56CDE6E5E7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516943714"/>
              </p:ext>
            </p:extLst>
          </p:nvPr>
        </p:nvGraphicFramePr>
        <p:xfrm>
          <a:off x="411036" y="5021090"/>
          <a:ext cx="46148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276">
                  <a:extLst>
                    <a:ext uri="{9D8B030D-6E8A-4147-A177-3AD203B41FA5}">
                      <a16:colId xmlns:a16="http://schemas.microsoft.com/office/drawing/2014/main" val="1094316767"/>
                    </a:ext>
                  </a:extLst>
                </a:gridCol>
                <a:gridCol w="1538276">
                  <a:extLst>
                    <a:ext uri="{9D8B030D-6E8A-4147-A177-3AD203B41FA5}">
                      <a16:colId xmlns:a16="http://schemas.microsoft.com/office/drawing/2014/main" val="1540019513"/>
                    </a:ext>
                  </a:extLst>
                </a:gridCol>
                <a:gridCol w="1538276">
                  <a:extLst>
                    <a:ext uri="{9D8B030D-6E8A-4147-A177-3AD203B41FA5}">
                      <a16:colId xmlns:a16="http://schemas.microsoft.com/office/drawing/2014/main" val="236626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Most preferred product line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Customer Type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Purchase Count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2229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Electronic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481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Fashion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85045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78690-0626-75DF-4C39-9F561EEF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331219A-F534-BE47-14AA-A6E28EF58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089182"/>
              </p:ext>
            </p:extLst>
          </p:nvPr>
        </p:nvGraphicFramePr>
        <p:xfrm>
          <a:off x="6795845" y="2187165"/>
          <a:ext cx="5231520" cy="357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AF84C7F-E8E4-B5A7-784E-FCC28A31C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53242"/>
              </p:ext>
            </p:extLst>
          </p:nvPr>
        </p:nvGraphicFramePr>
        <p:xfrm>
          <a:off x="310919" y="1585671"/>
          <a:ext cx="6384809" cy="263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02603" imgH="2994765" progId="Word.OpenDocumentText.12">
                  <p:embed/>
                </p:oleObj>
              </mc:Choice>
              <mc:Fallback>
                <p:oleObj name="Document" r:id="rId4" imgW="8102603" imgH="2994765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919" y="1585671"/>
                        <a:ext cx="6384809" cy="2632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45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647618"/>
          </a:xfrm>
        </p:spPr>
        <p:txBody>
          <a:bodyPr anchor="b"/>
          <a:lstStyle/>
          <a:p>
            <a:r>
              <a:rPr lang="en-US" dirty="0"/>
              <a:t>Repeat customer in A specific time frame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7E550CBF-F02E-AE16-884B-78A30377650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64727034"/>
              </p:ext>
            </p:extLst>
          </p:nvPr>
        </p:nvGraphicFramePr>
        <p:xfrm>
          <a:off x="7685492" y="1154767"/>
          <a:ext cx="3333332" cy="504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333">
                  <a:extLst>
                    <a:ext uri="{9D8B030D-6E8A-4147-A177-3AD203B41FA5}">
                      <a16:colId xmlns:a16="http://schemas.microsoft.com/office/drawing/2014/main" val="3381981867"/>
                    </a:ext>
                  </a:extLst>
                </a:gridCol>
                <a:gridCol w="833333">
                  <a:extLst>
                    <a:ext uri="{9D8B030D-6E8A-4147-A177-3AD203B41FA5}">
                      <a16:colId xmlns:a16="http://schemas.microsoft.com/office/drawing/2014/main" val="3658077375"/>
                    </a:ext>
                  </a:extLst>
                </a:gridCol>
                <a:gridCol w="833333">
                  <a:extLst>
                    <a:ext uri="{9D8B030D-6E8A-4147-A177-3AD203B41FA5}">
                      <a16:colId xmlns:a16="http://schemas.microsoft.com/office/drawing/2014/main" val="3046355284"/>
                    </a:ext>
                  </a:extLst>
                </a:gridCol>
                <a:gridCol w="833333">
                  <a:extLst>
                    <a:ext uri="{9D8B030D-6E8A-4147-A177-3AD203B41FA5}">
                      <a16:colId xmlns:a16="http://schemas.microsoft.com/office/drawing/2014/main" val="499589105"/>
                    </a:ext>
                  </a:extLst>
                </a:gridCol>
              </a:tblGrid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Customer ID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Repeat Count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StartDate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EndDate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816005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7635404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5086728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00348355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60654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746438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2195418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328030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3803890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3027845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2520626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4768575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6700330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8300938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4223790"/>
                  </a:ext>
                </a:extLst>
              </a:tr>
              <a:tr h="315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1/1/2019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1/31/2019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1766329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B59960F-0C92-8ACB-BD24-699888EDA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407024"/>
              </p:ext>
            </p:extLst>
          </p:nvPr>
        </p:nvGraphicFramePr>
        <p:xfrm>
          <a:off x="474975" y="1314866"/>
          <a:ext cx="7140575" cy="5098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208425" imgH="5731671" progId="Word.OpenDocumentText.12">
                  <p:embed/>
                </p:oleObj>
              </mc:Choice>
              <mc:Fallback>
                <p:oleObj name="Document" r:id="rId3" imgW="8208425" imgH="5731671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975" y="1314866"/>
                        <a:ext cx="7140575" cy="5098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99CFF-704D-4624-3721-FA0F6EEF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BEDD63D5-3E98-F447-CFFA-C7B9E69C8E0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985871098"/>
              </p:ext>
            </p:extLst>
          </p:nvPr>
        </p:nvGraphicFramePr>
        <p:xfrm>
          <a:off x="838200" y="747539"/>
          <a:ext cx="10515600" cy="4934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924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7FB0-0930-3450-1311-1E6AC205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851481"/>
          </a:xfrm>
        </p:spPr>
        <p:txBody>
          <a:bodyPr/>
          <a:lstStyle/>
          <a:p>
            <a:r>
              <a:rPr lang="en-US" dirty="0"/>
              <a:t>Top 5 customer by Sale volume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E1638C48-4E33-E1B2-514D-006207F1190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850147255"/>
              </p:ext>
            </p:extLst>
          </p:nvPr>
        </p:nvGraphicFramePr>
        <p:xfrm>
          <a:off x="684687" y="4279410"/>
          <a:ext cx="40741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065">
                  <a:extLst>
                    <a:ext uri="{9D8B030D-6E8A-4147-A177-3AD203B41FA5}">
                      <a16:colId xmlns:a16="http://schemas.microsoft.com/office/drawing/2014/main" val="1977911908"/>
                    </a:ext>
                  </a:extLst>
                </a:gridCol>
                <a:gridCol w="1358065">
                  <a:extLst>
                    <a:ext uri="{9D8B030D-6E8A-4147-A177-3AD203B41FA5}">
                      <a16:colId xmlns:a16="http://schemas.microsoft.com/office/drawing/2014/main" val="1936734619"/>
                    </a:ext>
                  </a:extLst>
                </a:gridCol>
                <a:gridCol w="1358065">
                  <a:extLst>
                    <a:ext uri="{9D8B030D-6E8A-4147-A177-3AD203B41FA5}">
                      <a16:colId xmlns:a16="http://schemas.microsoft.com/office/drawing/2014/main" val="3648802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PurchaseRank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Customer ID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Purchase Amt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26634.34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235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23402.26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42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23392.28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421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22674.46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59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22634.55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131306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0A009-B6EB-920D-22B0-8A521D65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CF23C95-AB98-5438-9F83-AC8E9D863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977982"/>
              </p:ext>
            </p:extLst>
          </p:nvPr>
        </p:nvGraphicFramePr>
        <p:xfrm>
          <a:off x="684687" y="1664156"/>
          <a:ext cx="4327827" cy="2615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214359" imgH="3392191" progId="Word.OpenDocumentText.12">
                  <p:embed/>
                </p:oleObj>
              </mc:Choice>
              <mc:Fallback>
                <p:oleObj name="Document" r:id="rId3" imgW="6214359" imgH="3392191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687" y="1664156"/>
                        <a:ext cx="4327827" cy="2615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CB30864-DFA7-4BEB-32D3-11562B15B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405013"/>
              </p:ext>
            </p:extLst>
          </p:nvPr>
        </p:nvGraphicFramePr>
        <p:xfrm>
          <a:off x="5749670" y="2444762"/>
          <a:ext cx="5950645" cy="333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88488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6120-6BE8-6FA7-0EEB-53AA893E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Trend by Day of WEEK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BA2A715D-EE9E-B89D-6E2E-E183283751D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82693592"/>
              </p:ext>
            </p:extLst>
          </p:nvPr>
        </p:nvGraphicFramePr>
        <p:xfrm>
          <a:off x="838200" y="4760108"/>
          <a:ext cx="3660810" cy="1584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405">
                  <a:extLst>
                    <a:ext uri="{9D8B030D-6E8A-4147-A177-3AD203B41FA5}">
                      <a16:colId xmlns:a16="http://schemas.microsoft.com/office/drawing/2014/main" val="3656320486"/>
                    </a:ext>
                  </a:extLst>
                </a:gridCol>
                <a:gridCol w="1830405">
                  <a:extLst>
                    <a:ext uri="{9D8B030D-6E8A-4147-A177-3AD203B41FA5}">
                      <a16:colId xmlns:a16="http://schemas.microsoft.com/office/drawing/2014/main" val="1031348324"/>
                    </a:ext>
                  </a:extLst>
                </a:gridCol>
              </a:tblGrid>
              <a:tr h="239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Day of the Week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 Sales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520499"/>
                  </a:ext>
                </a:extLst>
              </a:tr>
              <a:tr h="192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56120.81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7646302"/>
                  </a:ext>
                </a:extLst>
              </a:tr>
              <a:tr h="192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51482.25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9593553"/>
                  </a:ext>
                </a:extLst>
              </a:tr>
              <a:tr h="192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45349.25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6714563"/>
                  </a:ext>
                </a:extLst>
              </a:tr>
              <a:tr h="192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44457.89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7808561"/>
                  </a:ext>
                </a:extLst>
              </a:tr>
              <a:tr h="192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43926.34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8381886"/>
                  </a:ext>
                </a:extLst>
              </a:tr>
              <a:tr h="192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43731.14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5620465"/>
                  </a:ext>
                </a:extLst>
              </a:tr>
              <a:tr h="192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37899.08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22238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74637-6FA9-9FCE-1574-2CC1EEAC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406ADF-5CB4-EABE-DF28-C16E59E3F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02694"/>
              </p:ext>
            </p:extLst>
          </p:nvPr>
        </p:nvGraphicFramePr>
        <p:xfrm>
          <a:off x="855663" y="2111375"/>
          <a:ext cx="4084637" cy="270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083156" imgH="2716350" progId="Word.OpenDocumentText.12">
                  <p:embed/>
                </p:oleObj>
              </mc:Choice>
              <mc:Fallback>
                <p:oleObj name="Document" r:id="rId3" imgW="4083156" imgH="271635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663" y="2111375"/>
                        <a:ext cx="4084637" cy="2709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1A45A45-1E92-C942-6017-BF6A660E37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385483"/>
              </p:ext>
            </p:extLst>
          </p:nvPr>
        </p:nvGraphicFramePr>
        <p:xfrm>
          <a:off x="6012568" y="2111374"/>
          <a:ext cx="5814561" cy="3929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0952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96F0-9A61-9348-FAE9-8BCCDB5D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29" y="1047889"/>
            <a:ext cx="4983591" cy="57748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42B00-54FC-E156-DDED-C2B9E4F3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77F35-3FAC-09B4-8237-3E637366A144}"/>
              </a:ext>
            </a:extLst>
          </p:cNvPr>
          <p:cNvSpPr txBox="1"/>
          <p:nvPr/>
        </p:nvSpPr>
        <p:spPr>
          <a:xfrm>
            <a:off x="4447409" y="2707019"/>
            <a:ext cx="60971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Tailor inventory and promos by region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Reward loyal and high-spending customers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Use payment and gender data to personalize outreach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Optimize staff and sales strategy by weekday trends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5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FC1C-5181-B313-264F-38A96D4AE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65" y="2735080"/>
            <a:ext cx="6767895" cy="1387840"/>
          </a:xfrm>
        </p:spPr>
        <p:txBody>
          <a:bodyPr/>
          <a:lstStyle/>
          <a:p>
            <a:r>
              <a:rPr lang="en-US" dirty="0"/>
              <a:t>Presentation Video link</a:t>
            </a:r>
          </a:p>
        </p:txBody>
      </p:sp>
      <p:pic>
        <p:nvPicPr>
          <p:cNvPr id="5" name="Graphic 4" descr="Upload with solid fill">
            <a:hlinkClick r:id="rId2"/>
            <a:extLst>
              <a:ext uri="{FF2B5EF4-FFF2-40B4-BE49-F238E27FC236}">
                <a16:creationId xmlns:a16="http://schemas.microsoft.com/office/drawing/2014/main" id="{5E1E92A8-6969-2812-856F-2F97F3DAF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5978" y="2912911"/>
            <a:ext cx="1744222" cy="1744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83327-3C74-A19D-8C15-7A2358B9317D}"/>
              </a:ext>
            </a:extLst>
          </p:cNvPr>
          <p:cNvSpPr txBox="1"/>
          <p:nvPr/>
        </p:nvSpPr>
        <p:spPr>
          <a:xfrm>
            <a:off x="8182723" y="4441689"/>
            <a:ext cx="15307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 dirty="0">
                <a:solidFill>
                  <a:schemeClr val="bg1"/>
                </a:solidFill>
              </a:rPr>
              <a:t>(Click the icon to go to video)</a:t>
            </a:r>
          </a:p>
        </p:txBody>
      </p:sp>
    </p:spTree>
    <p:extLst>
      <p:ext uri="{BB962C8B-B14F-4D97-AF65-F5344CB8AC3E}">
        <p14:creationId xmlns:p14="http://schemas.microsoft.com/office/powerpoint/2010/main" val="281239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D79A-E3F1-5057-A039-8369612D5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124733">
            <a:off x="50332" y="875096"/>
            <a:ext cx="5056503" cy="114787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4614-F98C-618D-0168-915C78B0D5B0}"/>
              </a:ext>
            </a:extLst>
          </p:cNvPr>
          <p:cNvSpPr txBox="1">
            <a:spLocks/>
          </p:cNvSpPr>
          <p:nvPr/>
        </p:nvSpPr>
        <p:spPr>
          <a:xfrm>
            <a:off x="7034834" y="1870346"/>
            <a:ext cx="2520950" cy="25717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23B96-AA30-94B4-618B-4CC71BF05421}"/>
              </a:ext>
            </a:extLst>
          </p:cNvPr>
          <p:cNvSpPr txBox="1"/>
          <p:nvPr/>
        </p:nvSpPr>
        <p:spPr>
          <a:xfrm>
            <a:off x="6096000" y="3626424"/>
            <a:ext cx="5893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Walmart wants to optimize its sales strategies by analyzing historical transaction data across branches, customer types, payment methods, and product lines. </a:t>
            </a:r>
          </a:p>
        </p:txBody>
      </p:sp>
    </p:spTree>
    <p:extLst>
      <p:ext uri="{BB962C8B-B14F-4D97-AF65-F5344CB8AC3E}">
        <p14:creationId xmlns:p14="http://schemas.microsoft.com/office/powerpoint/2010/main" val="316534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436245"/>
            <a:ext cx="289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150" y="2524443"/>
            <a:ext cx="2520950" cy="257175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Transaction data: 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Customer ID,</a:t>
            </a:r>
          </a:p>
          <a:p>
            <a:pPr marL="285750" indent="-285750">
              <a:buFontTx/>
              <a:buChar char="-"/>
            </a:pPr>
            <a:r>
              <a:rPr lang="en-US" dirty="0"/>
              <a:t>Purchase Dates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Product lines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Sales figures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Payment methods</a:t>
            </a:r>
          </a:p>
          <a:p>
            <a:pPr marL="285750" indent="-285750">
              <a:buFontTx/>
              <a:buChar char="-"/>
            </a:pPr>
            <a:r>
              <a:rPr lang="en-US" dirty="0"/>
              <a:t>City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Branches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287390"/>
          </a:xfrm>
        </p:spPr>
        <p:txBody>
          <a:bodyPr/>
          <a:lstStyle/>
          <a:p>
            <a:r>
              <a:rPr lang="en-US" dirty="0"/>
              <a:t>Identifying the top branch by sales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55B17E-415E-68C6-663D-67B7A97819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3052265"/>
              </p:ext>
            </p:extLst>
          </p:nvPr>
        </p:nvGraphicFramePr>
        <p:xfrm>
          <a:off x="6244024" y="1668613"/>
          <a:ext cx="4194818" cy="306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928CC97-60FB-5202-87A3-23A5FEC69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31002"/>
              </p:ext>
            </p:extLst>
          </p:nvPr>
        </p:nvGraphicFramePr>
        <p:xfrm>
          <a:off x="697650" y="1985345"/>
          <a:ext cx="4935587" cy="477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207792" imgH="6965064" progId="Word.OpenDocumentText.12">
                  <p:embed/>
                </p:oleObj>
              </mc:Choice>
              <mc:Fallback>
                <p:oleObj name="Document" r:id="rId4" imgW="7207792" imgH="6965064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7650" y="1985345"/>
                        <a:ext cx="4935587" cy="4774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C2D8A82-36CE-EF9C-5D6A-E45FC6FC4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725"/>
              </p:ext>
            </p:extLst>
          </p:nvPr>
        </p:nvGraphicFramePr>
        <p:xfrm>
          <a:off x="6327381" y="5288513"/>
          <a:ext cx="2946649" cy="106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760">
                  <a:extLst>
                    <a:ext uri="{9D8B030D-6E8A-4147-A177-3AD203B41FA5}">
                      <a16:colId xmlns:a16="http://schemas.microsoft.com/office/drawing/2014/main" val="1299644001"/>
                    </a:ext>
                  </a:extLst>
                </a:gridCol>
                <a:gridCol w="1798889">
                  <a:extLst>
                    <a:ext uri="{9D8B030D-6E8A-4147-A177-3AD203B41FA5}">
                      <a16:colId xmlns:a16="http://schemas.microsoft.com/office/drawing/2014/main" val="3383150289"/>
                    </a:ext>
                  </a:extLst>
                </a:gridCol>
              </a:tblGrid>
              <a:tr h="266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Branch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Total Growth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3456"/>
                  </a:ext>
                </a:extLst>
              </a:tr>
              <a:tr h="266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110568.7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3010334"/>
                  </a:ext>
                </a:extLst>
              </a:tr>
              <a:tr h="266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106200.4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5680334"/>
                  </a:ext>
                </a:extLst>
              </a:tr>
              <a:tr h="266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106197.7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444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6B202D-8694-754E-EC93-906046A3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88" y="558801"/>
            <a:ext cx="9953308" cy="717769"/>
          </a:xfrm>
        </p:spPr>
        <p:txBody>
          <a:bodyPr/>
          <a:lstStyle/>
          <a:p>
            <a:r>
              <a:rPr lang="en-US" dirty="0"/>
              <a:t>Most Profitable Product line for each branch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F066714-5047-13EC-A3F8-D95C8EAB3B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432557"/>
              </p:ext>
            </p:extLst>
          </p:nvPr>
        </p:nvGraphicFramePr>
        <p:xfrm>
          <a:off x="6013682" y="2015627"/>
          <a:ext cx="5700966" cy="3664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ACBD0E9A-EA9C-7B1E-BA39-70059D4E8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867673"/>
              </p:ext>
            </p:extLst>
          </p:nvPr>
        </p:nvGraphicFramePr>
        <p:xfrm>
          <a:off x="477352" y="2102430"/>
          <a:ext cx="4137674" cy="230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606781" imgH="3127481" progId="Word.OpenDocumentText.12">
                  <p:embed/>
                </p:oleObj>
              </mc:Choice>
              <mc:Fallback>
                <p:oleObj name="Document" r:id="rId4" imgW="5606781" imgH="3127481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352" y="2102430"/>
                        <a:ext cx="4137674" cy="2308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483F779-C809-3A34-71F5-4FF6F4B14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11934"/>
              </p:ext>
            </p:extLst>
          </p:nvPr>
        </p:nvGraphicFramePr>
        <p:xfrm>
          <a:off x="477352" y="5375281"/>
          <a:ext cx="4388323" cy="106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151">
                  <a:extLst>
                    <a:ext uri="{9D8B030D-6E8A-4147-A177-3AD203B41FA5}">
                      <a16:colId xmlns:a16="http://schemas.microsoft.com/office/drawing/2014/main" val="1299644001"/>
                    </a:ext>
                  </a:extLst>
                </a:gridCol>
                <a:gridCol w="1230151">
                  <a:extLst>
                    <a:ext uri="{9D8B030D-6E8A-4147-A177-3AD203B41FA5}">
                      <a16:colId xmlns:a16="http://schemas.microsoft.com/office/drawing/2014/main" val="2228181532"/>
                    </a:ext>
                  </a:extLst>
                </a:gridCol>
                <a:gridCol w="1928021">
                  <a:extLst>
                    <a:ext uri="{9D8B030D-6E8A-4147-A177-3AD203B41FA5}">
                      <a16:colId xmlns:a16="http://schemas.microsoft.com/office/drawing/2014/main" val="3383150289"/>
                    </a:ext>
                  </a:extLst>
                </a:gridCol>
              </a:tblGrid>
              <a:tr h="266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Branch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Product Line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Total Profit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3456"/>
                  </a:ext>
                </a:extLst>
              </a:tr>
              <a:tr h="266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Home and lifestyle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1067.49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3010334"/>
                  </a:ext>
                </a:extLst>
              </a:tr>
              <a:tr h="266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Sports and travel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951.82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5680334"/>
                  </a:ext>
                </a:extLst>
              </a:tr>
              <a:tr h="2669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1131.75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444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1253-A990-B1D2-3E1D-0FA158F8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38" y="457071"/>
            <a:ext cx="4993047" cy="784378"/>
          </a:xfrm>
        </p:spPr>
        <p:txBody>
          <a:bodyPr/>
          <a:lstStyle/>
          <a:p>
            <a:r>
              <a:rPr lang="en-US" dirty="0"/>
              <a:t>Customer segmentation based On Spending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D2AAB571-A472-0F3E-3B33-163589AC867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817070225"/>
              </p:ext>
            </p:extLst>
          </p:nvPr>
        </p:nvGraphicFramePr>
        <p:xfrm>
          <a:off x="6291785" y="457072"/>
          <a:ext cx="4718842" cy="582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705">
                  <a:extLst>
                    <a:ext uri="{9D8B030D-6E8A-4147-A177-3AD203B41FA5}">
                      <a16:colId xmlns:a16="http://schemas.microsoft.com/office/drawing/2014/main" val="2488399436"/>
                    </a:ext>
                  </a:extLst>
                </a:gridCol>
                <a:gridCol w="1181379">
                  <a:extLst>
                    <a:ext uri="{9D8B030D-6E8A-4147-A177-3AD203B41FA5}">
                      <a16:colId xmlns:a16="http://schemas.microsoft.com/office/drawing/2014/main" val="2567498873"/>
                    </a:ext>
                  </a:extLst>
                </a:gridCol>
                <a:gridCol w="1181379">
                  <a:extLst>
                    <a:ext uri="{9D8B030D-6E8A-4147-A177-3AD203B41FA5}">
                      <a16:colId xmlns:a16="http://schemas.microsoft.com/office/drawing/2014/main" val="3483422690"/>
                    </a:ext>
                  </a:extLst>
                </a:gridCol>
                <a:gridCol w="1181379">
                  <a:extLst>
                    <a:ext uri="{9D8B030D-6E8A-4147-A177-3AD203B41FA5}">
                      <a16:colId xmlns:a16="http://schemas.microsoft.com/office/drawing/2014/main" val="3968113561"/>
                    </a:ext>
                  </a:extLst>
                </a:gridCol>
              </a:tblGrid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Customer ID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Customer type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Average Spending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Spender Level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902500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243.05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400564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274.37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13196352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280.14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1999503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281.5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7679772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286.42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5587326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288.09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61764796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290.83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006916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292.4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4272249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293.61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3308504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295.83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0070111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297.28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0770439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311.17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7761002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317.92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6922354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318.28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06688206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320.62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50663974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8769316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324.93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6524784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325.23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3245436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330.65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5208082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331.58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6578539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337.86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1563499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342.91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3439062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349.38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1476299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350.82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2725339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353.42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7754763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365.19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33289224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366.27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8737067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393.77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4702684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396.84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0044406"/>
                  </a:ext>
                </a:extLst>
              </a:tr>
              <a:tr h="18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Member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402.76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352262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CAA4A-8819-1485-5BFC-67FFFD87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AC7D4C6-E9A9-9634-9B7D-A814FCCDB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96291"/>
              </p:ext>
            </p:extLst>
          </p:nvPr>
        </p:nvGraphicFramePr>
        <p:xfrm>
          <a:off x="309992" y="1875730"/>
          <a:ext cx="5423363" cy="3897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26719" imgH="5427650" progId="Word.OpenDocumentText.12">
                  <p:embed/>
                </p:oleObj>
              </mc:Choice>
              <mc:Fallback>
                <p:oleObj name="Document" r:id="rId3" imgW="8126719" imgH="542765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992" y="1875730"/>
                        <a:ext cx="5423363" cy="3897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16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3893-7190-0BAD-29C6-89D9646A62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B72883-7451-0B92-A364-3A25806E1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224363"/>
              </p:ext>
            </p:extLst>
          </p:nvPr>
        </p:nvGraphicFramePr>
        <p:xfrm>
          <a:off x="1734244" y="775905"/>
          <a:ext cx="8537738" cy="475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9294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7AA5-0237-AA40-E919-63B0D9DE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67" y="433839"/>
            <a:ext cx="6650536" cy="451014"/>
          </a:xfrm>
        </p:spPr>
        <p:txBody>
          <a:bodyPr>
            <a:normAutofit fontScale="90000"/>
          </a:bodyPr>
          <a:lstStyle/>
          <a:p>
            <a:r>
              <a:rPr lang="en-US" dirty="0"/>
              <a:t>Anomalies in sales transaction 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1E59699F-392E-40E7-8A5C-1BE9439943E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81752666"/>
              </p:ext>
            </p:extLst>
          </p:nvPr>
        </p:nvGraphicFramePr>
        <p:xfrm>
          <a:off x="130706" y="884853"/>
          <a:ext cx="5909675" cy="592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946">
                  <a:extLst>
                    <a:ext uri="{9D8B030D-6E8A-4147-A177-3AD203B41FA5}">
                      <a16:colId xmlns:a16="http://schemas.microsoft.com/office/drawing/2014/main" val="1599344457"/>
                    </a:ext>
                  </a:extLst>
                </a:gridCol>
                <a:gridCol w="984946">
                  <a:extLst>
                    <a:ext uri="{9D8B030D-6E8A-4147-A177-3AD203B41FA5}">
                      <a16:colId xmlns:a16="http://schemas.microsoft.com/office/drawing/2014/main" val="2266411450"/>
                    </a:ext>
                  </a:extLst>
                </a:gridCol>
                <a:gridCol w="984946">
                  <a:extLst>
                    <a:ext uri="{9D8B030D-6E8A-4147-A177-3AD203B41FA5}">
                      <a16:colId xmlns:a16="http://schemas.microsoft.com/office/drawing/2014/main" val="4030956173"/>
                    </a:ext>
                  </a:extLst>
                </a:gridCol>
                <a:gridCol w="1075630">
                  <a:extLst>
                    <a:ext uri="{9D8B030D-6E8A-4147-A177-3AD203B41FA5}">
                      <a16:colId xmlns:a16="http://schemas.microsoft.com/office/drawing/2014/main" val="1804585496"/>
                    </a:ext>
                  </a:extLst>
                </a:gridCol>
                <a:gridCol w="596472">
                  <a:extLst>
                    <a:ext uri="{9D8B030D-6E8A-4147-A177-3AD203B41FA5}">
                      <a16:colId xmlns:a16="http://schemas.microsoft.com/office/drawing/2014/main" val="483122354"/>
                    </a:ext>
                  </a:extLst>
                </a:gridCol>
                <a:gridCol w="1282735">
                  <a:extLst>
                    <a:ext uri="{9D8B030D-6E8A-4147-A177-3AD203B41FA5}">
                      <a16:colId xmlns:a16="http://schemas.microsoft.com/office/drawing/2014/main" val="585771140"/>
                    </a:ext>
                  </a:extLst>
                </a:gridCol>
              </a:tblGrid>
              <a:tr h="13040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Invoice ID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Product line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ProductLineAvgSales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AnomalyType</a:t>
                      </a:r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75111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450-42-3339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Health and beauty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888.405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323.64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2873129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699-88-1972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Health and beauty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832.944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323.64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2292707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607-65-2441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Health and beauty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860.475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323.64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1465428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628-90-8624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Health and beauty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867.09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323.64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3377508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743-04-1105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Health and beauty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918.729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323.64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7966418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280-17-4359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Health and beauty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950.25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323.64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81623500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766-85-7061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Health and beauty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922.635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323.64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6486294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267-62-7380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Electronic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864.57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319.63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5374494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431-66-2305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Electronic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833.9625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319.63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2445925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457-94-0464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Electronic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830.3715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319.63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0589652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533-33-5337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Electronic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833.595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319.63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23182506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227-07-4446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Electronic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820.365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319.63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9803191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817-69-8206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Electronic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942.4485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319.63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3495348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638-60-7125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Electronic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836.304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319.63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7429288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861-77-0145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Electronic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860.685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319.63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02030080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704-48-3927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Electronic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931.035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319.63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525140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303-96-2227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Home and lifestyle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1022.49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336.64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4589292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744-16-7898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Home and lifestyle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1022.385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336.64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021082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805-86-0265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Home and lifestyle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887.922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336.64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8446953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751-41-9720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Home and lifestyle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1023.75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336.64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2459940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325-77-6186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Home and lifestyle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951.825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336.64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31677554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234-65-2137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Home and lifestyle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1003.59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336.64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6658236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139-32-4183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Sports and travel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921.186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332.07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10465345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678-79-0726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Sports and travel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856.4535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332.07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2052281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827-77-7633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Sports and travel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926.9505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332.07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0003973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751-69-0068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Sports and travel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937.818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332.07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3314328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554-42-2417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Sports and travel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1002.12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332.07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8012643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731-81-9469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Sports and travel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942.9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332.07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4372339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549-84-7482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Sports and travel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853.146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332.07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6653603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219-22-9386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Sports and travel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944.622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332.07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6906713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746-04-1077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888.615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7090668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384-59-6655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932.337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1619387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641-51-2661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914.55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1777586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277-35-5865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935.2665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0106773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698-98-5964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852.705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3632372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866-99-7614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936.6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3791522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283-26-5248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1034.46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6391182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677-11-0152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881.307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8133505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286-43-6208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829.71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6140877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829-49-1914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822.255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2101466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393-65-2792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939.54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2323609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228-96-1411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Food and beverages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829.08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322.67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9874627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702-83-5291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Fashion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943.299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305.09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26844834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652-43-6591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Fashion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817.236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305.09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2884180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735-32-9839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Fashion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829.08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305.09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5408073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852-62-7105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Fashion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874.125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305.09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69188604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271-88-8734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Fashion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1020.705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305.09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6619804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860-79-0874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Fashion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1042.65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305.09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8161717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549-03-9315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Fashion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796.908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305.09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4661058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687-47-8271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Fashion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1039.29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305.09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16815644"/>
                  </a:ext>
                </a:extLst>
              </a:tr>
              <a:tr h="1132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574-22-5561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Fashion accessories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867.615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305.09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High Anomaly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69772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4CA9-000A-F145-49E6-C0163221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6D269E1-32D8-44F5-0F4C-3B2476C99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669951"/>
              </p:ext>
            </p:extLst>
          </p:nvPr>
        </p:nvGraphicFramePr>
        <p:xfrm>
          <a:off x="6395740" y="1014516"/>
          <a:ext cx="5796260" cy="445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126719" imgH="6251355" progId="Word.OpenDocumentText.12">
                  <p:embed/>
                </p:oleObj>
              </mc:Choice>
              <mc:Fallback>
                <p:oleObj name="Document" r:id="rId3" imgW="8126719" imgH="6251355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95740" y="1014516"/>
                        <a:ext cx="5796260" cy="4459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491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9D73-3DCD-8F97-1EC4-A366E4D3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payment method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2C4BA5D6-A37C-C06F-5B41-B53D476D5E3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92815829"/>
              </p:ext>
            </p:extLst>
          </p:nvPr>
        </p:nvGraphicFramePr>
        <p:xfrm>
          <a:off x="417709" y="4824738"/>
          <a:ext cx="5429112" cy="167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04">
                  <a:extLst>
                    <a:ext uri="{9D8B030D-6E8A-4147-A177-3AD203B41FA5}">
                      <a16:colId xmlns:a16="http://schemas.microsoft.com/office/drawing/2014/main" val="2641207009"/>
                    </a:ext>
                  </a:extLst>
                </a:gridCol>
                <a:gridCol w="1809704">
                  <a:extLst>
                    <a:ext uri="{9D8B030D-6E8A-4147-A177-3AD203B41FA5}">
                      <a16:colId xmlns:a16="http://schemas.microsoft.com/office/drawing/2014/main" val="21567258"/>
                    </a:ext>
                  </a:extLst>
                </a:gridCol>
                <a:gridCol w="1809704">
                  <a:extLst>
                    <a:ext uri="{9D8B030D-6E8A-4147-A177-3AD203B41FA5}">
                      <a16:colId xmlns:a16="http://schemas.microsoft.com/office/drawing/2014/main" val="2294844175"/>
                    </a:ext>
                  </a:extLst>
                </a:gridCol>
              </a:tblGrid>
              <a:tr h="419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City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Popular Payment Method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Payments Made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60755"/>
                  </a:ext>
                </a:extLst>
              </a:tr>
              <a:tr h="419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Mandalay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Ewallet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5053327"/>
                  </a:ext>
                </a:extLst>
              </a:tr>
              <a:tr h="419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Naypyitaw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Cash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5938164"/>
                  </a:ext>
                </a:extLst>
              </a:tr>
              <a:tr h="419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Yangon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Ewallet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24196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A35D6-F24B-BA64-C734-56EBD9AC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DF534C4-C186-99B1-9F5F-FD4F7C12C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998462"/>
              </p:ext>
            </p:extLst>
          </p:nvPr>
        </p:nvGraphicFramePr>
        <p:xfrm>
          <a:off x="6774570" y="2387226"/>
          <a:ext cx="5192724" cy="4078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EE57BAD-8936-F593-8B88-5872DDB65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58721"/>
              </p:ext>
            </p:extLst>
          </p:nvPr>
        </p:nvGraphicFramePr>
        <p:xfrm>
          <a:off x="417709" y="2344956"/>
          <a:ext cx="5859623" cy="391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126719" imgH="5427650" progId="Word.OpenDocumentText.12">
                  <p:embed/>
                </p:oleObj>
              </mc:Choice>
              <mc:Fallback>
                <p:oleObj name="Document" r:id="rId4" imgW="8126719" imgH="542765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7709" y="2344956"/>
                        <a:ext cx="5859623" cy="391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3585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{9F3AD2D3-47E2-468F-A7FF-8D8D7B97C665}tf67328976_win32</Template>
  <TotalTime>600</TotalTime>
  <Words>990</Words>
  <Application>Microsoft Office PowerPoint</Application>
  <PresentationFormat>Widescreen</PresentationFormat>
  <Paragraphs>668</Paragraphs>
  <Slides>17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 Narrow</vt:lpstr>
      <vt:lpstr>Arial</vt:lpstr>
      <vt:lpstr>Calibri</vt:lpstr>
      <vt:lpstr>Tenorite</vt:lpstr>
      <vt:lpstr>Custom</vt:lpstr>
      <vt:lpstr>Document</vt:lpstr>
      <vt:lpstr>OpenDocument Text</vt:lpstr>
      <vt:lpstr>Sales Performance Analysis of Walmart Stores</vt:lpstr>
      <vt:lpstr>Business Problem</vt:lpstr>
      <vt:lpstr>Dataset</vt:lpstr>
      <vt:lpstr>Identifying the top branch by sales </vt:lpstr>
      <vt:lpstr>Most Profitable Product line for each branch</vt:lpstr>
      <vt:lpstr>Customer segmentation based On Spending</vt:lpstr>
      <vt:lpstr>PowerPoint Presentation</vt:lpstr>
      <vt:lpstr>Anomalies in sales transaction </vt:lpstr>
      <vt:lpstr>Most popular payment method</vt:lpstr>
      <vt:lpstr>Monthly Sales Distribution by Gender</vt:lpstr>
      <vt:lpstr>Customer Preferred product line</vt:lpstr>
      <vt:lpstr>Repeat customer in A specific time frame</vt:lpstr>
      <vt:lpstr>PowerPoint Presentation</vt:lpstr>
      <vt:lpstr>Top 5 customer by Sale volume</vt:lpstr>
      <vt:lpstr>Sales Trend by Day of WEEK</vt:lpstr>
      <vt:lpstr>Recommendations</vt:lpstr>
      <vt:lpstr>Presentation Video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Sooraj Biju</dc:creator>
  <cp:lastModifiedBy>Sooraj Biju</cp:lastModifiedBy>
  <cp:revision>4</cp:revision>
  <dcterms:created xsi:type="dcterms:W3CDTF">2025-05-01T17:19:15Z</dcterms:created>
  <dcterms:modified xsi:type="dcterms:W3CDTF">2025-05-02T14:56:06Z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