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EelWB5KSLF/0Hbok5CLtvb+a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ae881bd9d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ae881bd9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1fae881bd9d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ae881bd9d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ae881bd9d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1fae881bd9d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ae881bd9d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fae881bd9d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9"/>
          <p:cNvSpPr txBox="1"/>
          <p:nvPr>
            <p:ph type="ctrTitle"/>
          </p:nvPr>
        </p:nvSpPr>
        <p:spPr>
          <a:xfrm>
            <a:off x="894846" y="1769078"/>
            <a:ext cx="7437816" cy="272706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rgbClr val="BF57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9"/>
          <p:cNvSpPr txBox="1"/>
          <p:nvPr>
            <p:ph idx="1" type="subTitle"/>
          </p:nvPr>
        </p:nvSpPr>
        <p:spPr>
          <a:xfrm>
            <a:off x="1598884" y="4773623"/>
            <a:ext cx="6733778" cy="1655762"/>
          </a:xfrm>
          <a:prstGeom prst="rect">
            <a:avLst/>
          </a:prstGeom>
          <a:noFill/>
          <a:ln>
            <a:noFill/>
          </a:ln>
        </p:spPr>
        <p:txBody>
          <a:bodyPr anchorCtr="0" anchor="t" bIns="45700" lIns="91425" spcFirstLastPara="1" rIns="91425" wrap="square" tIns="45700">
            <a:normAutofit/>
          </a:bodyPr>
          <a:lstStyle>
            <a:lvl1pPr lvl="0" marR="0" rtl="0" algn="r">
              <a:spcBef>
                <a:spcPts val="32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al Title">
  <p:cSld name="Transitional Title">
    <p:spTree>
      <p:nvGrpSpPr>
        <p:cNvPr id="16" name="Shape 16"/>
        <p:cNvGrpSpPr/>
        <p:nvPr/>
      </p:nvGrpSpPr>
      <p:grpSpPr>
        <a:xfrm>
          <a:off x="0" y="0"/>
          <a:ext cx="0" cy="0"/>
          <a:chOff x="0" y="0"/>
          <a:chExt cx="0" cy="0"/>
        </a:xfrm>
      </p:grpSpPr>
      <p:sp>
        <p:nvSpPr>
          <p:cNvPr id="17" name="Google Shape;17;p10"/>
          <p:cNvSpPr txBox="1"/>
          <p:nvPr>
            <p:ph type="ctrTitle"/>
          </p:nvPr>
        </p:nvSpPr>
        <p:spPr>
          <a:xfrm>
            <a:off x="894846" y="1769078"/>
            <a:ext cx="7437816" cy="272706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rgbClr val="BF57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0"/>
          <p:cNvSpPr txBox="1"/>
          <p:nvPr>
            <p:ph idx="1" type="subTitle"/>
          </p:nvPr>
        </p:nvSpPr>
        <p:spPr>
          <a:xfrm>
            <a:off x="1598884" y="4773623"/>
            <a:ext cx="6733778" cy="1655762"/>
          </a:xfrm>
          <a:prstGeom prst="rect">
            <a:avLst/>
          </a:prstGeom>
          <a:noFill/>
          <a:ln>
            <a:noFill/>
          </a:ln>
        </p:spPr>
        <p:txBody>
          <a:bodyPr anchorCtr="0" anchor="t" bIns="45700" lIns="91425" spcFirstLastPara="1" rIns="91425" wrap="square" tIns="45700">
            <a:normAutofit/>
          </a:bodyPr>
          <a:lstStyle>
            <a:lvl1pPr lvl="0" marR="0" rtl="0" algn="r">
              <a:spcBef>
                <a:spcPts val="32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11"/>
          <p:cNvSpPr txBox="1"/>
          <p:nvPr>
            <p:ph type="title"/>
          </p:nvPr>
        </p:nvSpPr>
        <p:spPr>
          <a:xfrm>
            <a:off x="709033" y="1058239"/>
            <a:ext cx="7740650" cy="688975"/>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BF57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 name="Google Shape;21;p11"/>
          <p:cNvSpPr txBox="1"/>
          <p:nvPr>
            <p:ph idx="1" type="body"/>
          </p:nvPr>
        </p:nvSpPr>
        <p:spPr>
          <a:xfrm>
            <a:off x="709033" y="1855886"/>
            <a:ext cx="7734300" cy="45894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2"/>
              </a:buClr>
              <a:buSzPts val="2400"/>
              <a:buFont typeface="Arial"/>
              <a:buChar char="•"/>
              <a:defRPr b="0" i="0" sz="2400" u="none" cap="none" strike="noStrike">
                <a:solidFill>
                  <a:srgbClr val="595959"/>
                </a:solidFill>
                <a:latin typeface="Arial"/>
                <a:ea typeface="Arial"/>
                <a:cs typeface="Arial"/>
                <a:sym typeface="Arial"/>
              </a:defRPr>
            </a:lvl1pPr>
            <a:lvl2pPr indent="-368300" lvl="1" marL="914400" marR="0" rtl="0" algn="l">
              <a:spcBef>
                <a:spcPts val="440"/>
              </a:spcBef>
              <a:spcAft>
                <a:spcPts val="0"/>
              </a:spcAft>
              <a:buClr>
                <a:schemeClr val="lt2"/>
              </a:buClr>
              <a:buSzPts val="2200"/>
              <a:buFont typeface="Merriweather Sans"/>
              <a:buChar char="-"/>
              <a:defRPr b="0" i="0" sz="2200" u="none" cap="none" strike="noStrike">
                <a:solidFill>
                  <a:srgbClr val="595959"/>
                </a:solidFill>
                <a:latin typeface="Arial"/>
                <a:ea typeface="Arial"/>
                <a:cs typeface="Arial"/>
                <a:sym typeface="Arial"/>
              </a:defRPr>
            </a:lvl2pPr>
            <a:lvl3pPr indent="-355600" lvl="2" marL="1371600" marR="0" rtl="0" algn="l">
              <a:spcBef>
                <a:spcPts val="400"/>
              </a:spcBef>
              <a:spcAft>
                <a:spcPts val="0"/>
              </a:spcAft>
              <a:buClr>
                <a:schemeClr val="lt2"/>
              </a:buClr>
              <a:buSzPts val="2000"/>
              <a:buFont typeface="Arial"/>
              <a:buChar char="•"/>
              <a:defRPr b="0" i="0" sz="2000" u="none" cap="none" strike="noStrike">
                <a:solidFill>
                  <a:srgbClr val="595959"/>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Object">
  <p:cSld name="Double Object">
    <p:spTree>
      <p:nvGrpSpPr>
        <p:cNvPr id="22" name="Shape 22"/>
        <p:cNvGrpSpPr/>
        <p:nvPr/>
      </p:nvGrpSpPr>
      <p:grpSpPr>
        <a:xfrm>
          <a:off x="0" y="0"/>
          <a:ext cx="0" cy="0"/>
          <a:chOff x="0" y="0"/>
          <a:chExt cx="0" cy="0"/>
        </a:xfrm>
      </p:grpSpPr>
      <p:sp>
        <p:nvSpPr>
          <p:cNvPr id="23" name="Google Shape;23;p12"/>
          <p:cNvSpPr txBox="1"/>
          <p:nvPr>
            <p:ph idx="1" type="body"/>
          </p:nvPr>
        </p:nvSpPr>
        <p:spPr>
          <a:xfrm>
            <a:off x="628650" y="1929440"/>
            <a:ext cx="3867150" cy="433387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1pPr>
            <a:lvl2pPr indent="-368300" lvl="1" marL="914400" marR="0" rtl="0" algn="l">
              <a:spcBef>
                <a:spcPts val="440"/>
              </a:spcBef>
              <a:spcAft>
                <a:spcPts val="0"/>
              </a:spcAft>
              <a:buClr>
                <a:srgbClr val="595959"/>
              </a:buClr>
              <a:buSzPts val="2200"/>
              <a:buFont typeface="Arial"/>
              <a:buChar char="–"/>
              <a:defRPr b="0" i="0" sz="2200" u="none" cap="none" strike="noStrike">
                <a:solidFill>
                  <a:srgbClr val="595959"/>
                </a:solidFill>
                <a:latin typeface="Arial"/>
                <a:ea typeface="Arial"/>
                <a:cs typeface="Arial"/>
                <a:sym typeface="Arial"/>
              </a:defRPr>
            </a:lvl2pPr>
            <a:lvl3pPr indent="-355600" lvl="2" marL="1371600" marR="0" rtl="0" algn="l">
              <a:spcBef>
                <a:spcPts val="4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2"/>
          <p:cNvSpPr txBox="1"/>
          <p:nvPr>
            <p:ph type="title"/>
          </p:nvPr>
        </p:nvSpPr>
        <p:spPr>
          <a:xfrm>
            <a:off x="628650" y="1071686"/>
            <a:ext cx="7913397" cy="688975"/>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BF57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12"/>
          <p:cNvSpPr txBox="1"/>
          <p:nvPr>
            <p:ph idx="2" type="body"/>
          </p:nvPr>
        </p:nvSpPr>
        <p:spPr>
          <a:xfrm>
            <a:off x="4674897" y="1928888"/>
            <a:ext cx="3867150" cy="433387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1pPr>
            <a:lvl2pPr indent="-368300" lvl="1" marL="914400" marR="0" rtl="0" algn="l">
              <a:spcBef>
                <a:spcPts val="440"/>
              </a:spcBef>
              <a:spcAft>
                <a:spcPts val="0"/>
              </a:spcAft>
              <a:buClr>
                <a:srgbClr val="595959"/>
              </a:buClr>
              <a:buSzPts val="2200"/>
              <a:buFont typeface="Arial"/>
              <a:buChar char="–"/>
              <a:defRPr b="0" i="0" sz="2200" u="none" cap="none" strike="noStrike">
                <a:solidFill>
                  <a:srgbClr val="595959"/>
                </a:solidFill>
                <a:latin typeface="Arial"/>
                <a:ea typeface="Arial"/>
                <a:cs typeface="Arial"/>
                <a:sym typeface="Arial"/>
              </a:defRPr>
            </a:lvl2pPr>
            <a:lvl3pPr indent="-355600" lvl="2" marL="1371600" marR="0" rtl="0" algn="l">
              <a:spcBef>
                <a:spcPts val="4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ll Quote Slide">
  <p:cSld name="Pull Quote Slide">
    <p:spTree>
      <p:nvGrpSpPr>
        <p:cNvPr id="26" name="Shape 26"/>
        <p:cNvGrpSpPr/>
        <p:nvPr/>
      </p:nvGrpSpPr>
      <p:grpSpPr>
        <a:xfrm>
          <a:off x="0" y="0"/>
          <a:ext cx="0" cy="0"/>
          <a:chOff x="0" y="0"/>
          <a:chExt cx="0" cy="0"/>
        </a:xfrm>
      </p:grpSpPr>
      <p:sp>
        <p:nvSpPr>
          <p:cNvPr id="27" name="Google Shape;27;p13"/>
          <p:cNvSpPr/>
          <p:nvPr/>
        </p:nvSpPr>
        <p:spPr>
          <a:xfrm>
            <a:off x="0" y="0"/>
            <a:ext cx="9144000" cy="6911975"/>
          </a:xfrm>
          <a:prstGeom prst="rect">
            <a:avLst/>
          </a:prstGeom>
          <a:solidFill>
            <a:srgbClr val="B04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type="blank">
  <p:cSld name="BLANK">
    <p:spTree>
      <p:nvGrpSpPr>
        <p:cNvPr id="28" name="Shape 28"/>
        <p:cNvGrpSpPr/>
        <p:nvPr/>
      </p:nvGrpSpPr>
      <p:grpSpPr>
        <a:xfrm>
          <a:off x="0" y="0"/>
          <a:ext cx="0" cy="0"/>
          <a:chOff x="0" y="0"/>
          <a:chExt cx="0" cy="0"/>
        </a:xfrm>
      </p:grpSpPr>
      <p:sp>
        <p:nvSpPr>
          <p:cNvPr id="29" name="Google Shape;29;p14"/>
          <p:cNvSpPr/>
          <p:nvPr/>
        </p:nvSpPr>
        <p:spPr>
          <a:xfrm>
            <a:off x="0" y="0"/>
            <a:ext cx="9144000" cy="6858000"/>
          </a:xfrm>
          <a:prstGeom prst="rect">
            <a:avLst/>
          </a:prstGeom>
          <a:solidFill>
            <a:srgbClr val="B04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nockout_formal_Cockrell.eps" id="30" name="Google Shape;30;p14"/>
          <p:cNvPicPr preferRelativeResize="0"/>
          <p:nvPr/>
        </p:nvPicPr>
        <p:blipFill rotWithShape="1">
          <a:blip r:embed="rId2">
            <a:alphaModFix/>
          </a:blip>
          <a:srcRect b="0" l="0" r="0" t="0"/>
          <a:stretch/>
        </p:blipFill>
        <p:spPr>
          <a:xfrm>
            <a:off x="1716088" y="2552700"/>
            <a:ext cx="8143875" cy="296068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0" y="-6349"/>
            <a:ext cx="9144000" cy="655225"/>
          </a:xfrm>
          <a:prstGeom prst="rect">
            <a:avLst/>
          </a:prstGeom>
          <a:solidFill>
            <a:srgbClr val="B04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 name="Google Shape;11;p8"/>
          <p:cNvPicPr preferRelativeResize="0"/>
          <p:nvPr/>
        </p:nvPicPr>
        <p:blipFill rotWithShape="1">
          <a:blip r:embed="rId1">
            <a:alphaModFix/>
          </a:blip>
          <a:srcRect b="0" l="0" r="0" t="0"/>
          <a:stretch/>
        </p:blipFill>
        <p:spPr>
          <a:xfrm>
            <a:off x="137258" y="83392"/>
            <a:ext cx="2514943" cy="502538"/>
          </a:xfrm>
          <a:prstGeom prst="rect">
            <a:avLst/>
          </a:prstGeom>
          <a:noFill/>
          <a:ln>
            <a:noFill/>
          </a:ln>
        </p:spPr>
      </p:pic>
      <p:sp>
        <p:nvSpPr>
          <p:cNvPr id="12" name="Google Shape;12;p8"/>
          <p:cNvSpPr txBox="1"/>
          <p:nvPr/>
        </p:nvSpPr>
        <p:spPr>
          <a:xfrm>
            <a:off x="3205467" y="57178"/>
            <a:ext cx="466127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Energy A.I. Hackathon 2023</a:t>
            </a:r>
            <a:endParaRPr sz="2800">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nvSpPr>
        <p:spPr>
          <a:xfrm>
            <a:off x="24940" y="1674673"/>
            <a:ext cx="9085812" cy="37856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2000" u="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Hackathon Project Final Presentation</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January 22</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2022</a:t>
            </a:r>
            <a:endParaRPr/>
          </a:p>
          <a:p>
            <a:pPr indent="0" lvl="0" marL="0" marR="0" rtl="0" algn="ctr">
              <a:spcBef>
                <a:spcPts val="0"/>
              </a:spcBef>
              <a:spcAft>
                <a:spcPts val="0"/>
              </a:spcAft>
              <a:buNone/>
            </a:pPr>
            <a:r>
              <a:t/>
            </a:r>
            <a:endParaRPr b="1" i="0" sz="1800" u="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1800" u="none" strike="noStrike">
                <a:solidFill>
                  <a:schemeClr val="dk1"/>
                </a:solidFill>
                <a:latin typeface="Calibri"/>
                <a:ea typeface="Calibri"/>
                <a:cs typeface="Calibri"/>
                <a:sym typeface="Calibri"/>
              </a:rPr>
              <a:t>TexasBBQ</a:t>
            </a:r>
            <a:endParaRPr b="1" i="0" sz="1800" u="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Ethan Froelich, Rahul Nandakumar, , Soorya Sriram, Ziyu Dai</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Petroleum and Geosystems Engineering, Cockrell School of Engineering</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Operations Research and Industrial Engineering, Walker School of Mechanical Engineering</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nvSpPr>
        <p:spPr>
          <a:xfrm>
            <a:off x="506027" y="857928"/>
            <a:ext cx="8043169"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Feedback</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What did your team learn?</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The team learned a lot about machine learning methods, subsurface properties and relations, and how great the petroleum community is! </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What did your team like?</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Advisors were great, food was awesome.</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What could we do to improve next year?</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Could have shifts of advisors who could be present later into the night but not have to do the next day’s early morning session or something.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nvSpPr>
        <p:spPr>
          <a:xfrm>
            <a:off x="131700" y="705525"/>
            <a:ext cx="8932500" cy="634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Executive Summary</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What is the problem?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Predict “fail” or “not fail” within 30 days for 40 artificial lift Electronic Submersible Pumps. Failed Pumps were </a:t>
            </a:r>
            <a:r>
              <a:rPr lang="en-US" sz="2000">
                <a:solidFill>
                  <a:schemeClr val="dk1"/>
                </a:solidFill>
                <a:latin typeface="Calibri"/>
                <a:ea typeface="Calibri"/>
                <a:cs typeface="Calibri"/>
                <a:sym typeface="Calibri"/>
              </a:rPr>
              <a:t>classified</a:t>
            </a:r>
            <a:r>
              <a:rPr lang="en-US" sz="2000">
                <a:solidFill>
                  <a:schemeClr val="dk1"/>
                </a:solidFill>
                <a:latin typeface="Calibri"/>
                <a:ea typeface="Calibri"/>
                <a:cs typeface="Calibri"/>
                <a:sym typeface="Calibri"/>
              </a:rPr>
              <a:t> as 1 and Active Pumps as 0</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What did your team do to address the problem?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performed feature reduction using visualization techniques, imputation of missing values using mice, and a deviation-based time series analysis method to predict failure.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3. What did your team learn?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learned many new methods to solve and </a:t>
            </a:r>
            <a:r>
              <a:rPr lang="en-US" sz="2000">
                <a:solidFill>
                  <a:schemeClr val="dk1"/>
                </a:solidFill>
                <a:latin typeface="Calibri"/>
                <a:ea typeface="Calibri"/>
                <a:cs typeface="Calibri"/>
                <a:sym typeface="Calibri"/>
              </a:rPr>
              <a:t>navigate</a:t>
            </a:r>
            <a:r>
              <a:rPr lang="en-US" sz="2000">
                <a:solidFill>
                  <a:schemeClr val="dk1"/>
                </a:solidFill>
                <a:latin typeface="Calibri"/>
                <a:ea typeface="Calibri"/>
                <a:cs typeface="Calibri"/>
                <a:sym typeface="Calibri"/>
              </a:rPr>
              <a:t> missing data in a large feature set of solving problems and different techniques to perform Feature Imputation and Model building with </a:t>
            </a:r>
            <a:r>
              <a:rPr lang="en-US" sz="2000">
                <a:solidFill>
                  <a:schemeClr val="dk1"/>
                </a:solidFill>
                <a:latin typeface="Calibri"/>
                <a:ea typeface="Calibri"/>
                <a:cs typeface="Calibri"/>
                <a:sym typeface="Calibri"/>
              </a:rPr>
              <a:t>dynamic</a:t>
            </a:r>
            <a:r>
              <a:rPr lang="en-US" sz="2000">
                <a:solidFill>
                  <a:schemeClr val="dk1"/>
                </a:solidFill>
                <a:latin typeface="Calibri"/>
                <a:ea typeface="Calibri"/>
                <a:cs typeface="Calibri"/>
                <a:sym typeface="Calibri"/>
              </a:rPr>
              <a:t> features. We understand so much better how to approach a large problem with a like this.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4. What does your team recommend going forward?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Machine Learning classification using the static features from the Well Dataset could have been used with Dynamic features of the Daily DataSet to improve the </a:t>
            </a:r>
            <a:r>
              <a:rPr lang="en-US" sz="2000">
                <a:solidFill>
                  <a:schemeClr val="dk1"/>
                </a:solidFill>
                <a:latin typeface="Calibri"/>
                <a:ea typeface="Calibri"/>
                <a:cs typeface="Calibri"/>
                <a:sym typeface="Calibri"/>
              </a:rPr>
              <a:t>classification</a:t>
            </a:r>
            <a:r>
              <a:rPr lang="en-US" sz="2000">
                <a:solidFill>
                  <a:schemeClr val="dk1"/>
                </a:solidFill>
                <a:latin typeface="Calibri"/>
                <a:ea typeface="Calibri"/>
                <a:cs typeface="Calibri"/>
                <a:sym typeface="Calibri"/>
              </a:rPr>
              <a:t> using </a:t>
            </a:r>
            <a:r>
              <a:rPr lang="en-US" sz="2000">
                <a:solidFill>
                  <a:schemeClr val="dk1"/>
                </a:solidFill>
                <a:latin typeface="Calibri"/>
                <a:ea typeface="Calibri"/>
                <a:cs typeface="Calibri"/>
                <a:sym typeface="Calibri"/>
              </a:rPr>
              <a:t>Breakpoint</a:t>
            </a:r>
            <a:r>
              <a:rPr lang="en-US" sz="2000">
                <a:solidFill>
                  <a:schemeClr val="dk1"/>
                </a:solidFill>
                <a:latin typeface="Calibri"/>
                <a:ea typeface="Calibri"/>
                <a:cs typeface="Calibri"/>
                <a:sym typeface="Calibri"/>
              </a:rPr>
              <a:t> Index.</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nvSpPr>
        <p:spPr>
          <a:xfrm>
            <a:off x="506027" y="857928"/>
            <a:ext cx="8043169" cy="17235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Workflow</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Overview with Steps / Flow Chart</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pic>
        <p:nvPicPr>
          <p:cNvPr id="46" name="Google Shape;46;p3"/>
          <p:cNvPicPr preferRelativeResize="0"/>
          <p:nvPr/>
        </p:nvPicPr>
        <p:blipFill>
          <a:blip r:embed="rId3">
            <a:alphaModFix/>
          </a:blip>
          <a:stretch>
            <a:fillRect/>
          </a:stretch>
        </p:blipFill>
        <p:spPr>
          <a:xfrm>
            <a:off x="2432125" y="714425"/>
            <a:ext cx="3932224" cy="5833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txBox="1"/>
          <p:nvPr/>
        </p:nvSpPr>
        <p:spPr>
          <a:xfrm>
            <a:off x="480777" y="690728"/>
            <a:ext cx="80433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Exploratory Data Analysis for Feature Selection</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52" name="Google Shape;52;p4"/>
          <p:cNvPicPr preferRelativeResize="0"/>
          <p:nvPr/>
        </p:nvPicPr>
        <p:blipFill>
          <a:blip r:embed="rId3">
            <a:alphaModFix/>
          </a:blip>
          <a:stretch>
            <a:fillRect/>
          </a:stretch>
        </p:blipFill>
        <p:spPr>
          <a:xfrm>
            <a:off x="51375" y="1491126"/>
            <a:ext cx="4823399" cy="2167675"/>
          </a:xfrm>
          <a:prstGeom prst="rect">
            <a:avLst/>
          </a:prstGeom>
          <a:noFill/>
          <a:ln>
            <a:noFill/>
          </a:ln>
        </p:spPr>
      </p:pic>
      <p:pic>
        <p:nvPicPr>
          <p:cNvPr id="53" name="Google Shape;53;p4"/>
          <p:cNvPicPr preferRelativeResize="0"/>
          <p:nvPr/>
        </p:nvPicPr>
        <p:blipFill>
          <a:blip r:embed="rId4">
            <a:alphaModFix/>
          </a:blip>
          <a:stretch>
            <a:fillRect/>
          </a:stretch>
        </p:blipFill>
        <p:spPr>
          <a:xfrm>
            <a:off x="181025" y="4243800"/>
            <a:ext cx="1798625" cy="2537575"/>
          </a:xfrm>
          <a:prstGeom prst="rect">
            <a:avLst/>
          </a:prstGeom>
          <a:noFill/>
          <a:ln>
            <a:noFill/>
          </a:ln>
        </p:spPr>
      </p:pic>
      <p:sp>
        <p:nvSpPr>
          <p:cNvPr id="54" name="Google Shape;54;p4"/>
          <p:cNvSpPr txBox="1"/>
          <p:nvPr/>
        </p:nvSpPr>
        <p:spPr>
          <a:xfrm>
            <a:off x="594451" y="3658800"/>
            <a:ext cx="29049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Feature Heatmap for Well_Data</a:t>
            </a:r>
            <a:endParaRPr b="1">
              <a:solidFill>
                <a:schemeClr val="dk1"/>
              </a:solidFill>
              <a:latin typeface="Calibri"/>
              <a:ea typeface="Calibri"/>
              <a:cs typeface="Calibri"/>
              <a:sym typeface="Calibri"/>
            </a:endParaRPr>
          </a:p>
          <a:p>
            <a:pPr indent="0" lvl="0" marL="0" marR="0" rtl="0" algn="ctr">
              <a:spcBef>
                <a:spcPts val="0"/>
              </a:spcBef>
              <a:spcAft>
                <a:spcPts val="0"/>
              </a:spcAft>
              <a:buNone/>
            </a:pPr>
            <a:r>
              <a:rPr b="1" lang="en-US">
                <a:solidFill>
                  <a:schemeClr val="dk1"/>
                </a:solidFill>
                <a:latin typeface="Calibri"/>
                <a:ea typeface="Calibri"/>
                <a:cs typeface="Calibri"/>
                <a:sym typeface="Calibri"/>
              </a:rPr>
              <a:t>Feature Imputation for DLS_Critical</a:t>
            </a:r>
            <a:endParaRPr b="1">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5" name="Google Shape;55;p4"/>
          <p:cNvSpPr txBox="1"/>
          <p:nvPr/>
        </p:nvSpPr>
        <p:spPr>
          <a:xfrm>
            <a:off x="282075" y="1146275"/>
            <a:ext cx="40290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 Histogram for Missing Values for Daily_Data</a:t>
            </a:r>
            <a:endParaRPr b="1">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56" name="Google Shape;56;p4"/>
          <p:cNvPicPr preferRelativeResize="0"/>
          <p:nvPr/>
        </p:nvPicPr>
        <p:blipFill>
          <a:blip r:embed="rId5">
            <a:alphaModFix/>
          </a:blip>
          <a:stretch>
            <a:fillRect/>
          </a:stretch>
        </p:blipFill>
        <p:spPr>
          <a:xfrm>
            <a:off x="1979650" y="4288345"/>
            <a:ext cx="1759451" cy="2448480"/>
          </a:xfrm>
          <a:prstGeom prst="rect">
            <a:avLst/>
          </a:prstGeom>
          <a:noFill/>
          <a:ln>
            <a:noFill/>
          </a:ln>
        </p:spPr>
      </p:pic>
      <p:pic>
        <p:nvPicPr>
          <p:cNvPr id="57" name="Google Shape;57;p4"/>
          <p:cNvPicPr preferRelativeResize="0"/>
          <p:nvPr/>
        </p:nvPicPr>
        <p:blipFill>
          <a:blip r:embed="rId6">
            <a:alphaModFix/>
          </a:blip>
          <a:stretch>
            <a:fillRect/>
          </a:stretch>
        </p:blipFill>
        <p:spPr>
          <a:xfrm>
            <a:off x="4311063" y="3833127"/>
            <a:ext cx="2417161" cy="2789300"/>
          </a:xfrm>
          <a:prstGeom prst="rect">
            <a:avLst/>
          </a:prstGeom>
          <a:noFill/>
          <a:ln>
            <a:noFill/>
          </a:ln>
        </p:spPr>
      </p:pic>
      <p:sp>
        <p:nvSpPr>
          <p:cNvPr id="58" name="Google Shape;58;p4"/>
          <p:cNvSpPr txBox="1"/>
          <p:nvPr/>
        </p:nvSpPr>
        <p:spPr>
          <a:xfrm>
            <a:off x="6239101" y="5517600"/>
            <a:ext cx="2904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Pairwise</a:t>
            </a:r>
            <a:r>
              <a:rPr b="1" lang="en-US">
                <a:solidFill>
                  <a:schemeClr val="dk1"/>
                </a:solidFill>
                <a:latin typeface="Calibri"/>
                <a:ea typeface="Calibri"/>
                <a:cs typeface="Calibri"/>
                <a:sym typeface="Calibri"/>
              </a:rPr>
              <a:t> Plot to identify correlations</a:t>
            </a:r>
            <a:endParaRPr b="1">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59" name="Google Shape;59;p4"/>
          <p:cNvPicPr preferRelativeResize="0"/>
          <p:nvPr/>
        </p:nvPicPr>
        <p:blipFill>
          <a:blip r:embed="rId7">
            <a:alphaModFix/>
          </a:blip>
          <a:stretch>
            <a:fillRect/>
          </a:stretch>
        </p:blipFill>
        <p:spPr>
          <a:xfrm>
            <a:off x="5226125" y="1365678"/>
            <a:ext cx="1832180" cy="2663271"/>
          </a:xfrm>
          <a:prstGeom prst="rect">
            <a:avLst/>
          </a:prstGeom>
          <a:noFill/>
          <a:ln>
            <a:noFill/>
          </a:ln>
        </p:spPr>
      </p:pic>
      <p:pic>
        <p:nvPicPr>
          <p:cNvPr id="60" name="Google Shape;60;p4"/>
          <p:cNvPicPr preferRelativeResize="0"/>
          <p:nvPr/>
        </p:nvPicPr>
        <p:blipFill>
          <a:blip r:embed="rId8">
            <a:alphaModFix/>
          </a:blip>
          <a:stretch>
            <a:fillRect/>
          </a:stretch>
        </p:blipFill>
        <p:spPr>
          <a:xfrm>
            <a:off x="7175379" y="1402953"/>
            <a:ext cx="1780895" cy="2588724"/>
          </a:xfrm>
          <a:prstGeom prst="rect">
            <a:avLst/>
          </a:prstGeom>
          <a:noFill/>
          <a:ln>
            <a:noFill/>
          </a:ln>
        </p:spPr>
      </p:pic>
      <p:sp>
        <p:nvSpPr>
          <p:cNvPr id="61" name="Google Shape;61;p4"/>
          <p:cNvSpPr txBox="1"/>
          <p:nvPr/>
        </p:nvSpPr>
        <p:spPr>
          <a:xfrm>
            <a:off x="5899826" y="4110975"/>
            <a:ext cx="29049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Feature Heatmap for Daily_Data</a:t>
            </a:r>
            <a:endParaRPr b="1">
              <a:solidFill>
                <a:schemeClr val="dk1"/>
              </a:solidFill>
              <a:latin typeface="Calibri"/>
              <a:ea typeface="Calibri"/>
              <a:cs typeface="Calibri"/>
              <a:sym typeface="Calibri"/>
            </a:endParaRPr>
          </a:p>
          <a:p>
            <a:pPr indent="0" lvl="0" marL="0" marR="0" rtl="0" algn="ctr">
              <a:spcBef>
                <a:spcPts val="0"/>
              </a:spcBef>
              <a:spcAft>
                <a:spcPts val="0"/>
              </a:spcAft>
              <a:buNone/>
            </a:pPr>
            <a:r>
              <a:rPr b="1" lang="en-US">
                <a:solidFill>
                  <a:schemeClr val="dk1"/>
                </a:solidFill>
                <a:latin typeface="Calibri"/>
                <a:ea typeface="Calibri"/>
                <a:cs typeface="Calibri"/>
                <a:sym typeface="Calibri"/>
              </a:rPr>
              <a:t>Feature Imputation for 6 Features</a:t>
            </a:r>
            <a:endParaRPr b="1">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5"/>
          <p:cNvPicPr preferRelativeResize="0"/>
          <p:nvPr/>
        </p:nvPicPr>
        <p:blipFill rotWithShape="1">
          <a:blip r:embed="rId3">
            <a:alphaModFix/>
          </a:blip>
          <a:srcRect b="0" l="0" r="0" t="0"/>
          <a:stretch/>
        </p:blipFill>
        <p:spPr>
          <a:xfrm>
            <a:off x="5289232" y="2985247"/>
            <a:ext cx="3704771" cy="2871813"/>
          </a:xfrm>
          <a:prstGeom prst="rect">
            <a:avLst/>
          </a:prstGeom>
          <a:noFill/>
          <a:ln>
            <a:noFill/>
          </a:ln>
        </p:spPr>
      </p:pic>
      <p:pic>
        <p:nvPicPr>
          <p:cNvPr id="67" name="Google Shape;67;p5"/>
          <p:cNvPicPr preferRelativeResize="0"/>
          <p:nvPr/>
        </p:nvPicPr>
        <p:blipFill rotWithShape="1">
          <a:blip r:embed="rId4">
            <a:alphaModFix/>
          </a:blip>
          <a:srcRect b="0" l="0" r="0" t="0"/>
          <a:stretch/>
        </p:blipFill>
        <p:spPr>
          <a:xfrm>
            <a:off x="80683" y="1144375"/>
            <a:ext cx="5050305" cy="3914823"/>
          </a:xfrm>
          <a:prstGeom prst="rect">
            <a:avLst/>
          </a:prstGeom>
          <a:noFill/>
          <a:ln>
            <a:noFill/>
          </a:ln>
        </p:spPr>
      </p:pic>
      <p:sp>
        <p:nvSpPr>
          <p:cNvPr id="68" name="Google Shape;68;p5"/>
          <p:cNvSpPr txBox="1"/>
          <p:nvPr/>
        </p:nvSpPr>
        <p:spPr>
          <a:xfrm>
            <a:off x="1381402" y="639279"/>
            <a:ext cx="749916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000000"/>
                </a:solidFill>
                <a:latin typeface="Helvetica Neue"/>
                <a:ea typeface="Helvetica Neue"/>
                <a:cs typeface="Helvetica Neue"/>
                <a:sym typeface="Helvetica Neue"/>
              </a:rPr>
              <a:t>Ranking Method - Pairwise Correlation Coefficient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9" name="Google Shape;69;p5"/>
          <p:cNvSpPr txBox="1"/>
          <p:nvPr/>
        </p:nvSpPr>
        <p:spPr>
          <a:xfrm>
            <a:off x="2100921" y="5243865"/>
            <a:ext cx="10098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Before</a:t>
            </a:r>
            <a:endParaRPr/>
          </a:p>
        </p:txBody>
      </p:sp>
      <p:sp>
        <p:nvSpPr>
          <p:cNvPr id="70" name="Google Shape;70;p5"/>
          <p:cNvSpPr txBox="1"/>
          <p:nvPr/>
        </p:nvSpPr>
        <p:spPr>
          <a:xfrm>
            <a:off x="6732755" y="2396695"/>
            <a:ext cx="8177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After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fae881bd9d_0_11"/>
          <p:cNvSpPr txBox="1"/>
          <p:nvPr>
            <p:ph type="ctrTitle"/>
          </p:nvPr>
        </p:nvSpPr>
        <p:spPr>
          <a:xfrm>
            <a:off x="1147475" y="354551"/>
            <a:ext cx="7437900" cy="1502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Methodology</a:t>
            </a:r>
            <a:endParaRPr>
              <a:solidFill>
                <a:schemeClr val="dk1"/>
              </a:solidFill>
            </a:endParaRPr>
          </a:p>
        </p:txBody>
      </p:sp>
      <p:sp>
        <p:nvSpPr>
          <p:cNvPr id="77" name="Google Shape;77;g1fae881bd9d_0_11"/>
          <p:cNvSpPr txBox="1"/>
          <p:nvPr>
            <p:ph type="ctrTitle"/>
          </p:nvPr>
        </p:nvSpPr>
        <p:spPr>
          <a:xfrm>
            <a:off x="174975" y="1541250"/>
            <a:ext cx="8695500" cy="5140200"/>
          </a:xfrm>
          <a:prstGeom prst="rect">
            <a:avLst/>
          </a:prstGeom>
        </p:spPr>
        <p:txBody>
          <a:bodyPr anchorCtr="0" anchor="ctr" bIns="45700" lIns="91425" spcFirstLastPara="1" rIns="91425" wrap="square" tIns="45700">
            <a:normAutofit fontScale="90000"/>
          </a:bodyPr>
          <a:lstStyle/>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Tried to reduce the number of features present in Well Data and Daily Data</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Used various visualisation techniques and feature imputation techniques such as MICE and KNN Inputer.</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Converted the Object string values to numerical data and merged the “AL_Key” and “Well_ID” into a single Unique Identifier.</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Regression Analysis was performed using Linear Regression, Polynomial Regression for degree 2 to 5, XGB Regressor to predict the 'DLS_at_Set_Depth' using the three features ("AL_Bottom_Depth", "ESP_Pump_Stages", "DLS_Critical"). It was found the R2 </a:t>
            </a:r>
            <a:r>
              <a:rPr b="0" lang="en-US" sz="1722">
                <a:solidFill>
                  <a:schemeClr val="dk1"/>
                </a:solidFill>
              </a:rPr>
              <a:t>square</a:t>
            </a:r>
            <a:r>
              <a:rPr b="0" lang="en-US" sz="1722">
                <a:solidFill>
                  <a:schemeClr val="dk1"/>
                </a:solidFill>
              </a:rPr>
              <a:t> was negative or too large for the test set accuracy when an accuracy of 0.8 or above was </a:t>
            </a:r>
            <a:r>
              <a:rPr b="0" lang="en-US" sz="1722">
                <a:solidFill>
                  <a:schemeClr val="dk1"/>
                </a:solidFill>
              </a:rPr>
              <a:t>achieved</a:t>
            </a:r>
            <a:r>
              <a:rPr b="0" lang="en-US" sz="1722">
                <a:solidFill>
                  <a:schemeClr val="dk1"/>
                </a:solidFill>
              </a:rPr>
              <a:t> using the training set which composed of only the 67 rows that did not have 'NaN' values in the 'DLE_at_Set_Depth' column.</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Having reduced the number of features in Daily_Data to 6, we tried to fill the missing values in the feature columns using feature imputation.</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Identified that if the number of 'NaN' values if above the </a:t>
            </a:r>
            <a:r>
              <a:rPr b="0" lang="en-US" sz="1722">
                <a:solidFill>
                  <a:schemeClr val="dk1"/>
                </a:solidFill>
              </a:rPr>
              <a:t>threshold</a:t>
            </a:r>
            <a:r>
              <a:rPr b="0" lang="en-US" sz="1722">
                <a:solidFill>
                  <a:schemeClr val="dk1"/>
                </a:solidFill>
              </a:rPr>
              <a:t> value 0.3 for each Unique Primary Key, feature imputation should not be </a:t>
            </a:r>
            <a:r>
              <a:rPr b="0" lang="en-US" sz="1722">
                <a:solidFill>
                  <a:schemeClr val="dk1"/>
                </a:solidFill>
              </a:rPr>
              <a:t>performed</a:t>
            </a:r>
            <a:r>
              <a:rPr b="0" lang="en-US" sz="1722">
                <a:solidFill>
                  <a:schemeClr val="dk1"/>
                </a:solidFill>
              </a:rPr>
              <a:t> so we dropped that Primary Key from our analysis. The number of pairs of Pump_Well Combination dropped to 124 after removing the combinations present in the solutions.csv.</a:t>
            </a:r>
            <a:endParaRPr b="0" sz="1722">
              <a:solidFill>
                <a:schemeClr val="dk1"/>
              </a:solidFill>
            </a:endParaRPr>
          </a:p>
          <a:p>
            <a:pPr indent="-327024" lvl="0" marL="457200" rtl="0" algn="l">
              <a:lnSpc>
                <a:spcPct val="115000"/>
              </a:lnSpc>
              <a:spcBef>
                <a:spcPts val="0"/>
              </a:spcBef>
              <a:spcAft>
                <a:spcPts val="0"/>
              </a:spcAft>
              <a:buClr>
                <a:schemeClr val="dk1"/>
              </a:buClr>
              <a:buSzPct val="100000"/>
              <a:buAutoNum type="arabicPeriod"/>
            </a:pPr>
            <a:r>
              <a:rPr b="0" lang="en-US" sz="1722">
                <a:solidFill>
                  <a:schemeClr val="dk1"/>
                </a:solidFill>
              </a:rPr>
              <a:t>Scaled all the data features so that it can be passed into our model.</a:t>
            </a:r>
            <a:endParaRPr b="0" sz="1722">
              <a:solidFill>
                <a:schemeClr val="dk1"/>
              </a:solidFill>
            </a:endParaRPr>
          </a:p>
          <a:p>
            <a:pPr indent="0" lvl="0" marL="0" rtl="0" algn="l">
              <a:spcBef>
                <a:spcPts val="0"/>
              </a:spcBef>
              <a:spcAft>
                <a:spcPts val="0"/>
              </a:spcAft>
              <a:buNone/>
            </a:pPr>
            <a:r>
              <a:t/>
            </a:r>
            <a:endParaRPr b="0"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fae881bd9d_0_18"/>
          <p:cNvSpPr txBox="1"/>
          <p:nvPr>
            <p:ph type="ctrTitle"/>
          </p:nvPr>
        </p:nvSpPr>
        <p:spPr>
          <a:xfrm>
            <a:off x="853050" y="410426"/>
            <a:ext cx="7437900" cy="1502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Model</a:t>
            </a:r>
            <a:endParaRPr>
              <a:solidFill>
                <a:schemeClr val="dk1"/>
              </a:solidFill>
            </a:endParaRPr>
          </a:p>
        </p:txBody>
      </p:sp>
      <p:sp>
        <p:nvSpPr>
          <p:cNvPr id="84" name="Google Shape;84;g1fae881bd9d_0_18"/>
          <p:cNvSpPr txBox="1"/>
          <p:nvPr>
            <p:ph type="ctrTitle"/>
          </p:nvPr>
        </p:nvSpPr>
        <p:spPr>
          <a:xfrm>
            <a:off x="174975" y="1541250"/>
            <a:ext cx="8695500" cy="5140200"/>
          </a:xfrm>
          <a:prstGeom prst="rect">
            <a:avLst/>
          </a:prstGeom>
        </p:spPr>
        <p:txBody>
          <a:bodyPr anchorCtr="0" anchor="ctr" bIns="45700" lIns="91425" spcFirstLastPara="1" rIns="91425" wrap="square" tIns="45700">
            <a:normAutofit fontScale="90000"/>
          </a:bodyPr>
          <a:lstStyle/>
          <a:p>
            <a:pPr indent="-327024" lvl="0" marL="457200" rtl="0" algn="l">
              <a:lnSpc>
                <a:spcPct val="115000"/>
              </a:lnSpc>
              <a:spcBef>
                <a:spcPts val="0"/>
              </a:spcBef>
              <a:spcAft>
                <a:spcPts val="0"/>
              </a:spcAft>
              <a:buClr>
                <a:schemeClr val="dk1"/>
              </a:buClr>
              <a:buSzPct val="100000"/>
              <a:buChar char="●"/>
            </a:pPr>
            <a:r>
              <a:rPr lang="en-US" sz="1722">
                <a:solidFill>
                  <a:schemeClr val="dk1"/>
                </a:solidFill>
              </a:rPr>
              <a:t>Model: Vector AutoRegression</a:t>
            </a:r>
            <a:endParaRPr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Implemented the VAR model to fit for every PumpWell Combination for the total number of days it was active - the last 30 days. </a:t>
            </a:r>
            <a:endParaRPr b="0"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Forecasted for the next 30 days for this training set. Identified that the feature "Gas_Saturation_at_Intake" had to maximized as that had the maximum effect on the Pumps failing. </a:t>
            </a:r>
            <a:endParaRPr b="0"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Found the maximum deviation between the forecasted and actual Gas Saturation at Intake value for every Pump-Well combination. </a:t>
            </a:r>
            <a:endParaRPr b="0"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Performed a weighted mean of the deviations. </a:t>
            </a:r>
            <a:endParaRPr b="0" sz="1050">
              <a:solidFill>
                <a:srgbClr val="D4D4D4"/>
              </a:solidFill>
              <a:highlight>
                <a:srgbClr val="1E1E1E"/>
              </a:highlight>
              <a:latin typeface="Courier New"/>
              <a:ea typeface="Courier New"/>
              <a:cs typeface="Courier New"/>
              <a:sym typeface="Courier New"/>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Used VAR model to fit for the test set of 40 Pump-Well combinations. </a:t>
            </a:r>
            <a:endParaRPr b="0"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We used domain expertise that the Gas Saturation Index value only increase with time and hence used the last timesteps' datapoint of every PumpWell combination as our lower limit for the forecast. </a:t>
            </a:r>
            <a:endParaRPr b="0" sz="1722">
              <a:solidFill>
                <a:schemeClr val="dk1"/>
              </a:solidFill>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Obtained the deviation between the forecasted and this lower limit for the 40 PumpWell Combination in our test set.</a:t>
            </a:r>
            <a:endParaRPr b="0" sz="1050">
              <a:solidFill>
                <a:srgbClr val="D4D4D4"/>
              </a:solidFill>
              <a:highlight>
                <a:srgbClr val="1E1E1E"/>
              </a:highlight>
              <a:latin typeface="Courier New"/>
              <a:ea typeface="Courier New"/>
              <a:cs typeface="Courier New"/>
              <a:sym typeface="Courier New"/>
            </a:endParaRPr>
          </a:p>
          <a:p>
            <a:pPr indent="-327024" lvl="0" marL="457200" rtl="0" algn="l">
              <a:lnSpc>
                <a:spcPct val="135714"/>
              </a:lnSpc>
              <a:spcBef>
                <a:spcPts val="0"/>
              </a:spcBef>
              <a:spcAft>
                <a:spcPts val="0"/>
              </a:spcAft>
              <a:buClr>
                <a:schemeClr val="dk1"/>
              </a:buClr>
              <a:buSzPct val="100000"/>
              <a:buChar char="●"/>
            </a:pPr>
            <a:r>
              <a:rPr b="0" lang="en-US" sz="1722">
                <a:solidFill>
                  <a:schemeClr val="dk1"/>
                </a:solidFill>
              </a:rPr>
              <a:t>Calculated the average of the Forecasted Gas Saturation at Intake and categorised the pump to Fail as False and pump to be activ beyond thirty days as True.</a:t>
            </a:r>
            <a:endParaRPr b="0" sz="1722">
              <a:solidFill>
                <a:schemeClr val="dk1"/>
              </a:solidFill>
            </a:endParaRPr>
          </a:p>
          <a:p>
            <a:pPr indent="0" lvl="0" marL="0" rtl="0" algn="l">
              <a:spcBef>
                <a:spcPts val="0"/>
              </a:spcBef>
              <a:spcAft>
                <a:spcPts val="0"/>
              </a:spcAft>
              <a:buNone/>
            </a:pPr>
            <a:r>
              <a:t/>
            </a:r>
            <a:endParaRPr b="0"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fae881bd9d_1_1"/>
          <p:cNvSpPr txBox="1"/>
          <p:nvPr/>
        </p:nvSpPr>
        <p:spPr>
          <a:xfrm>
            <a:off x="1" y="808250"/>
            <a:ext cx="51219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Results and Discussion</a:t>
            </a:r>
            <a:r>
              <a:rPr b="1" lang="en-US" sz="2800">
                <a:solidFill>
                  <a:schemeClr val="dk1"/>
                </a:solidFill>
                <a:latin typeface="Calibri"/>
                <a:ea typeface="Calibri"/>
                <a:cs typeface="Calibri"/>
                <a:sym typeface="Calibri"/>
              </a:rPr>
              <a:t>S</a:t>
            </a:r>
            <a:endParaRPr b="1" sz="1800">
              <a:solidFill>
                <a:schemeClr val="dk1"/>
              </a:solidFill>
              <a:latin typeface="Calibri"/>
              <a:ea typeface="Calibri"/>
              <a:cs typeface="Calibri"/>
              <a:sym typeface="Calibri"/>
            </a:endParaRPr>
          </a:p>
        </p:txBody>
      </p:sp>
      <p:sp>
        <p:nvSpPr>
          <p:cNvPr id="90" name="Google Shape;90;g1fae881bd9d_1_1"/>
          <p:cNvSpPr txBox="1"/>
          <p:nvPr/>
        </p:nvSpPr>
        <p:spPr>
          <a:xfrm>
            <a:off x="92775" y="2067350"/>
            <a:ext cx="85311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AutoNum type="arabicPeriod"/>
            </a:pPr>
            <a:r>
              <a:rPr b="1" lang="en-US" sz="2200"/>
              <a:t>80% of fail, 20% of active </a:t>
            </a:r>
            <a:endParaRPr b="1" sz="2200"/>
          </a:p>
          <a:p>
            <a:pPr indent="-368300" lvl="0" marL="457200" rtl="0" algn="l">
              <a:spcBef>
                <a:spcPts val="0"/>
              </a:spcBef>
              <a:spcAft>
                <a:spcPts val="0"/>
              </a:spcAft>
              <a:buSzPts val="2200"/>
              <a:buAutoNum type="arabicPeriod"/>
            </a:pPr>
            <a:r>
              <a:rPr b="1" lang="en-US" sz="2200"/>
              <a:t>Missing data create </a:t>
            </a:r>
            <a:r>
              <a:rPr b="1" lang="en-US" sz="2200"/>
              <a:t>dilemma</a:t>
            </a:r>
            <a:r>
              <a:rPr b="1" lang="en-US" sz="2200"/>
              <a:t> for sequencing of Data </a:t>
            </a:r>
            <a:endParaRPr b="1" sz="2200"/>
          </a:p>
          <a:p>
            <a:pPr indent="-368300" lvl="0" marL="457200" rtl="0" algn="l">
              <a:spcBef>
                <a:spcPts val="0"/>
              </a:spcBef>
              <a:spcAft>
                <a:spcPts val="0"/>
              </a:spcAft>
              <a:buSzPts val="2200"/>
              <a:buAutoNum type="arabicPeriod"/>
            </a:pPr>
            <a:r>
              <a:rPr b="1" lang="en-US" sz="2200"/>
              <a:t>Imputation and Feature Rank</a:t>
            </a:r>
            <a:endParaRPr b="1" sz="2200"/>
          </a:p>
          <a:p>
            <a:pPr indent="-368300" lvl="0" marL="457200" rtl="0" algn="l">
              <a:spcBef>
                <a:spcPts val="0"/>
              </a:spcBef>
              <a:spcAft>
                <a:spcPts val="0"/>
              </a:spcAft>
              <a:buSzPts val="2200"/>
              <a:buAutoNum type="arabicPeriod"/>
            </a:pPr>
            <a:r>
              <a:rPr b="1" lang="en-US" sz="2200"/>
              <a:t>Missing Data drop or imputation </a:t>
            </a:r>
            <a:endParaRPr b="1" sz="2200"/>
          </a:p>
          <a:p>
            <a:pPr indent="-368300" lvl="0" marL="457200" rtl="0" algn="l">
              <a:spcBef>
                <a:spcPts val="0"/>
              </a:spcBef>
              <a:spcAft>
                <a:spcPts val="0"/>
              </a:spcAft>
              <a:buSzPts val="2200"/>
              <a:buAutoNum type="arabicPeriod"/>
            </a:pPr>
            <a:r>
              <a:rPr b="1" lang="en-US" sz="2200"/>
              <a:t>Number of </a:t>
            </a:r>
            <a:r>
              <a:rPr b="1" lang="en-US" sz="2200"/>
              <a:t>selecting</a:t>
            </a:r>
            <a:r>
              <a:rPr b="1" lang="en-US" sz="2200"/>
              <a:t> features Vs. Accuracy</a:t>
            </a:r>
            <a:endParaRPr b="1" sz="2200"/>
          </a:p>
        </p:txBody>
      </p:sp>
      <p:pic>
        <p:nvPicPr>
          <p:cNvPr id="91" name="Google Shape;91;g1fae881bd9d_1_1"/>
          <p:cNvPicPr preferRelativeResize="0"/>
          <p:nvPr/>
        </p:nvPicPr>
        <p:blipFill>
          <a:blip r:embed="rId3">
            <a:alphaModFix/>
          </a:blip>
          <a:stretch>
            <a:fillRect/>
          </a:stretch>
        </p:blipFill>
        <p:spPr>
          <a:xfrm>
            <a:off x="76200" y="1516261"/>
            <a:ext cx="8991600" cy="49755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1056443" y="857928"/>
            <a:ext cx="7324200" cy="141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Results and Discussions</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pic>
        <p:nvPicPr>
          <p:cNvPr id="97" name="Google Shape;97;p6"/>
          <p:cNvPicPr preferRelativeResize="0"/>
          <p:nvPr/>
        </p:nvPicPr>
        <p:blipFill>
          <a:blip r:embed="rId3">
            <a:alphaModFix/>
          </a:blip>
          <a:stretch>
            <a:fillRect/>
          </a:stretch>
        </p:blipFill>
        <p:spPr>
          <a:xfrm>
            <a:off x="1610150" y="1351450"/>
            <a:ext cx="5284299" cy="5354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GE PPT Presentation">
  <a:themeElements>
    <a:clrScheme name="Custom 5">
      <a:dk1>
        <a:srgbClr val="000000"/>
      </a:dk1>
      <a:lt1>
        <a:srgbClr val="FFFFFF"/>
      </a:lt1>
      <a:dk2>
        <a:srgbClr val="3A3E40"/>
      </a:dk2>
      <a:lt2>
        <a:srgbClr val="595A5B"/>
      </a:lt2>
      <a:accent1>
        <a:srgbClr val="F2A900"/>
      </a:accent1>
      <a:accent2>
        <a:srgbClr val="BF5700"/>
      </a:accent2>
      <a:accent3>
        <a:srgbClr val="005E86"/>
      </a:accent3>
      <a:accent4>
        <a:srgbClr val="43695B"/>
      </a:accent4>
      <a:accent5>
        <a:srgbClr val="333F48"/>
      </a:accent5>
      <a:accent6>
        <a:srgbClr val="C1B688"/>
      </a:accent6>
      <a:hlink>
        <a:srgbClr val="003E5C"/>
      </a:hlink>
      <a:folHlink>
        <a:srgbClr val="787A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2017-10-04T14:25:29Z</dcterms:created>
  <dc:creator>Microsoft Office User</dc:creator>
</cp:coreProperties>
</file>