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Roboto"/>
      <p:regular r:id="rId57"/>
      <p:bold r:id="rId58"/>
      <p:italic r:id="rId59"/>
      <p:boldItalic r:id="rId60"/>
    </p:embeddedFont>
    <p:embeddedFont>
      <p:font typeface="Comfortaa Regular"/>
      <p:regular r:id="rId61"/>
      <p:bold r:id="rId62"/>
    </p:embeddedFont>
    <p:embeddedFont>
      <p:font typeface="Comfortaa"/>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441ACD2-3A18-4A25-8499-15F62E3590B5}">
  <a:tblStyle styleId="{B441ACD2-3A18-4A25-8499-15F62E3590B5}"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omfortaaRegular-bold.fntdata"/><Relationship Id="rId61" Type="http://schemas.openxmlformats.org/officeDocument/2006/relationships/font" Target="fonts/ComfortaaRegular-regular.fntdata"/><Relationship Id="rId20" Type="http://schemas.openxmlformats.org/officeDocument/2006/relationships/slide" Target="slides/slide14.xml"/><Relationship Id="rId64" Type="http://schemas.openxmlformats.org/officeDocument/2006/relationships/font" Target="fonts/Comfortaa-bold.fntdata"/><Relationship Id="rId63" Type="http://schemas.openxmlformats.org/officeDocument/2006/relationships/font" Target="fonts/Comfortaa-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italic.fntdata"/><Relationship Id="rId14" Type="http://schemas.openxmlformats.org/officeDocument/2006/relationships/slide" Target="slides/slide8.xml"/><Relationship Id="rId58"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9ca3b2b1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9ca3b2b1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9ca3b2b1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9ca3b2b1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ca3b2b1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9ca3b2b1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9ca3b2b1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9ca3b2b1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9ca3b2b1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9ca3b2b1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9ca3b2b1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9ca3b2b1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9ca3b2b11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9ca3b2b1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9ca3b2b11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9ca3b2b11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9ca3b2b1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9ca3b2b1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9ca3b2b11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9ca3b2b1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9ca3b2b1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9ca3b2b1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9ca3b2b11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9ca3b2b1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9ca3b2b1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9ca3b2b1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9ca3b2b11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9ca3b2b1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9ca3b2b1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9ca3b2b1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9ca3b2b1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9ca3b2b1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9ca3b2b1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9ca3b2b1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9ca3b2b11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9ca3b2b11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9ca3b2b11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9ca3b2b1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9ca3b2b11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9ca3b2b11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89ca3b2b11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9ca3b2b11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9ca3b2b1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9ca3b2b1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9ca3b2b1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9ca3b2b1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9ca3b2b1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9ca3b2b1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9ca3b2b1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9ca3b2b1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9ca3b2b1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9ca3b2b1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9ca3b2b1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9ca3b2b1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9d9c9f0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9d9c9f0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9ca3b2b1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9ca3b2b1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9ca3b2b1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9ca3b2b1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a5f6b299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a5f6b299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a5f6b299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a5f6b299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9ca3b2b1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9ca3b2b1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a5f6b299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a5f6b299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8a5f6b79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8a5f6b79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89ca3b2b1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9ca3b2b1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89ca3b2b11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9ca3b2b11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89ca3b2b11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89ca3b2b1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89ca3b2b11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9ca3b2b11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89ca3b2b1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9ca3b2b1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89ca3b2b1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9ca3b2b1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89ca3b2b1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89ca3b2b1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89ca3b2b1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89ca3b2b1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1db8002a4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db8002a4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89ca3b2b11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89ca3b2b1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9ca3b2b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9ca3b2b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9ca3b2b1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9ca3b2b1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9ca3b2b1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9ca3b2b1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1db8002a4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1db8002a4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hyperlink" Target="https://aishack.in/tutorials/shitomasi-corner-detector/" TargetMode="External"/><Relationship Id="rId6" Type="http://schemas.openxmlformats.org/officeDocument/2006/relationships/hyperlink" Target="https://aishack.in/tutorials/harris-corner-detecto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40.png"/><Relationship Id="rId4" Type="http://schemas.openxmlformats.org/officeDocument/2006/relationships/image" Target="../media/image41.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36.pn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38.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7.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981150"/>
            <a:ext cx="8222100" cy="15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latin typeface="Comfortaa Regular"/>
                <a:ea typeface="Comfortaa Regular"/>
                <a:cs typeface="Comfortaa Regular"/>
                <a:sym typeface="Comfortaa Regular"/>
              </a:rPr>
              <a:t>Quality Inspection and Product Validation</a:t>
            </a:r>
            <a:endParaRPr sz="3100">
              <a:latin typeface="Comfortaa Regular"/>
              <a:ea typeface="Comfortaa Regular"/>
              <a:cs typeface="Comfortaa Regular"/>
              <a:sym typeface="Comfortaa Regular"/>
            </a:endParaRPr>
          </a:p>
          <a:p>
            <a:pPr indent="0" lvl="0" marL="0" rtl="0" algn="ctr">
              <a:spcBef>
                <a:spcPts val="0"/>
              </a:spcBef>
              <a:spcAft>
                <a:spcPts val="0"/>
              </a:spcAft>
              <a:buNone/>
            </a:pPr>
            <a:r>
              <a:rPr lang="en" sz="3100">
                <a:latin typeface="Comfortaa Regular"/>
                <a:ea typeface="Comfortaa Regular"/>
                <a:cs typeface="Comfortaa Regular"/>
                <a:sym typeface="Comfortaa Regular"/>
              </a:rPr>
              <a:t>MEC220T | MEC220P</a:t>
            </a:r>
            <a:endParaRPr sz="3100">
              <a:latin typeface="Comfortaa Regular"/>
              <a:ea typeface="Comfortaa Regular"/>
              <a:cs typeface="Comfortaa Regular"/>
              <a:sym typeface="Comfortaa Regular"/>
            </a:endParaRPr>
          </a:p>
        </p:txBody>
      </p:sp>
      <p:sp>
        <p:nvSpPr>
          <p:cNvPr id="86" name="Google Shape;86;p13"/>
          <p:cNvSpPr txBox="1"/>
          <p:nvPr/>
        </p:nvSpPr>
        <p:spPr>
          <a:xfrm>
            <a:off x="5697050" y="3954600"/>
            <a:ext cx="3447000" cy="118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Comfortaa Regular"/>
                <a:ea typeface="Comfortaa Regular"/>
                <a:cs typeface="Comfortaa Regular"/>
                <a:sym typeface="Comfortaa Regular"/>
              </a:rPr>
              <a:t>A study and analysis presented by</a:t>
            </a:r>
            <a:endParaRPr>
              <a:solidFill>
                <a:srgbClr val="FFFFFF"/>
              </a:solidFill>
              <a:latin typeface="Comfortaa Regular"/>
              <a:ea typeface="Comfortaa Regular"/>
              <a:cs typeface="Comfortaa Regular"/>
              <a:sym typeface="Comfortaa Regular"/>
            </a:endParaRPr>
          </a:p>
          <a:p>
            <a:pPr indent="0" lvl="0" marL="0" rtl="0" algn="r">
              <a:spcBef>
                <a:spcPts val="0"/>
              </a:spcBef>
              <a:spcAft>
                <a:spcPts val="0"/>
              </a:spcAft>
              <a:buNone/>
            </a:pPr>
            <a:r>
              <a:rPr lang="en">
                <a:solidFill>
                  <a:srgbClr val="FFFFFF"/>
                </a:solidFill>
                <a:latin typeface="Comfortaa Regular"/>
                <a:ea typeface="Comfortaa Regular"/>
                <a:cs typeface="Comfortaa Regular"/>
                <a:sym typeface="Comfortaa Regular"/>
              </a:rPr>
              <a:t>-Sujith J -MDM18B052</a:t>
            </a:r>
            <a:endParaRPr>
              <a:solidFill>
                <a:srgbClr val="FFFFFF"/>
              </a:solidFill>
              <a:latin typeface="Comfortaa Regular"/>
              <a:ea typeface="Comfortaa Regular"/>
              <a:cs typeface="Comfortaa Regular"/>
              <a:sym typeface="Comfortaa Regular"/>
            </a:endParaRPr>
          </a:p>
          <a:p>
            <a:pPr indent="0" lvl="0" marL="0" rtl="0" algn="r">
              <a:spcBef>
                <a:spcPts val="0"/>
              </a:spcBef>
              <a:spcAft>
                <a:spcPts val="0"/>
              </a:spcAft>
              <a:buNone/>
            </a:pPr>
            <a:r>
              <a:rPr lang="en">
                <a:solidFill>
                  <a:srgbClr val="FFFFFF"/>
                </a:solidFill>
                <a:latin typeface="Comfortaa Regular"/>
                <a:ea typeface="Comfortaa Regular"/>
                <a:cs typeface="Comfortaa Regular"/>
                <a:sym typeface="Comfortaa Regular"/>
              </a:rPr>
              <a:t>-Sreekiren D S - MDM18B050</a:t>
            </a:r>
            <a:endParaRPr>
              <a:solidFill>
                <a:srgbClr val="FFFFFF"/>
              </a:solidFill>
              <a:latin typeface="Comfortaa Regular"/>
              <a:ea typeface="Comfortaa Regular"/>
              <a:cs typeface="Comfortaa Regular"/>
              <a:sym typeface="Comfortaa Regular"/>
            </a:endParaRPr>
          </a:p>
          <a:p>
            <a:pPr indent="0" lvl="0" marL="0" rtl="0" algn="r">
              <a:spcBef>
                <a:spcPts val="0"/>
              </a:spcBef>
              <a:spcAft>
                <a:spcPts val="0"/>
              </a:spcAft>
              <a:buNone/>
            </a:pPr>
            <a:r>
              <a:rPr lang="en">
                <a:solidFill>
                  <a:srgbClr val="FFFFFF"/>
                </a:solidFill>
                <a:latin typeface="Comfortaa Regular"/>
                <a:ea typeface="Comfortaa Regular"/>
                <a:cs typeface="Comfortaa Regular"/>
                <a:sym typeface="Comfortaa Regular"/>
              </a:rPr>
              <a:t>-Soorya Sriram - MDM18B049</a:t>
            </a:r>
            <a:endParaRPr>
              <a:solidFill>
                <a:srgbClr val="FFFFFF"/>
              </a:solidFill>
              <a:latin typeface="Comfortaa Regular"/>
              <a:ea typeface="Comfortaa Regular"/>
              <a:cs typeface="Comfortaa Regular"/>
              <a:sym typeface="Comfortaa Regular"/>
            </a:endParaRPr>
          </a:p>
          <a:p>
            <a:pPr indent="0" lvl="0" marL="0" rtl="0" algn="r">
              <a:spcBef>
                <a:spcPts val="0"/>
              </a:spcBef>
              <a:spcAft>
                <a:spcPts val="0"/>
              </a:spcAft>
              <a:buNone/>
            </a:pPr>
            <a:r>
              <a:rPr lang="en">
                <a:solidFill>
                  <a:srgbClr val="FFFFFF"/>
                </a:solidFill>
                <a:latin typeface="Comfortaa Regular"/>
                <a:ea typeface="Comfortaa Regular"/>
                <a:cs typeface="Comfortaa Regular"/>
                <a:sym typeface="Comfortaa Regular"/>
              </a:rPr>
              <a:t>-Khirupasagar R - MDM18B063</a:t>
            </a:r>
            <a:endParaRPr>
              <a:solidFill>
                <a:srgbClr val="FFFFFF"/>
              </a:solidFill>
              <a:latin typeface="Comfortaa Regular"/>
              <a:ea typeface="Comfortaa Regular"/>
              <a:cs typeface="Comfortaa Regular"/>
              <a:sym typeface="Comfortaa Regular"/>
            </a:endParaRPr>
          </a:p>
        </p:txBody>
      </p:sp>
      <p:sp>
        <p:nvSpPr>
          <p:cNvPr id="87" name="Google Shape;87;p13"/>
          <p:cNvSpPr txBox="1"/>
          <p:nvPr>
            <p:ph idx="1" type="subTitle"/>
          </p:nvPr>
        </p:nvSpPr>
        <p:spPr>
          <a:xfrm>
            <a:off x="598125" y="2715036"/>
            <a:ext cx="8222100" cy="8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Regular"/>
                <a:ea typeface="Comfortaa Regular"/>
                <a:cs typeface="Comfortaa Regular"/>
                <a:sym typeface="Comfortaa Regular"/>
              </a:rPr>
              <a:t>Inspection, Validation of parts using Shape Detection by Harris corner detection and Canny Edge Detection</a:t>
            </a:r>
            <a:endParaRPr>
              <a:latin typeface="Comfortaa Regular"/>
              <a:ea typeface="Comfortaa Regular"/>
              <a:cs typeface="Comfortaa Regular"/>
              <a:sym typeface="Comfortaa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Gaussian Filtering</a:t>
            </a:r>
            <a:endParaRPr>
              <a:latin typeface="Comfortaa"/>
              <a:ea typeface="Comfortaa"/>
              <a:cs typeface="Comfortaa"/>
              <a:sym typeface="Comfortaa"/>
            </a:endParaRPr>
          </a:p>
        </p:txBody>
      </p:sp>
      <p:sp>
        <p:nvSpPr>
          <p:cNvPr id="146" name="Google Shape;146;p22"/>
          <p:cNvSpPr txBox="1"/>
          <p:nvPr>
            <p:ph idx="1" type="body"/>
          </p:nvPr>
        </p:nvSpPr>
        <p:spPr>
          <a:xfrm>
            <a:off x="311700" y="1229875"/>
            <a:ext cx="8520600" cy="1032300"/>
          </a:xfrm>
          <a:prstGeom prst="rect">
            <a:avLst/>
          </a:prstGeom>
        </p:spPr>
        <p:txBody>
          <a:bodyPr anchorCtr="0" anchor="t" bIns="91425" lIns="91425" spcFirstLastPara="1" rIns="91425" wrap="square" tIns="91425">
            <a:noAutofit/>
          </a:bodyPr>
          <a:lstStyle/>
          <a:p>
            <a:pPr indent="457200" lvl="0" marL="57150" rtl="0" algn="l">
              <a:spcBef>
                <a:spcPts val="0"/>
              </a:spcBef>
              <a:spcAft>
                <a:spcPts val="0"/>
              </a:spcAft>
              <a:buNone/>
            </a:pPr>
            <a:r>
              <a:rPr lang="en" sz="1600">
                <a:solidFill>
                  <a:srgbClr val="000000"/>
                </a:solidFill>
                <a:latin typeface="Comfortaa"/>
                <a:ea typeface="Comfortaa"/>
                <a:cs typeface="Comfortaa"/>
                <a:sym typeface="Comfortaa"/>
              </a:rPr>
              <a:t>Gaussian filtering, also called the gaussian blur is a method used in image processing to remove noise by blurring the images to some extent, based on the parameters set by the user.</a:t>
            </a:r>
            <a:endParaRPr sz="1600">
              <a:solidFill>
                <a:srgbClr val="000000"/>
              </a:solidFill>
              <a:latin typeface="Comfortaa"/>
              <a:ea typeface="Comfortaa"/>
              <a:cs typeface="Comfortaa"/>
              <a:sym typeface="Comfortaa"/>
            </a:endParaRPr>
          </a:p>
          <a:p>
            <a:pPr indent="457200" lvl="0" marL="57150" rtl="0" algn="l">
              <a:spcBef>
                <a:spcPts val="0"/>
              </a:spcBef>
              <a:spcAft>
                <a:spcPts val="0"/>
              </a:spcAft>
              <a:buNone/>
            </a:pPr>
            <a:r>
              <a:t/>
            </a:r>
            <a:endParaRPr sz="1600">
              <a:solidFill>
                <a:srgbClr val="000000"/>
              </a:solidFill>
              <a:latin typeface="Comfortaa"/>
              <a:ea typeface="Comfortaa"/>
              <a:cs typeface="Comfortaa"/>
              <a:sym typeface="Comfortaa"/>
            </a:endParaRPr>
          </a:p>
        </p:txBody>
      </p:sp>
      <p:pic>
        <p:nvPicPr>
          <p:cNvPr id="147" name="Google Shape;147;p22"/>
          <p:cNvPicPr preferRelativeResize="0"/>
          <p:nvPr/>
        </p:nvPicPr>
        <p:blipFill>
          <a:blip r:embed="rId3">
            <a:alphaModFix/>
          </a:blip>
          <a:stretch>
            <a:fillRect/>
          </a:stretch>
        </p:blipFill>
        <p:spPr>
          <a:xfrm>
            <a:off x="1477900" y="2262204"/>
            <a:ext cx="2497225" cy="807550"/>
          </a:xfrm>
          <a:prstGeom prst="rect">
            <a:avLst/>
          </a:prstGeom>
          <a:noFill/>
          <a:ln>
            <a:noFill/>
          </a:ln>
        </p:spPr>
      </p:pic>
      <p:pic>
        <p:nvPicPr>
          <p:cNvPr id="148" name="Google Shape;148;p22"/>
          <p:cNvPicPr preferRelativeResize="0"/>
          <p:nvPr/>
        </p:nvPicPr>
        <p:blipFill>
          <a:blip r:embed="rId4">
            <a:alphaModFix/>
          </a:blip>
          <a:stretch>
            <a:fillRect/>
          </a:stretch>
        </p:blipFill>
        <p:spPr>
          <a:xfrm>
            <a:off x="5044900" y="2262203"/>
            <a:ext cx="2341895" cy="807550"/>
          </a:xfrm>
          <a:prstGeom prst="rect">
            <a:avLst/>
          </a:prstGeom>
          <a:noFill/>
          <a:ln>
            <a:noFill/>
          </a:ln>
        </p:spPr>
      </p:pic>
      <p:pic>
        <p:nvPicPr>
          <p:cNvPr id="149" name="Google Shape;149;p22"/>
          <p:cNvPicPr preferRelativeResize="0"/>
          <p:nvPr/>
        </p:nvPicPr>
        <p:blipFill>
          <a:blip r:embed="rId5">
            <a:alphaModFix/>
          </a:blip>
          <a:stretch>
            <a:fillRect/>
          </a:stretch>
        </p:blipFill>
        <p:spPr>
          <a:xfrm>
            <a:off x="757525" y="3380650"/>
            <a:ext cx="5879084" cy="60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193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Gaussian Filtering</a:t>
            </a:r>
            <a:endParaRPr>
              <a:latin typeface="Comfortaa"/>
              <a:ea typeface="Comfortaa"/>
              <a:cs typeface="Comfortaa"/>
              <a:sym typeface="Comfortaa"/>
            </a:endParaRPr>
          </a:p>
        </p:txBody>
      </p:sp>
      <p:sp>
        <p:nvSpPr>
          <p:cNvPr id="155" name="Google Shape;155;p23"/>
          <p:cNvSpPr txBox="1"/>
          <p:nvPr>
            <p:ph idx="1" type="body"/>
          </p:nvPr>
        </p:nvSpPr>
        <p:spPr>
          <a:xfrm>
            <a:off x="311700" y="801675"/>
            <a:ext cx="8520600" cy="1770000"/>
          </a:xfrm>
          <a:prstGeom prst="rect">
            <a:avLst/>
          </a:prstGeom>
        </p:spPr>
        <p:txBody>
          <a:bodyPr anchorCtr="0" anchor="t" bIns="91425" lIns="91425" spcFirstLastPara="1" rIns="91425" wrap="square" tIns="91425">
            <a:noAutofit/>
          </a:bodyPr>
          <a:lstStyle/>
          <a:p>
            <a:pPr indent="457200" lvl="0" marL="57150" rtl="0" algn="l">
              <a:spcBef>
                <a:spcPts val="0"/>
              </a:spcBef>
              <a:spcAft>
                <a:spcPts val="0"/>
              </a:spcAft>
              <a:buNone/>
            </a:pPr>
            <a:r>
              <a:rPr lang="en" sz="1700">
                <a:solidFill>
                  <a:srgbClr val="000000"/>
                </a:solidFill>
                <a:latin typeface="Comfortaa"/>
                <a:ea typeface="Comfortaa"/>
                <a:cs typeface="Comfortaa"/>
                <a:sym typeface="Comfortaa"/>
              </a:rPr>
              <a:t>The distribution, as shown in the figure is assumed to have a mean of 0. Sigma(</a:t>
            </a:r>
            <a:r>
              <a:rPr lang="en" sz="1750">
                <a:solidFill>
                  <a:srgbClr val="242729"/>
                </a:solidFill>
                <a:highlight>
                  <a:srgbClr val="FFFFFF"/>
                </a:highlight>
                <a:latin typeface="Comfortaa"/>
                <a:ea typeface="Comfortaa"/>
                <a:cs typeface="Comfortaa"/>
                <a:sym typeface="Comfortaa"/>
              </a:rPr>
              <a:t>σ </a:t>
            </a:r>
            <a:r>
              <a:rPr lang="en" sz="1700">
                <a:solidFill>
                  <a:srgbClr val="000000"/>
                </a:solidFill>
                <a:latin typeface="Comfortaa"/>
                <a:ea typeface="Comfortaa"/>
                <a:cs typeface="Comfortaa"/>
                <a:sym typeface="Comfortaa"/>
              </a:rPr>
              <a:t>), refers to the standard deviation and plays an important role in determining the Gaussian Kernel. A kernel is nothing but a square or array of pixels, whose elements are determined by the function given above. </a:t>
            </a:r>
            <a:endParaRPr sz="2400">
              <a:latin typeface="Comfortaa"/>
              <a:ea typeface="Comfortaa"/>
              <a:cs typeface="Comfortaa"/>
              <a:sym typeface="Comfortaa"/>
            </a:endParaRPr>
          </a:p>
        </p:txBody>
      </p:sp>
      <p:pic>
        <p:nvPicPr>
          <p:cNvPr id="156" name="Google Shape;156;p23"/>
          <p:cNvPicPr preferRelativeResize="0"/>
          <p:nvPr/>
        </p:nvPicPr>
        <p:blipFill>
          <a:blip r:embed="rId3">
            <a:alphaModFix/>
          </a:blip>
          <a:stretch>
            <a:fillRect/>
          </a:stretch>
        </p:blipFill>
        <p:spPr>
          <a:xfrm>
            <a:off x="401275" y="2571675"/>
            <a:ext cx="3139225" cy="1702825"/>
          </a:xfrm>
          <a:prstGeom prst="rect">
            <a:avLst/>
          </a:prstGeom>
          <a:noFill/>
          <a:ln>
            <a:noFill/>
          </a:ln>
        </p:spPr>
      </p:pic>
      <p:pic>
        <p:nvPicPr>
          <p:cNvPr id="157" name="Google Shape;157;p23"/>
          <p:cNvPicPr preferRelativeResize="0"/>
          <p:nvPr/>
        </p:nvPicPr>
        <p:blipFill>
          <a:blip r:embed="rId4">
            <a:alphaModFix/>
          </a:blip>
          <a:stretch>
            <a:fillRect/>
          </a:stretch>
        </p:blipFill>
        <p:spPr>
          <a:xfrm>
            <a:off x="3832575" y="2269200"/>
            <a:ext cx="2917275" cy="1981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193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Gaussian Filtering</a:t>
            </a:r>
            <a:endParaRPr>
              <a:latin typeface="Comfortaa"/>
              <a:ea typeface="Comfortaa"/>
              <a:cs typeface="Comfortaa"/>
              <a:sym typeface="Comfortaa"/>
            </a:endParaRPr>
          </a:p>
        </p:txBody>
      </p:sp>
      <p:sp>
        <p:nvSpPr>
          <p:cNvPr id="163" name="Google Shape;163;p24"/>
          <p:cNvSpPr txBox="1"/>
          <p:nvPr>
            <p:ph idx="1" type="body"/>
          </p:nvPr>
        </p:nvSpPr>
        <p:spPr>
          <a:xfrm>
            <a:off x="311700" y="801675"/>
            <a:ext cx="8520600" cy="1634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solidFill>
                  <a:srgbClr val="000000"/>
                </a:solidFill>
                <a:latin typeface="Comfortaa"/>
                <a:ea typeface="Comfortaa"/>
                <a:cs typeface="Comfortaa"/>
                <a:sym typeface="Comfortaa"/>
              </a:rPr>
              <a:t>In the process of blurring the image, each pixel of the image gets multiplied with the corresponding elements of the kernel matrix. For example, </a:t>
            </a:r>
            <a:r>
              <a:rPr lang="en" sz="1650">
                <a:solidFill>
                  <a:srgbClr val="242729"/>
                </a:solidFill>
                <a:highlight>
                  <a:srgbClr val="FFFFFF"/>
                </a:highlight>
                <a:latin typeface="Comfortaa"/>
                <a:ea typeface="Comfortaa"/>
                <a:cs typeface="Comfortaa"/>
                <a:sym typeface="Comfortaa"/>
              </a:rPr>
              <a:t>the value at (1,0) in the input array by the value at (h) in the kernel array, and so on. Hence, the final image resulting after this product appears to be our blurred image.</a:t>
            </a:r>
            <a:endParaRPr sz="2300">
              <a:latin typeface="Comfortaa"/>
              <a:ea typeface="Comfortaa"/>
              <a:cs typeface="Comfortaa"/>
              <a:sym typeface="Comfortaa"/>
            </a:endParaRPr>
          </a:p>
        </p:txBody>
      </p:sp>
      <p:pic>
        <p:nvPicPr>
          <p:cNvPr id="164" name="Google Shape;164;p24"/>
          <p:cNvPicPr preferRelativeResize="0"/>
          <p:nvPr/>
        </p:nvPicPr>
        <p:blipFill>
          <a:blip r:embed="rId3">
            <a:alphaModFix/>
          </a:blip>
          <a:stretch>
            <a:fillRect/>
          </a:stretch>
        </p:blipFill>
        <p:spPr>
          <a:xfrm>
            <a:off x="3134800" y="2285625"/>
            <a:ext cx="3147100" cy="2405000"/>
          </a:xfrm>
          <a:prstGeom prst="rect">
            <a:avLst/>
          </a:prstGeom>
          <a:noFill/>
          <a:ln>
            <a:noFill/>
          </a:ln>
        </p:spPr>
      </p:pic>
      <p:pic>
        <p:nvPicPr>
          <p:cNvPr id="165" name="Google Shape;165;p24"/>
          <p:cNvPicPr preferRelativeResize="0"/>
          <p:nvPr/>
        </p:nvPicPr>
        <p:blipFill>
          <a:blip r:embed="rId4">
            <a:alphaModFix/>
          </a:blip>
          <a:stretch>
            <a:fillRect/>
          </a:stretch>
        </p:blipFill>
        <p:spPr>
          <a:xfrm>
            <a:off x="541600" y="3061850"/>
            <a:ext cx="2066925" cy="162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193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Gaussian Filtering</a:t>
            </a:r>
            <a:endParaRPr>
              <a:latin typeface="Comfortaa"/>
              <a:ea typeface="Comfortaa"/>
              <a:cs typeface="Comfortaa"/>
              <a:sym typeface="Comfortaa"/>
            </a:endParaRPr>
          </a:p>
        </p:txBody>
      </p:sp>
      <p:sp>
        <p:nvSpPr>
          <p:cNvPr id="171" name="Google Shape;171;p25"/>
          <p:cNvSpPr txBox="1"/>
          <p:nvPr>
            <p:ph idx="1" type="body"/>
          </p:nvPr>
        </p:nvSpPr>
        <p:spPr>
          <a:xfrm>
            <a:off x="311700" y="801675"/>
            <a:ext cx="8520600" cy="2196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50">
                <a:solidFill>
                  <a:srgbClr val="242729"/>
                </a:solidFill>
                <a:highlight>
                  <a:srgbClr val="FFFFFF"/>
                </a:highlight>
                <a:latin typeface="Comfortaa"/>
                <a:ea typeface="Comfortaa"/>
                <a:cs typeface="Comfortaa"/>
                <a:sym typeface="Comfortaa"/>
              </a:rPr>
              <a:t>An advantage we have here is that the kernel matrix for the gaussian blur is always symmetrical, thus you can also multiply each axis (x and y) independently, which will decrease the total number of multiplications.This is because the Gaussian function is symmetrical. The values located between +/- σ account for 68% of the set, while two standard deviations from the mean (blue and brown) account for 95%, and three standard deviations (blue, brown and green) account for 99.7%. account for 99.7%. An example of a 5*5 kernel is given below, keeping the mean as 0 and standard deviation as 1.</a:t>
            </a:r>
            <a:endParaRPr sz="1450">
              <a:solidFill>
                <a:srgbClr val="242729"/>
              </a:solidFill>
              <a:highlight>
                <a:srgbClr val="FFFFFF"/>
              </a:highlight>
              <a:latin typeface="Comfortaa"/>
              <a:ea typeface="Comfortaa"/>
              <a:cs typeface="Comfortaa"/>
              <a:sym typeface="Comfortaa"/>
            </a:endParaRPr>
          </a:p>
          <a:p>
            <a:pPr indent="0" lvl="0" marL="0" rtl="0" algn="l">
              <a:spcBef>
                <a:spcPts val="0"/>
              </a:spcBef>
              <a:spcAft>
                <a:spcPts val="1600"/>
              </a:spcAft>
              <a:buNone/>
            </a:pPr>
            <a:r>
              <a:t/>
            </a:r>
            <a:endParaRPr>
              <a:latin typeface="Comfortaa"/>
              <a:ea typeface="Comfortaa"/>
              <a:cs typeface="Comfortaa"/>
              <a:sym typeface="Comfortaa"/>
            </a:endParaRPr>
          </a:p>
        </p:txBody>
      </p:sp>
      <p:pic>
        <p:nvPicPr>
          <p:cNvPr id="172" name="Google Shape;172;p25"/>
          <p:cNvPicPr preferRelativeResize="0"/>
          <p:nvPr/>
        </p:nvPicPr>
        <p:blipFill rotWithShape="1">
          <a:blip r:embed="rId3">
            <a:alphaModFix/>
          </a:blip>
          <a:srcRect b="0" l="0" r="6437" t="0"/>
          <a:stretch/>
        </p:blipFill>
        <p:spPr>
          <a:xfrm>
            <a:off x="858350" y="2997675"/>
            <a:ext cx="4443800" cy="179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Harris Corner Detection</a:t>
            </a:r>
            <a:endParaRPr>
              <a:latin typeface="Comfortaa"/>
              <a:ea typeface="Comfortaa"/>
              <a:cs typeface="Comfortaa"/>
              <a:sym typeface="Comfortaa"/>
            </a:endParaRPr>
          </a:p>
        </p:txBody>
      </p:sp>
      <p:sp>
        <p:nvSpPr>
          <p:cNvPr id="178" name="Google Shape;178;p26"/>
          <p:cNvSpPr txBox="1"/>
          <p:nvPr>
            <p:ph idx="1" type="body"/>
          </p:nvPr>
        </p:nvSpPr>
        <p:spPr>
          <a:xfrm>
            <a:off x="311700" y="1229875"/>
            <a:ext cx="8520600" cy="1998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500">
                <a:solidFill>
                  <a:srgbClr val="000000"/>
                </a:solidFill>
                <a:latin typeface="Comfortaa"/>
                <a:ea typeface="Comfortaa"/>
                <a:cs typeface="Comfortaa"/>
                <a:sym typeface="Comfortaa"/>
              </a:rPr>
              <a:t>The Harris point detection method is a standard technique for identifying and locating interest points in an image. The main idea is based on Moravec’s detector, that relies on the autocorrelation function of the image for measuring the intensity differences between a patch and windows shifted in several directions. The success of the Harris detector resides in its simplicity and efficiency.</a:t>
            </a:r>
            <a:endParaRPr sz="1500">
              <a:solidFill>
                <a:srgbClr val="000000"/>
              </a:solidFill>
              <a:latin typeface="Comfortaa"/>
              <a:ea typeface="Comfortaa"/>
              <a:cs typeface="Comfortaa"/>
              <a:sym typeface="Comfortaa"/>
            </a:endParaRPr>
          </a:p>
          <a:p>
            <a:pPr indent="457200" lvl="0" marL="0" rtl="0" algn="l">
              <a:spcBef>
                <a:spcPts val="0"/>
              </a:spcBef>
              <a:spcAft>
                <a:spcPts val="0"/>
              </a:spcAft>
              <a:buNone/>
            </a:pPr>
            <a:r>
              <a:t/>
            </a:r>
            <a:endParaRPr sz="1500">
              <a:solidFill>
                <a:srgbClr val="000000"/>
              </a:solidFill>
              <a:latin typeface="Comfortaa"/>
              <a:ea typeface="Comfortaa"/>
              <a:cs typeface="Comfortaa"/>
              <a:sym typeface="Comfortaa"/>
            </a:endParaRPr>
          </a:p>
          <a:p>
            <a:pPr indent="0" lvl="0" marL="457200" rtl="0" algn="l">
              <a:spcBef>
                <a:spcPts val="0"/>
              </a:spcBef>
              <a:spcAft>
                <a:spcPts val="0"/>
              </a:spcAft>
              <a:buNone/>
            </a:pPr>
            <a:r>
              <a:rPr lang="en" sz="1500">
                <a:solidFill>
                  <a:srgbClr val="000000"/>
                </a:solidFill>
                <a:latin typeface="Comfortaa"/>
                <a:ea typeface="Comfortaa"/>
                <a:cs typeface="Comfortaa"/>
                <a:sym typeface="Comfortaa"/>
              </a:rPr>
              <a:t>The idea can be expressed through the autocorrelation function as follows</a:t>
            </a:r>
            <a:endParaRPr sz="1500">
              <a:solidFill>
                <a:srgbClr val="000000"/>
              </a:solidFill>
              <a:latin typeface="Comfortaa"/>
              <a:ea typeface="Comfortaa"/>
              <a:cs typeface="Comfortaa"/>
              <a:sym typeface="Comfortaa"/>
            </a:endParaRPr>
          </a:p>
          <a:p>
            <a:pPr indent="0" lvl="0" marL="457200" rtl="0" algn="l">
              <a:spcBef>
                <a:spcPts val="0"/>
              </a:spcBef>
              <a:spcAft>
                <a:spcPts val="0"/>
              </a:spcAft>
              <a:buNone/>
            </a:pPr>
            <a:r>
              <a:t/>
            </a:r>
            <a:endParaRPr sz="1500">
              <a:solidFill>
                <a:srgbClr val="000000"/>
              </a:solidFill>
              <a:latin typeface="Comfortaa"/>
              <a:ea typeface="Comfortaa"/>
              <a:cs typeface="Comfortaa"/>
              <a:sym typeface="Comfortaa"/>
            </a:endParaRPr>
          </a:p>
        </p:txBody>
      </p:sp>
      <p:pic>
        <p:nvPicPr>
          <p:cNvPr id="179" name="Google Shape;179;p26"/>
          <p:cNvPicPr preferRelativeResize="0"/>
          <p:nvPr/>
        </p:nvPicPr>
        <p:blipFill>
          <a:blip r:embed="rId3">
            <a:alphaModFix/>
          </a:blip>
          <a:stretch>
            <a:fillRect/>
          </a:stretch>
        </p:blipFill>
        <p:spPr>
          <a:xfrm>
            <a:off x="2083000" y="3228175"/>
            <a:ext cx="4333550" cy="533150"/>
          </a:xfrm>
          <a:prstGeom prst="rect">
            <a:avLst/>
          </a:prstGeom>
          <a:noFill/>
          <a:ln>
            <a:noFill/>
          </a:ln>
        </p:spPr>
      </p:pic>
      <p:pic>
        <p:nvPicPr>
          <p:cNvPr id="180" name="Google Shape;180;p26"/>
          <p:cNvPicPr preferRelativeResize="0"/>
          <p:nvPr/>
        </p:nvPicPr>
        <p:blipFill>
          <a:blip r:embed="rId4">
            <a:alphaModFix/>
          </a:blip>
          <a:stretch>
            <a:fillRect/>
          </a:stretch>
        </p:blipFill>
        <p:spPr>
          <a:xfrm>
            <a:off x="893263" y="3899325"/>
            <a:ext cx="7357470" cy="53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Harris Corner Detection</a:t>
            </a:r>
            <a:endParaRPr>
              <a:latin typeface="Comfortaa"/>
              <a:ea typeface="Comfortaa"/>
              <a:cs typeface="Comfortaa"/>
              <a:sym typeface="Comfortaa"/>
            </a:endParaRPr>
          </a:p>
        </p:txBody>
      </p:sp>
      <p:sp>
        <p:nvSpPr>
          <p:cNvPr id="186" name="Google Shape;186;p27"/>
          <p:cNvSpPr txBox="1"/>
          <p:nvPr>
            <p:ph idx="1" type="body"/>
          </p:nvPr>
        </p:nvSpPr>
        <p:spPr>
          <a:xfrm>
            <a:off x="311700" y="851000"/>
            <a:ext cx="8520600" cy="607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500">
                <a:solidFill>
                  <a:srgbClr val="000000"/>
                </a:solidFill>
                <a:latin typeface="Comfortaa"/>
                <a:ea typeface="Comfortaa"/>
                <a:cs typeface="Comfortaa"/>
                <a:sym typeface="Comfortaa"/>
              </a:rPr>
              <a:t>This last expression depends on the gradient of the image through the autocorrelation matrix, or structure tensor, which is given by</a:t>
            </a:r>
            <a:endParaRPr sz="1500">
              <a:solidFill>
                <a:srgbClr val="000000"/>
              </a:solidFill>
              <a:latin typeface="Comfortaa"/>
              <a:ea typeface="Comfortaa"/>
              <a:cs typeface="Comfortaa"/>
              <a:sym typeface="Comfortaa"/>
            </a:endParaRPr>
          </a:p>
          <a:p>
            <a:pPr indent="0" lvl="0" marL="285750" rtl="0" algn="l">
              <a:spcBef>
                <a:spcPts val="0"/>
              </a:spcBef>
              <a:spcAft>
                <a:spcPts val="1600"/>
              </a:spcAft>
              <a:buNone/>
            </a:pPr>
            <a:r>
              <a:t/>
            </a:r>
            <a:endParaRPr>
              <a:latin typeface="Comfortaa"/>
              <a:ea typeface="Comfortaa"/>
              <a:cs typeface="Comfortaa"/>
              <a:sym typeface="Comfortaa"/>
            </a:endParaRPr>
          </a:p>
        </p:txBody>
      </p:sp>
      <p:pic>
        <p:nvPicPr>
          <p:cNvPr id="187" name="Google Shape;187;p27"/>
          <p:cNvPicPr preferRelativeResize="0"/>
          <p:nvPr/>
        </p:nvPicPr>
        <p:blipFill>
          <a:blip r:embed="rId3">
            <a:alphaModFix/>
          </a:blip>
          <a:stretch>
            <a:fillRect/>
          </a:stretch>
        </p:blipFill>
        <p:spPr>
          <a:xfrm>
            <a:off x="1530263" y="1596800"/>
            <a:ext cx="6083475" cy="694950"/>
          </a:xfrm>
          <a:prstGeom prst="rect">
            <a:avLst/>
          </a:prstGeom>
          <a:noFill/>
          <a:ln>
            <a:noFill/>
          </a:ln>
        </p:spPr>
      </p:pic>
      <p:sp>
        <p:nvSpPr>
          <p:cNvPr id="188" name="Google Shape;188;p27"/>
          <p:cNvSpPr txBox="1"/>
          <p:nvPr/>
        </p:nvSpPr>
        <p:spPr>
          <a:xfrm>
            <a:off x="311700" y="2429750"/>
            <a:ext cx="7944000" cy="10095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500">
                <a:latin typeface="Comfortaa"/>
                <a:ea typeface="Comfortaa"/>
                <a:cs typeface="Comfortaa"/>
                <a:sym typeface="Comfortaa"/>
              </a:rPr>
              <a:t>In order to improve the stability of the response, we propose a simple scale space approach by checking that the corner is still present after a zoom out.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nvSpPr>
        <p:spPr>
          <a:xfrm>
            <a:off x="311700" y="772875"/>
            <a:ext cx="8520600" cy="227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latin typeface="Comfortaa"/>
                <a:ea typeface="Comfortaa"/>
                <a:cs typeface="Comfortaa"/>
                <a:sym typeface="Comfortaa"/>
              </a:rPr>
              <a:t>Analyzing their values, we may find three possible situations:</a:t>
            </a:r>
            <a:endParaRPr>
              <a:latin typeface="Comfortaa"/>
              <a:ea typeface="Comfortaa"/>
              <a:cs typeface="Comfortaa"/>
              <a:sym typeface="Comfortaa"/>
            </a:endParaRPr>
          </a:p>
          <a:p>
            <a:pPr indent="-317500" lvl="0" marL="914400" rtl="0" algn="l">
              <a:lnSpc>
                <a:spcPct val="115000"/>
              </a:lnSpc>
              <a:spcBef>
                <a:spcPts val="0"/>
              </a:spcBef>
              <a:spcAft>
                <a:spcPts val="0"/>
              </a:spcAft>
              <a:buSzPts val="1400"/>
              <a:buFont typeface="Comfortaa"/>
              <a:buAutoNum type="arabicPeriod"/>
            </a:pPr>
            <a:r>
              <a:rPr lang="en">
                <a:latin typeface="Comfortaa"/>
                <a:ea typeface="Comfortaa"/>
                <a:cs typeface="Comfortaa"/>
                <a:sym typeface="Comfortaa"/>
              </a:rPr>
              <a:t>Both eigenvalues are small, λ1 ≈ λ2 ≈ 0, then the region is likely to be a homogeneous region with intensity variations due to the presence of noise.</a:t>
            </a:r>
            <a:endParaRPr>
              <a:latin typeface="Comfortaa"/>
              <a:ea typeface="Comfortaa"/>
              <a:cs typeface="Comfortaa"/>
              <a:sym typeface="Comfortaa"/>
            </a:endParaRPr>
          </a:p>
          <a:p>
            <a:pPr indent="-317500" lvl="0" marL="914400" rtl="0" algn="l">
              <a:lnSpc>
                <a:spcPct val="115000"/>
              </a:lnSpc>
              <a:spcBef>
                <a:spcPts val="0"/>
              </a:spcBef>
              <a:spcAft>
                <a:spcPts val="0"/>
              </a:spcAft>
              <a:buSzPts val="1400"/>
              <a:buFont typeface="Comfortaa"/>
              <a:buAutoNum type="arabicPeriod"/>
            </a:pPr>
            <a:r>
              <a:rPr lang="en">
                <a:latin typeface="Comfortaa"/>
                <a:ea typeface="Comfortaa"/>
                <a:cs typeface="Comfortaa"/>
                <a:sym typeface="Comfortaa"/>
              </a:rPr>
              <a:t>One of the eigenvalues is much larger than the other one, λ1 ≫ λ2 ≈ 0, then the region is likely to belong to an edge, with the largest eigenvalue corresponding to the edge orthogonal direction.</a:t>
            </a:r>
            <a:endParaRPr>
              <a:latin typeface="Comfortaa"/>
              <a:ea typeface="Comfortaa"/>
              <a:cs typeface="Comfortaa"/>
              <a:sym typeface="Comfortaa"/>
            </a:endParaRPr>
          </a:p>
          <a:p>
            <a:pPr indent="-317500" lvl="0" marL="914400" rtl="0" algn="l">
              <a:lnSpc>
                <a:spcPct val="115000"/>
              </a:lnSpc>
              <a:spcBef>
                <a:spcPts val="0"/>
              </a:spcBef>
              <a:spcAft>
                <a:spcPts val="0"/>
              </a:spcAft>
              <a:buSzPts val="1400"/>
              <a:buFont typeface="Comfortaa"/>
              <a:buAutoNum type="arabicPeriod"/>
            </a:pPr>
            <a:r>
              <a:rPr lang="en">
                <a:latin typeface="Comfortaa"/>
                <a:ea typeface="Comfortaa"/>
                <a:cs typeface="Comfortaa"/>
                <a:sym typeface="Comfortaa"/>
              </a:rPr>
              <a:t>Both eigenvalues are large, λ1 &gt; λ2 ≫ 0, then the region is likely to contain large intensity variations in the two orthogonal directions, therefore corresponding to a corner-like structure.</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
        <p:nvSpPr>
          <p:cNvPr id="194" name="Google Shape;194;p28"/>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Harris Corner Detection</a:t>
            </a:r>
            <a:endParaRPr>
              <a:latin typeface="Comfortaa"/>
              <a:ea typeface="Comfortaa"/>
              <a:cs typeface="Comfortaa"/>
              <a:sym typeface="Comfortaa"/>
            </a:endParaRPr>
          </a:p>
        </p:txBody>
      </p:sp>
      <p:pic>
        <p:nvPicPr>
          <p:cNvPr id="195" name="Google Shape;195;p28"/>
          <p:cNvPicPr preferRelativeResize="0"/>
          <p:nvPr/>
        </p:nvPicPr>
        <p:blipFill>
          <a:blip r:embed="rId3">
            <a:alphaModFix/>
          </a:blip>
          <a:stretch>
            <a:fillRect/>
          </a:stretch>
        </p:blipFill>
        <p:spPr>
          <a:xfrm>
            <a:off x="1340075" y="3049275"/>
            <a:ext cx="4740075" cy="1789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Harris Corner Detection - Step 1</a:t>
            </a:r>
            <a:endParaRPr>
              <a:latin typeface="Comfortaa"/>
              <a:ea typeface="Comfortaa"/>
              <a:cs typeface="Comfortaa"/>
              <a:sym typeface="Comfortaa"/>
            </a:endParaRPr>
          </a:p>
        </p:txBody>
      </p:sp>
      <p:sp>
        <p:nvSpPr>
          <p:cNvPr id="201" name="Google Shape;201;p29"/>
          <p:cNvSpPr txBox="1"/>
          <p:nvPr>
            <p:ph idx="1" type="body"/>
          </p:nvPr>
        </p:nvSpPr>
        <p:spPr>
          <a:xfrm>
            <a:off x="311700" y="851000"/>
            <a:ext cx="8520600" cy="20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Smoothing the image</a:t>
            </a:r>
            <a:endParaRPr b="1" sz="1600">
              <a:solidFill>
                <a:srgbClr val="000000"/>
              </a:solidFill>
              <a:latin typeface="Comfortaa"/>
              <a:ea typeface="Comfortaa"/>
              <a:cs typeface="Comfortaa"/>
              <a:sym typeface="Comfortaa"/>
            </a:endParaRPr>
          </a:p>
          <a:p>
            <a:pPr indent="0" lvl="0" marL="914400" rtl="0" algn="l">
              <a:spcBef>
                <a:spcPts val="0"/>
              </a:spcBef>
              <a:spcAft>
                <a:spcPts val="0"/>
              </a:spcAft>
              <a:buNone/>
            </a:pPr>
            <a:r>
              <a:t/>
            </a:r>
            <a:endParaRPr b="1" sz="1500">
              <a:solidFill>
                <a:srgbClr val="000000"/>
              </a:solidFill>
              <a:latin typeface="Comfortaa"/>
              <a:ea typeface="Comfortaa"/>
              <a:cs typeface="Comfortaa"/>
              <a:sym typeface="Comfortaa"/>
            </a:endParaRPr>
          </a:p>
          <a:p>
            <a:pPr indent="0" lvl="0" marL="0" rtl="0" algn="l">
              <a:spcBef>
                <a:spcPts val="0"/>
              </a:spcBef>
              <a:spcAft>
                <a:spcPts val="0"/>
              </a:spcAft>
              <a:buNone/>
            </a:pPr>
            <a:r>
              <a:rPr lang="en" sz="1500">
                <a:solidFill>
                  <a:srgbClr val="000000"/>
                </a:solidFill>
                <a:latin typeface="Comfortaa"/>
                <a:ea typeface="Comfortaa"/>
                <a:cs typeface="Comfortaa"/>
                <a:sym typeface="Comfortaa"/>
              </a:rPr>
              <a:t>	This stage is done by convolution with a Gaussian function and multiplying with the kernel matrix. This can be of two types, ‘Stack integral images’ (SII) method and ‘Discrete Gaussian’ method. We usually adopt the former method as it is faster, but though it is less accurate than the latter it is not of much importance in our case since we are dealing with basic shapes and not complex images. </a:t>
            </a:r>
            <a:endParaRPr sz="2200">
              <a:latin typeface="Comfortaa"/>
              <a:ea typeface="Comfortaa"/>
              <a:cs typeface="Comfortaa"/>
              <a:sym typeface="Comfortaa"/>
            </a:endParaRPr>
          </a:p>
        </p:txBody>
      </p:sp>
      <p:sp>
        <p:nvSpPr>
          <p:cNvPr id="202" name="Google Shape;202;p29"/>
          <p:cNvSpPr txBox="1"/>
          <p:nvPr/>
        </p:nvSpPr>
        <p:spPr>
          <a:xfrm>
            <a:off x="129675" y="2989525"/>
            <a:ext cx="6108900" cy="1765800"/>
          </a:xfrm>
          <a:prstGeom prst="rect">
            <a:avLst/>
          </a:prstGeom>
          <a:noFill/>
          <a:ln>
            <a:noFill/>
          </a:ln>
        </p:spPr>
        <p:txBody>
          <a:bodyPr anchorCtr="0" anchor="t" bIns="91425" lIns="91425" spcFirstLastPara="1" rIns="91425" wrap="square" tIns="91425">
            <a:noAutofit/>
          </a:bodyPr>
          <a:lstStyle/>
          <a:p>
            <a:pPr indent="457200" lvl="0" marL="171450" rtl="0" algn="l">
              <a:lnSpc>
                <a:spcPct val="115000"/>
              </a:lnSpc>
              <a:spcBef>
                <a:spcPts val="0"/>
              </a:spcBef>
              <a:spcAft>
                <a:spcPts val="0"/>
              </a:spcAft>
              <a:buNone/>
            </a:pPr>
            <a:r>
              <a:rPr lang="en" sz="1500">
                <a:latin typeface="Comfortaa"/>
                <a:ea typeface="Comfortaa"/>
                <a:cs typeface="Comfortaa"/>
                <a:sym typeface="Comfortaa"/>
              </a:rPr>
              <a:t>It is also important to ensure that the detector has a high </a:t>
            </a:r>
            <a:r>
              <a:rPr b="1" lang="en" sz="1500">
                <a:latin typeface="Comfortaa"/>
                <a:ea typeface="Comfortaa"/>
                <a:cs typeface="Comfortaa"/>
                <a:sym typeface="Comfortaa"/>
              </a:rPr>
              <a:t>repeatability rate</a:t>
            </a:r>
            <a:r>
              <a:rPr lang="en" sz="1500">
                <a:latin typeface="Comfortaa"/>
                <a:ea typeface="Comfortaa"/>
                <a:cs typeface="Comfortaa"/>
                <a:sym typeface="Comfortaa"/>
              </a:rPr>
              <a:t>, i.e., it must be </a:t>
            </a:r>
            <a:r>
              <a:rPr b="1" lang="en" sz="1500">
                <a:latin typeface="Comfortaa"/>
                <a:ea typeface="Comfortaa"/>
                <a:cs typeface="Comfortaa"/>
                <a:sym typeface="Comfortaa"/>
              </a:rPr>
              <a:t>rotationally invariant </a:t>
            </a:r>
            <a:r>
              <a:rPr lang="en" sz="1500">
                <a:latin typeface="Comfortaa"/>
                <a:ea typeface="Comfortaa"/>
                <a:cs typeface="Comfortaa"/>
                <a:sym typeface="Comfortaa"/>
              </a:rPr>
              <a:t>in detecting the interest points as the image is rotated from 0 to 180 degree, then we say that the repeatability rate is high.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Harris Corner Detection - Step 2</a:t>
            </a:r>
            <a:endParaRPr>
              <a:latin typeface="Comfortaa"/>
              <a:ea typeface="Comfortaa"/>
              <a:cs typeface="Comfortaa"/>
              <a:sym typeface="Comfortaa"/>
            </a:endParaRPr>
          </a:p>
        </p:txBody>
      </p:sp>
      <p:sp>
        <p:nvSpPr>
          <p:cNvPr id="208" name="Google Shape;208;p30"/>
          <p:cNvSpPr txBox="1"/>
          <p:nvPr>
            <p:ph idx="1" type="body"/>
          </p:nvPr>
        </p:nvSpPr>
        <p:spPr>
          <a:xfrm>
            <a:off x="311700" y="851000"/>
            <a:ext cx="8520600" cy="9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Computing the gradient of the image</a:t>
            </a:r>
            <a:endParaRPr b="1" sz="16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b="1" sz="1100">
              <a:solidFill>
                <a:srgbClr val="000000"/>
              </a:solidFill>
              <a:latin typeface="Comfortaa"/>
              <a:ea typeface="Comfortaa"/>
              <a:cs typeface="Comfortaa"/>
              <a:sym typeface="Comfortaa"/>
            </a:endParaRPr>
          </a:p>
          <a:p>
            <a:pPr indent="0" lvl="0" marL="57150" rtl="0" algn="l">
              <a:spcBef>
                <a:spcPts val="0"/>
              </a:spcBef>
              <a:spcAft>
                <a:spcPts val="0"/>
              </a:spcAft>
              <a:buNone/>
            </a:pPr>
            <a:r>
              <a:rPr lang="en" sz="1500">
                <a:solidFill>
                  <a:srgbClr val="000000"/>
                </a:solidFill>
                <a:latin typeface="Comfortaa"/>
                <a:ea typeface="Comfortaa"/>
                <a:cs typeface="Comfortaa"/>
                <a:sym typeface="Comfortaa"/>
              </a:rPr>
              <a:t>	There are again two types of gradient masks we can adopt in order to compute the gradient. One, ‘Central difference approach’ and ‘Sobel operator’.</a:t>
            </a:r>
            <a:endParaRPr sz="2200">
              <a:latin typeface="Comfortaa"/>
              <a:ea typeface="Comfortaa"/>
              <a:cs typeface="Comfortaa"/>
              <a:sym typeface="Comfortaa"/>
            </a:endParaRPr>
          </a:p>
        </p:txBody>
      </p:sp>
      <p:pic>
        <p:nvPicPr>
          <p:cNvPr id="209" name="Google Shape;209;p30"/>
          <p:cNvPicPr preferRelativeResize="0"/>
          <p:nvPr/>
        </p:nvPicPr>
        <p:blipFill>
          <a:blip r:embed="rId3">
            <a:alphaModFix/>
          </a:blip>
          <a:stretch>
            <a:fillRect/>
          </a:stretch>
        </p:blipFill>
        <p:spPr>
          <a:xfrm>
            <a:off x="1607575" y="2514050"/>
            <a:ext cx="5038725" cy="1228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Harris Corner Detection - Step 3</a:t>
            </a:r>
            <a:endParaRPr>
              <a:latin typeface="Comfortaa"/>
              <a:ea typeface="Comfortaa"/>
              <a:cs typeface="Comfortaa"/>
              <a:sym typeface="Comfortaa"/>
            </a:endParaRPr>
          </a:p>
        </p:txBody>
      </p:sp>
      <p:sp>
        <p:nvSpPr>
          <p:cNvPr id="215" name="Google Shape;215;p31"/>
          <p:cNvSpPr txBox="1"/>
          <p:nvPr>
            <p:ph idx="1" type="body"/>
          </p:nvPr>
        </p:nvSpPr>
        <p:spPr>
          <a:xfrm>
            <a:off x="311700" y="851000"/>
            <a:ext cx="8520600" cy="17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Computing autocorrelation matrix</a:t>
            </a:r>
            <a:endParaRPr b="1" sz="1600">
              <a:solidFill>
                <a:srgbClr val="000000"/>
              </a:solidFill>
              <a:latin typeface="Comfortaa"/>
              <a:ea typeface="Comfortaa"/>
              <a:cs typeface="Comfortaa"/>
              <a:sym typeface="Comfortaa"/>
            </a:endParaRPr>
          </a:p>
          <a:p>
            <a:pPr indent="0" lvl="0" marL="914400" rtl="0" algn="l">
              <a:spcBef>
                <a:spcPts val="0"/>
              </a:spcBef>
              <a:spcAft>
                <a:spcPts val="0"/>
              </a:spcAft>
              <a:buNone/>
            </a:pPr>
            <a:r>
              <a:t/>
            </a:r>
            <a:endParaRPr b="1" sz="1100">
              <a:solidFill>
                <a:srgbClr val="000000"/>
              </a:solidFill>
              <a:latin typeface="Comfortaa"/>
              <a:ea typeface="Comfortaa"/>
              <a:cs typeface="Comfortaa"/>
              <a:sym typeface="Comfortaa"/>
            </a:endParaRPr>
          </a:p>
          <a:p>
            <a:pPr indent="0" lvl="0" marL="0" rtl="0" algn="l">
              <a:spcBef>
                <a:spcPts val="0"/>
              </a:spcBef>
              <a:spcAft>
                <a:spcPts val="0"/>
              </a:spcAft>
              <a:buNone/>
            </a:pPr>
            <a:r>
              <a:rPr lang="en" sz="1500">
                <a:solidFill>
                  <a:srgbClr val="000000"/>
                </a:solidFill>
                <a:latin typeface="Comfortaa"/>
                <a:ea typeface="Comfortaa"/>
                <a:cs typeface="Comfortaa"/>
                <a:sym typeface="Comfortaa"/>
              </a:rPr>
              <a:t>	This is the main step of the entire algorithm and all the interest points are determined keeping this matrix as the base and initial data. The products of the derivatives are calculated at each position and the coefficients of the matrix are assigned values accordingly.</a:t>
            </a:r>
            <a:endParaRPr sz="2200">
              <a:latin typeface="Comfortaa"/>
              <a:ea typeface="Comfortaa"/>
              <a:cs typeface="Comfortaa"/>
              <a:sym typeface="Comfortaa"/>
            </a:endParaRPr>
          </a:p>
        </p:txBody>
      </p:sp>
      <p:pic>
        <p:nvPicPr>
          <p:cNvPr id="216" name="Google Shape;216;p31"/>
          <p:cNvPicPr preferRelativeResize="0"/>
          <p:nvPr/>
        </p:nvPicPr>
        <p:blipFill>
          <a:blip r:embed="rId3">
            <a:alphaModFix/>
          </a:blip>
          <a:stretch>
            <a:fillRect/>
          </a:stretch>
        </p:blipFill>
        <p:spPr>
          <a:xfrm>
            <a:off x="671100" y="2709575"/>
            <a:ext cx="3628655" cy="1136875"/>
          </a:xfrm>
          <a:prstGeom prst="rect">
            <a:avLst/>
          </a:prstGeom>
          <a:noFill/>
          <a:ln>
            <a:noFill/>
          </a:ln>
        </p:spPr>
      </p:pic>
      <p:pic>
        <p:nvPicPr>
          <p:cNvPr id="217" name="Google Shape;217;p31"/>
          <p:cNvPicPr preferRelativeResize="0"/>
          <p:nvPr/>
        </p:nvPicPr>
        <p:blipFill>
          <a:blip r:embed="rId4">
            <a:alphaModFix/>
          </a:blip>
          <a:stretch>
            <a:fillRect/>
          </a:stretch>
        </p:blipFill>
        <p:spPr>
          <a:xfrm>
            <a:off x="4572000" y="2709575"/>
            <a:ext cx="3884325" cy="113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2947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Abstract</a:t>
            </a:r>
            <a:endParaRPr>
              <a:latin typeface="Comfortaa"/>
              <a:ea typeface="Comfortaa"/>
              <a:cs typeface="Comfortaa"/>
              <a:sym typeface="Comfortaa"/>
            </a:endParaRPr>
          </a:p>
        </p:txBody>
      </p:sp>
      <p:sp>
        <p:nvSpPr>
          <p:cNvPr id="93" name="Google Shape;93;p14"/>
          <p:cNvSpPr txBox="1"/>
          <p:nvPr>
            <p:ph idx="1" type="body"/>
          </p:nvPr>
        </p:nvSpPr>
        <p:spPr>
          <a:xfrm>
            <a:off x="311700" y="902525"/>
            <a:ext cx="8520600" cy="3666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700">
                <a:solidFill>
                  <a:srgbClr val="000000"/>
                </a:solidFill>
                <a:latin typeface="Comfortaa"/>
                <a:ea typeface="Comfortaa"/>
                <a:cs typeface="Comfortaa"/>
                <a:sym typeface="Comfortaa"/>
              </a:rPr>
              <a:t>The below study and analysis is about inspecting the quality of a product, which is being manufactured or already out of the plant,i.e., in the customer's hands by using image processing techniques to measure and inspect the dimensions of an n-sided polygon. We shall start this paper by briefly explaining what the analysis is about and then move on to the present methods as well as our method, taking into account the advantages and disadvantages of both. We shall then study the core theory and look into the algorithm, codes and hence analyse the results. Concluding the paper, we will discuss the applications, feasibility and further extensions of the same. The references are stated in the end.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Harris Corner Detection - Step 4</a:t>
            </a:r>
            <a:endParaRPr>
              <a:latin typeface="Comfortaa"/>
              <a:ea typeface="Comfortaa"/>
              <a:cs typeface="Comfortaa"/>
              <a:sym typeface="Comfortaa"/>
            </a:endParaRPr>
          </a:p>
        </p:txBody>
      </p:sp>
      <p:sp>
        <p:nvSpPr>
          <p:cNvPr id="223" name="Google Shape;223;p32"/>
          <p:cNvSpPr txBox="1"/>
          <p:nvPr>
            <p:ph idx="1" type="body"/>
          </p:nvPr>
        </p:nvSpPr>
        <p:spPr>
          <a:xfrm>
            <a:off x="311700" y="851000"/>
            <a:ext cx="8520600" cy="17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Computing corner strength</a:t>
            </a:r>
            <a:endParaRPr b="1" sz="1600">
              <a:solidFill>
                <a:srgbClr val="000000"/>
              </a:solidFill>
              <a:latin typeface="Comfortaa"/>
              <a:ea typeface="Comfortaa"/>
              <a:cs typeface="Comfortaa"/>
              <a:sym typeface="Comfortaa"/>
            </a:endParaRPr>
          </a:p>
          <a:p>
            <a:pPr indent="0" lvl="0" marL="914400" rtl="0" algn="l">
              <a:spcBef>
                <a:spcPts val="0"/>
              </a:spcBef>
              <a:spcAft>
                <a:spcPts val="0"/>
              </a:spcAft>
              <a:buNone/>
            </a:pPr>
            <a:r>
              <a:t/>
            </a:r>
            <a:endParaRPr b="1" sz="1500">
              <a:solidFill>
                <a:srgbClr val="000000"/>
              </a:solidFill>
              <a:latin typeface="Comfortaa"/>
              <a:ea typeface="Comfortaa"/>
              <a:cs typeface="Comfortaa"/>
              <a:sym typeface="Comfortaa"/>
            </a:endParaRPr>
          </a:p>
          <a:p>
            <a:pPr indent="0" lvl="0" marL="0" rtl="0" algn="l">
              <a:spcBef>
                <a:spcPts val="0"/>
              </a:spcBef>
              <a:spcAft>
                <a:spcPts val="0"/>
              </a:spcAft>
              <a:buNone/>
            </a:pPr>
            <a:r>
              <a:rPr lang="en" sz="1500">
                <a:solidFill>
                  <a:srgbClr val="000000"/>
                </a:solidFill>
                <a:latin typeface="Comfortaa"/>
                <a:ea typeface="Comfortaa"/>
                <a:cs typeface="Comfortaa"/>
                <a:sym typeface="Comfortaa"/>
              </a:rPr>
              <a:t>	The autocorrelation matrix is symmetric and positive semidefinite, yielding two real non-negative eigenvalues. Analyzing these eigenvalues, we may define corner response functions that are invariant to in-plane rotations. We implement the following any of the following standard functions. </a:t>
            </a:r>
            <a:endParaRPr sz="2200">
              <a:latin typeface="Comfortaa"/>
              <a:ea typeface="Comfortaa"/>
              <a:cs typeface="Comfortaa"/>
              <a:sym typeface="Comfortaa"/>
            </a:endParaRPr>
          </a:p>
        </p:txBody>
      </p:sp>
      <p:pic>
        <p:nvPicPr>
          <p:cNvPr id="224" name="Google Shape;224;p32"/>
          <p:cNvPicPr preferRelativeResize="0"/>
          <p:nvPr/>
        </p:nvPicPr>
        <p:blipFill>
          <a:blip r:embed="rId3">
            <a:alphaModFix/>
          </a:blip>
          <a:stretch>
            <a:fillRect/>
          </a:stretch>
        </p:blipFill>
        <p:spPr>
          <a:xfrm>
            <a:off x="4287375" y="2571750"/>
            <a:ext cx="4714875" cy="1200150"/>
          </a:xfrm>
          <a:prstGeom prst="rect">
            <a:avLst/>
          </a:prstGeom>
          <a:noFill/>
          <a:ln>
            <a:noFill/>
          </a:ln>
        </p:spPr>
      </p:pic>
      <p:pic>
        <p:nvPicPr>
          <p:cNvPr id="225" name="Google Shape;225;p32"/>
          <p:cNvPicPr preferRelativeResize="0"/>
          <p:nvPr/>
        </p:nvPicPr>
        <p:blipFill>
          <a:blip r:embed="rId4">
            <a:alphaModFix/>
          </a:blip>
          <a:stretch>
            <a:fillRect/>
          </a:stretch>
        </p:blipFill>
        <p:spPr>
          <a:xfrm>
            <a:off x="1189750" y="2571800"/>
            <a:ext cx="2325875" cy="227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18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Harris Corner Detection - Step 5</a:t>
            </a:r>
            <a:endParaRPr>
              <a:latin typeface="Comfortaa"/>
              <a:ea typeface="Comfortaa"/>
              <a:cs typeface="Comfortaa"/>
              <a:sym typeface="Comfortaa"/>
            </a:endParaRPr>
          </a:p>
        </p:txBody>
      </p:sp>
      <p:sp>
        <p:nvSpPr>
          <p:cNvPr id="231" name="Google Shape;231;p33"/>
          <p:cNvSpPr txBox="1"/>
          <p:nvPr>
            <p:ph idx="1" type="body"/>
          </p:nvPr>
        </p:nvSpPr>
        <p:spPr>
          <a:xfrm>
            <a:off x="311700" y="626375"/>
            <a:ext cx="8520600" cy="37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Non-maximum suppression</a:t>
            </a:r>
            <a:endParaRPr b="1" sz="16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b="1" sz="1500">
              <a:solidFill>
                <a:srgbClr val="000000"/>
              </a:solidFill>
              <a:latin typeface="Comfortaa"/>
              <a:ea typeface="Comfortaa"/>
              <a:cs typeface="Comfortaa"/>
              <a:sym typeface="Comfortaa"/>
            </a:endParaRPr>
          </a:p>
          <a:p>
            <a:pPr indent="0" lvl="0" marL="0" rtl="0" algn="l">
              <a:spcBef>
                <a:spcPts val="0"/>
              </a:spcBef>
              <a:spcAft>
                <a:spcPts val="0"/>
              </a:spcAft>
              <a:buNone/>
            </a:pPr>
            <a:r>
              <a:rPr lang="en" sz="1500">
                <a:solidFill>
                  <a:srgbClr val="000000"/>
                </a:solidFill>
                <a:latin typeface="Comfortaa"/>
                <a:ea typeface="Comfortaa"/>
                <a:cs typeface="Comfortaa"/>
                <a:sym typeface="Comfortaa"/>
              </a:rPr>
              <a:t>	The purpose of the non-maximum suppression step is to find the best interest point in each local neighborhood. </a:t>
            </a:r>
            <a:endParaRPr sz="1500">
              <a:solidFill>
                <a:srgbClr val="000000"/>
              </a:solidFill>
              <a:latin typeface="Comfortaa"/>
              <a:ea typeface="Comfortaa"/>
              <a:cs typeface="Comfortaa"/>
              <a:sym typeface="Comfortaa"/>
            </a:endParaRPr>
          </a:p>
          <a:p>
            <a:pPr indent="457200" lvl="0" marL="0" rtl="0" algn="l">
              <a:spcBef>
                <a:spcPts val="0"/>
              </a:spcBef>
              <a:spcAft>
                <a:spcPts val="0"/>
              </a:spcAft>
              <a:buNone/>
            </a:pPr>
            <a:r>
              <a:rPr lang="en" sz="1500">
                <a:solidFill>
                  <a:srgbClr val="000000"/>
                </a:solidFill>
                <a:latin typeface="Comfortaa"/>
                <a:ea typeface="Comfortaa"/>
                <a:cs typeface="Comfortaa"/>
                <a:sym typeface="Comfortaa"/>
              </a:rPr>
              <a:t>We chose to implement a generic algorithm that extracts points using a radius ‘r’. Intuitively, this radius must be related to the size of the integration kernel, σi, used in Step 3. A reasonable choice is to calculate the radius as r = 2σi. In this way, the features will be separated by the area of influence of the Gaussian function. Computing the maximum of an array only requires one comparison per pixel, but finding the local maxima is much more cumbersome.</a:t>
            </a:r>
            <a:endParaRPr sz="1500">
              <a:solidFill>
                <a:srgbClr val="000000"/>
              </a:solidFill>
              <a:latin typeface="Comfortaa"/>
              <a:ea typeface="Comfortaa"/>
              <a:cs typeface="Comfortaa"/>
              <a:sym typeface="Comfortaa"/>
            </a:endParaRPr>
          </a:p>
          <a:p>
            <a:pPr indent="457200" lvl="0" marL="0" rtl="0" algn="l">
              <a:spcBef>
                <a:spcPts val="0"/>
              </a:spcBef>
              <a:spcAft>
                <a:spcPts val="0"/>
              </a:spcAft>
              <a:buNone/>
            </a:pPr>
            <a:r>
              <a:rPr lang="en" sz="1500">
                <a:solidFill>
                  <a:srgbClr val="000000"/>
                </a:solidFill>
                <a:latin typeface="Comfortaa"/>
                <a:ea typeface="Comfortaa"/>
                <a:cs typeface="Comfortaa"/>
                <a:sym typeface="Comfortaa"/>
              </a:rPr>
              <a:t>At the beginning, we take into account a threshold to skip low values in the corner strength function. This threshold depends on the level of noise in the image and on the function selected.</a:t>
            </a:r>
            <a:endParaRPr sz="1500">
              <a:solidFill>
                <a:srgbClr val="000000"/>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Harris Corner Detection </a:t>
            </a:r>
            <a:r>
              <a:rPr lang="en">
                <a:latin typeface="Comfortaa"/>
                <a:ea typeface="Comfortaa"/>
                <a:cs typeface="Comfortaa"/>
                <a:sym typeface="Comfortaa"/>
              </a:rPr>
              <a:t>- Step 6</a:t>
            </a:r>
            <a:endParaRPr>
              <a:latin typeface="Comfortaa"/>
              <a:ea typeface="Comfortaa"/>
              <a:cs typeface="Comfortaa"/>
              <a:sym typeface="Comfortaa"/>
            </a:endParaRPr>
          </a:p>
        </p:txBody>
      </p:sp>
      <p:sp>
        <p:nvSpPr>
          <p:cNvPr id="237" name="Google Shape;237;p34"/>
          <p:cNvSpPr txBox="1"/>
          <p:nvPr>
            <p:ph idx="1" type="body"/>
          </p:nvPr>
        </p:nvSpPr>
        <p:spPr>
          <a:xfrm>
            <a:off x="311700" y="607800"/>
            <a:ext cx="8520600" cy="3398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600">
                <a:solidFill>
                  <a:srgbClr val="000000"/>
                </a:solidFill>
                <a:latin typeface="Comfortaa"/>
                <a:ea typeface="Comfortaa"/>
                <a:cs typeface="Comfortaa"/>
                <a:sym typeface="Comfortaa"/>
              </a:rPr>
              <a:t>Selecting output corners</a:t>
            </a:r>
            <a:endParaRPr b="1" sz="1400">
              <a:solidFill>
                <a:srgbClr val="000000"/>
              </a:solidFill>
              <a:latin typeface="Comfortaa"/>
              <a:ea typeface="Comfortaa"/>
              <a:cs typeface="Comfortaa"/>
              <a:sym typeface="Comfortaa"/>
            </a:endParaRPr>
          </a:p>
          <a:p>
            <a:pPr indent="457200" lvl="0" marL="0" rtl="0" algn="l">
              <a:spcBef>
                <a:spcPts val="0"/>
              </a:spcBef>
              <a:spcAft>
                <a:spcPts val="0"/>
              </a:spcAft>
              <a:buNone/>
            </a:pPr>
            <a:r>
              <a:rPr lang="en" sz="1400">
                <a:solidFill>
                  <a:srgbClr val="000000"/>
                </a:solidFill>
                <a:latin typeface="Comfortaa"/>
                <a:ea typeface="Comfortaa"/>
                <a:cs typeface="Comfortaa"/>
                <a:sym typeface="Comfortaa"/>
              </a:rPr>
              <a:t> Now as we have suppressed all the non-maximum corners, it is important to select the corners, or  more precisely interest points we want, we can do this by either of the methods:</a:t>
            </a:r>
            <a:endParaRPr sz="1400">
              <a:solidFill>
                <a:srgbClr val="000000"/>
              </a:solidFill>
              <a:latin typeface="Comfortaa"/>
              <a:ea typeface="Comfortaa"/>
              <a:cs typeface="Comfortaa"/>
              <a:sym typeface="Comfortaa"/>
            </a:endParaRPr>
          </a:p>
          <a:p>
            <a:pPr indent="368300" lvl="0" marL="0" rtl="0" algn="l">
              <a:spcBef>
                <a:spcPts val="0"/>
              </a:spcBef>
              <a:spcAft>
                <a:spcPts val="0"/>
              </a:spcAft>
              <a:buClr>
                <a:srgbClr val="000000"/>
              </a:buClr>
              <a:buSzPts val="1400"/>
              <a:buFont typeface="Comfortaa"/>
              <a:buAutoNum type="arabicPeriod"/>
            </a:pPr>
            <a:r>
              <a:rPr lang="en" sz="1400">
                <a:solidFill>
                  <a:srgbClr val="000000"/>
                </a:solidFill>
                <a:latin typeface="Comfortaa"/>
                <a:ea typeface="Comfortaa"/>
                <a:cs typeface="Comfortaa"/>
                <a:sym typeface="Comfortaa"/>
              </a:rPr>
              <a:t>The simplest one is to select all the corners detected. In this case, the sorting is given by the non-maximum suppression algorithm, i.e. sorted by rows and then by columns.</a:t>
            </a:r>
            <a:endParaRPr sz="1400">
              <a:solidFill>
                <a:srgbClr val="000000"/>
              </a:solidFill>
              <a:latin typeface="Comfortaa"/>
              <a:ea typeface="Comfortaa"/>
              <a:cs typeface="Comfortaa"/>
              <a:sym typeface="Comfortaa"/>
            </a:endParaRPr>
          </a:p>
          <a:p>
            <a:pPr indent="368300" lvl="0" marL="0" rtl="0" algn="l">
              <a:spcBef>
                <a:spcPts val="0"/>
              </a:spcBef>
              <a:spcAft>
                <a:spcPts val="0"/>
              </a:spcAft>
              <a:buClr>
                <a:srgbClr val="000000"/>
              </a:buClr>
              <a:buSzPts val="1400"/>
              <a:buFont typeface="Comfortaa"/>
              <a:buAutoNum type="arabicPeriod"/>
            </a:pPr>
            <a:r>
              <a:rPr lang="en" sz="1400">
                <a:solidFill>
                  <a:srgbClr val="000000"/>
                </a:solidFill>
                <a:latin typeface="Comfortaa"/>
                <a:ea typeface="Comfortaa"/>
                <a:cs typeface="Comfortaa"/>
                <a:sym typeface="Comfortaa"/>
              </a:rPr>
              <a:t>All the corners are sorted by their corner strength values in descending order. This is interesting for applications that need to process the more discriminant features first.</a:t>
            </a:r>
            <a:endParaRPr sz="1400">
              <a:solidFill>
                <a:srgbClr val="000000"/>
              </a:solidFill>
              <a:latin typeface="Comfortaa"/>
              <a:ea typeface="Comfortaa"/>
              <a:cs typeface="Comfortaa"/>
              <a:sym typeface="Comfortaa"/>
            </a:endParaRPr>
          </a:p>
          <a:p>
            <a:pPr indent="368300" lvl="0" marL="0" rtl="0" algn="l">
              <a:spcBef>
                <a:spcPts val="0"/>
              </a:spcBef>
              <a:spcAft>
                <a:spcPts val="0"/>
              </a:spcAft>
              <a:buClr>
                <a:srgbClr val="000000"/>
              </a:buClr>
              <a:buSzPts val="1400"/>
              <a:buFont typeface="Comfortaa"/>
              <a:buAutoNum type="arabicPeriod"/>
            </a:pPr>
            <a:r>
              <a:rPr lang="en" sz="1400">
                <a:solidFill>
                  <a:srgbClr val="000000"/>
                </a:solidFill>
                <a:latin typeface="Comfortaa"/>
                <a:ea typeface="Comfortaa"/>
                <a:cs typeface="Comfortaa"/>
                <a:sym typeface="Comfortaa"/>
              </a:rPr>
              <a:t>Another alternative is to select a subset of the corners detected. The user specifies a number of corners to be found and the application returns the set with the highest discriminant values.</a:t>
            </a:r>
            <a:endParaRPr sz="1400">
              <a:solidFill>
                <a:srgbClr val="000000"/>
              </a:solidFill>
              <a:latin typeface="Comfortaa"/>
              <a:ea typeface="Comfortaa"/>
              <a:cs typeface="Comfortaa"/>
              <a:sym typeface="Comfortaa"/>
            </a:endParaRPr>
          </a:p>
          <a:p>
            <a:pPr indent="368300" lvl="0" marL="0" rtl="0" algn="l">
              <a:spcBef>
                <a:spcPts val="0"/>
              </a:spcBef>
              <a:spcAft>
                <a:spcPts val="0"/>
              </a:spcAft>
              <a:buClr>
                <a:srgbClr val="000000"/>
              </a:buClr>
              <a:buSzPts val="1400"/>
              <a:buFont typeface="Comfortaa"/>
              <a:buAutoNum type="arabicPeriod"/>
            </a:pPr>
            <a:r>
              <a:rPr lang="en" sz="1400">
                <a:solidFill>
                  <a:srgbClr val="000000"/>
                </a:solidFill>
                <a:latin typeface="Comfortaa"/>
                <a:ea typeface="Comfortaa"/>
                <a:cs typeface="Comfortaa"/>
                <a:sym typeface="Comfortaa"/>
              </a:rPr>
              <a:t>We may also select a set of corners equally distributed on the image. In that case, the user specifies a number of cells and the total number of points to be detected. </a:t>
            </a:r>
            <a:endParaRPr sz="2100">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Harris Corner Detection </a:t>
            </a:r>
            <a:r>
              <a:rPr lang="en">
                <a:latin typeface="Comfortaa"/>
                <a:ea typeface="Comfortaa"/>
                <a:cs typeface="Comfortaa"/>
                <a:sym typeface="Comfortaa"/>
              </a:rPr>
              <a:t>- Step 7</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
        <p:nvSpPr>
          <p:cNvPr id="243" name="Google Shape;243;p35"/>
          <p:cNvSpPr txBox="1"/>
          <p:nvPr>
            <p:ph idx="1" type="body"/>
          </p:nvPr>
        </p:nvSpPr>
        <p:spPr>
          <a:xfrm>
            <a:off x="311700" y="851000"/>
            <a:ext cx="8520600" cy="6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Calculating subpixel accuracy</a:t>
            </a:r>
            <a:endParaRPr b="1" sz="1500">
              <a:solidFill>
                <a:srgbClr val="000000"/>
              </a:solidFill>
              <a:latin typeface="Comfortaa"/>
              <a:ea typeface="Comfortaa"/>
              <a:cs typeface="Comfortaa"/>
              <a:sym typeface="Comfortaa"/>
            </a:endParaRPr>
          </a:p>
          <a:p>
            <a:pPr indent="0" lvl="0" marL="0" rtl="0" algn="l">
              <a:spcBef>
                <a:spcPts val="0"/>
              </a:spcBef>
              <a:spcAft>
                <a:spcPts val="0"/>
              </a:spcAft>
              <a:buNone/>
            </a:pPr>
            <a:r>
              <a:rPr lang="en" sz="1500">
                <a:solidFill>
                  <a:srgbClr val="000000"/>
                </a:solidFill>
                <a:latin typeface="Comfortaa"/>
                <a:ea typeface="Comfortaa"/>
                <a:cs typeface="Comfortaa"/>
                <a:sym typeface="Comfortaa"/>
              </a:rPr>
              <a:t>		This is the final step in the process, let us see the images below</a:t>
            </a:r>
            <a:endParaRPr sz="2200">
              <a:latin typeface="Comfortaa"/>
              <a:ea typeface="Comfortaa"/>
              <a:cs typeface="Comfortaa"/>
              <a:sym typeface="Comfortaa"/>
            </a:endParaRPr>
          </a:p>
        </p:txBody>
      </p:sp>
      <p:pic>
        <p:nvPicPr>
          <p:cNvPr id="244" name="Google Shape;244;p35"/>
          <p:cNvPicPr preferRelativeResize="0"/>
          <p:nvPr/>
        </p:nvPicPr>
        <p:blipFill>
          <a:blip r:embed="rId3">
            <a:alphaModFix/>
          </a:blip>
          <a:stretch>
            <a:fillRect/>
          </a:stretch>
        </p:blipFill>
        <p:spPr>
          <a:xfrm>
            <a:off x="3682250" y="1543700"/>
            <a:ext cx="1152525" cy="923925"/>
          </a:xfrm>
          <a:prstGeom prst="rect">
            <a:avLst/>
          </a:prstGeom>
          <a:noFill/>
          <a:ln>
            <a:noFill/>
          </a:ln>
        </p:spPr>
      </p:pic>
      <p:pic>
        <p:nvPicPr>
          <p:cNvPr id="245" name="Google Shape;245;p35"/>
          <p:cNvPicPr preferRelativeResize="0"/>
          <p:nvPr/>
        </p:nvPicPr>
        <p:blipFill>
          <a:blip r:embed="rId4">
            <a:alphaModFix/>
          </a:blip>
          <a:stretch>
            <a:fillRect/>
          </a:stretch>
        </p:blipFill>
        <p:spPr>
          <a:xfrm>
            <a:off x="5520250" y="1472250"/>
            <a:ext cx="1104900" cy="1066800"/>
          </a:xfrm>
          <a:prstGeom prst="rect">
            <a:avLst/>
          </a:prstGeom>
          <a:noFill/>
          <a:ln>
            <a:noFill/>
          </a:ln>
        </p:spPr>
      </p:pic>
      <p:sp>
        <p:nvSpPr>
          <p:cNvPr id="246" name="Google Shape;246;p35"/>
          <p:cNvSpPr txBox="1"/>
          <p:nvPr/>
        </p:nvSpPr>
        <p:spPr>
          <a:xfrm>
            <a:off x="340650" y="2571750"/>
            <a:ext cx="8462700" cy="1760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800"/>
              </a:spcAft>
              <a:buNone/>
            </a:pPr>
            <a:r>
              <a:rPr lang="en" sz="1450">
                <a:latin typeface="Comfortaa"/>
                <a:ea typeface="Comfortaa"/>
                <a:cs typeface="Comfortaa"/>
                <a:sym typeface="Comfortaa"/>
              </a:rPr>
              <a:t>You can see that the corner does not lie on a single pixel. The corner is "spread out" (In fact, in real life situations, it's almost impossible to get corners to lie on exact pixels). So, with a corner detection algorithm like </a:t>
            </a:r>
            <a:r>
              <a:rPr lang="en" sz="1450">
                <a:uFill>
                  <a:noFill/>
                </a:uFill>
                <a:latin typeface="Comfortaa"/>
                <a:ea typeface="Comfortaa"/>
                <a:cs typeface="Comfortaa"/>
                <a:sym typeface="Comfortaa"/>
                <a:hlinkClick r:id="rId5"/>
              </a:rPr>
              <a:t>the Shi-Tomasi corner detector</a:t>
            </a:r>
            <a:r>
              <a:rPr lang="en" sz="1450">
                <a:latin typeface="Comfortaa"/>
                <a:ea typeface="Comfortaa"/>
                <a:cs typeface="Comfortaa"/>
                <a:sym typeface="Comfortaa"/>
              </a:rPr>
              <a:t> or </a:t>
            </a:r>
            <a:r>
              <a:rPr lang="en" sz="1450">
                <a:uFill>
                  <a:noFill/>
                </a:uFill>
                <a:latin typeface="Comfortaa"/>
                <a:ea typeface="Comfortaa"/>
                <a:cs typeface="Comfortaa"/>
                <a:sym typeface="Comfortaa"/>
                <a:hlinkClick r:id="rId6"/>
              </a:rPr>
              <a:t>the Harris corner detector</a:t>
            </a:r>
            <a:r>
              <a:rPr lang="en" sz="1450">
                <a:latin typeface="Comfortaa"/>
                <a:ea typeface="Comfortaa"/>
                <a:cs typeface="Comfortaa"/>
                <a:sym typeface="Comfortaa"/>
              </a:rPr>
              <a:t>, you will end up with a corner like (56, 120). But, scientists and other people want a corner like (56.768, 120.1432). This is subpixel accuracy. Hence, it becomes necessary to refine features with subpixel accuracy. </a:t>
            </a:r>
            <a:endParaRPr sz="1450">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Canny Edge Detection</a:t>
            </a:r>
            <a:endParaRPr>
              <a:latin typeface="Comfortaa"/>
              <a:ea typeface="Comfortaa"/>
              <a:cs typeface="Comfortaa"/>
              <a:sym typeface="Comfortaa"/>
            </a:endParaRPr>
          </a:p>
        </p:txBody>
      </p:sp>
      <p:sp>
        <p:nvSpPr>
          <p:cNvPr id="252" name="Google Shape;252;p36"/>
          <p:cNvSpPr txBox="1"/>
          <p:nvPr>
            <p:ph idx="1" type="body"/>
          </p:nvPr>
        </p:nvSpPr>
        <p:spPr>
          <a:xfrm>
            <a:off x="311700" y="1229875"/>
            <a:ext cx="8520600" cy="182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700">
                <a:solidFill>
                  <a:srgbClr val="000000"/>
                </a:solidFill>
                <a:latin typeface="Comfortaa"/>
                <a:ea typeface="Comfortaa"/>
                <a:cs typeface="Comfortaa"/>
                <a:sym typeface="Comfortaa"/>
              </a:rPr>
              <a:t>Canny Edge detection, a popular edge detection algorithm developed by</a:t>
            </a:r>
            <a:r>
              <a:rPr lang="en" sz="1700">
                <a:solidFill>
                  <a:srgbClr val="404040"/>
                </a:solidFill>
                <a:highlight>
                  <a:srgbClr val="FCFCFC"/>
                </a:highlight>
                <a:latin typeface="Comfortaa"/>
                <a:ea typeface="Comfortaa"/>
                <a:cs typeface="Comfortaa"/>
                <a:sym typeface="Comfortaa"/>
              </a:rPr>
              <a:t> John F. Canny in 1986. It is a multi-stage algorithm and we will go through each stage.</a:t>
            </a:r>
            <a:r>
              <a:rPr lang="en" sz="1700">
                <a:solidFill>
                  <a:srgbClr val="000000"/>
                </a:solidFill>
                <a:latin typeface="Comfortaa"/>
                <a:ea typeface="Comfortaa"/>
                <a:cs typeface="Comfortaa"/>
                <a:sym typeface="Comfortaa"/>
              </a:rPr>
              <a:t> Before we start proceeding towards the steps, it's important to first convert the image into grayscale as this detector is based on the grayscale images.</a:t>
            </a:r>
            <a:endParaRPr sz="1700">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Canny Edge Detection - Step 1</a:t>
            </a:r>
            <a:endParaRPr>
              <a:latin typeface="Comfortaa"/>
              <a:ea typeface="Comfortaa"/>
              <a:cs typeface="Comfortaa"/>
              <a:sym typeface="Comfortaa"/>
            </a:endParaRPr>
          </a:p>
        </p:txBody>
      </p:sp>
      <p:sp>
        <p:nvSpPr>
          <p:cNvPr id="258" name="Google Shape;258;p37"/>
          <p:cNvSpPr txBox="1"/>
          <p:nvPr>
            <p:ph idx="1" type="body"/>
          </p:nvPr>
        </p:nvSpPr>
        <p:spPr>
          <a:xfrm>
            <a:off x="311700" y="772875"/>
            <a:ext cx="8520600" cy="24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Noise reduction</a:t>
            </a:r>
            <a:endParaRPr b="1" sz="1600">
              <a:solidFill>
                <a:srgbClr val="000000"/>
              </a:solidFill>
              <a:latin typeface="Comfortaa"/>
              <a:ea typeface="Comfortaa"/>
              <a:cs typeface="Comfortaa"/>
              <a:sym typeface="Comfortaa"/>
            </a:endParaRPr>
          </a:p>
          <a:p>
            <a:pPr indent="0" lvl="0" marL="914400" rtl="0" algn="l">
              <a:spcBef>
                <a:spcPts val="0"/>
              </a:spcBef>
              <a:spcAft>
                <a:spcPts val="0"/>
              </a:spcAft>
              <a:buNone/>
            </a:pPr>
            <a:r>
              <a:t/>
            </a:r>
            <a:endParaRPr b="1" sz="1600">
              <a:solidFill>
                <a:srgbClr val="000000"/>
              </a:solidFill>
              <a:latin typeface="Comfortaa"/>
              <a:ea typeface="Comfortaa"/>
              <a:cs typeface="Comfortaa"/>
              <a:sym typeface="Comfortaa"/>
            </a:endParaRPr>
          </a:p>
          <a:p>
            <a:pPr indent="0" lvl="0" marL="0" rtl="0" algn="l">
              <a:spcBef>
                <a:spcPts val="0"/>
              </a:spcBef>
              <a:spcAft>
                <a:spcPts val="0"/>
              </a:spcAft>
              <a:buNone/>
            </a:pPr>
            <a:r>
              <a:rPr lang="en" sz="1600">
                <a:solidFill>
                  <a:srgbClr val="000000"/>
                </a:solidFill>
                <a:latin typeface="Comfortaa"/>
                <a:ea typeface="Comfortaa"/>
                <a:cs typeface="Comfortaa"/>
                <a:sym typeface="Comfortaa"/>
              </a:rPr>
              <a:t>	We get rid of the noise in the image by using a Gaussian filter/Gaussian Blur to smooth it. The extent of blur required can be adopted by choosing the kernel size as per our choice. Commonly, we use the 5*5 kernel. </a:t>
            </a:r>
            <a:endParaRPr sz="1600">
              <a:solidFill>
                <a:srgbClr val="000000"/>
              </a:solidFill>
              <a:latin typeface="Comfortaa"/>
              <a:ea typeface="Comfortaa"/>
              <a:cs typeface="Comfortaa"/>
              <a:sym typeface="Comfortaa"/>
            </a:endParaRPr>
          </a:p>
          <a:p>
            <a:pPr indent="0" lvl="0" marL="914400" rtl="0" algn="l">
              <a:spcBef>
                <a:spcPts val="0"/>
              </a:spcBef>
              <a:spcAft>
                <a:spcPts val="0"/>
              </a:spcAft>
              <a:buNone/>
            </a:pPr>
            <a:r>
              <a:rPr lang="en" sz="1600">
                <a:solidFill>
                  <a:srgbClr val="000000"/>
                </a:solidFill>
                <a:latin typeface="Comfortaa"/>
                <a:ea typeface="Comfortaa"/>
                <a:cs typeface="Comfortaa"/>
                <a:sym typeface="Comfortaa"/>
              </a:rPr>
              <a:t>	</a:t>
            </a:r>
            <a:endParaRPr sz="1600">
              <a:solidFill>
                <a:srgbClr val="000000"/>
              </a:solidFill>
              <a:latin typeface="Comfortaa"/>
              <a:ea typeface="Comfortaa"/>
              <a:cs typeface="Comfortaa"/>
              <a:sym typeface="Comfortaa"/>
            </a:endParaRPr>
          </a:p>
          <a:p>
            <a:pPr indent="457200" lvl="0" marL="0" rtl="0" algn="l">
              <a:spcBef>
                <a:spcPts val="0"/>
              </a:spcBef>
              <a:spcAft>
                <a:spcPts val="0"/>
              </a:spcAft>
              <a:buNone/>
            </a:pPr>
            <a:r>
              <a:rPr lang="en" sz="1600">
                <a:solidFill>
                  <a:srgbClr val="000000"/>
                </a:solidFill>
                <a:latin typeface="Comfortaa"/>
                <a:ea typeface="Comfortaa"/>
                <a:cs typeface="Comfortaa"/>
                <a:sym typeface="Comfortaa"/>
              </a:rPr>
              <a:t>Once the kernel matrix is generated, and multiplied with the image matrix, we get the blurred image, this is then passed onto the next step.</a:t>
            </a:r>
            <a:endParaRPr sz="1600">
              <a:solidFill>
                <a:srgbClr val="000000"/>
              </a:solidFill>
              <a:latin typeface="Comfortaa"/>
              <a:ea typeface="Comfortaa"/>
              <a:cs typeface="Comfortaa"/>
              <a:sym typeface="Comfortaa"/>
            </a:endParaRPr>
          </a:p>
          <a:p>
            <a:pPr indent="0" lvl="0" marL="0" rtl="0" algn="l">
              <a:spcBef>
                <a:spcPts val="0"/>
              </a:spcBef>
              <a:spcAft>
                <a:spcPts val="1600"/>
              </a:spcAft>
              <a:buNone/>
            </a:pPr>
            <a:r>
              <a:t/>
            </a:r>
            <a:endParaRPr>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Canny Edge Detection - Step 2</a:t>
            </a:r>
            <a:endParaRPr>
              <a:latin typeface="Comfortaa"/>
              <a:ea typeface="Comfortaa"/>
              <a:cs typeface="Comfortaa"/>
              <a:sym typeface="Comfortaa"/>
            </a:endParaRPr>
          </a:p>
        </p:txBody>
      </p:sp>
      <p:sp>
        <p:nvSpPr>
          <p:cNvPr id="264" name="Google Shape;264;p38"/>
          <p:cNvSpPr txBox="1"/>
          <p:nvPr>
            <p:ph idx="1" type="body"/>
          </p:nvPr>
        </p:nvSpPr>
        <p:spPr>
          <a:xfrm>
            <a:off x="311700" y="772875"/>
            <a:ext cx="8520600" cy="20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Intensity Gradient Calculation</a:t>
            </a:r>
            <a:endParaRPr b="1" sz="16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b="1" sz="1500">
              <a:solidFill>
                <a:srgbClr val="000000"/>
              </a:solidFill>
              <a:latin typeface="Comfortaa"/>
              <a:ea typeface="Comfortaa"/>
              <a:cs typeface="Comfortaa"/>
              <a:sym typeface="Comfortaa"/>
            </a:endParaRPr>
          </a:p>
          <a:p>
            <a:pPr indent="0" lvl="0" marL="0" rtl="0" algn="l">
              <a:spcBef>
                <a:spcPts val="0"/>
              </a:spcBef>
              <a:spcAft>
                <a:spcPts val="0"/>
              </a:spcAft>
              <a:buNone/>
            </a:pPr>
            <a:r>
              <a:rPr lang="en" sz="1500">
                <a:solidFill>
                  <a:srgbClr val="000000"/>
                </a:solidFill>
                <a:latin typeface="Comfortaa"/>
                <a:ea typeface="Comfortaa"/>
                <a:cs typeface="Comfortaa"/>
                <a:sym typeface="Comfortaa"/>
              </a:rPr>
              <a:t>	In this step, we calculate the edge intensity and </a:t>
            </a:r>
            <a:r>
              <a:rPr lang="en" sz="1500">
                <a:solidFill>
                  <a:srgbClr val="292929"/>
                </a:solidFill>
                <a:highlight>
                  <a:srgbClr val="FFFFFF"/>
                </a:highlight>
                <a:latin typeface="Comfortaa"/>
                <a:ea typeface="Comfortaa"/>
                <a:cs typeface="Comfortaa"/>
                <a:sym typeface="Comfortaa"/>
              </a:rPr>
              <a:t>direction by calculating the gradient of the image using edge detection operators. After the image is smoothed, the gradient (I) w.r.t ‘x’ and ‘y’ are calculated and can be convolved with Sobel kernels (K) along respective gradients (‘x’ and ‘y’) (used as a mask for edge detection). Examples of the Sobel kernels are of the form:</a:t>
            </a:r>
            <a:endParaRPr sz="2200">
              <a:latin typeface="Comfortaa"/>
              <a:ea typeface="Comfortaa"/>
              <a:cs typeface="Comfortaa"/>
              <a:sym typeface="Comfortaa"/>
            </a:endParaRPr>
          </a:p>
        </p:txBody>
      </p:sp>
      <p:pic>
        <p:nvPicPr>
          <p:cNvPr id="265" name="Google Shape;265;p38"/>
          <p:cNvPicPr preferRelativeResize="0"/>
          <p:nvPr/>
        </p:nvPicPr>
        <p:blipFill>
          <a:blip r:embed="rId3">
            <a:alphaModFix/>
          </a:blip>
          <a:stretch>
            <a:fillRect/>
          </a:stretch>
        </p:blipFill>
        <p:spPr>
          <a:xfrm>
            <a:off x="5166250" y="2631500"/>
            <a:ext cx="3552075" cy="856075"/>
          </a:xfrm>
          <a:prstGeom prst="rect">
            <a:avLst/>
          </a:prstGeom>
          <a:noFill/>
          <a:ln>
            <a:noFill/>
          </a:ln>
        </p:spPr>
      </p:pic>
      <p:sp>
        <p:nvSpPr>
          <p:cNvPr id="266" name="Google Shape;266;p38"/>
          <p:cNvSpPr txBox="1"/>
          <p:nvPr/>
        </p:nvSpPr>
        <p:spPr>
          <a:xfrm>
            <a:off x="311700" y="3322050"/>
            <a:ext cx="2855100" cy="91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92929"/>
                </a:solidFill>
                <a:highlight>
                  <a:srgbClr val="FFFFFF"/>
                </a:highlight>
                <a:latin typeface="Comfortaa"/>
                <a:ea typeface="Comfortaa"/>
                <a:cs typeface="Comfortaa"/>
                <a:sym typeface="Comfortaa"/>
              </a:rPr>
              <a:t>Thus, now the magnitude and slope of the gradient can be calculated as:</a:t>
            </a:r>
            <a:endParaRPr sz="1800"/>
          </a:p>
        </p:txBody>
      </p:sp>
      <p:pic>
        <p:nvPicPr>
          <p:cNvPr id="267" name="Google Shape;267;p38"/>
          <p:cNvPicPr preferRelativeResize="0"/>
          <p:nvPr/>
        </p:nvPicPr>
        <p:blipFill>
          <a:blip r:embed="rId4">
            <a:alphaModFix/>
          </a:blip>
          <a:stretch>
            <a:fillRect/>
          </a:stretch>
        </p:blipFill>
        <p:spPr>
          <a:xfrm>
            <a:off x="3055725" y="3380662"/>
            <a:ext cx="1923237" cy="856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Canny Edge Detection - Step 3</a:t>
            </a:r>
            <a:endParaRPr>
              <a:latin typeface="Comfortaa"/>
              <a:ea typeface="Comfortaa"/>
              <a:cs typeface="Comfortaa"/>
              <a:sym typeface="Comfortaa"/>
            </a:endParaRPr>
          </a:p>
        </p:txBody>
      </p:sp>
      <p:sp>
        <p:nvSpPr>
          <p:cNvPr id="273" name="Google Shape;273;p39"/>
          <p:cNvSpPr txBox="1"/>
          <p:nvPr>
            <p:ph idx="1" type="body"/>
          </p:nvPr>
        </p:nvSpPr>
        <p:spPr>
          <a:xfrm>
            <a:off x="311700" y="772875"/>
            <a:ext cx="8520600" cy="22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Non-maximum suppression</a:t>
            </a:r>
            <a:endParaRPr b="1" sz="1500">
              <a:solidFill>
                <a:srgbClr val="000000"/>
              </a:solidFill>
              <a:latin typeface="Comfortaa"/>
              <a:ea typeface="Comfortaa"/>
              <a:cs typeface="Comfortaa"/>
              <a:sym typeface="Comfortaa"/>
            </a:endParaRPr>
          </a:p>
          <a:p>
            <a:pPr indent="0" lvl="0" marL="0" rtl="0" algn="l">
              <a:spcBef>
                <a:spcPts val="0"/>
              </a:spcBef>
              <a:spcAft>
                <a:spcPts val="0"/>
              </a:spcAft>
              <a:buNone/>
            </a:pPr>
            <a:r>
              <a:rPr lang="en" sz="1500">
                <a:solidFill>
                  <a:srgbClr val="000000"/>
                </a:solidFill>
                <a:latin typeface="Comfortaa"/>
                <a:ea typeface="Comfortaa"/>
                <a:cs typeface="Comfortaa"/>
                <a:sym typeface="Comfortaa"/>
              </a:rPr>
              <a:t>	</a:t>
            </a:r>
            <a:r>
              <a:rPr lang="en" sz="1500">
                <a:solidFill>
                  <a:srgbClr val="404040"/>
                </a:solidFill>
                <a:highlight>
                  <a:srgbClr val="FCFCFC"/>
                </a:highlight>
                <a:latin typeface="Comfortaa"/>
                <a:ea typeface="Comfortaa"/>
                <a:cs typeface="Comfortaa"/>
                <a:sym typeface="Comfortaa"/>
              </a:rPr>
              <a:t>After getting gradient magnitude and direction, a full scan of the image is done to remove any unwanted pixels which may not constitute the edge. For this, at every pixel, the pixel is checked if it is a local maximum in its neighborhood in the direction of gradient. If any of the pixels around it appears to be of a higher intensity, than the one being processed or surrounding it, then this pixel is kept and the other one’s intensity is accounted to 0. </a:t>
            </a:r>
            <a:r>
              <a:rPr lang="en" sz="1500">
                <a:solidFill>
                  <a:srgbClr val="292929"/>
                </a:solidFill>
                <a:highlight>
                  <a:srgbClr val="FFFFFF"/>
                </a:highlight>
                <a:latin typeface="Comfortaa"/>
                <a:ea typeface="Comfortaa"/>
                <a:cs typeface="Comfortaa"/>
                <a:sym typeface="Comfortaa"/>
              </a:rPr>
              <a:t>If there are no pixels in the edge direction having more intense values, then the value of the current pixel is kept.</a:t>
            </a:r>
            <a:endParaRPr sz="1500">
              <a:latin typeface="Comfortaa"/>
              <a:ea typeface="Comfortaa"/>
              <a:cs typeface="Comfortaa"/>
              <a:sym typeface="Comfortaa"/>
            </a:endParaRPr>
          </a:p>
        </p:txBody>
      </p:sp>
      <p:pic>
        <p:nvPicPr>
          <p:cNvPr id="274" name="Google Shape;274;p39"/>
          <p:cNvPicPr preferRelativeResize="0"/>
          <p:nvPr/>
        </p:nvPicPr>
        <p:blipFill>
          <a:blip r:embed="rId3">
            <a:alphaModFix/>
          </a:blip>
          <a:stretch>
            <a:fillRect/>
          </a:stretch>
        </p:blipFill>
        <p:spPr>
          <a:xfrm>
            <a:off x="743125" y="3026475"/>
            <a:ext cx="3468300" cy="1700150"/>
          </a:xfrm>
          <a:prstGeom prst="rect">
            <a:avLst/>
          </a:prstGeom>
          <a:noFill/>
          <a:ln>
            <a:noFill/>
          </a:ln>
        </p:spPr>
      </p:pic>
      <p:pic>
        <p:nvPicPr>
          <p:cNvPr id="275" name="Google Shape;275;p39"/>
          <p:cNvPicPr preferRelativeResize="0"/>
          <p:nvPr/>
        </p:nvPicPr>
        <p:blipFill>
          <a:blip r:embed="rId4">
            <a:alphaModFix/>
          </a:blip>
          <a:stretch>
            <a:fillRect/>
          </a:stretch>
        </p:blipFill>
        <p:spPr>
          <a:xfrm>
            <a:off x="4392625" y="3091325"/>
            <a:ext cx="1743075" cy="1714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Canny Edge Detection - Step 4</a:t>
            </a:r>
            <a:endParaRPr>
              <a:latin typeface="Comfortaa"/>
              <a:ea typeface="Comfortaa"/>
              <a:cs typeface="Comfortaa"/>
              <a:sym typeface="Comfortaa"/>
            </a:endParaRPr>
          </a:p>
        </p:txBody>
      </p:sp>
      <p:sp>
        <p:nvSpPr>
          <p:cNvPr id="281" name="Google Shape;281;p40"/>
          <p:cNvSpPr txBox="1"/>
          <p:nvPr>
            <p:ph idx="1" type="body"/>
          </p:nvPr>
        </p:nvSpPr>
        <p:spPr>
          <a:xfrm>
            <a:off x="311700" y="772875"/>
            <a:ext cx="8520600" cy="30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Double Threshold</a:t>
            </a:r>
            <a:endParaRPr b="1" sz="16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b="1" sz="1500">
              <a:solidFill>
                <a:srgbClr val="000000"/>
              </a:solidFill>
              <a:latin typeface="Comfortaa"/>
              <a:ea typeface="Comfortaa"/>
              <a:cs typeface="Comfortaa"/>
              <a:sym typeface="Comfortaa"/>
            </a:endParaRPr>
          </a:p>
          <a:p>
            <a:pPr indent="457200" lvl="0" marL="0" rtl="0" algn="l">
              <a:spcBef>
                <a:spcPts val="0"/>
              </a:spcBef>
              <a:spcAft>
                <a:spcPts val="0"/>
              </a:spcAft>
              <a:buNone/>
            </a:pPr>
            <a:r>
              <a:rPr lang="en" sz="1500">
                <a:solidFill>
                  <a:srgbClr val="000000"/>
                </a:solidFill>
                <a:latin typeface="Comfortaa"/>
                <a:ea typeface="Comfortaa"/>
                <a:cs typeface="Comfortaa"/>
                <a:sym typeface="Comfortaa"/>
              </a:rPr>
              <a:t>This step aims at identifying strong, weak and non-relevant pixels in the image. The strong pixels alone contribute for the final edge while the other two don’t. Thus, for this we define two thresholds, high threshold to identify the strong pixels and low threshold to identify some of the non-relevant pixels. </a:t>
            </a:r>
            <a:endParaRPr sz="1500">
              <a:solidFill>
                <a:srgbClr val="000000"/>
              </a:solidFill>
              <a:latin typeface="Comfortaa"/>
              <a:ea typeface="Comfortaa"/>
              <a:cs typeface="Comfortaa"/>
              <a:sym typeface="Comfortaa"/>
            </a:endParaRPr>
          </a:p>
          <a:p>
            <a:pPr indent="457200" lvl="0" marL="0" rtl="0" algn="l">
              <a:spcBef>
                <a:spcPts val="0"/>
              </a:spcBef>
              <a:spcAft>
                <a:spcPts val="0"/>
              </a:spcAft>
              <a:buNone/>
            </a:pPr>
            <a:r>
              <a:rPr lang="en" sz="1500">
                <a:solidFill>
                  <a:srgbClr val="000000"/>
                </a:solidFill>
                <a:latin typeface="Comfortaa"/>
                <a:ea typeface="Comfortaa"/>
                <a:cs typeface="Comfortaa"/>
                <a:sym typeface="Comfortaa"/>
              </a:rPr>
              <a:t>All the pixels within these thresholds are classified as weak pixels and the hysteresis mechanism (next step) will help us identify the strong and non-relevant pixels that lie above the high threshold.</a:t>
            </a:r>
            <a:endParaRPr sz="1500">
              <a:solidFill>
                <a:srgbClr val="000000"/>
              </a:solidFill>
              <a:latin typeface="Comfortaa"/>
              <a:ea typeface="Comfortaa"/>
              <a:cs typeface="Comfortaa"/>
              <a:sym typeface="Comfortaa"/>
            </a:endParaRPr>
          </a:p>
          <a:p>
            <a:pPr indent="457200" lvl="0" marL="0" rtl="0" algn="l">
              <a:spcBef>
                <a:spcPts val="0"/>
              </a:spcBef>
              <a:spcAft>
                <a:spcPts val="0"/>
              </a:spcAft>
              <a:buNone/>
            </a:pPr>
            <a:r>
              <a:rPr lang="en" sz="1500">
                <a:solidFill>
                  <a:srgbClr val="000000"/>
                </a:solidFill>
                <a:latin typeface="Comfortaa"/>
                <a:ea typeface="Comfortaa"/>
                <a:cs typeface="Comfortaa"/>
                <a:sym typeface="Comfortaa"/>
              </a:rPr>
              <a:t>The end result of this step is that the image now just consists of two types of pixels, i.e., weak and strong pixels. </a:t>
            </a:r>
            <a:endParaRPr sz="1500">
              <a:latin typeface="Comfortaa"/>
              <a:ea typeface="Comfortaa"/>
              <a:cs typeface="Comfortaa"/>
              <a:sym typeface="Comforta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idx="1" type="body"/>
          </p:nvPr>
        </p:nvSpPr>
        <p:spPr>
          <a:xfrm>
            <a:off x="311700" y="772875"/>
            <a:ext cx="8520600" cy="14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Edge Tracking by Hysteresis</a:t>
            </a:r>
            <a:endParaRPr b="1" sz="16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b="1" sz="1500">
              <a:solidFill>
                <a:srgbClr val="000000"/>
              </a:solidFill>
              <a:latin typeface="Comfortaa"/>
              <a:ea typeface="Comfortaa"/>
              <a:cs typeface="Comfortaa"/>
              <a:sym typeface="Comfortaa"/>
            </a:endParaRPr>
          </a:p>
          <a:p>
            <a:pPr indent="0" lvl="0" marL="0" rtl="0" algn="l">
              <a:spcBef>
                <a:spcPts val="0"/>
              </a:spcBef>
              <a:spcAft>
                <a:spcPts val="0"/>
              </a:spcAft>
              <a:buNone/>
            </a:pPr>
            <a:r>
              <a:rPr lang="en" sz="1500">
                <a:solidFill>
                  <a:srgbClr val="000000"/>
                </a:solidFill>
                <a:latin typeface="Comfortaa"/>
                <a:ea typeface="Comfortaa"/>
                <a:cs typeface="Comfortaa"/>
                <a:sym typeface="Comfortaa"/>
              </a:rPr>
              <a:t>	</a:t>
            </a:r>
            <a:r>
              <a:rPr lang="en" sz="1500">
                <a:solidFill>
                  <a:srgbClr val="292929"/>
                </a:solidFill>
                <a:highlight>
                  <a:srgbClr val="FFFFFF"/>
                </a:highlight>
                <a:latin typeface="Comfortaa"/>
                <a:ea typeface="Comfortaa"/>
                <a:cs typeface="Comfortaa"/>
                <a:sym typeface="Comfortaa"/>
              </a:rPr>
              <a:t>Based on the threshold results, the hysteresis consists of transforming weak pixels into strong ones, if and only if at least one of the pixels around the one being processed is a strong one.</a:t>
            </a:r>
            <a:endParaRPr sz="1500">
              <a:latin typeface="Comfortaa"/>
              <a:ea typeface="Comfortaa"/>
              <a:cs typeface="Comfortaa"/>
              <a:sym typeface="Comfortaa"/>
            </a:endParaRPr>
          </a:p>
        </p:txBody>
      </p:sp>
      <p:sp>
        <p:nvSpPr>
          <p:cNvPr id="287" name="Google Shape;287;p41"/>
          <p:cNvSpPr txBox="1"/>
          <p:nvPr>
            <p:ph type="title"/>
          </p:nvPr>
        </p:nvSpPr>
        <p:spPr>
          <a:xfrm>
            <a:off x="311700" y="16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Canny Edge Detection - Step 5</a:t>
            </a:r>
            <a:endParaRPr>
              <a:latin typeface="Comfortaa"/>
              <a:ea typeface="Comfortaa"/>
              <a:cs typeface="Comfortaa"/>
              <a:sym typeface="Comfortaa"/>
            </a:endParaRPr>
          </a:p>
        </p:txBody>
      </p:sp>
      <p:pic>
        <p:nvPicPr>
          <p:cNvPr id="288" name="Google Shape;288;p41"/>
          <p:cNvPicPr preferRelativeResize="0"/>
          <p:nvPr/>
        </p:nvPicPr>
        <p:blipFill>
          <a:blip r:embed="rId3">
            <a:alphaModFix/>
          </a:blip>
          <a:stretch>
            <a:fillRect/>
          </a:stretch>
        </p:blipFill>
        <p:spPr>
          <a:xfrm>
            <a:off x="311700" y="2314550"/>
            <a:ext cx="5901325" cy="1662875"/>
          </a:xfrm>
          <a:prstGeom prst="rect">
            <a:avLst/>
          </a:prstGeom>
          <a:noFill/>
          <a:ln>
            <a:noFill/>
          </a:ln>
        </p:spPr>
      </p:pic>
      <p:pic>
        <p:nvPicPr>
          <p:cNvPr id="289" name="Google Shape;289;p41"/>
          <p:cNvPicPr preferRelativeResize="0"/>
          <p:nvPr/>
        </p:nvPicPr>
        <p:blipFill>
          <a:blip r:embed="rId4">
            <a:alphaModFix/>
          </a:blip>
          <a:stretch>
            <a:fillRect/>
          </a:stretch>
        </p:blipFill>
        <p:spPr>
          <a:xfrm>
            <a:off x="6213025" y="2205375"/>
            <a:ext cx="2698775" cy="160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107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2"/>
                </a:solidFill>
                <a:latin typeface="Comfortaa"/>
                <a:ea typeface="Comfortaa"/>
                <a:cs typeface="Comfortaa"/>
                <a:sym typeface="Comfortaa"/>
              </a:rPr>
              <a:t>What’s the study about?</a:t>
            </a:r>
            <a:endParaRPr sz="2400">
              <a:solidFill>
                <a:schemeClr val="accent2"/>
              </a:solidFill>
            </a:endParaRPr>
          </a:p>
        </p:txBody>
      </p:sp>
      <p:sp>
        <p:nvSpPr>
          <p:cNvPr id="99" name="Google Shape;99;p15"/>
          <p:cNvSpPr txBox="1"/>
          <p:nvPr>
            <p:ph idx="1" type="body"/>
          </p:nvPr>
        </p:nvSpPr>
        <p:spPr>
          <a:xfrm>
            <a:off x="311700" y="778950"/>
            <a:ext cx="8520600" cy="3789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solidFill>
                  <a:srgbClr val="000000"/>
                </a:solidFill>
                <a:latin typeface="Comfortaa"/>
                <a:ea typeface="Comfortaa"/>
                <a:cs typeface="Comfortaa"/>
                <a:sym typeface="Comfortaa"/>
              </a:rPr>
              <a:t>The scratch of the study is our products in hand, that is, they are the data we have, the job lies in inspecting this part, by using our image processing techniques and classify them if they can be accepted or rejected, i.e., in simple if they are within the dimensional and tolerance limits.</a:t>
            </a:r>
            <a:endParaRPr sz="1400">
              <a:solidFill>
                <a:srgbClr val="000000"/>
              </a:solidFill>
              <a:latin typeface="Comfortaa"/>
              <a:ea typeface="Comfortaa"/>
              <a:cs typeface="Comfortaa"/>
              <a:sym typeface="Comfortaa"/>
            </a:endParaRPr>
          </a:p>
          <a:p>
            <a:pPr indent="457200" lvl="0" marL="0" rtl="0" algn="l">
              <a:spcBef>
                <a:spcPts val="0"/>
              </a:spcBef>
              <a:spcAft>
                <a:spcPts val="0"/>
              </a:spcAft>
              <a:buNone/>
            </a:pPr>
            <a:r>
              <a:rPr lang="en" sz="1400">
                <a:solidFill>
                  <a:srgbClr val="000000"/>
                </a:solidFill>
                <a:latin typeface="Comfortaa"/>
                <a:ea typeface="Comfortaa"/>
                <a:cs typeface="Comfortaa"/>
                <a:sym typeface="Comfortaa"/>
              </a:rPr>
              <a:t>Quality is an important factor that has to be given the utmost priority when a product is bought into the market. And when it comes to bolts and nuts, it just looks like a small component, but plays a major role in all the major machinery from a bench vice to an aeroplane. Even small shape changes might cause biggest catastrophes, like we might have seen in some air accidents, when a small rivet is the whole cause. There are many such consequences ranging from the threaded part of a screw struck in a hole tap to collapsing of bridges, a bolt or nut defect can be a reason. Hence, it is very important to inspect the part (bolt and nut) before it is being used in any other application.</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Code and Algorithm</a:t>
            </a:r>
            <a:endParaRPr>
              <a:latin typeface="Comfortaa"/>
              <a:ea typeface="Comfortaa"/>
              <a:cs typeface="Comfortaa"/>
              <a:sym typeface="Comfortaa"/>
            </a:endParaRPr>
          </a:p>
        </p:txBody>
      </p:sp>
      <p:sp>
        <p:nvSpPr>
          <p:cNvPr id="295" name="Google Shape;295;p42"/>
          <p:cNvSpPr txBox="1"/>
          <p:nvPr>
            <p:ph idx="1" type="body"/>
          </p:nvPr>
        </p:nvSpPr>
        <p:spPr>
          <a:xfrm>
            <a:off x="311700" y="1229875"/>
            <a:ext cx="8520600" cy="21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rgbClr val="000000"/>
              </a:solidFill>
              <a:latin typeface="Comfortaa"/>
              <a:ea typeface="Comfortaa"/>
              <a:cs typeface="Comfortaa"/>
              <a:sym typeface="Comfortaa"/>
            </a:endParaRPr>
          </a:p>
          <a:p>
            <a:pPr indent="0" lvl="0" marL="0" rtl="0" algn="l">
              <a:spcBef>
                <a:spcPts val="0"/>
              </a:spcBef>
              <a:spcAft>
                <a:spcPts val="0"/>
              </a:spcAft>
              <a:buNone/>
            </a:pPr>
            <a:r>
              <a:rPr lang="en" sz="1600">
                <a:solidFill>
                  <a:srgbClr val="000000"/>
                </a:solidFill>
                <a:latin typeface="Comfortaa"/>
                <a:ea typeface="Comfortaa"/>
                <a:cs typeface="Comfortaa"/>
                <a:sym typeface="Comfortaa"/>
              </a:rPr>
              <a:t>	We deal primarily with two codes here, the </a:t>
            </a:r>
            <a:r>
              <a:rPr b="1" lang="en" sz="1600">
                <a:solidFill>
                  <a:srgbClr val="000000"/>
                </a:solidFill>
                <a:latin typeface="Comfortaa"/>
                <a:ea typeface="Comfortaa"/>
                <a:cs typeface="Comfortaa"/>
                <a:sym typeface="Comfortaa"/>
              </a:rPr>
              <a:t>first one</a:t>
            </a:r>
            <a:r>
              <a:rPr lang="en" sz="1600">
                <a:solidFill>
                  <a:srgbClr val="000000"/>
                </a:solidFill>
                <a:latin typeface="Comfortaa"/>
                <a:ea typeface="Comfortaa"/>
                <a:cs typeface="Comfortaa"/>
                <a:sym typeface="Comfortaa"/>
              </a:rPr>
              <a:t> deals with detecting the </a:t>
            </a:r>
            <a:r>
              <a:rPr b="1" lang="en" sz="1600">
                <a:solidFill>
                  <a:srgbClr val="000000"/>
                </a:solidFill>
                <a:latin typeface="Comfortaa"/>
                <a:ea typeface="Comfortaa"/>
                <a:cs typeface="Comfortaa"/>
                <a:sym typeface="Comfortaa"/>
              </a:rPr>
              <a:t>corners</a:t>
            </a:r>
            <a:r>
              <a:rPr lang="en" sz="1600">
                <a:solidFill>
                  <a:srgbClr val="000000"/>
                </a:solidFill>
                <a:latin typeface="Comfortaa"/>
                <a:ea typeface="Comfortaa"/>
                <a:cs typeface="Comfortaa"/>
                <a:sym typeface="Comfortaa"/>
              </a:rPr>
              <a:t> of the hexagon of the bolt head/nuts, calculating the side lengths and inspecting them. But some bolt heads are circular in shape, hence we cannot use a corner detection here, hence an </a:t>
            </a:r>
            <a:r>
              <a:rPr b="1" lang="en" sz="1600">
                <a:solidFill>
                  <a:srgbClr val="000000"/>
                </a:solidFill>
                <a:latin typeface="Comfortaa"/>
                <a:ea typeface="Comfortaa"/>
                <a:cs typeface="Comfortaa"/>
                <a:sym typeface="Comfortaa"/>
              </a:rPr>
              <a:t>edge detection</a:t>
            </a:r>
            <a:r>
              <a:rPr lang="en" sz="1600">
                <a:solidFill>
                  <a:srgbClr val="000000"/>
                </a:solidFill>
                <a:latin typeface="Comfortaa"/>
                <a:ea typeface="Comfortaa"/>
                <a:cs typeface="Comfortaa"/>
                <a:sym typeface="Comfortaa"/>
              </a:rPr>
              <a:t> algorithm is necessary, and our </a:t>
            </a:r>
            <a:r>
              <a:rPr b="1" lang="en" sz="1600">
                <a:solidFill>
                  <a:srgbClr val="000000"/>
                </a:solidFill>
                <a:latin typeface="Comfortaa"/>
                <a:ea typeface="Comfortaa"/>
                <a:cs typeface="Comfortaa"/>
                <a:sym typeface="Comfortaa"/>
              </a:rPr>
              <a:t>second code</a:t>
            </a:r>
            <a:r>
              <a:rPr lang="en" sz="1600">
                <a:solidFill>
                  <a:srgbClr val="000000"/>
                </a:solidFill>
                <a:latin typeface="Comfortaa"/>
                <a:ea typeface="Comfortaa"/>
                <a:cs typeface="Comfortaa"/>
                <a:sym typeface="Comfortaa"/>
              </a:rPr>
              <a:t> caters this need. From that the diameter can be calculated and inspected.</a:t>
            </a:r>
            <a:endParaRPr sz="2100">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311700" y="1719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Code 1 : Harris Corner Detection </a:t>
            </a:r>
            <a:endParaRPr>
              <a:latin typeface="Comfortaa"/>
              <a:ea typeface="Comfortaa"/>
              <a:cs typeface="Comfortaa"/>
              <a:sym typeface="Comfortaa"/>
            </a:endParaRPr>
          </a:p>
        </p:txBody>
      </p:sp>
      <p:graphicFrame>
        <p:nvGraphicFramePr>
          <p:cNvPr id="301" name="Google Shape;301;p43"/>
          <p:cNvGraphicFramePr/>
          <p:nvPr/>
        </p:nvGraphicFramePr>
        <p:xfrm>
          <a:off x="253050" y="779750"/>
          <a:ext cx="3000000" cy="3000000"/>
        </p:xfrm>
        <a:graphic>
          <a:graphicData uri="http://schemas.openxmlformats.org/drawingml/2006/table">
            <a:tbl>
              <a:tblPr>
                <a:noFill/>
                <a:tableStyleId>{B441ACD2-3A18-4A25-8499-15F62E3590B5}</a:tableStyleId>
              </a:tblPr>
              <a:tblGrid>
                <a:gridCol w="8520600"/>
              </a:tblGrid>
              <a:tr h="12700">
                <a:tc>
                  <a:txBody>
                    <a:bodyPr/>
                    <a:lstStyle/>
                    <a:p>
                      <a:pPr indent="0" lvl="0" marL="0" rtl="0" algn="l">
                        <a:lnSpc>
                          <a:spcPct val="115000"/>
                        </a:lnSpc>
                        <a:spcBef>
                          <a:spcPts val="0"/>
                        </a:spcBef>
                        <a:spcAft>
                          <a:spcPts val="0"/>
                        </a:spcAft>
                        <a:buNone/>
                      </a:pPr>
                      <a:r>
                        <a:rPr b="1" lang="en" sz="1300">
                          <a:solidFill>
                            <a:srgbClr val="4D4D4C"/>
                          </a:solidFill>
                          <a:latin typeface="Consolas"/>
                          <a:ea typeface="Consolas"/>
                          <a:cs typeface="Consolas"/>
                          <a:sym typeface="Consolas"/>
                        </a:rPr>
                        <a:t>import cv2</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import numpy as np</a:t>
                      </a:r>
                      <a:br>
                        <a:rPr b="1" lang="en" sz="1300">
                          <a:solidFill>
                            <a:srgbClr val="4D4D4C"/>
                          </a:solidFill>
                          <a:latin typeface="Consolas"/>
                          <a:ea typeface="Consolas"/>
                          <a:cs typeface="Consolas"/>
                          <a:sym typeface="Consolas"/>
                        </a:rPr>
                      </a:br>
                      <a:br>
                        <a:rPr b="1" lang="en" sz="1300">
                          <a:solidFill>
                            <a:srgbClr val="4D4D4C"/>
                          </a:solidFill>
                          <a:latin typeface="Consolas"/>
                          <a:ea typeface="Consolas"/>
                          <a:cs typeface="Consolas"/>
                          <a:sym typeface="Consolas"/>
                        </a:rPr>
                      </a:br>
                      <a:r>
                        <a:rPr b="1" lang="en" sz="1300">
                          <a:solidFill>
                            <a:srgbClr val="8959A8"/>
                          </a:solidFill>
                          <a:latin typeface="Consolas"/>
                          <a:ea typeface="Consolas"/>
                          <a:cs typeface="Consolas"/>
                          <a:sym typeface="Consolas"/>
                        </a:rPr>
                        <a:t>img</a:t>
                      </a:r>
                      <a:r>
                        <a:rPr b="1" lang="en" sz="1300">
                          <a:solidFill>
                            <a:srgbClr val="4D4D4C"/>
                          </a:solidFill>
                          <a:latin typeface="Consolas"/>
                          <a:ea typeface="Consolas"/>
                          <a:cs typeface="Consolas"/>
                          <a:sym typeface="Consolas"/>
                        </a:rPr>
                        <a:t> = cv2.imread(</a:t>
                      </a:r>
                      <a:r>
                        <a:rPr b="1" lang="en" sz="1300">
                          <a:solidFill>
                            <a:srgbClr val="718C00"/>
                          </a:solidFill>
                          <a:latin typeface="Consolas"/>
                          <a:ea typeface="Consolas"/>
                          <a:cs typeface="Consolas"/>
                          <a:sym typeface="Consolas"/>
                        </a:rPr>
                        <a:t>'hex.png'</a:t>
                      </a:r>
                      <a:r>
                        <a:rPr b="1" lang="en" sz="1300">
                          <a:solidFill>
                            <a:srgbClr val="4D4D4C"/>
                          </a:solidFill>
                          <a:latin typeface="Consolas"/>
                          <a:ea typeface="Consolas"/>
                          <a:cs typeface="Consolas"/>
                          <a:sym typeface="Consolas"/>
                        </a:rPr>
                        <a:t>)</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gray = cv2.cvtColor(</a:t>
                      </a:r>
                      <a:r>
                        <a:rPr b="1" lang="en" sz="1300">
                          <a:solidFill>
                            <a:srgbClr val="8959A8"/>
                          </a:solidFill>
                          <a:latin typeface="Consolas"/>
                          <a:ea typeface="Consolas"/>
                          <a:cs typeface="Consolas"/>
                          <a:sym typeface="Consolas"/>
                        </a:rPr>
                        <a:t>img</a:t>
                      </a:r>
                      <a:r>
                        <a:rPr b="1" lang="en" sz="1300">
                          <a:solidFill>
                            <a:srgbClr val="4D4D4C"/>
                          </a:solidFill>
                          <a:latin typeface="Consolas"/>
                          <a:ea typeface="Consolas"/>
                          <a:cs typeface="Consolas"/>
                          <a:sym typeface="Consolas"/>
                        </a:rPr>
                        <a:t>, cv2.COLOR_BGR2GRAY)</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gray = np.float32(gray)</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dst = cv2.cornerHarris(gray,</a:t>
                      </a:r>
                      <a:r>
                        <a:rPr b="1" lang="en" sz="1300">
                          <a:solidFill>
                            <a:srgbClr val="F5871F"/>
                          </a:solidFill>
                          <a:latin typeface="Consolas"/>
                          <a:ea typeface="Consolas"/>
                          <a:cs typeface="Consolas"/>
                          <a:sym typeface="Consolas"/>
                        </a:rPr>
                        <a:t>5</a:t>
                      </a:r>
                      <a:r>
                        <a:rPr b="1" lang="en" sz="1300">
                          <a:solidFill>
                            <a:srgbClr val="4D4D4C"/>
                          </a:solidFill>
                          <a:latin typeface="Consolas"/>
                          <a:ea typeface="Consolas"/>
                          <a:cs typeface="Consolas"/>
                          <a:sym typeface="Consolas"/>
                        </a:rPr>
                        <a:t>,</a:t>
                      </a:r>
                      <a:r>
                        <a:rPr b="1" lang="en" sz="1300">
                          <a:solidFill>
                            <a:srgbClr val="F5871F"/>
                          </a:solidFill>
                          <a:latin typeface="Consolas"/>
                          <a:ea typeface="Consolas"/>
                          <a:cs typeface="Consolas"/>
                          <a:sym typeface="Consolas"/>
                        </a:rPr>
                        <a:t>3</a:t>
                      </a:r>
                      <a:r>
                        <a:rPr b="1" lang="en" sz="1300">
                          <a:solidFill>
                            <a:srgbClr val="4D4D4C"/>
                          </a:solidFill>
                          <a:latin typeface="Consolas"/>
                          <a:ea typeface="Consolas"/>
                          <a:cs typeface="Consolas"/>
                          <a:sym typeface="Consolas"/>
                        </a:rPr>
                        <a:t>,</a:t>
                      </a:r>
                      <a:r>
                        <a:rPr b="1" lang="en" sz="1300">
                          <a:solidFill>
                            <a:srgbClr val="F5871F"/>
                          </a:solidFill>
                          <a:latin typeface="Consolas"/>
                          <a:ea typeface="Consolas"/>
                          <a:cs typeface="Consolas"/>
                          <a:sym typeface="Consolas"/>
                        </a:rPr>
                        <a:t>0.04</a:t>
                      </a:r>
                      <a:r>
                        <a:rPr b="1" lang="en" sz="1300">
                          <a:solidFill>
                            <a:srgbClr val="4D4D4C"/>
                          </a:solidFill>
                          <a:latin typeface="Consolas"/>
                          <a:ea typeface="Consolas"/>
                          <a:cs typeface="Consolas"/>
                          <a:sym typeface="Consolas"/>
                        </a:rPr>
                        <a:t>)</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ret, dst = cv2.threshold(dst,</a:t>
                      </a:r>
                      <a:r>
                        <a:rPr b="1" lang="en" sz="1300">
                          <a:solidFill>
                            <a:srgbClr val="F5871F"/>
                          </a:solidFill>
                          <a:latin typeface="Consolas"/>
                          <a:ea typeface="Consolas"/>
                          <a:cs typeface="Consolas"/>
                          <a:sym typeface="Consolas"/>
                        </a:rPr>
                        <a:t>0.1</a:t>
                      </a:r>
                      <a:r>
                        <a:rPr b="1" lang="en" sz="1300">
                          <a:solidFill>
                            <a:srgbClr val="4D4D4C"/>
                          </a:solidFill>
                          <a:latin typeface="Consolas"/>
                          <a:ea typeface="Consolas"/>
                          <a:cs typeface="Consolas"/>
                          <a:sym typeface="Consolas"/>
                        </a:rPr>
                        <a:t>*dst.max(),</a:t>
                      </a:r>
                      <a:r>
                        <a:rPr b="1" lang="en" sz="1300">
                          <a:solidFill>
                            <a:srgbClr val="F5871F"/>
                          </a:solidFill>
                          <a:latin typeface="Consolas"/>
                          <a:ea typeface="Consolas"/>
                          <a:cs typeface="Consolas"/>
                          <a:sym typeface="Consolas"/>
                        </a:rPr>
                        <a:t>255</a:t>
                      </a:r>
                      <a:r>
                        <a:rPr b="1" lang="en" sz="1300">
                          <a:solidFill>
                            <a:srgbClr val="4D4D4C"/>
                          </a:solidFill>
                          <a:latin typeface="Consolas"/>
                          <a:ea typeface="Consolas"/>
                          <a:cs typeface="Consolas"/>
                          <a:sym typeface="Consolas"/>
                        </a:rPr>
                        <a:t>,</a:t>
                      </a:r>
                      <a:r>
                        <a:rPr b="1" lang="en" sz="1300">
                          <a:solidFill>
                            <a:srgbClr val="F5871F"/>
                          </a:solidFill>
                          <a:latin typeface="Consolas"/>
                          <a:ea typeface="Consolas"/>
                          <a:cs typeface="Consolas"/>
                          <a:sym typeface="Consolas"/>
                        </a:rPr>
                        <a:t>0</a:t>
                      </a:r>
                      <a:r>
                        <a:rPr b="1" lang="en" sz="1300">
                          <a:solidFill>
                            <a:srgbClr val="4D4D4C"/>
                          </a:solidFill>
                          <a:latin typeface="Consolas"/>
                          <a:ea typeface="Consolas"/>
                          <a:cs typeface="Consolas"/>
                          <a:sym typeface="Consolas"/>
                        </a:rPr>
                        <a:t>)</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dst = np.uint8(dst)</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ret, labels, stats, centroids = cv2.connectedComponentsWithStats(dst)</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criteria = (cv2</a:t>
                      </a:r>
                      <a:r>
                        <a:rPr b="1" lang="en" sz="1300">
                          <a:solidFill>
                            <a:srgbClr val="C82829"/>
                          </a:solidFill>
                          <a:latin typeface="Consolas"/>
                          <a:ea typeface="Consolas"/>
                          <a:cs typeface="Consolas"/>
                          <a:sym typeface="Consolas"/>
                        </a:rPr>
                        <a:t>.TERM_CRITERIA_EPS</a:t>
                      </a:r>
                      <a:r>
                        <a:rPr b="1" lang="en" sz="1300">
                          <a:solidFill>
                            <a:srgbClr val="4D4D4C"/>
                          </a:solidFill>
                          <a:latin typeface="Consolas"/>
                          <a:ea typeface="Consolas"/>
                          <a:cs typeface="Consolas"/>
                          <a:sym typeface="Consolas"/>
                        </a:rPr>
                        <a:t> + cv2</a:t>
                      </a:r>
                      <a:r>
                        <a:rPr b="1" lang="en" sz="1300">
                          <a:solidFill>
                            <a:srgbClr val="C82829"/>
                          </a:solidFill>
                          <a:latin typeface="Consolas"/>
                          <a:ea typeface="Consolas"/>
                          <a:cs typeface="Consolas"/>
                          <a:sym typeface="Consolas"/>
                        </a:rPr>
                        <a:t>.TERM_CRITERIA_MAX_ITER</a:t>
                      </a:r>
                      <a:r>
                        <a:rPr b="1" lang="en" sz="1300">
                          <a:solidFill>
                            <a:srgbClr val="4D4D4C"/>
                          </a:solidFill>
                          <a:latin typeface="Consolas"/>
                          <a:ea typeface="Consolas"/>
                          <a:cs typeface="Consolas"/>
                          <a:sym typeface="Consolas"/>
                        </a:rPr>
                        <a:t>, </a:t>
                      </a:r>
                      <a:r>
                        <a:rPr b="1" lang="en" sz="1300">
                          <a:solidFill>
                            <a:srgbClr val="F5871F"/>
                          </a:solidFill>
                          <a:latin typeface="Consolas"/>
                          <a:ea typeface="Consolas"/>
                          <a:cs typeface="Consolas"/>
                          <a:sym typeface="Consolas"/>
                        </a:rPr>
                        <a:t>100</a:t>
                      </a:r>
                      <a:r>
                        <a:rPr b="1" lang="en" sz="1300">
                          <a:solidFill>
                            <a:srgbClr val="4D4D4C"/>
                          </a:solidFill>
                          <a:latin typeface="Consolas"/>
                          <a:ea typeface="Consolas"/>
                          <a:cs typeface="Consolas"/>
                          <a:sym typeface="Consolas"/>
                        </a:rPr>
                        <a:t>, </a:t>
                      </a:r>
                      <a:r>
                        <a:rPr b="1" lang="en" sz="1300">
                          <a:solidFill>
                            <a:srgbClr val="F5871F"/>
                          </a:solidFill>
                          <a:latin typeface="Consolas"/>
                          <a:ea typeface="Consolas"/>
                          <a:cs typeface="Consolas"/>
                          <a:sym typeface="Consolas"/>
                        </a:rPr>
                        <a:t>0.001</a:t>
                      </a:r>
                      <a:r>
                        <a:rPr b="1" lang="en" sz="1300">
                          <a:solidFill>
                            <a:srgbClr val="4D4D4C"/>
                          </a:solidFill>
                          <a:latin typeface="Consolas"/>
                          <a:ea typeface="Consolas"/>
                          <a:cs typeface="Consolas"/>
                          <a:sym typeface="Consolas"/>
                        </a:rPr>
                        <a:t>)</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corners = cv2.cornerSubPix(gray,np.float32(centroids),(</a:t>
                      </a:r>
                      <a:r>
                        <a:rPr b="1" lang="en" sz="1300">
                          <a:solidFill>
                            <a:srgbClr val="F5871F"/>
                          </a:solidFill>
                          <a:latin typeface="Consolas"/>
                          <a:ea typeface="Consolas"/>
                          <a:cs typeface="Consolas"/>
                          <a:sym typeface="Consolas"/>
                        </a:rPr>
                        <a:t>5</a:t>
                      </a:r>
                      <a:r>
                        <a:rPr b="1" lang="en" sz="1300">
                          <a:solidFill>
                            <a:srgbClr val="4D4D4C"/>
                          </a:solidFill>
                          <a:latin typeface="Consolas"/>
                          <a:ea typeface="Consolas"/>
                          <a:cs typeface="Consolas"/>
                          <a:sym typeface="Consolas"/>
                        </a:rPr>
                        <a:t>,</a:t>
                      </a:r>
                      <a:r>
                        <a:rPr b="1" lang="en" sz="1300">
                          <a:solidFill>
                            <a:srgbClr val="F5871F"/>
                          </a:solidFill>
                          <a:latin typeface="Consolas"/>
                          <a:ea typeface="Consolas"/>
                          <a:cs typeface="Consolas"/>
                          <a:sym typeface="Consolas"/>
                        </a:rPr>
                        <a:t>5</a:t>
                      </a:r>
                      <a:r>
                        <a:rPr b="1" lang="en" sz="1300">
                          <a:solidFill>
                            <a:srgbClr val="4D4D4C"/>
                          </a:solidFill>
                          <a:latin typeface="Consolas"/>
                          <a:ea typeface="Consolas"/>
                          <a:cs typeface="Consolas"/>
                          <a:sym typeface="Consolas"/>
                        </a:rPr>
                        <a:t>),(-</a:t>
                      </a:r>
                      <a:r>
                        <a:rPr b="1" lang="en" sz="1300">
                          <a:solidFill>
                            <a:srgbClr val="F5871F"/>
                          </a:solidFill>
                          <a:latin typeface="Consolas"/>
                          <a:ea typeface="Consolas"/>
                          <a:cs typeface="Consolas"/>
                          <a:sym typeface="Consolas"/>
                        </a:rPr>
                        <a:t>1</a:t>
                      </a:r>
                      <a:r>
                        <a:rPr b="1" lang="en" sz="1300">
                          <a:solidFill>
                            <a:srgbClr val="4D4D4C"/>
                          </a:solidFill>
                          <a:latin typeface="Consolas"/>
                          <a:ea typeface="Consolas"/>
                          <a:cs typeface="Consolas"/>
                          <a:sym typeface="Consolas"/>
                        </a:rPr>
                        <a:t>,-</a:t>
                      </a:r>
                      <a:r>
                        <a:rPr b="1" lang="en" sz="1300">
                          <a:solidFill>
                            <a:srgbClr val="F5871F"/>
                          </a:solidFill>
                          <a:latin typeface="Consolas"/>
                          <a:ea typeface="Consolas"/>
                          <a:cs typeface="Consolas"/>
                          <a:sym typeface="Consolas"/>
                        </a:rPr>
                        <a:t>1</a:t>
                      </a:r>
                      <a:r>
                        <a:rPr b="1" lang="en" sz="1300">
                          <a:solidFill>
                            <a:srgbClr val="4D4D4C"/>
                          </a:solidFill>
                          <a:latin typeface="Consolas"/>
                          <a:ea typeface="Consolas"/>
                          <a:cs typeface="Consolas"/>
                          <a:sym typeface="Consolas"/>
                        </a:rPr>
                        <a:t>),criteria)</a:t>
                      </a:r>
                      <a:br>
                        <a:rPr b="1" lang="en" sz="1300">
                          <a:solidFill>
                            <a:srgbClr val="4D4D4C"/>
                          </a:solidFill>
                          <a:latin typeface="Consolas"/>
                          <a:ea typeface="Consolas"/>
                          <a:cs typeface="Consolas"/>
                          <a:sym typeface="Consolas"/>
                        </a:rPr>
                      </a:br>
                      <a:r>
                        <a:rPr b="1" lang="en" sz="1300">
                          <a:solidFill>
                            <a:srgbClr val="8959A8"/>
                          </a:solidFill>
                          <a:latin typeface="Consolas"/>
                          <a:ea typeface="Consolas"/>
                          <a:cs typeface="Consolas"/>
                          <a:sym typeface="Consolas"/>
                        </a:rPr>
                        <a:t>for</a:t>
                      </a:r>
                      <a:r>
                        <a:rPr b="1" lang="en" sz="1300">
                          <a:solidFill>
                            <a:srgbClr val="4D4D4C"/>
                          </a:solidFill>
                          <a:latin typeface="Consolas"/>
                          <a:ea typeface="Consolas"/>
                          <a:cs typeface="Consolas"/>
                          <a:sym typeface="Consolas"/>
                        </a:rPr>
                        <a:t> </a:t>
                      </a:r>
                      <a:r>
                        <a:rPr b="1" lang="en" sz="1300">
                          <a:solidFill>
                            <a:srgbClr val="8959A8"/>
                          </a:solidFill>
                          <a:latin typeface="Consolas"/>
                          <a:ea typeface="Consolas"/>
                          <a:cs typeface="Consolas"/>
                          <a:sym typeface="Consolas"/>
                        </a:rPr>
                        <a:t>i</a:t>
                      </a:r>
                      <a:r>
                        <a:rPr b="1" lang="en" sz="1300">
                          <a:solidFill>
                            <a:srgbClr val="4D4D4C"/>
                          </a:solidFill>
                          <a:latin typeface="Consolas"/>
                          <a:ea typeface="Consolas"/>
                          <a:cs typeface="Consolas"/>
                          <a:sym typeface="Consolas"/>
                        </a:rPr>
                        <a:t> </a:t>
                      </a:r>
                      <a:r>
                        <a:rPr b="1" lang="en" sz="1300">
                          <a:solidFill>
                            <a:srgbClr val="8959A8"/>
                          </a:solidFill>
                          <a:latin typeface="Consolas"/>
                          <a:ea typeface="Consolas"/>
                          <a:cs typeface="Consolas"/>
                          <a:sym typeface="Consolas"/>
                        </a:rPr>
                        <a:t>in</a:t>
                      </a:r>
                      <a:r>
                        <a:rPr b="1" lang="en" sz="1300">
                          <a:solidFill>
                            <a:srgbClr val="4D4D4C"/>
                          </a:solidFill>
                          <a:latin typeface="Consolas"/>
                          <a:ea typeface="Consolas"/>
                          <a:cs typeface="Consolas"/>
                          <a:sym typeface="Consolas"/>
                        </a:rPr>
                        <a:t> range(</a:t>
                      </a:r>
                      <a:r>
                        <a:rPr b="1" lang="en" sz="1300">
                          <a:solidFill>
                            <a:srgbClr val="F5871F"/>
                          </a:solidFill>
                          <a:latin typeface="Consolas"/>
                          <a:ea typeface="Consolas"/>
                          <a:cs typeface="Consolas"/>
                          <a:sym typeface="Consolas"/>
                        </a:rPr>
                        <a:t>1</a:t>
                      </a:r>
                      <a:r>
                        <a:rPr b="1" lang="en" sz="1300">
                          <a:solidFill>
                            <a:srgbClr val="4D4D4C"/>
                          </a:solidFill>
                          <a:latin typeface="Consolas"/>
                          <a:ea typeface="Consolas"/>
                          <a:cs typeface="Consolas"/>
                          <a:sym typeface="Consolas"/>
                        </a:rPr>
                        <a:t>, len(corners)):</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    print(corners[i])</a:t>
                      </a:r>
                      <a:br>
                        <a:rPr b="1" lang="en" sz="1300">
                          <a:solidFill>
                            <a:srgbClr val="4D4D4C"/>
                          </a:solidFill>
                          <a:latin typeface="Consolas"/>
                          <a:ea typeface="Consolas"/>
                          <a:cs typeface="Consolas"/>
                          <a:sym typeface="Consolas"/>
                        </a:rPr>
                      </a:br>
                      <a:r>
                        <a:rPr b="1" lang="en" sz="1300">
                          <a:solidFill>
                            <a:srgbClr val="8959A8"/>
                          </a:solidFill>
                          <a:latin typeface="Consolas"/>
                          <a:ea typeface="Consolas"/>
                          <a:cs typeface="Consolas"/>
                          <a:sym typeface="Consolas"/>
                        </a:rPr>
                        <a:t>img</a:t>
                      </a:r>
                      <a:r>
                        <a:rPr b="1" lang="en" sz="1300">
                          <a:solidFill>
                            <a:srgbClr val="4D4D4C"/>
                          </a:solidFill>
                          <a:latin typeface="Consolas"/>
                          <a:ea typeface="Consolas"/>
                          <a:cs typeface="Consolas"/>
                          <a:sym typeface="Consolas"/>
                        </a:rPr>
                        <a:t>[dst&gt;</a:t>
                      </a:r>
                      <a:r>
                        <a:rPr b="1" lang="en" sz="1300">
                          <a:solidFill>
                            <a:srgbClr val="F5871F"/>
                          </a:solidFill>
                          <a:latin typeface="Consolas"/>
                          <a:ea typeface="Consolas"/>
                          <a:cs typeface="Consolas"/>
                          <a:sym typeface="Consolas"/>
                        </a:rPr>
                        <a:t>0.1</a:t>
                      </a:r>
                      <a:r>
                        <a:rPr b="1" lang="en" sz="1300">
                          <a:solidFill>
                            <a:srgbClr val="4D4D4C"/>
                          </a:solidFill>
                          <a:latin typeface="Consolas"/>
                          <a:ea typeface="Consolas"/>
                          <a:cs typeface="Consolas"/>
                          <a:sym typeface="Consolas"/>
                        </a:rPr>
                        <a:t>*dst.max()]=[</a:t>
                      </a:r>
                      <a:r>
                        <a:rPr b="1" lang="en" sz="1300">
                          <a:solidFill>
                            <a:srgbClr val="F5871F"/>
                          </a:solidFill>
                          <a:latin typeface="Consolas"/>
                          <a:ea typeface="Consolas"/>
                          <a:cs typeface="Consolas"/>
                          <a:sym typeface="Consolas"/>
                        </a:rPr>
                        <a:t>0</a:t>
                      </a:r>
                      <a:r>
                        <a:rPr b="1" lang="en" sz="1300">
                          <a:solidFill>
                            <a:srgbClr val="4D4D4C"/>
                          </a:solidFill>
                          <a:latin typeface="Consolas"/>
                          <a:ea typeface="Consolas"/>
                          <a:cs typeface="Consolas"/>
                          <a:sym typeface="Consolas"/>
                        </a:rPr>
                        <a:t>,</a:t>
                      </a:r>
                      <a:r>
                        <a:rPr b="1" lang="en" sz="1300">
                          <a:solidFill>
                            <a:srgbClr val="F5871F"/>
                          </a:solidFill>
                          <a:latin typeface="Consolas"/>
                          <a:ea typeface="Consolas"/>
                          <a:cs typeface="Consolas"/>
                          <a:sym typeface="Consolas"/>
                        </a:rPr>
                        <a:t>0</a:t>
                      </a:r>
                      <a:r>
                        <a:rPr b="1" lang="en" sz="1300">
                          <a:solidFill>
                            <a:srgbClr val="4D4D4C"/>
                          </a:solidFill>
                          <a:latin typeface="Consolas"/>
                          <a:ea typeface="Consolas"/>
                          <a:cs typeface="Consolas"/>
                          <a:sym typeface="Consolas"/>
                        </a:rPr>
                        <a:t>,</a:t>
                      </a:r>
                      <a:r>
                        <a:rPr b="1" lang="en" sz="1300">
                          <a:solidFill>
                            <a:srgbClr val="F5871F"/>
                          </a:solidFill>
                          <a:latin typeface="Consolas"/>
                          <a:ea typeface="Consolas"/>
                          <a:cs typeface="Consolas"/>
                          <a:sym typeface="Consolas"/>
                        </a:rPr>
                        <a:t>255</a:t>
                      </a:r>
                      <a:r>
                        <a:rPr b="1" lang="en" sz="1300">
                          <a:solidFill>
                            <a:srgbClr val="4D4D4C"/>
                          </a:solidFill>
                          <a:latin typeface="Consolas"/>
                          <a:ea typeface="Consolas"/>
                          <a:cs typeface="Consolas"/>
                          <a:sym typeface="Consolas"/>
                        </a:rPr>
                        <a:t>]</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cv2.imshow(</a:t>
                      </a:r>
                      <a:r>
                        <a:rPr b="1" lang="en" sz="1300">
                          <a:solidFill>
                            <a:srgbClr val="718C00"/>
                          </a:solidFill>
                          <a:latin typeface="Consolas"/>
                          <a:ea typeface="Consolas"/>
                          <a:cs typeface="Consolas"/>
                          <a:sym typeface="Consolas"/>
                        </a:rPr>
                        <a:t>'image'</a:t>
                      </a:r>
                      <a:r>
                        <a:rPr b="1" lang="en" sz="1300">
                          <a:solidFill>
                            <a:srgbClr val="4D4D4C"/>
                          </a:solidFill>
                          <a:latin typeface="Consolas"/>
                          <a:ea typeface="Consolas"/>
                          <a:cs typeface="Consolas"/>
                          <a:sym typeface="Consolas"/>
                        </a:rPr>
                        <a:t>, img)</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cv2.waitKey(</a:t>
                      </a:r>
                      <a:r>
                        <a:rPr b="1" lang="en" sz="1300">
                          <a:solidFill>
                            <a:srgbClr val="F5871F"/>
                          </a:solidFill>
                          <a:latin typeface="Consolas"/>
                          <a:ea typeface="Consolas"/>
                          <a:cs typeface="Consolas"/>
                          <a:sym typeface="Consolas"/>
                        </a:rPr>
                        <a:t>0</a:t>
                      </a:r>
                      <a:r>
                        <a:rPr b="1" lang="en" sz="1300">
                          <a:solidFill>
                            <a:srgbClr val="4D4D4C"/>
                          </a:solidFill>
                          <a:latin typeface="Consolas"/>
                          <a:ea typeface="Consolas"/>
                          <a:cs typeface="Consolas"/>
                          <a:sym typeface="Consolas"/>
                        </a:rPr>
                        <a:t>)</a:t>
                      </a:r>
                      <a:br>
                        <a:rPr b="1" lang="en" sz="1300">
                          <a:solidFill>
                            <a:srgbClr val="4D4D4C"/>
                          </a:solidFill>
                          <a:latin typeface="Consolas"/>
                          <a:ea typeface="Consolas"/>
                          <a:cs typeface="Consolas"/>
                          <a:sym typeface="Consolas"/>
                        </a:rPr>
                      </a:br>
                      <a:r>
                        <a:rPr b="1" lang="en" sz="1300">
                          <a:solidFill>
                            <a:srgbClr val="4D4D4C"/>
                          </a:solidFill>
                          <a:latin typeface="Consolas"/>
                          <a:ea typeface="Consolas"/>
                          <a:cs typeface="Consolas"/>
                          <a:sym typeface="Consolas"/>
                        </a:rPr>
                        <a:t>cv2.destroyAllWindows</a:t>
                      </a:r>
                      <a:endParaRPr b="1" sz="1300">
                        <a:solidFill>
                          <a:srgbClr val="0000FF"/>
                        </a:solidFill>
                        <a:latin typeface="Comfortaa"/>
                        <a:ea typeface="Comfortaa"/>
                        <a:cs typeface="Comfortaa"/>
                        <a:sym typeface="Comfortaa"/>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0" y="0"/>
            <a:ext cx="4572000" cy="72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latin typeface="Comfortaa"/>
                <a:ea typeface="Comfortaa"/>
                <a:cs typeface="Comfortaa"/>
                <a:sym typeface="Comfortaa"/>
              </a:rPr>
              <a:t>Analysing Results : Code 1</a:t>
            </a:r>
            <a:endParaRPr sz="2600">
              <a:latin typeface="Comfortaa"/>
              <a:ea typeface="Comfortaa"/>
              <a:cs typeface="Comfortaa"/>
              <a:sym typeface="Comfortaa"/>
            </a:endParaRPr>
          </a:p>
        </p:txBody>
      </p:sp>
      <p:sp>
        <p:nvSpPr>
          <p:cNvPr id="307" name="Google Shape;307;p44"/>
          <p:cNvSpPr txBox="1"/>
          <p:nvPr>
            <p:ph idx="1" type="subTitle"/>
          </p:nvPr>
        </p:nvSpPr>
        <p:spPr>
          <a:xfrm>
            <a:off x="263400" y="1482399"/>
            <a:ext cx="40452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Input Image</a:t>
            </a:r>
            <a:endParaRPr>
              <a:latin typeface="Comfortaa"/>
              <a:ea typeface="Comfortaa"/>
              <a:cs typeface="Comfortaa"/>
              <a:sym typeface="Comfortaa"/>
            </a:endParaRPr>
          </a:p>
        </p:txBody>
      </p:sp>
      <p:sp>
        <p:nvSpPr>
          <p:cNvPr id="308" name="Google Shape;308;p44"/>
          <p:cNvSpPr txBox="1"/>
          <p:nvPr>
            <p:ph idx="2" type="body"/>
          </p:nvPr>
        </p:nvSpPr>
        <p:spPr>
          <a:xfrm>
            <a:off x="4903700" y="162300"/>
            <a:ext cx="3837000" cy="561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Comfortaa"/>
                <a:ea typeface="Comfortaa"/>
                <a:cs typeface="Comfortaa"/>
                <a:sym typeface="Comfortaa"/>
              </a:rPr>
              <a:t>Output Image</a:t>
            </a:r>
            <a:endParaRPr>
              <a:latin typeface="Comfortaa"/>
              <a:ea typeface="Comfortaa"/>
              <a:cs typeface="Comfortaa"/>
              <a:sym typeface="Comfortaa"/>
            </a:endParaRPr>
          </a:p>
        </p:txBody>
      </p:sp>
      <p:sp>
        <p:nvSpPr>
          <p:cNvPr id="309" name="Google Shape;309;p44"/>
          <p:cNvSpPr txBox="1"/>
          <p:nvPr/>
        </p:nvSpPr>
        <p:spPr>
          <a:xfrm>
            <a:off x="1500750" y="724200"/>
            <a:ext cx="1570500" cy="5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Comfortaa"/>
                <a:ea typeface="Comfortaa"/>
                <a:cs typeface="Comfortaa"/>
                <a:sym typeface="Comfortaa"/>
              </a:rPr>
              <a:t>Nut 1</a:t>
            </a:r>
            <a:endParaRPr sz="2100">
              <a:latin typeface="Comfortaa"/>
              <a:ea typeface="Comfortaa"/>
              <a:cs typeface="Comfortaa"/>
              <a:sym typeface="Comfortaa"/>
            </a:endParaRPr>
          </a:p>
        </p:txBody>
      </p:sp>
      <p:sp>
        <p:nvSpPr>
          <p:cNvPr id="310" name="Google Shape;310;p44"/>
          <p:cNvSpPr txBox="1"/>
          <p:nvPr>
            <p:ph idx="2" type="body"/>
          </p:nvPr>
        </p:nvSpPr>
        <p:spPr>
          <a:xfrm>
            <a:off x="4903700" y="2290800"/>
            <a:ext cx="3837000" cy="561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Comfortaa"/>
                <a:ea typeface="Comfortaa"/>
                <a:cs typeface="Comfortaa"/>
                <a:sym typeface="Comfortaa"/>
              </a:rPr>
              <a:t>Output coordinates</a:t>
            </a:r>
            <a:endParaRPr>
              <a:latin typeface="Comfortaa"/>
              <a:ea typeface="Comfortaa"/>
              <a:cs typeface="Comfortaa"/>
              <a:sym typeface="Comfortaa"/>
            </a:endParaRPr>
          </a:p>
        </p:txBody>
      </p:sp>
      <p:pic>
        <p:nvPicPr>
          <p:cNvPr id="311" name="Google Shape;311;p44"/>
          <p:cNvPicPr preferRelativeResize="0"/>
          <p:nvPr/>
        </p:nvPicPr>
        <p:blipFill>
          <a:blip r:embed="rId3">
            <a:alphaModFix/>
          </a:blip>
          <a:stretch>
            <a:fillRect/>
          </a:stretch>
        </p:blipFill>
        <p:spPr>
          <a:xfrm>
            <a:off x="1042436" y="2233400"/>
            <a:ext cx="2487128" cy="2487150"/>
          </a:xfrm>
          <a:prstGeom prst="rect">
            <a:avLst/>
          </a:prstGeom>
          <a:noFill/>
          <a:ln>
            <a:noFill/>
          </a:ln>
        </p:spPr>
      </p:pic>
      <p:pic>
        <p:nvPicPr>
          <p:cNvPr id="312" name="Google Shape;312;p44"/>
          <p:cNvPicPr preferRelativeResize="0"/>
          <p:nvPr/>
        </p:nvPicPr>
        <p:blipFill>
          <a:blip r:embed="rId4">
            <a:alphaModFix/>
          </a:blip>
          <a:stretch>
            <a:fillRect/>
          </a:stretch>
        </p:blipFill>
        <p:spPr>
          <a:xfrm>
            <a:off x="5923252" y="516550"/>
            <a:ext cx="1797907" cy="1774250"/>
          </a:xfrm>
          <a:prstGeom prst="rect">
            <a:avLst/>
          </a:prstGeom>
          <a:noFill/>
          <a:ln>
            <a:noFill/>
          </a:ln>
        </p:spPr>
      </p:pic>
      <p:pic>
        <p:nvPicPr>
          <p:cNvPr id="313" name="Google Shape;313;p44"/>
          <p:cNvPicPr preferRelativeResize="0"/>
          <p:nvPr/>
        </p:nvPicPr>
        <p:blipFill>
          <a:blip r:embed="rId5">
            <a:alphaModFix/>
          </a:blip>
          <a:stretch>
            <a:fillRect/>
          </a:stretch>
        </p:blipFill>
        <p:spPr>
          <a:xfrm>
            <a:off x="5324791" y="2670200"/>
            <a:ext cx="2994833" cy="1774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5"/>
          <p:cNvSpPr txBox="1"/>
          <p:nvPr>
            <p:ph type="title"/>
          </p:nvPr>
        </p:nvSpPr>
        <p:spPr>
          <a:xfrm>
            <a:off x="0" y="0"/>
            <a:ext cx="4572000" cy="72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latin typeface="Comfortaa"/>
                <a:ea typeface="Comfortaa"/>
                <a:cs typeface="Comfortaa"/>
                <a:sym typeface="Comfortaa"/>
              </a:rPr>
              <a:t>Analysing Results : Code 1</a:t>
            </a:r>
            <a:endParaRPr sz="2600">
              <a:latin typeface="Comfortaa"/>
              <a:ea typeface="Comfortaa"/>
              <a:cs typeface="Comfortaa"/>
              <a:sym typeface="Comfortaa"/>
            </a:endParaRPr>
          </a:p>
        </p:txBody>
      </p:sp>
      <p:sp>
        <p:nvSpPr>
          <p:cNvPr id="319" name="Google Shape;319;p45"/>
          <p:cNvSpPr txBox="1"/>
          <p:nvPr>
            <p:ph idx="1" type="subTitle"/>
          </p:nvPr>
        </p:nvSpPr>
        <p:spPr>
          <a:xfrm>
            <a:off x="263400" y="1482399"/>
            <a:ext cx="4045200" cy="5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Input Image</a:t>
            </a:r>
            <a:endParaRPr>
              <a:latin typeface="Comfortaa"/>
              <a:ea typeface="Comfortaa"/>
              <a:cs typeface="Comfortaa"/>
              <a:sym typeface="Comfortaa"/>
            </a:endParaRPr>
          </a:p>
        </p:txBody>
      </p:sp>
      <p:sp>
        <p:nvSpPr>
          <p:cNvPr id="320" name="Google Shape;320;p45"/>
          <p:cNvSpPr txBox="1"/>
          <p:nvPr>
            <p:ph idx="2" type="body"/>
          </p:nvPr>
        </p:nvSpPr>
        <p:spPr>
          <a:xfrm>
            <a:off x="4903700" y="162300"/>
            <a:ext cx="3837000" cy="561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Comfortaa"/>
                <a:ea typeface="Comfortaa"/>
                <a:cs typeface="Comfortaa"/>
                <a:sym typeface="Comfortaa"/>
              </a:rPr>
              <a:t>Output Image</a:t>
            </a:r>
            <a:endParaRPr>
              <a:latin typeface="Comfortaa"/>
              <a:ea typeface="Comfortaa"/>
              <a:cs typeface="Comfortaa"/>
              <a:sym typeface="Comfortaa"/>
            </a:endParaRPr>
          </a:p>
        </p:txBody>
      </p:sp>
      <p:sp>
        <p:nvSpPr>
          <p:cNvPr id="321" name="Google Shape;321;p45"/>
          <p:cNvSpPr txBox="1"/>
          <p:nvPr/>
        </p:nvSpPr>
        <p:spPr>
          <a:xfrm>
            <a:off x="1500750" y="724200"/>
            <a:ext cx="1570500" cy="5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Comfortaa"/>
                <a:ea typeface="Comfortaa"/>
                <a:cs typeface="Comfortaa"/>
                <a:sym typeface="Comfortaa"/>
              </a:rPr>
              <a:t>Nut 2</a:t>
            </a:r>
            <a:endParaRPr sz="2100">
              <a:latin typeface="Comfortaa"/>
              <a:ea typeface="Comfortaa"/>
              <a:cs typeface="Comfortaa"/>
              <a:sym typeface="Comfortaa"/>
            </a:endParaRPr>
          </a:p>
        </p:txBody>
      </p:sp>
      <p:sp>
        <p:nvSpPr>
          <p:cNvPr id="322" name="Google Shape;322;p45"/>
          <p:cNvSpPr txBox="1"/>
          <p:nvPr>
            <p:ph idx="2" type="body"/>
          </p:nvPr>
        </p:nvSpPr>
        <p:spPr>
          <a:xfrm>
            <a:off x="4903700" y="2290800"/>
            <a:ext cx="3837000" cy="561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Comfortaa"/>
                <a:ea typeface="Comfortaa"/>
                <a:cs typeface="Comfortaa"/>
                <a:sym typeface="Comfortaa"/>
              </a:rPr>
              <a:t>Output coordinates</a:t>
            </a:r>
            <a:endParaRPr>
              <a:latin typeface="Comfortaa"/>
              <a:ea typeface="Comfortaa"/>
              <a:cs typeface="Comfortaa"/>
              <a:sym typeface="Comfortaa"/>
            </a:endParaRPr>
          </a:p>
        </p:txBody>
      </p:sp>
      <p:pic>
        <p:nvPicPr>
          <p:cNvPr id="323" name="Google Shape;323;p45"/>
          <p:cNvPicPr preferRelativeResize="0"/>
          <p:nvPr/>
        </p:nvPicPr>
        <p:blipFill>
          <a:blip r:embed="rId3">
            <a:alphaModFix/>
          </a:blip>
          <a:stretch>
            <a:fillRect/>
          </a:stretch>
        </p:blipFill>
        <p:spPr>
          <a:xfrm>
            <a:off x="768550" y="1971800"/>
            <a:ext cx="2844150" cy="2844150"/>
          </a:xfrm>
          <a:prstGeom prst="rect">
            <a:avLst/>
          </a:prstGeom>
          <a:noFill/>
          <a:ln>
            <a:noFill/>
          </a:ln>
        </p:spPr>
      </p:pic>
      <p:pic>
        <p:nvPicPr>
          <p:cNvPr id="324" name="Google Shape;324;p45"/>
          <p:cNvPicPr preferRelativeResize="0"/>
          <p:nvPr/>
        </p:nvPicPr>
        <p:blipFill>
          <a:blip r:embed="rId4">
            <a:alphaModFix/>
          </a:blip>
          <a:stretch>
            <a:fillRect/>
          </a:stretch>
        </p:blipFill>
        <p:spPr>
          <a:xfrm>
            <a:off x="5910700" y="467800"/>
            <a:ext cx="1823000" cy="1823000"/>
          </a:xfrm>
          <a:prstGeom prst="rect">
            <a:avLst/>
          </a:prstGeom>
          <a:noFill/>
          <a:ln>
            <a:noFill/>
          </a:ln>
        </p:spPr>
      </p:pic>
      <p:pic>
        <p:nvPicPr>
          <p:cNvPr id="325" name="Google Shape;325;p45"/>
          <p:cNvPicPr preferRelativeResize="0"/>
          <p:nvPr/>
        </p:nvPicPr>
        <p:blipFill>
          <a:blip r:embed="rId5">
            <a:alphaModFix/>
          </a:blip>
          <a:stretch>
            <a:fillRect/>
          </a:stretch>
        </p:blipFill>
        <p:spPr>
          <a:xfrm>
            <a:off x="5303038" y="2571750"/>
            <a:ext cx="3038333" cy="1823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0" y="0"/>
            <a:ext cx="4572000" cy="72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latin typeface="Comfortaa"/>
                <a:ea typeface="Comfortaa"/>
                <a:cs typeface="Comfortaa"/>
                <a:sym typeface="Comfortaa"/>
              </a:rPr>
              <a:t>Analysing Results : Code 1</a:t>
            </a:r>
            <a:endParaRPr sz="2600">
              <a:latin typeface="Comfortaa"/>
              <a:ea typeface="Comfortaa"/>
              <a:cs typeface="Comfortaa"/>
              <a:sym typeface="Comfortaa"/>
            </a:endParaRPr>
          </a:p>
        </p:txBody>
      </p:sp>
      <p:sp>
        <p:nvSpPr>
          <p:cNvPr id="331" name="Google Shape;331;p46"/>
          <p:cNvSpPr txBox="1"/>
          <p:nvPr>
            <p:ph idx="1" type="subTitle"/>
          </p:nvPr>
        </p:nvSpPr>
        <p:spPr>
          <a:xfrm>
            <a:off x="263400" y="1482399"/>
            <a:ext cx="4045200" cy="5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Input Image</a:t>
            </a:r>
            <a:endParaRPr>
              <a:latin typeface="Comfortaa"/>
              <a:ea typeface="Comfortaa"/>
              <a:cs typeface="Comfortaa"/>
              <a:sym typeface="Comfortaa"/>
            </a:endParaRPr>
          </a:p>
        </p:txBody>
      </p:sp>
      <p:sp>
        <p:nvSpPr>
          <p:cNvPr id="332" name="Google Shape;332;p46"/>
          <p:cNvSpPr txBox="1"/>
          <p:nvPr>
            <p:ph idx="2" type="body"/>
          </p:nvPr>
        </p:nvSpPr>
        <p:spPr>
          <a:xfrm>
            <a:off x="4903700" y="162300"/>
            <a:ext cx="3837000" cy="561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Comfortaa"/>
                <a:ea typeface="Comfortaa"/>
                <a:cs typeface="Comfortaa"/>
                <a:sym typeface="Comfortaa"/>
              </a:rPr>
              <a:t>Output Image</a:t>
            </a:r>
            <a:endParaRPr>
              <a:latin typeface="Comfortaa"/>
              <a:ea typeface="Comfortaa"/>
              <a:cs typeface="Comfortaa"/>
              <a:sym typeface="Comfortaa"/>
            </a:endParaRPr>
          </a:p>
        </p:txBody>
      </p:sp>
      <p:sp>
        <p:nvSpPr>
          <p:cNvPr id="333" name="Google Shape;333;p46"/>
          <p:cNvSpPr txBox="1"/>
          <p:nvPr/>
        </p:nvSpPr>
        <p:spPr>
          <a:xfrm>
            <a:off x="1500750" y="724200"/>
            <a:ext cx="1570500" cy="5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Comfortaa"/>
                <a:ea typeface="Comfortaa"/>
                <a:cs typeface="Comfortaa"/>
                <a:sym typeface="Comfortaa"/>
              </a:rPr>
              <a:t>Nut 3</a:t>
            </a:r>
            <a:endParaRPr sz="2100">
              <a:latin typeface="Comfortaa"/>
              <a:ea typeface="Comfortaa"/>
              <a:cs typeface="Comfortaa"/>
              <a:sym typeface="Comfortaa"/>
            </a:endParaRPr>
          </a:p>
        </p:txBody>
      </p:sp>
      <p:sp>
        <p:nvSpPr>
          <p:cNvPr id="334" name="Google Shape;334;p46"/>
          <p:cNvSpPr txBox="1"/>
          <p:nvPr>
            <p:ph idx="2" type="body"/>
          </p:nvPr>
        </p:nvSpPr>
        <p:spPr>
          <a:xfrm>
            <a:off x="4903700" y="2290800"/>
            <a:ext cx="3837000" cy="561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Comfortaa"/>
                <a:ea typeface="Comfortaa"/>
                <a:cs typeface="Comfortaa"/>
                <a:sym typeface="Comfortaa"/>
              </a:rPr>
              <a:t>Output coordinates</a:t>
            </a:r>
            <a:endParaRPr>
              <a:latin typeface="Comfortaa"/>
              <a:ea typeface="Comfortaa"/>
              <a:cs typeface="Comfortaa"/>
              <a:sym typeface="Comfortaa"/>
            </a:endParaRPr>
          </a:p>
        </p:txBody>
      </p:sp>
      <p:pic>
        <p:nvPicPr>
          <p:cNvPr id="335" name="Google Shape;335;p46"/>
          <p:cNvPicPr preferRelativeResize="0"/>
          <p:nvPr/>
        </p:nvPicPr>
        <p:blipFill>
          <a:blip r:embed="rId3">
            <a:alphaModFix/>
          </a:blip>
          <a:stretch>
            <a:fillRect/>
          </a:stretch>
        </p:blipFill>
        <p:spPr>
          <a:xfrm>
            <a:off x="5581950" y="513425"/>
            <a:ext cx="2480506" cy="1777375"/>
          </a:xfrm>
          <a:prstGeom prst="rect">
            <a:avLst/>
          </a:prstGeom>
          <a:noFill/>
          <a:ln>
            <a:noFill/>
          </a:ln>
        </p:spPr>
      </p:pic>
      <p:pic>
        <p:nvPicPr>
          <p:cNvPr id="336" name="Google Shape;336;p46"/>
          <p:cNvPicPr preferRelativeResize="0"/>
          <p:nvPr/>
        </p:nvPicPr>
        <p:blipFill>
          <a:blip r:embed="rId4">
            <a:alphaModFix/>
          </a:blip>
          <a:stretch>
            <a:fillRect/>
          </a:stretch>
        </p:blipFill>
        <p:spPr>
          <a:xfrm>
            <a:off x="5341063" y="2652125"/>
            <a:ext cx="2962275" cy="1777375"/>
          </a:xfrm>
          <a:prstGeom prst="rect">
            <a:avLst/>
          </a:prstGeom>
          <a:noFill/>
          <a:ln>
            <a:noFill/>
          </a:ln>
        </p:spPr>
      </p:pic>
      <p:pic>
        <p:nvPicPr>
          <p:cNvPr id="337" name="Google Shape;337;p46"/>
          <p:cNvPicPr preferRelativeResize="0"/>
          <p:nvPr/>
        </p:nvPicPr>
        <p:blipFill>
          <a:blip r:embed="rId5">
            <a:alphaModFix/>
          </a:blip>
          <a:stretch>
            <a:fillRect/>
          </a:stretch>
        </p:blipFill>
        <p:spPr>
          <a:xfrm rot="-1">
            <a:off x="951461" y="2362375"/>
            <a:ext cx="2669075" cy="2067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7"/>
          <p:cNvSpPr txBox="1"/>
          <p:nvPr>
            <p:ph idx="4294967295" type="title"/>
          </p:nvPr>
        </p:nvSpPr>
        <p:spPr>
          <a:xfrm>
            <a:off x="0" y="0"/>
            <a:ext cx="9144000" cy="7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Comfortaa"/>
                <a:ea typeface="Comfortaa"/>
                <a:cs typeface="Comfortaa"/>
                <a:sym typeface="Comfortaa"/>
              </a:rPr>
              <a:t>Analysing Results : Code 1 ; Approval &amp; Rejection</a:t>
            </a:r>
            <a:endParaRPr sz="2600">
              <a:latin typeface="Comfortaa"/>
              <a:ea typeface="Comfortaa"/>
              <a:cs typeface="Comfortaa"/>
              <a:sym typeface="Comfortaa"/>
            </a:endParaRPr>
          </a:p>
        </p:txBody>
      </p:sp>
      <p:pic>
        <p:nvPicPr>
          <p:cNvPr id="343" name="Google Shape;343;p47"/>
          <p:cNvPicPr preferRelativeResize="0"/>
          <p:nvPr/>
        </p:nvPicPr>
        <p:blipFill>
          <a:blip r:embed="rId3">
            <a:alphaModFix/>
          </a:blip>
          <a:stretch>
            <a:fillRect/>
          </a:stretch>
        </p:blipFill>
        <p:spPr>
          <a:xfrm>
            <a:off x="245225" y="589550"/>
            <a:ext cx="8653550" cy="4400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8"/>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Code 2 : title of code (</a:t>
            </a:r>
            <a:r>
              <a:rPr lang="en">
                <a:latin typeface="Comfortaa"/>
                <a:ea typeface="Comfortaa"/>
                <a:cs typeface="Comfortaa"/>
                <a:sym typeface="Comfortaa"/>
              </a:rPr>
              <a:t>1/6)</a:t>
            </a:r>
            <a:endParaRPr>
              <a:latin typeface="Comfortaa"/>
              <a:ea typeface="Comfortaa"/>
              <a:cs typeface="Comfortaa"/>
              <a:sym typeface="Comfortaa"/>
            </a:endParaRPr>
          </a:p>
        </p:txBody>
      </p:sp>
      <p:graphicFrame>
        <p:nvGraphicFramePr>
          <p:cNvPr id="349" name="Google Shape;349;p48"/>
          <p:cNvGraphicFramePr/>
          <p:nvPr/>
        </p:nvGraphicFramePr>
        <p:xfrm>
          <a:off x="366625" y="1170300"/>
          <a:ext cx="3000000" cy="3000000"/>
        </p:xfrm>
        <a:graphic>
          <a:graphicData uri="http://schemas.openxmlformats.org/drawingml/2006/table">
            <a:tbl>
              <a:tblPr>
                <a:noFill/>
                <a:tableStyleId>{B441ACD2-3A18-4A25-8499-15F62E3590B5}</a:tableStyleId>
              </a:tblPr>
              <a:tblGrid>
                <a:gridCol w="6065550"/>
              </a:tblGrid>
              <a:tr h="12700">
                <a:tc>
                  <a:txBody>
                    <a:bodyPr/>
                    <a:lstStyle/>
                    <a:p>
                      <a:pPr indent="0" lvl="0" marL="0" rtl="0" algn="l">
                        <a:lnSpc>
                          <a:spcPct val="115000"/>
                        </a:lnSpc>
                        <a:spcBef>
                          <a:spcPts val="0"/>
                        </a:spcBef>
                        <a:spcAft>
                          <a:spcPts val="0"/>
                        </a:spcAft>
                        <a:buNone/>
                      </a:pPr>
                      <a:r>
                        <a:rPr lang="en" sz="1100">
                          <a:solidFill>
                            <a:srgbClr val="8E908C"/>
                          </a:solidFill>
                          <a:latin typeface="Consolas"/>
                          <a:ea typeface="Consolas"/>
                          <a:cs typeface="Consolas"/>
                          <a:sym typeface="Consolas"/>
                        </a:rPr>
                        <a:t># USAGE</a:t>
                      </a:r>
                      <a:br>
                        <a:rPr lang="en" sz="1100">
                          <a:solidFill>
                            <a:srgbClr val="4D4D4C"/>
                          </a:solidFill>
                          <a:latin typeface="Consolas"/>
                          <a:ea typeface="Consolas"/>
                          <a:cs typeface="Consolas"/>
                          <a:sym typeface="Consolas"/>
                        </a:rPr>
                      </a:br>
                      <a:r>
                        <a:rPr lang="en" sz="1100">
                          <a:solidFill>
                            <a:srgbClr val="8E908C"/>
                          </a:solidFill>
                          <a:latin typeface="Consolas"/>
                          <a:ea typeface="Consolas"/>
                          <a:cs typeface="Consolas"/>
                          <a:sym typeface="Consolas"/>
                        </a:rPr>
                        <a:t># python object_size.py --image images/example_01.png --width 0.955</a:t>
                      </a:r>
                      <a:br>
                        <a:rPr lang="en" sz="1100">
                          <a:solidFill>
                            <a:srgbClr val="4D4D4C"/>
                          </a:solidFill>
                          <a:latin typeface="Consolas"/>
                          <a:ea typeface="Consolas"/>
                          <a:cs typeface="Consolas"/>
                          <a:sym typeface="Consolas"/>
                        </a:rPr>
                      </a:br>
                      <a:r>
                        <a:rPr lang="en" sz="1100">
                          <a:solidFill>
                            <a:srgbClr val="8E908C"/>
                          </a:solidFill>
                          <a:latin typeface="Consolas"/>
                          <a:ea typeface="Consolas"/>
                          <a:cs typeface="Consolas"/>
                          <a:sym typeface="Consolas"/>
                        </a:rPr>
                        <a:t># python object_size.py --image images/example_02.png --width 0.955</a:t>
                      </a:r>
                      <a:br>
                        <a:rPr lang="en" sz="1100">
                          <a:solidFill>
                            <a:srgbClr val="4D4D4C"/>
                          </a:solidFill>
                          <a:latin typeface="Consolas"/>
                          <a:ea typeface="Consolas"/>
                          <a:cs typeface="Consolas"/>
                          <a:sym typeface="Consolas"/>
                        </a:rPr>
                      </a:br>
                      <a:r>
                        <a:rPr lang="en" sz="1100">
                          <a:solidFill>
                            <a:srgbClr val="8E908C"/>
                          </a:solidFill>
                          <a:latin typeface="Consolas"/>
                          <a:ea typeface="Consolas"/>
                          <a:cs typeface="Consolas"/>
                          <a:sym typeface="Consolas"/>
                        </a:rPr>
                        <a:t># python object_size.py --image images/example_03.png --width 3.5</a:t>
                      </a:r>
                      <a:br>
                        <a:rPr lang="en" sz="1100">
                          <a:solidFill>
                            <a:srgbClr val="4D4D4C"/>
                          </a:solidFill>
                          <a:latin typeface="Consolas"/>
                          <a:ea typeface="Consolas"/>
                          <a:cs typeface="Consolas"/>
                          <a:sym typeface="Consolas"/>
                        </a:rPr>
                      </a:br>
                      <a:br>
                        <a:rPr lang="en" sz="1100">
                          <a:solidFill>
                            <a:srgbClr val="4D4D4C"/>
                          </a:solidFill>
                          <a:latin typeface="Consolas"/>
                          <a:ea typeface="Consolas"/>
                          <a:cs typeface="Consolas"/>
                          <a:sym typeface="Consolas"/>
                        </a:rPr>
                      </a:br>
                      <a:r>
                        <a:rPr lang="en" sz="1100">
                          <a:solidFill>
                            <a:srgbClr val="8E908C"/>
                          </a:solidFill>
                          <a:latin typeface="Consolas"/>
                          <a:ea typeface="Consolas"/>
                          <a:cs typeface="Consolas"/>
                          <a:sym typeface="Consolas"/>
                        </a:rPr>
                        <a:t># import the necessary packages</a:t>
                      </a:r>
                      <a:br>
                        <a:rPr lang="en" sz="1100">
                          <a:solidFill>
                            <a:srgbClr val="4D4D4C"/>
                          </a:solidFill>
                          <a:latin typeface="Consolas"/>
                          <a:ea typeface="Consolas"/>
                          <a:cs typeface="Consolas"/>
                          <a:sym typeface="Consolas"/>
                        </a:rPr>
                      </a:br>
                      <a:r>
                        <a:rPr lang="en" sz="1100">
                          <a:solidFill>
                            <a:srgbClr val="8959A8"/>
                          </a:solidFill>
                          <a:latin typeface="Consolas"/>
                          <a:ea typeface="Consolas"/>
                          <a:cs typeface="Consolas"/>
                          <a:sym typeface="Consolas"/>
                        </a:rPr>
                        <a:t>from</a:t>
                      </a:r>
                      <a:r>
                        <a:rPr lang="en" sz="1100">
                          <a:solidFill>
                            <a:srgbClr val="4D4D4C"/>
                          </a:solidFill>
                          <a:latin typeface="Consolas"/>
                          <a:ea typeface="Consolas"/>
                          <a:cs typeface="Consolas"/>
                          <a:sym typeface="Consolas"/>
                        </a:rPr>
                        <a:t> scipy.spatial </a:t>
                      </a:r>
                      <a:r>
                        <a:rPr lang="en" sz="1100">
                          <a:solidFill>
                            <a:srgbClr val="8959A8"/>
                          </a:solidFill>
                          <a:latin typeface="Consolas"/>
                          <a:ea typeface="Consolas"/>
                          <a:cs typeface="Consolas"/>
                          <a:sym typeface="Consolas"/>
                        </a:rPr>
                        <a:t>import</a:t>
                      </a:r>
                      <a:r>
                        <a:rPr lang="en" sz="1100">
                          <a:solidFill>
                            <a:srgbClr val="4D4D4C"/>
                          </a:solidFill>
                          <a:latin typeface="Consolas"/>
                          <a:ea typeface="Consolas"/>
                          <a:cs typeface="Consolas"/>
                          <a:sym typeface="Consolas"/>
                        </a:rPr>
                        <a:t> distance </a:t>
                      </a:r>
                      <a:r>
                        <a:rPr lang="en" sz="1100">
                          <a:solidFill>
                            <a:srgbClr val="8959A8"/>
                          </a:solidFill>
                          <a:latin typeface="Consolas"/>
                          <a:ea typeface="Consolas"/>
                          <a:cs typeface="Consolas"/>
                          <a:sym typeface="Consolas"/>
                        </a:rPr>
                        <a:t>as</a:t>
                      </a:r>
                      <a:r>
                        <a:rPr lang="en" sz="1100">
                          <a:solidFill>
                            <a:srgbClr val="4D4D4C"/>
                          </a:solidFill>
                          <a:latin typeface="Consolas"/>
                          <a:ea typeface="Consolas"/>
                          <a:cs typeface="Consolas"/>
                          <a:sym typeface="Consolas"/>
                        </a:rPr>
                        <a:t> dist</a:t>
                      </a:r>
                      <a:br>
                        <a:rPr lang="en" sz="1100">
                          <a:solidFill>
                            <a:srgbClr val="4D4D4C"/>
                          </a:solidFill>
                          <a:latin typeface="Consolas"/>
                          <a:ea typeface="Consolas"/>
                          <a:cs typeface="Consolas"/>
                          <a:sym typeface="Consolas"/>
                        </a:rPr>
                      </a:br>
                      <a:r>
                        <a:rPr lang="en" sz="1100">
                          <a:solidFill>
                            <a:srgbClr val="8959A8"/>
                          </a:solidFill>
                          <a:latin typeface="Consolas"/>
                          <a:ea typeface="Consolas"/>
                          <a:cs typeface="Consolas"/>
                          <a:sym typeface="Consolas"/>
                        </a:rPr>
                        <a:t>from</a:t>
                      </a:r>
                      <a:r>
                        <a:rPr lang="en" sz="1100">
                          <a:solidFill>
                            <a:srgbClr val="4D4D4C"/>
                          </a:solidFill>
                          <a:latin typeface="Consolas"/>
                          <a:ea typeface="Consolas"/>
                          <a:cs typeface="Consolas"/>
                          <a:sym typeface="Consolas"/>
                        </a:rPr>
                        <a:t> imutils </a:t>
                      </a:r>
                      <a:r>
                        <a:rPr lang="en" sz="1100">
                          <a:solidFill>
                            <a:srgbClr val="8959A8"/>
                          </a:solidFill>
                          <a:latin typeface="Consolas"/>
                          <a:ea typeface="Consolas"/>
                          <a:cs typeface="Consolas"/>
                          <a:sym typeface="Consolas"/>
                        </a:rPr>
                        <a:t>import</a:t>
                      </a:r>
                      <a:r>
                        <a:rPr lang="en" sz="1100">
                          <a:solidFill>
                            <a:srgbClr val="4D4D4C"/>
                          </a:solidFill>
                          <a:latin typeface="Consolas"/>
                          <a:ea typeface="Consolas"/>
                          <a:cs typeface="Consolas"/>
                          <a:sym typeface="Consolas"/>
                        </a:rPr>
                        <a:t> perspective</a:t>
                      </a:r>
                      <a:br>
                        <a:rPr lang="en" sz="1100">
                          <a:solidFill>
                            <a:srgbClr val="4D4D4C"/>
                          </a:solidFill>
                          <a:latin typeface="Consolas"/>
                          <a:ea typeface="Consolas"/>
                          <a:cs typeface="Consolas"/>
                          <a:sym typeface="Consolas"/>
                        </a:rPr>
                      </a:br>
                      <a:r>
                        <a:rPr lang="en" sz="1100">
                          <a:solidFill>
                            <a:srgbClr val="8959A8"/>
                          </a:solidFill>
                          <a:latin typeface="Consolas"/>
                          <a:ea typeface="Consolas"/>
                          <a:cs typeface="Consolas"/>
                          <a:sym typeface="Consolas"/>
                        </a:rPr>
                        <a:t>from</a:t>
                      </a:r>
                      <a:r>
                        <a:rPr lang="en" sz="1100">
                          <a:solidFill>
                            <a:srgbClr val="4D4D4C"/>
                          </a:solidFill>
                          <a:latin typeface="Consolas"/>
                          <a:ea typeface="Consolas"/>
                          <a:cs typeface="Consolas"/>
                          <a:sym typeface="Consolas"/>
                        </a:rPr>
                        <a:t> imutils </a:t>
                      </a:r>
                      <a:r>
                        <a:rPr lang="en" sz="1100">
                          <a:solidFill>
                            <a:srgbClr val="8959A8"/>
                          </a:solidFill>
                          <a:latin typeface="Consolas"/>
                          <a:ea typeface="Consolas"/>
                          <a:cs typeface="Consolas"/>
                          <a:sym typeface="Consolas"/>
                        </a:rPr>
                        <a:t>import</a:t>
                      </a:r>
                      <a:r>
                        <a:rPr lang="en" sz="1100">
                          <a:solidFill>
                            <a:srgbClr val="4D4D4C"/>
                          </a:solidFill>
                          <a:latin typeface="Consolas"/>
                          <a:ea typeface="Consolas"/>
                          <a:cs typeface="Consolas"/>
                          <a:sym typeface="Consolas"/>
                        </a:rPr>
                        <a:t> contours</a:t>
                      </a:r>
                      <a:br>
                        <a:rPr lang="en" sz="1100">
                          <a:solidFill>
                            <a:srgbClr val="4D4D4C"/>
                          </a:solidFill>
                          <a:latin typeface="Consolas"/>
                          <a:ea typeface="Consolas"/>
                          <a:cs typeface="Consolas"/>
                          <a:sym typeface="Consolas"/>
                        </a:rPr>
                      </a:br>
                      <a:r>
                        <a:rPr lang="en" sz="1100">
                          <a:solidFill>
                            <a:srgbClr val="8959A8"/>
                          </a:solidFill>
                          <a:latin typeface="Consolas"/>
                          <a:ea typeface="Consolas"/>
                          <a:cs typeface="Consolas"/>
                          <a:sym typeface="Consolas"/>
                        </a:rPr>
                        <a:t>import</a:t>
                      </a:r>
                      <a:r>
                        <a:rPr lang="en" sz="1100">
                          <a:solidFill>
                            <a:srgbClr val="4D4D4C"/>
                          </a:solidFill>
                          <a:latin typeface="Consolas"/>
                          <a:ea typeface="Consolas"/>
                          <a:cs typeface="Consolas"/>
                          <a:sym typeface="Consolas"/>
                        </a:rPr>
                        <a:t> numpy </a:t>
                      </a:r>
                      <a:r>
                        <a:rPr lang="en" sz="1100">
                          <a:solidFill>
                            <a:srgbClr val="8959A8"/>
                          </a:solidFill>
                          <a:latin typeface="Consolas"/>
                          <a:ea typeface="Consolas"/>
                          <a:cs typeface="Consolas"/>
                          <a:sym typeface="Consolas"/>
                        </a:rPr>
                        <a:t>as</a:t>
                      </a:r>
                      <a:r>
                        <a:rPr lang="en" sz="1100">
                          <a:solidFill>
                            <a:srgbClr val="4D4D4C"/>
                          </a:solidFill>
                          <a:latin typeface="Consolas"/>
                          <a:ea typeface="Consolas"/>
                          <a:cs typeface="Consolas"/>
                          <a:sym typeface="Consolas"/>
                        </a:rPr>
                        <a:t> np</a:t>
                      </a:r>
                      <a:br>
                        <a:rPr lang="en" sz="1100">
                          <a:solidFill>
                            <a:srgbClr val="4D4D4C"/>
                          </a:solidFill>
                          <a:latin typeface="Consolas"/>
                          <a:ea typeface="Consolas"/>
                          <a:cs typeface="Consolas"/>
                          <a:sym typeface="Consolas"/>
                        </a:rPr>
                      </a:br>
                      <a:r>
                        <a:rPr lang="en" sz="1100">
                          <a:solidFill>
                            <a:srgbClr val="8959A8"/>
                          </a:solidFill>
                          <a:latin typeface="Consolas"/>
                          <a:ea typeface="Consolas"/>
                          <a:cs typeface="Consolas"/>
                          <a:sym typeface="Consolas"/>
                        </a:rPr>
                        <a:t>import</a:t>
                      </a:r>
                      <a:r>
                        <a:rPr lang="en" sz="1100">
                          <a:solidFill>
                            <a:srgbClr val="4D4D4C"/>
                          </a:solidFill>
                          <a:latin typeface="Consolas"/>
                          <a:ea typeface="Consolas"/>
                          <a:cs typeface="Consolas"/>
                          <a:sym typeface="Consolas"/>
                        </a:rPr>
                        <a:t> argparse</a:t>
                      </a:r>
                      <a:br>
                        <a:rPr lang="en" sz="1100">
                          <a:solidFill>
                            <a:srgbClr val="4D4D4C"/>
                          </a:solidFill>
                          <a:latin typeface="Consolas"/>
                          <a:ea typeface="Consolas"/>
                          <a:cs typeface="Consolas"/>
                          <a:sym typeface="Consolas"/>
                        </a:rPr>
                      </a:br>
                      <a:r>
                        <a:rPr lang="en" sz="1100">
                          <a:solidFill>
                            <a:srgbClr val="8959A8"/>
                          </a:solidFill>
                          <a:latin typeface="Consolas"/>
                          <a:ea typeface="Consolas"/>
                          <a:cs typeface="Consolas"/>
                          <a:sym typeface="Consolas"/>
                        </a:rPr>
                        <a:t>import</a:t>
                      </a:r>
                      <a:r>
                        <a:rPr lang="en" sz="1100">
                          <a:solidFill>
                            <a:srgbClr val="4D4D4C"/>
                          </a:solidFill>
                          <a:latin typeface="Consolas"/>
                          <a:ea typeface="Consolas"/>
                          <a:cs typeface="Consolas"/>
                          <a:sym typeface="Consolas"/>
                        </a:rPr>
                        <a:t> imutils</a:t>
                      </a:r>
                      <a:br>
                        <a:rPr lang="en" sz="1100">
                          <a:solidFill>
                            <a:srgbClr val="4D4D4C"/>
                          </a:solidFill>
                          <a:latin typeface="Consolas"/>
                          <a:ea typeface="Consolas"/>
                          <a:cs typeface="Consolas"/>
                          <a:sym typeface="Consolas"/>
                        </a:rPr>
                      </a:br>
                      <a:r>
                        <a:rPr lang="en" sz="1100">
                          <a:solidFill>
                            <a:srgbClr val="8959A8"/>
                          </a:solidFill>
                          <a:latin typeface="Consolas"/>
                          <a:ea typeface="Consolas"/>
                          <a:cs typeface="Consolas"/>
                          <a:sym typeface="Consolas"/>
                        </a:rPr>
                        <a:t>import</a:t>
                      </a:r>
                      <a:r>
                        <a:rPr lang="en" sz="1100">
                          <a:solidFill>
                            <a:srgbClr val="4D4D4C"/>
                          </a:solidFill>
                          <a:latin typeface="Consolas"/>
                          <a:ea typeface="Consolas"/>
                          <a:cs typeface="Consolas"/>
                          <a:sym typeface="Consolas"/>
                        </a:rPr>
                        <a:t> cv2</a:t>
                      </a:r>
                      <a:br>
                        <a:rPr lang="en" sz="1100">
                          <a:solidFill>
                            <a:srgbClr val="4D4D4C"/>
                          </a:solidFill>
                          <a:latin typeface="Consolas"/>
                          <a:ea typeface="Consolas"/>
                          <a:cs typeface="Consolas"/>
                          <a:sym typeface="Consolas"/>
                        </a:rPr>
                      </a:br>
                      <a:br>
                        <a:rPr lang="en" sz="1100">
                          <a:solidFill>
                            <a:srgbClr val="4D4D4C"/>
                          </a:solidFill>
                          <a:latin typeface="Consolas"/>
                          <a:ea typeface="Consolas"/>
                          <a:cs typeface="Consolas"/>
                          <a:sym typeface="Consolas"/>
                        </a:rPr>
                      </a:br>
                      <a:r>
                        <a:rPr lang="en" sz="1100">
                          <a:solidFill>
                            <a:srgbClr val="8959A8"/>
                          </a:solidFill>
                          <a:latin typeface="Consolas"/>
                          <a:ea typeface="Consolas"/>
                          <a:cs typeface="Consolas"/>
                          <a:sym typeface="Consolas"/>
                        </a:rPr>
                        <a:t>def</a:t>
                      </a:r>
                      <a:r>
                        <a:rPr lang="en" sz="1100">
                          <a:solidFill>
                            <a:srgbClr val="4D4D4C"/>
                          </a:solidFill>
                          <a:latin typeface="Consolas"/>
                          <a:ea typeface="Consolas"/>
                          <a:cs typeface="Consolas"/>
                          <a:sym typeface="Consolas"/>
                        </a:rPr>
                        <a:t> </a:t>
                      </a:r>
                      <a:r>
                        <a:rPr lang="en" sz="1100">
                          <a:solidFill>
                            <a:srgbClr val="4271AE"/>
                          </a:solidFill>
                          <a:latin typeface="Consolas"/>
                          <a:ea typeface="Consolas"/>
                          <a:cs typeface="Consolas"/>
                          <a:sym typeface="Consolas"/>
                        </a:rPr>
                        <a:t>midpoint</a:t>
                      </a:r>
                      <a:r>
                        <a:rPr lang="en" sz="1100">
                          <a:solidFill>
                            <a:srgbClr val="F5871F"/>
                          </a:solidFill>
                          <a:latin typeface="Consolas"/>
                          <a:ea typeface="Consolas"/>
                          <a:cs typeface="Consolas"/>
                          <a:sym typeface="Consolas"/>
                        </a:rPr>
                        <a:t>(ptA, ptB)</a:t>
                      </a:r>
                      <a:r>
                        <a:rPr lang="en" sz="1100">
                          <a:solidFill>
                            <a:srgbClr val="4D4D4C"/>
                          </a:solidFill>
                          <a:latin typeface="Consolas"/>
                          <a:ea typeface="Consolas"/>
                          <a:cs typeface="Consolas"/>
                          <a:sym typeface="Consolas"/>
                        </a:rPr>
                        <a:t>:</a:t>
                      </a:r>
                      <a:br>
                        <a:rPr lang="en" sz="1100">
                          <a:solidFill>
                            <a:srgbClr val="4D4D4C"/>
                          </a:solidFill>
                          <a:latin typeface="Consolas"/>
                          <a:ea typeface="Consolas"/>
                          <a:cs typeface="Consolas"/>
                          <a:sym typeface="Consolas"/>
                        </a:rPr>
                      </a:br>
                      <a:r>
                        <a:rPr lang="en" sz="1100">
                          <a:solidFill>
                            <a:srgbClr val="4D4D4C"/>
                          </a:solidFill>
                          <a:latin typeface="Consolas"/>
                          <a:ea typeface="Consolas"/>
                          <a:cs typeface="Consolas"/>
                          <a:sym typeface="Consolas"/>
                        </a:rPr>
                        <a:t>	</a:t>
                      </a:r>
                      <a:r>
                        <a:rPr lang="en" sz="1100">
                          <a:solidFill>
                            <a:srgbClr val="8959A8"/>
                          </a:solidFill>
                          <a:latin typeface="Consolas"/>
                          <a:ea typeface="Consolas"/>
                          <a:cs typeface="Consolas"/>
                          <a:sym typeface="Consolas"/>
                        </a:rPr>
                        <a:t>return</a:t>
                      </a:r>
                      <a:r>
                        <a:rPr lang="en" sz="1100">
                          <a:solidFill>
                            <a:srgbClr val="4D4D4C"/>
                          </a:solidFill>
                          <a:latin typeface="Consolas"/>
                          <a:ea typeface="Consolas"/>
                          <a:cs typeface="Consolas"/>
                          <a:sym typeface="Consolas"/>
                        </a:rPr>
                        <a:t> ((ptA[</a:t>
                      </a:r>
                      <a:r>
                        <a:rPr lang="en" sz="1100">
                          <a:solidFill>
                            <a:srgbClr val="F5871F"/>
                          </a:solidFill>
                          <a:latin typeface="Consolas"/>
                          <a:ea typeface="Consolas"/>
                          <a:cs typeface="Consolas"/>
                          <a:sym typeface="Consolas"/>
                        </a:rPr>
                        <a:t>0</a:t>
                      </a:r>
                      <a:r>
                        <a:rPr lang="en" sz="1100">
                          <a:solidFill>
                            <a:srgbClr val="4D4D4C"/>
                          </a:solidFill>
                          <a:latin typeface="Consolas"/>
                          <a:ea typeface="Consolas"/>
                          <a:cs typeface="Consolas"/>
                          <a:sym typeface="Consolas"/>
                        </a:rPr>
                        <a:t>] + ptB[</a:t>
                      </a:r>
                      <a:r>
                        <a:rPr lang="en" sz="1100">
                          <a:solidFill>
                            <a:srgbClr val="F5871F"/>
                          </a:solidFill>
                          <a:latin typeface="Consolas"/>
                          <a:ea typeface="Consolas"/>
                          <a:cs typeface="Consolas"/>
                          <a:sym typeface="Consolas"/>
                        </a:rPr>
                        <a:t>0</a:t>
                      </a:r>
                      <a:r>
                        <a:rPr lang="en" sz="1100">
                          <a:solidFill>
                            <a:srgbClr val="4D4D4C"/>
                          </a:solidFill>
                          <a:latin typeface="Consolas"/>
                          <a:ea typeface="Consolas"/>
                          <a:cs typeface="Consolas"/>
                          <a:sym typeface="Consolas"/>
                        </a:rPr>
                        <a:t>]) * </a:t>
                      </a:r>
                      <a:r>
                        <a:rPr lang="en" sz="1100">
                          <a:solidFill>
                            <a:srgbClr val="F5871F"/>
                          </a:solidFill>
                          <a:latin typeface="Consolas"/>
                          <a:ea typeface="Consolas"/>
                          <a:cs typeface="Consolas"/>
                          <a:sym typeface="Consolas"/>
                        </a:rPr>
                        <a:t>0.5</a:t>
                      </a:r>
                      <a:r>
                        <a:rPr lang="en" sz="1100">
                          <a:solidFill>
                            <a:srgbClr val="4D4D4C"/>
                          </a:solidFill>
                          <a:latin typeface="Consolas"/>
                          <a:ea typeface="Consolas"/>
                          <a:cs typeface="Consolas"/>
                          <a:sym typeface="Consolas"/>
                        </a:rPr>
                        <a:t>, (ptA[</a:t>
                      </a:r>
                      <a:r>
                        <a:rPr lang="en" sz="1100">
                          <a:solidFill>
                            <a:srgbClr val="F5871F"/>
                          </a:solidFill>
                          <a:latin typeface="Consolas"/>
                          <a:ea typeface="Consolas"/>
                          <a:cs typeface="Consolas"/>
                          <a:sym typeface="Consolas"/>
                        </a:rPr>
                        <a:t>1</a:t>
                      </a:r>
                      <a:r>
                        <a:rPr lang="en" sz="1100">
                          <a:solidFill>
                            <a:srgbClr val="4D4D4C"/>
                          </a:solidFill>
                          <a:latin typeface="Consolas"/>
                          <a:ea typeface="Consolas"/>
                          <a:cs typeface="Consolas"/>
                          <a:sym typeface="Consolas"/>
                        </a:rPr>
                        <a:t>] + ptB[</a:t>
                      </a:r>
                      <a:r>
                        <a:rPr lang="en" sz="1100">
                          <a:solidFill>
                            <a:srgbClr val="F5871F"/>
                          </a:solidFill>
                          <a:latin typeface="Consolas"/>
                          <a:ea typeface="Consolas"/>
                          <a:cs typeface="Consolas"/>
                          <a:sym typeface="Consolas"/>
                        </a:rPr>
                        <a:t>1</a:t>
                      </a:r>
                      <a:r>
                        <a:rPr lang="en" sz="1100">
                          <a:solidFill>
                            <a:srgbClr val="4D4D4C"/>
                          </a:solidFill>
                          <a:latin typeface="Consolas"/>
                          <a:ea typeface="Consolas"/>
                          <a:cs typeface="Consolas"/>
                          <a:sym typeface="Consolas"/>
                        </a:rPr>
                        <a:t>]) * </a:t>
                      </a:r>
                      <a:r>
                        <a:rPr lang="en" sz="1100">
                          <a:solidFill>
                            <a:srgbClr val="F5871F"/>
                          </a:solidFill>
                          <a:latin typeface="Consolas"/>
                          <a:ea typeface="Consolas"/>
                          <a:cs typeface="Consolas"/>
                          <a:sym typeface="Consolas"/>
                        </a:rPr>
                        <a:t>0.5</a:t>
                      </a:r>
                      <a:r>
                        <a:rPr lang="en" sz="1100">
                          <a:solidFill>
                            <a:srgbClr val="4D4D4C"/>
                          </a:solidFill>
                          <a:latin typeface="Consolas"/>
                          <a:ea typeface="Consolas"/>
                          <a:cs typeface="Consolas"/>
                          <a:sym typeface="Consolas"/>
                        </a:rPr>
                        <a:t>)</a:t>
                      </a:r>
                      <a:br>
                        <a:rPr lang="en" sz="1100">
                          <a:solidFill>
                            <a:srgbClr val="4D4D4C"/>
                          </a:solidFill>
                          <a:latin typeface="Consolas"/>
                          <a:ea typeface="Consolas"/>
                          <a:cs typeface="Consolas"/>
                          <a:sym typeface="Consolas"/>
                        </a:rPr>
                      </a:br>
                      <a:br>
                        <a:rPr lang="en" sz="1100">
                          <a:solidFill>
                            <a:srgbClr val="4D4D4C"/>
                          </a:solidFill>
                          <a:latin typeface="Consolas"/>
                          <a:ea typeface="Consolas"/>
                          <a:cs typeface="Consolas"/>
                          <a:sym typeface="Consolas"/>
                        </a:rPr>
                      </a:br>
                      <a:endParaRPr sz="1100"/>
                    </a:p>
                  </a:txBody>
                  <a:tcPr marT="63500" marB="63500" marR="63500" marL="63500">
                    <a:solidFill>
                      <a:srgbClr val="FFFFFF"/>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9"/>
          <p:cNvSpPr txBox="1"/>
          <p:nvPr>
            <p:ph type="title"/>
          </p:nvPr>
        </p:nvSpPr>
        <p:spPr>
          <a:xfrm>
            <a:off x="311700" y="100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Code 2 : title of code (2/6)</a:t>
            </a:r>
            <a:endParaRPr>
              <a:latin typeface="Comfortaa"/>
              <a:ea typeface="Comfortaa"/>
              <a:cs typeface="Comfortaa"/>
              <a:sym typeface="Comfortaa"/>
            </a:endParaRPr>
          </a:p>
        </p:txBody>
      </p:sp>
      <p:graphicFrame>
        <p:nvGraphicFramePr>
          <p:cNvPr id="355" name="Google Shape;355;p49"/>
          <p:cNvGraphicFramePr/>
          <p:nvPr/>
        </p:nvGraphicFramePr>
        <p:xfrm>
          <a:off x="460075" y="1351725"/>
          <a:ext cx="3000000" cy="3000000"/>
        </p:xfrm>
        <a:graphic>
          <a:graphicData uri="http://schemas.openxmlformats.org/drawingml/2006/table">
            <a:tbl>
              <a:tblPr>
                <a:noFill/>
                <a:tableStyleId>{B441ACD2-3A18-4A25-8499-15F62E3590B5}</a:tableStyleId>
              </a:tblPr>
              <a:tblGrid>
                <a:gridCol w="8111825"/>
              </a:tblGrid>
              <a:tr h="3225600">
                <a:tc>
                  <a:txBody>
                    <a:bodyPr/>
                    <a:lstStyle/>
                    <a:p>
                      <a:pPr indent="0" lvl="0" marL="0" rtl="0" algn="l">
                        <a:lnSpc>
                          <a:spcPct val="115000"/>
                        </a:lnSpc>
                        <a:spcBef>
                          <a:spcPts val="0"/>
                        </a:spcBef>
                        <a:spcAft>
                          <a:spcPts val="0"/>
                        </a:spcAft>
                        <a:buNone/>
                      </a:pPr>
                      <a:r>
                        <a:rPr lang="en" sz="1100">
                          <a:solidFill>
                            <a:srgbClr val="EAB700"/>
                          </a:solidFill>
                          <a:highlight>
                            <a:srgbClr val="FFFFFF"/>
                          </a:highlight>
                          <a:latin typeface="Consolas"/>
                          <a:ea typeface="Consolas"/>
                          <a:cs typeface="Consolas"/>
                          <a:sym typeface="Consolas"/>
                        </a:rPr>
                        <a:t>r</a:t>
                      </a:r>
                      <a:r>
                        <a:rPr lang="en" sz="1100">
                          <a:solidFill>
                            <a:srgbClr val="4D4D4C"/>
                          </a:solidFill>
                          <a:latin typeface="Consolas"/>
                          <a:ea typeface="Consolas"/>
                          <a:cs typeface="Consolas"/>
                          <a:sym typeface="Consolas"/>
                        </a:rPr>
                        <a:t>eturn ((ptA[0] + ptB[0]) * 0.5, (ptA[1] + ptB[1]) * 0.5)</a:t>
                      </a:r>
                      <a:br>
                        <a:rPr lang="en" sz="1100">
                          <a:solidFill>
                            <a:srgbClr val="4D4D4C"/>
                          </a:solidFill>
                          <a:latin typeface="Consolas"/>
                          <a:ea typeface="Consolas"/>
                          <a:cs typeface="Consolas"/>
                          <a:sym typeface="Consolas"/>
                        </a:rPr>
                      </a:br>
                      <a:br>
                        <a:rPr lang="en" sz="1100">
                          <a:solidFill>
                            <a:srgbClr val="4D4D4C"/>
                          </a:solidFill>
                          <a:latin typeface="Consolas"/>
                          <a:ea typeface="Consolas"/>
                          <a:cs typeface="Consolas"/>
                          <a:sym typeface="Consolas"/>
                        </a:rPr>
                      </a:br>
                      <a:r>
                        <a:rPr lang="en" sz="1100">
                          <a:solidFill>
                            <a:srgbClr val="8E908C"/>
                          </a:solidFill>
                          <a:latin typeface="Consolas"/>
                          <a:ea typeface="Consolas"/>
                          <a:cs typeface="Consolas"/>
                          <a:sym typeface="Consolas"/>
                        </a:rPr>
                        <a:t># construct the argument parse and parse the arguments</a:t>
                      </a:r>
                      <a:br>
                        <a:rPr lang="en" sz="1100">
                          <a:solidFill>
                            <a:srgbClr val="4D4D4C"/>
                          </a:solidFill>
                          <a:latin typeface="Consolas"/>
                          <a:ea typeface="Consolas"/>
                          <a:cs typeface="Consolas"/>
                          <a:sym typeface="Consolas"/>
                        </a:rPr>
                      </a:br>
                      <a:r>
                        <a:rPr lang="en" sz="1100">
                          <a:solidFill>
                            <a:srgbClr val="4D4D4C"/>
                          </a:solidFill>
                          <a:latin typeface="Consolas"/>
                          <a:ea typeface="Consolas"/>
                          <a:cs typeface="Consolas"/>
                          <a:sym typeface="Consolas"/>
                        </a:rPr>
                        <a:t>ap = argparse.ArgumentParser()</a:t>
                      </a:r>
                      <a:br>
                        <a:rPr lang="en" sz="1100">
                          <a:solidFill>
                            <a:srgbClr val="4D4D4C"/>
                          </a:solidFill>
                          <a:latin typeface="Consolas"/>
                          <a:ea typeface="Consolas"/>
                          <a:cs typeface="Consolas"/>
                          <a:sym typeface="Consolas"/>
                        </a:rPr>
                      </a:br>
                      <a:r>
                        <a:rPr lang="en" sz="1100">
                          <a:solidFill>
                            <a:srgbClr val="4D4D4C"/>
                          </a:solidFill>
                          <a:latin typeface="Consolas"/>
                          <a:ea typeface="Consolas"/>
                          <a:cs typeface="Consolas"/>
                          <a:sym typeface="Consolas"/>
                        </a:rPr>
                        <a:t>ap.add_argument(</a:t>
                      </a:r>
                      <a:r>
                        <a:rPr lang="en" sz="1100">
                          <a:solidFill>
                            <a:srgbClr val="718C00"/>
                          </a:solidFill>
                          <a:latin typeface="Consolas"/>
                          <a:ea typeface="Consolas"/>
                          <a:cs typeface="Consolas"/>
                          <a:sym typeface="Consolas"/>
                        </a:rPr>
                        <a:t>"-i"</a:t>
                      </a:r>
                      <a:r>
                        <a:rPr lang="en" sz="1100">
                          <a:solidFill>
                            <a:srgbClr val="4D4D4C"/>
                          </a:solidFill>
                          <a:latin typeface="Consolas"/>
                          <a:ea typeface="Consolas"/>
                          <a:cs typeface="Consolas"/>
                          <a:sym typeface="Consolas"/>
                        </a:rPr>
                        <a:t>, </a:t>
                      </a:r>
                      <a:r>
                        <a:rPr lang="en" sz="1100">
                          <a:solidFill>
                            <a:srgbClr val="718C00"/>
                          </a:solidFill>
                          <a:latin typeface="Consolas"/>
                          <a:ea typeface="Consolas"/>
                          <a:cs typeface="Consolas"/>
                          <a:sym typeface="Consolas"/>
                        </a:rPr>
                        <a:t>"--image"</a:t>
                      </a:r>
                      <a:r>
                        <a:rPr lang="en" sz="1100">
                          <a:solidFill>
                            <a:srgbClr val="4D4D4C"/>
                          </a:solidFill>
                          <a:latin typeface="Consolas"/>
                          <a:ea typeface="Consolas"/>
                          <a:cs typeface="Consolas"/>
                          <a:sym typeface="Consolas"/>
                        </a:rPr>
                        <a:t>, </a:t>
                      </a:r>
                      <a:r>
                        <a:rPr lang="en" sz="1100">
                          <a:solidFill>
                            <a:srgbClr val="EAB700"/>
                          </a:solidFill>
                          <a:latin typeface="Consolas"/>
                          <a:ea typeface="Consolas"/>
                          <a:cs typeface="Consolas"/>
                          <a:sym typeface="Consolas"/>
                        </a:rPr>
                        <a:t>required</a:t>
                      </a:r>
                      <a:r>
                        <a:rPr lang="en" sz="1100">
                          <a:solidFill>
                            <a:srgbClr val="4D4D4C"/>
                          </a:solidFill>
                          <a:latin typeface="Consolas"/>
                          <a:ea typeface="Consolas"/>
                          <a:cs typeface="Consolas"/>
                          <a:sym typeface="Consolas"/>
                        </a:rPr>
                        <a:t>=</a:t>
                      </a:r>
                      <a:r>
                        <a:rPr lang="en" sz="1100">
                          <a:solidFill>
                            <a:srgbClr val="F5871F"/>
                          </a:solidFill>
                          <a:latin typeface="Consolas"/>
                          <a:ea typeface="Consolas"/>
                          <a:cs typeface="Consolas"/>
                          <a:sym typeface="Consolas"/>
                        </a:rPr>
                        <a:t>True</a:t>
                      </a:r>
                      <a:r>
                        <a:rPr lang="en" sz="1100">
                          <a:solidFill>
                            <a:srgbClr val="4D4D4C"/>
                          </a:solidFill>
                          <a:latin typeface="Consolas"/>
                          <a:ea typeface="Consolas"/>
                          <a:cs typeface="Consolas"/>
                          <a:sym typeface="Consolas"/>
                        </a:rPr>
                        <a:t>,</a:t>
                      </a:r>
                      <a:br>
                        <a:rPr lang="en" sz="1100">
                          <a:solidFill>
                            <a:srgbClr val="4D4D4C"/>
                          </a:solidFill>
                          <a:latin typeface="Consolas"/>
                          <a:ea typeface="Consolas"/>
                          <a:cs typeface="Consolas"/>
                          <a:sym typeface="Consolas"/>
                        </a:rPr>
                      </a:br>
                      <a:r>
                        <a:rPr lang="en" sz="1100">
                          <a:solidFill>
                            <a:srgbClr val="4D4D4C"/>
                          </a:solidFill>
                          <a:latin typeface="Consolas"/>
                          <a:ea typeface="Consolas"/>
                          <a:cs typeface="Consolas"/>
                          <a:sym typeface="Consolas"/>
                        </a:rPr>
                        <a:t>	</a:t>
                      </a:r>
                      <a:r>
                        <a:rPr lang="en" sz="1100">
                          <a:solidFill>
                            <a:srgbClr val="EAB700"/>
                          </a:solidFill>
                          <a:latin typeface="Consolas"/>
                          <a:ea typeface="Consolas"/>
                          <a:cs typeface="Consolas"/>
                          <a:sym typeface="Consolas"/>
                        </a:rPr>
                        <a:t>help</a:t>
                      </a:r>
                      <a:r>
                        <a:rPr lang="en" sz="1100">
                          <a:solidFill>
                            <a:srgbClr val="4D4D4C"/>
                          </a:solidFill>
                          <a:latin typeface="Consolas"/>
                          <a:ea typeface="Consolas"/>
                          <a:cs typeface="Consolas"/>
                          <a:sym typeface="Consolas"/>
                        </a:rPr>
                        <a:t>=</a:t>
                      </a:r>
                      <a:r>
                        <a:rPr lang="en" sz="1100">
                          <a:solidFill>
                            <a:srgbClr val="718C00"/>
                          </a:solidFill>
                          <a:latin typeface="Consolas"/>
                          <a:ea typeface="Consolas"/>
                          <a:cs typeface="Consolas"/>
                          <a:sym typeface="Consolas"/>
                        </a:rPr>
                        <a:t>"path to the input image"</a:t>
                      </a:r>
                      <a:r>
                        <a:rPr lang="en" sz="1100">
                          <a:solidFill>
                            <a:srgbClr val="4D4D4C"/>
                          </a:solidFill>
                          <a:latin typeface="Consolas"/>
                          <a:ea typeface="Consolas"/>
                          <a:cs typeface="Consolas"/>
                          <a:sym typeface="Consolas"/>
                        </a:rPr>
                        <a:t>)</a:t>
                      </a:r>
                      <a:br>
                        <a:rPr lang="en" sz="1100">
                          <a:solidFill>
                            <a:srgbClr val="4D4D4C"/>
                          </a:solidFill>
                          <a:latin typeface="Consolas"/>
                          <a:ea typeface="Consolas"/>
                          <a:cs typeface="Consolas"/>
                          <a:sym typeface="Consolas"/>
                        </a:rPr>
                      </a:br>
                      <a:r>
                        <a:rPr lang="en" sz="1100">
                          <a:solidFill>
                            <a:srgbClr val="4D4D4C"/>
                          </a:solidFill>
                          <a:latin typeface="Consolas"/>
                          <a:ea typeface="Consolas"/>
                          <a:cs typeface="Consolas"/>
                          <a:sym typeface="Consolas"/>
                        </a:rPr>
                        <a:t>ap.add_argument(</a:t>
                      </a:r>
                      <a:r>
                        <a:rPr lang="en" sz="1100">
                          <a:solidFill>
                            <a:srgbClr val="718C00"/>
                          </a:solidFill>
                          <a:latin typeface="Consolas"/>
                          <a:ea typeface="Consolas"/>
                          <a:cs typeface="Consolas"/>
                          <a:sym typeface="Consolas"/>
                        </a:rPr>
                        <a:t>"-w"</a:t>
                      </a:r>
                      <a:r>
                        <a:rPr lang="en" sz="1100">
                          <a:solidFill>
                            <a:srgbClr val="4D4D4C"/>
                          </a:solidFill>
                          <a:latin typeface="Consolas"/>
                          <a:ea typeface="Consolas"/>
                          <a:cs typeface="Consolas"/>
                          <a:sym typeface="Consolas"/>
                        </a:rPr>
                        <a:t>, </a:t>
                      </a:r>
                      <a:r>
                        <a:rPr lang="en" sz="1100">
                          <a:solidFill>
                            <a:srgbClr val="718C00"/>
                          </a:solidFill>
                          <a:latin typeface="Consolas"/>
                          <a:ea typeface="Consolas"/>
                          <a:cs typeface="Consolas"/>
                          <a:sym typeface="Consolas"/>
                        </a:rPr>
                        <a:t>"--width"</a:t>
                      </a:r>
                      <a:r>
                        <a:rPr lang="en" sz="1100">
                          <a:solidFill>
                            <a:srgbClr val="4D4D4C"/>
                          </a:solidFill>
                          <a:latin typeface="Consolas"/>
                          <a:ea typeface="Consolas"/>
                          <a:cs typeface="Consolas"/>
                          <a:sym typeface="Consolas"/>
                        </a:rPr>
                        <a:t>, </a:t>
                      </a:r>
                      <a:r>
                        <a:rPr lang="en" sz="1100">
                          <a:solidFill>
                            <a:srgbClr val="EAB700"/>
                          </a:solidFill>
                          <a:latin typeface="Consolas"/>
                          <a:ea typeface="Consolas"/>
                          <a:cs typeface="Consolas"/>
                          <a:sym typeface="Consolas"/>
                        </a:rPr>
                        <a:t>type</a:t>
                      </a:r>
                      <a:r>
                        <a:rPr lang="en" sz="1100">
                          <a:solidFill>
                            <a:srgbClr val="4D4D4C"/>
                          </a:solidFill>
                          <a:latin typeface="Consolas"/>
                          <a:ea typeface="Consolas"/>
                          <a:cs typeface="Consolas"/>
                          <a:sym typeface="Consolas"/>
                        </a:rPr>
                        <a:t>=float, </a:t>
                      </a:r>
                      <a:r>
                        <a:rPr lang="en" sz="1100">
                          <a:solidFill>
                            <a:srgbClr val="EAB700"/>
                          </a:solidFill>
                          <a:latin typeface="Consolas"/>
                          <a:ea typeface="Consolas"/>
                          <a:cs typeface="Consolas"/>
                          <a:sym typeface="Consolas"/>
                        </a:rPr>
                        <a:t>required</a:t>
                      </a:r>
                      <a:r>
                        <a:rPr lang="en" sz="1100">
                          <a:solidFill>
                            <a:srgbClr val="4D4D4C"/>
                          </a:solidFill>
                          <a:latin typeface="Consolas"/>
                          <a:ea typeface="Consolas"/>
                          <a:cs typeface="Consolas"/>
                          <a:sym typeface="Consolas"/>
                        </a:rPr>
                        <a:t>=</a:t>
                      </a:r>
                      <a:r>
                        <a:rPr lang="en" sz="1100">
                          <a:solidFill>
                            <a:srgbClr val="F5871F"/>
                          </a:solidFill>
                          <a:latin typeface="Consolas"/>
                          <a:ea typeface="Consolas"/>
                          <a:cs typeface="Consolas"/>
                          <a:sym typeface="Consolas"/>
                        </a:rPr>
                        <a:t>True</a:t>
                      </a:r>
                      <a:r>
                        <a:rPr lang="en" sz="1100">
                          <a:solidFill>
                            <a:srgbClr val="4D4D4C"/>
                          </a:solidFill>
                          <a:latin typeface="Consolas"/>
                          <a:ea typeface="Consolas"/>
                          <a:cs typeface="Consolas"/>
                          <a:sym typeface="Consolas"/>
                        </a:rPr>
                        <a:t>,</a:t>
                      </a:r>
                      <a:br>
                        <a:rPr lang="en" sz="1100">
                          <a:solidFill>
                            <a:srgbClr val="4D4D4C"/>
                          </a:solidFill>
                          <a:latin typeface="Consolas"/>
                          <a:ea typeface="Consolas"/>
                          <a:cs typeface="Consolas"/>
                          <a:sym typeface="Consolas"/>
                        </a:rPr>
                      </a:br>
                      <a:r>
                        <a:rPr lang="en" sz="1100">
                          <a:solidFill>
                            <a:srgbClr val="4D4D4C"/>
                          </a:solidFill>
                          <a:latin typeface="Consolas"/>
                          <a:ea typeface="Consolas"/>
                          <a:cs typeface="Consolas"/>
                          <a:sym typeface="Consolas"/>
                        </a:rPr>
                        <a:t>	</a:t>
                      </a:r>
                      <a:r>
                        <a:rPr lang="en" sz="1100">
                          <a:solidFill>
                            <a:srgbClr val="EAB700"/>
                          </a:solidFill>
                          <a:latin typeface="Consolas"/>
                          <a:ea typeface="Consolas"/>
                          <a:cs typeface="Consolas"/>
                          <a:sym typeface="Consolas"/>
                        </a:rPr>
                        <a:t>help</a:t>
                      </a:r>
                      <a:r>
                        <a:rPr lang="en" sz="1100">
                          <a:solidFill>
                            <a:srgbClr val="4D4D4C"/>
                          </a:solidFill>
                          <a:latin typeface="Consolas"/>
                          <a:ea typeface="Consolas"/>
                          <a:cs typeface="Consolas"/>
                          <a:sym typeface="Consolas"/>
                        </a:rPr>
                        <a:t>=</a:t>
                      </a:r>
                      <a:r>
                        <a:rPr lang="en" sz="1100">
                          <a:solidFill>
                            <a:srgbClr val="718C00"/>
                          </a:solidFill>
                          <a:latin typeface="Consolas"/>
                          <a:ea typeface="Consolas"/>
                          <a:cs typeface="Consolas"/>
                          <a:sym typeface="Consolas"/>
                        </a:rPr>
                        <a:t>"width of the left-most object in the image (in inches)"</a:t>
                      </a:r>
                      <a:r>
                        <a:rPr lang="en" sz="1100">
                          <a:solidFill>
                            <a:srgbClr val="4D4D4C"/>
                          </a:solidFill>
                          <a:latin typeface="Consolas"/>
                          <a:ea typeface="Consolas"/>
                          <a:cs typeface="Consolas"/>
                          <a:sym typeface="Consolas"/>
                        </a:rPr>
                        <a:t>)</a:t>
                      </a:r>
                      <a:br>
                        <a:rPr lang="en" sz="1100">
                          <a:solidFill>
                            <a:srgbClr val="4D4D4C"/>
                          </a:solidFill>
                          <a:latin typeface="Consolas"/>
                          <a:ea typeface="Consolas"/>
                          <a:cs typeface="Consolas"/>
                          <a:sym typeface="Consolas"/>
                        </a:rPr>
                      </a:br>
                      <a:r>
                        <a:rPr lang="en" sz="1100">
                          <a:solidFill>
                            <a:srgbClr val="4D4D4C"/>
                          </a:solidFill>
                          <a:latin typeface="Consolas"/>
                          <a:ea typeface="Consolas"/>
                          <a:cs typeface="Consolas"/>
                          <a:sym typeface="Consolas"/>
                        </a:rPr>
                        <a:t>args = vars(ap.parse_args())</a:t>
                      </a:r>
                      <a:br>
                        <a:rPr lang="en" sz="1100">
                          <a:solidFill>
                            <a:srgbClr val="4D4D4C"/>
                          </a:solidFill>
                          <a:latin typeface="Consolas"/>
                          <a:ea typeface="Consolas"/>
                          <a:cs typeface="Consolas"/>
                          <a:sym typeface="Consolas"/>
                        </a:rPr>
                      </a:br>
                      <a:br>
                        <a:rPr lang="en" sz="1100">
                          <a:solidFill>
                            <a:srgbClr val="4D4D4C"/>
                          </a:solidFill>
                          <a:latin typeface="Consolas"/>
                          <a:ea typeface="Consolas"/>
                          <a:cs typeface="Consolas"/>
                          <a:sym typeface="Consolas"/>
                        </a:rPr>
                      </a:br>
                      <a:br>
                        <a:rPr lang="en" sz="1100">
                          <a:solidFill>
                            <a:srgbClr val="4D4D4C"/>
                          </a:solidFill>
                          <a:latin typeface="Consolas"/>
                          <a:ea typeface="Consolas"/>
                          <a:cs typeface="Consolas"/>
                          <a:sym typeface="Consolas"/>
                        </a:rPr>
                      </a:br>
                      <a:r>
                        <a:rPr lang="en" sz="1100">
                          <a:solidFill>
                            <a:srgbClr val="8E908C"/>
                          </a:solidFill>
                          <a:latin typeface="Consolas"/>
                          <a:ea typeface="Consolas"/>
                          <a:cs typeface="Consolas"/>
                          <a:sym typeface="Consolas"/>
                        </a:rPr>
                        <a:t># load the image, convert it to grayscale, and blur it slightly</a:t>
                      </a:r>
                      <a:br>
                        <a:rPr lang="en" sz="1100">
                          <a:solidFill>
                            <a:srgbClr val="4D4D4C"/>
                          </a:solidFill>
                          <a:latin typeface="Consolas"/>
                          <a:ea typeface="Consolas"/>
                          <a:cs typeface="Consolas"/>
                          <a:sym typeface="Consolas"/>
                        </a:rPr>
                      </a:br>
                      <a:r>
                        <a:rPr lang="en" sz="1100">
                          <a:solidFill>
                            <a:srgbClr val="4D4D4C"/>
                          </a:solidFill>
                          <a:latin typeface="Consolas"/>
                          <a:ea typeface="Consolas"/>
                          <a:cs typeface="Consolas"/>
                          <a:sym typeface="Consolas"/>
                        </a:rPr>
                        <a:t>image = cv2.imread(args[</a:t>
                      </a:r>
                      <a:r>
                        <a:rPr lang="en" sz="1100">
                          <a:solidFill>
                            <a:srgbClr val="718C00"/>
                          </a:solidFill>
                          <a:latin typeface="Consolas"/>
                          <a:ea typeface="Consolas"/>
                          <a:cs typeface="Consolas"/>
                          <a:sym typeface="Consolas"/>
                        </a:rPr>
                        <a:t>"image"</a:t>
                      </a:r>
                      <a:r>
                        <a:rPr lang="en" sz="1100">
                          <a:solidFill>
                            <a:srgbClr val="4D4D4C"/>
                          </a:solidFill>
                          <a:latin typeface="Consolas"/>
                          <a:ea typeface="Consolas"/>
                          <a:cs typeface="Consolas"/>
                          <a:sym typeface="Consolas"/>
                        </a:rPr>
                        <a:t>])</a:t>
                      </a:r>
                      <a:br>
                        <a:rPr lang="en" sz="1100">
                          <a:solidFill>
                            <a:srgbClr val="4D4D4C"/>
                          </a:solidFill>
                          <a:latin typeface="Consolas"/>
                          <a:ea typeface="Consolas"/>
                          <a:cs typeface="Consolas"/>
                          <a:sym typeface="Consolas"/>
                        </a:rPr>
                      </a:br>
                      <a:r>
                        <a:rPr lang="en" sz="1100">
                          <a:solidFill>
                            <a:srgbClr val="4D4D4C"/>
                          </a:solidFill>
                          <a:latin typeface="Consolas"/>
                          <a:ea typeface="Consolas"/>
                          <a:cs typeface="Consolas"/>
                          <a:sym typeface="Consolas"/>
                        </a:rPr>
                        <a:t>gray = cv2.cvtColor(image, cv2.COLOR_BGR2GRAY)</a:t>
                      </a:r>
                      <a:br>
                        <a:rPr lang="en" sz="1100">
                          <a:solidFill>
                            <a:srgbClr val="4D4D4C"/>
                          </a:solidFill>
                          <a:latin typeface="Consolas"/>
                          <a:ea typeface="Consolas"/>
                          <a:cs typeface="Consolas"/>
                          <a:sym typeface="Consolas"/>
                        </a:rPr>
                      </a:br>
                      <a:r>
                        <a:rPr lang="en" sz="1100">
                          <a:solidFill>
                            <a:srgbClr val="4D4D4C"/>
                          </a:solidFill>
                          <a:latin typeface="Consolas"/>
                          <a:ea typeface="Consolas"/>
                          <a:cs typeface="Consolas"/>
                          <a:sym typeface="Consolas"/>
                        </a:rPr>
                        <a:t>gray = cv2.GaussianBlur(gray, (7, 7), 0)</a:t>
                      </a:r>
                      <a:endParaRPr sz="1100"/>
                    </a:p>
                  </a:txBody>
                  <a:tcPr marT="63500" marB="63500" marR="63500" marL="63500">
                    <a:solidFill>
                      <a:srgbClr val="FFFFFF"/>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311700" y="6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Code 2 : title of code (3/6)</a:t>
            </a:r>
            <a:endParaRPr/>
          </a:p>
        </p:txBody>
      </p:sp>
      <p:sp>
        <p:nvSpPr>
          <p:cNvPr id="361" name="Google Shape;361;p50"/>
          <p:cNvSpPr txBox="1"/>
          <p:nvPr/>
        </p:nvSpPr>
        <p:spPr>
          <a:xfrm>
            <a:off x="373525" y="960475"/>
            <a:ext cx="7678200" cy="4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8000"/>
                </a:solidFill>
                <a:highlight>
                  <a:srgbClr val="FFFFFF"/>
                </a:highlight>
                <a:latin typeface="Consolas"/>
                <a:ea typeface="Consolas"/>
                <a:cs typeface="Consolas"/>
                <a:sym typeface="Consolas"/>
              </a:rPr>
              <a:t># perform edge detection, then perform a dilation + erosion to</a:t>
            </a:r>
            <a:br>
              <a:rPr lang="en" sz="1100">
                <a:highlight>
                  <a:srgbClr val="FFFFFF"/>
                </a:highlight>
                <a:latin typeface="Consolas"/>
                <a:ea typeface="Consolas"/>
                <a:cs typeface="Consolas"/>
                <a:sym typeface="Consolas"/>
              </a:rPr>
            </a:br>
            <a:r>
              <a:rPr lang="en" sz="1100">
                <a:solidFill>
                  <a:srgbClr val="008000"/>
                </a:solidFill>
                <a:highlight>
                  <a:srgbClr val="FFFFFF"/>
                </a:highlight>
                <a:latin typeface="Consolas"/>
                <a:ea typeface="Consolas"/>
                <a:cs typeface="Consolas"/>
                <a:sym typeface="Consolas"/>
              </a:rPr>
              <a:t># close gaps in between object edges</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edged = cv2.Canny(gray, 50, 100)</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edged = cv2.dilate(edged, None, iterations=1)</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edged = cv2.erode(edged, None, iterations=1)</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solidFill>
                  <a:srgbClr val="008000"/>
                </a:solidFill>
                <a:highlight>
                  <a:srgbClr val="FFFFFF"/>
                </a:highlight>
                <a:latin typeface="Consolas"/>
                <a:ea typeface="Consolas"/>
                <a:cs typeface="Consolas"/>
                <a:sym typeface="Consolas"/>
              </a:rPr>
              <a:t># find contours in the edge map</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cnts = cv2.findContours(edged.copy(), cv2.RETR_EXTERNAL,</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cv2.CHAIN_APPROX_SIMPLE)</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cnts = imutils.grab_contours(cnts)</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solidFill>
                  <a:srgbClr val="008000"/>
                </a:solidFill>
                <a:highlight>
                  <a:srgbClr val="FFFFFF"/>
                </a:highlight>
                <a:latin typeface="Consolas"/>
                <a:ea typeface="Consolas"/>
                <a:cs typeface="Consolas"/>
                <a:sym typeface="Consolas"/>
              </a:rPr>
              <a:t># sort the contours from left-to-right and initialize the</a:t>
            </a:r>
            <a:br>
              <a:rPr lang="en" sz="1100">
                <a:highlight>
                  <a:srgbClr val="FFFFFF"/>
                </a:highlight>
                <a:latin typeface="Consolas"/>
                <a:ea typeface="Consolas"/>
                <a:cs typeface="Consolas"/>
                <a:sym typeface="Consolas"/>
              </a:rPr>
            </a:br>
            <a:r>
              <a:rPr lang="en" sz="1100">
                <a:solidFill>
                  <a:srgbClr val="008000"/>
                </a:solidFill>
                <a:highlight>
                  <a:srgbClr val="FFFFFF"/>
                </a:highlight>
                <a:latin typeface="Consolas"/>
                <a:ea typeface="Consolas"/>
                <a:cs typeface="Consolas"/>
                <a:sym typeface="Consolas"/>
              </a:rPr>
              <a:t># 'pixels per metric' calibration variable</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(cnts, _) = contours.sort_contours(cnts)</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pixelsPerMetric = None</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solidFill>
                  <a:srgbClr val="008000"/>
                </a:solidFill>
                <a:highlight>
                  <a:srgbClr val="FFFFFF"/>
                </a:highlight>
                <a:latin typeface="Consolas"/>
                <a:ea typeface="Consolas"/>
                <a:cs typeface="Consolas"/>
                <a:sym typeface="Consolas"/>
              </a:rPr>
              <a:t># loop over the contours individually</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for c in cnts:</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if the contour is not sufficiently large, ignore it</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if cv2.contourArea(c) &lt; 100:</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continue</a:t>
            </a:r>
            <a:br>
              <a:rPr lang="en" sz="1100">
                <a:highlight>
                  <a:srgbClr val="FFFFFF"/>
                </a:highlight>
                <a:latin typeface="Consolas"/>
                <a:ea typeface="Consolas"/>
                <a:cs typeface="Consolas"/>
                <a:sym typeface="Consolas"/>
              </a:rPr>
            </a:b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361175"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Code 2 : title of code (4/6)</a:t>
            </a:r>
            <a:endParaRPr/>
          </a:p>
        </p:txBody>
      </p:sp>
      <p:sp>
        <p:nvSpPr>
          <p:cNvPr id="367" name="Google Shape;367;p51"/>
          <p:cNvSpPr txBox="1"/>
          <p:nvPr/>
        </p:nvSpPr>
        <p:spPr>
          <a:xfrm>
            <a:off x="585900" y="651375"/>
            <a:ext cx="79722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8000"/>
                </a:solidFill>
                <a:highlight>
                  <a:srgbClr val="FFFFFF"/>
                </a:highlight>
                <a:latin typeface="Consolas"/>
                <a:ea typeface="Consolas"/>
                <a:cs typeface="Consolas"/>
                <a:sym typeface="Consolas"/>
              </a:rPr>
              <a:t># compute the rotated bounding box of the contour</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00FF"/>
                </a:solidFill>
                <a:highlight>
                  <a:srgbClr val="FFFFFF"/>
                </a:highlight>
                <a:latin typeface="Consolas"/>
                <a:ea typeface="Consolas"/>
                <a:cs typeface="Consolas"/>
                <a:sym typeface="Consolas"/>
              </a:rPr>
              <a:t>orig </a:t>
            </a:r>
            <a:r>
              <a:rPr lang="en" sz="1100">
                <a:highlight>
                  <a:srgbClr val="FFFFFF"/>
                </a:highlight>
                <a:latin typeface="Consolas"/>
                <a:ea typeface="Consolas"/>
                <a:cs typeface="Consolas"/>
                <a:sym typeface="Consolas"/>
              </a:rPr>
              <a:t>= image.copy()</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00FF"/>
                </a:solidFill>
                <a:highlight>
                  <a:srgbClr val="FFFFFF"/>
                </a:highlight>
                <a:latin typeface="Consolas"/>
                <a:ea typeface="Consolas"/>
                <a:cs typeface="Consolas"/>
                <a:sym typeface="Consolas"/>
              </a:rPr>
              <a:t>box </a:t>
            </a:r>
            <a:r>
              <a:rPr lang="en" sz="1100">
                <a:highlight>
                  <a:srgbClr val="FFFFFF"/>
                </a:highlight>
                <a:latin typeface="Consolas"/>
                <a:ea typeface="Consolas"/>
                <a:cs typeface="Consolas"/>
                <a:sym typeface="Consolas"/>
              </a:rPr>
              <a:t>= cv2.minAreaRect(c)</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00FF"/>
                </a:solidFill>
                <a:highlight>
                  <a:srgbClr val="FFFFFF"/>
                </a:highlight>
                <a:latin typeface="Consolas"/>
                <a:ea typeface="Consolas"/>
                <a:cs typeface="Consolas"/>
                <a:sym typeface="Consolas"/>
              </a:rPr>
              <a:t>box </a:t>
            </a:r>
            <a:r>
              <a:rPr lang="en" sz="1100">
                <a:highlight>
                  <a:srgbClr val="FFFFFF"/>
                </a:highlight>
                <a:latin typeface="Consolas"/>
                <a:ea typeface="Consolas"/>
                <a:cs typeface="Consolas"/>
                <a:sym typeface="Consolas"/>
              </a:rPr>
              <a:t>= cv2.cv.</a:t>
            </a:r>
            <a:r>
              <a:rPr lang="en" sz="1100">
                <a:solidFill>
                  <a:srgbClr val="0000FF"/>
                </a:solidFill>
                <a:highlight>
                  <a:srgbClr val="FFFFFF"/>
                </a:highlight>
                <a:latin typeface="Consolas"/>
                <a:ea typeface="Consolas"/>
                <a:cs typeface="Consolas"/>
                <a:sym typeface="Consolas"/>
              </a:rPr>
              <a:t>BoxPoints(box) </a:t>
            </a:r>
            <a:r>
              <a:rPr lang="en" sz="1100">
                <a:highlight>
                  <a:srgbClr val="FFFFFF"/>
                </a:highlight>
                <a:latin typeface="Consolas"/>
                <a:ea typeface="Consolas"/>
                <a:cs typeface="Consolas"/>
                <a:sym typeface="Consolas"/>
              </a:rPr>
              <a:t>if imutils.is_cv2() else cv2.</a:t>
            </a:r>
            <a:r>
              <a:rPr lang="en" sz="1100">
                <a:solidFill>
                  <a:srgbClr val="0000FF"/>
                </a:solidFill>
                <a:highlight>
                  <a:srgbClr val="FFFFFF"/>
                </a:highlight>
                <a:latin typeface="Consolas"/>
                <a:ea typeface="Consolas"/>
                <a:cs typeface="Consolas"/>
                <a:sym typeface="Consolas"/>
              </a:rPr>
              <a:t>boxPoints(box)</a:t>
            </a:r>
            <a:br>
              <a:rPr lang="en" sz="1100">
                <a:solidFill>
                  <a:srgbClr val="0000FF"/>
                </a:solidFill>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00FF"/>
                </a:solidFill>
                <a:highlight>
                  <a:srgbClr val="FFFFFF"/>
                </a:highlight>
                <a:latin typeface="Consolas"/>
                <a:ea typeface="Consolas"/>
                <a:cs typeface="Consolas"/>
                <a:sym typeface="Consolas"/>
              </a:rPr>
              <a:t>box </a:t>
            </a:r>
            <a:r>
              <a:rPr lang="en" sz="1100">
                <a:highlight>
                  <a:srgbClr val="FFFFFF"/>
                </a:highlight>
                <a:latin typeface="Consolas"/>
                <a:ea typeface="Consolas"/>
                <a:cs typeface="Consolas"/>
                <a:sym typeface="Consolas"/>
              </a:rPr>
              <a:t>= np.array(</a:t>
            </a:r>
            <a:r>
              <a:rPr lang="en" sz="1100">
                <a:solidFill>
                  <a:srgbClr val="0000FF"/>
                </a:solidFill>
                <a:highlight>
                  <a:srgbClr val="FFFFFF"/>
                </a:highlight>
                <a:latin typeface="Consolas"/>
                <a:ea typeface="Consolas"/>
                <a:cs typeface="Consolas"/>
                <a:sym typeface="Consolas"/>
              </a:rPr>
              <a:t>box, </a:t>
            </a:r>
            <a:r>
              <a:rPr lang="en" sz="1100">
                <a:highlight>
                  <a:srgbClr val="FFFFFF"/>
                </a:highlight>
                <a:latin typeface="Consolas"/>
                <a:ea typeface="Consolas"/>
                <a:cs typeface="Consolas"/>
                <a:sym typeface="Consolas"/>
              </a:rPr>
              <a:t>dtype=</a:t>
            </a:r>
            <a:r>
              <a:rPr lang="en" sz="1100">
                <a:solidFill>
                  <a:srgbClr val="A31515"/>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order the points in the contour such that they appear</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in top-left, top-right, bottom-right, and bottom-left</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order, then draw the outline of the rotated bounding</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box</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00FF"/>
                </a:solidFill>
                <a:highlight>
                  <a:srgbClr val="FFFFFF"/>
                </a:highlight>
                <a:latin typeface="Consolas"/>
                <a:ea typeface="Consolas"/>
                <a:cs typeface="Consolas"/>
                <a:sym typeface="Consolas"/>
              </a:rPr>
              <a:t>box </a:t>
            </a:r>
            <a:r>
              <a:rPr lang="en" sz="1100">
                <a:highlight>
                  <a:srgbClr val="FFFFFF"/>
                </a:highlight>
                <a:latin typeface="Consolas"/>
                <a:ea typeface="Consolas"/>
                <a:cs typeface="Consolas"/>
                <a:sym typeface="Consolas"/>
              </a:rPr>
              <a:t>= perspective.</a:t>
            </a:r>
            <a:r>
              <a:rPr lang="en" sz="1100">
                <a:solidFill>
                  <a:srgbClr val="0000FF"/>
                </a:solidFill>
                <a:highlight>
                  <a:srgbClr val="FFFFFF"/>
                </a:highlight>
                <a:latin typeface="Consolas"/>
                <a:ea typeface="Consolas"/>
                <a:cs typeface="Consolas"/>
                <a:sym typeface="Consolas"/>
              </a:rPr>
              <a:t>order_points(box)</a:t>
            </a:r>
            <a:br>
              <a:rPr lang="en" sz="1100">
                <a:solidFill>
                  <a:srgbClr val="0000FF"/>
                </a:solidFill>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cv2.drawContours(</a:t>
            </a:r>
            <a:r>
              <a:rPr lang="en" sz="1100">
                <a:solidFill>
                  <a:srgbClr val="0000FF"/>
                </a:solidFill>
                <a:highlight>
                  <a:srgbClr val="FFFFFF"/>
                </a:highlight>
                <a:latin typeface="Consolas"/>
                <a:ea typeface="Consolas"/>
                <a:cs typeface="Consolas"/>
                <a:sym typeface="Consolas"/>
              </a:rPr>
              <a:t>orig, </a:t>
            </a:r>
            <a:r>
              <a:rPr lang="en" sz="1100">
                <a:highlight>
                  <a:srgbClr val="FFFFFF"/>
                </a:highlight>
                <a:latin typeface="Consolas"/>
                <a:ea typeface="Consolas"/>
                <a:cs typeface="Consolas"/>
                <a:sym typeface="Consolas"/>
              </a:rPr>
              <a:t>[</a:t>
            </a:r>
            <a:r>
              <a:rPr lang="en" sz="1100">
                <a:solidFill>
                  <a:srgbClr val="0000FF"/>
                </a:solidFill>
                <a:highlight>
                  <a:srgbClr val="FFFFFF"/>
                </a:highlight>
                <a:latin typeface="Consolas"/>
                <a:ea typeface="Consolas"/>
                <a:cs typeface="Consolas"/>
                <a:sym typeface="Consolas"/>
              </a:rPr>
              <a:t>box.astype("int")], </a:t>
            </a:r>
            <a:r>
              <a:rPr lang="en" sz="1100">
                <a:highlight>
                  <a:srgbClr val="FFFFFF"/>
                </a:highlight>
                <a:latin typeface="Consolas"/>
                <a:ea typeface="Consolas"/>
                <a:cs typeface="Consolas"/>
                <a:sym typeface="Consolas"/>
              </a:rPr>
              <a:t>-1, (0, 255, 0), 2)</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loop over the original points and draw them</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for (x, y) in </a:t>
            </a:r>
            <a:r>
              <a:rPr lang="en" sz="1100">
                <a:solidFill>
                  <a:srgbClr val="0000FF"/>
                </a:solidFill>
                <a:highlight>
                  <a:srgbClr val="FFFFFF"/>
                </a:highlight>
                <a:latin typeface="Consolas"/>
                <a:ea typeface="Consolas"/>
                <a:cs typeface="Consolas"/>
                <a:sym typeface="Consolas"/>
              </a:rPr>
              <a:t>box:</a:t>
            </a:r>
            <a:br>
              <a:rPr lang="en" sz="1100">
                <a:solidFill>
                  <a:srgbClr val="0000FF"/>
                </a:solidFill>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cv2.circle(</a:t>
            </a:r>
            <a:r>
              <a:rPr lang="en" sz="1100">
                <a:solidFill>
                  <a:srgbClr val="0000FF"/>
                </a:solidFill>
                <a:highlight>
                  <a:srgbClr val="FFFFFF"/>
                </a:highlight>
                <a:latin typeface="Consolas"/>
                <a:ea typeface="Consolas"/>
                <a:cs typeface="Consolas"/>
                <a:sym typeface="Consolas"/>
              </a:rPr>
              <a:t>orig, </a:t>
            </a:r>
            <a:r>
              <a:rPr lang="en" sz="1100">
                <a:highlight>
                  <a:srgbClr val="FFFFFF"/>
                </a:highlight>
                <a:latin typeface="Consolas"/>
                <a:ea typeface="Consolas"/>
                <a:cs typeface="Consolas"/>
                <a:sym typeface="Consolas"/>
              </a:rPr>
              <a:t>(int(x), int(y)), 5, (0, 0, 255), -1)</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unpack the ordered bounding box, then compute the midpoint</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between the top-left and top-right coordinates, followed by</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the midpoint between bottom-left and bottom-right coordinates</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(tl, tr, </a:t>
            </a:r>
            <a:r>
              <a:rPr lang="en" sz="1100">
                <a:solidFill>
                  <a:srgbClr val="0000FF"/>
                </a:solidFill>
                <a:highlight>
                  <a:srgbClr val="FFFFFF"/>
                </a:highlight>
                <a:latin typeface="Consolas"/>
                <a:ea typeface="Consolas"/>
                <a:cs typeface="Consolas"/>
                <a:sym typeface="Consolas"/>
              </a:rPr>
              <a:t>br, bl) </a:t>
            </a:r>
            <a:r>
              <a:rPr lang="en" sz="1100">
                <a:highlight>
                  <a:srgbClr val="FFFFFF"/>
                </a:highlight>
                <a:latin typeface="Consolas"/>
                <a:ea typeface="Consolas"/>
                <a:cs typeface="Consolas"/>
                <a:sym typeface="Consolas"/>
              </a:rPr>
              <a:t>= </a:t>
            </a:r>
            <a:r>
              <a:rPr lang="en" sz="1100">
                <a:solidFill>
                  <a:srgbClr val="0000FF"/>
                </a:solidFill>
                <a:highlight>
                  <a:srgbClr val="FFFFFF"/>
                </a:highlight>
                <a:latin typeface="Consolas"/>
                <a:ea typeface="Consolas"/>
                <a:cs typeface="Consolas"/>
                <a:sym typeface="Consolas"/>
              </a:rPr>
              <a:t>box</a:t>
            </a:r>
            <a:br>
              <a:rPr lang="en" sz="1100">
                <a:solidFill>
                  <a:srgbClr val="0000FF"/>
                </a:solidFill>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00FF"/>
                </a:solidFill>
                <a:highlight>
                  <a:srgbClr val="FFFFFF"/>
                </a:highlight>
                <a:latin typeface="Consolas"/>
                <a:ea typeface="Consolas"/>
                <a:cs typeface="Consolas"/>
                <a:sym typeface="Consolas"/>
              </a:rPr>
              <a:t>tltrX, tltrY) </a:t>
            </a:r>
            <a:r>
              <a:rPr lang="en" sz="1100">
                <a:highlight>
                  <a:srgbClr val="FFFFFF"/>
                </a:highlight>
                <a:latin typeface="Consolas"/>
                <a:ea typeface="Consolas"/>
                <a:cs typeface="Consolas"/>
                <a:sym typeface="Consolas"/>
              </a:rPr>
              <a:t>= midpoint(tl, tr)</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00FF"/>
                </a:solidFill>
                <a:highlight>
                  <a:srgbClr val="FFFFFF"/>
                </a:highlight>
                <a:latin typeface="Consolas"/>
                <a:ea typeface="Consolas"/>
                <a:cs typeface="Consolas"/>
                <a:sym typeface="Consolas"/>
              </a:rPr>
              <a:t>blbrX, blbrY) </a:t>
            </a:r>
            <a:r>
              <a:rPr lang="en" sz="1100">
                <a:highlight>
                  <a:srgbClr val="FFFFFF"/>
                </a:highlight>
                <a:latin typeface="Consolas"/>
                <a:ea typeface="Consolas"/>
                <a:cs typeface="Consolas"/>
                <a:sym typeface="Consolas"/>
              </a:rPr>
              <a:t>= midpoint(</a:t>
            </a:r>
            <a:r>
              <a:rPr lang="en" sz="1100">
                <a:solidFill>
                  <a:srgbClr val="0000FF"/>
                </a:solidFill>
                <a:highlight>
                  <a:srgbClr val="FFFFFF"/>
                </a:highlight>
                <a:latin typeface="Consolas"/>
                <a:ea typeface="Consolas"/>
                <a:cs typeface="Consolas"/>
                <a:sym typeface="Consolas"/>
              </a:rPr>
              <a:t>bl, br)</a:t>
            </a:r>
            <a:br>
              <a:rPr lang="en" sz="1100">
                <a:solidFill>
                  <a:srgbClr val="0000FF"/>
                </a:solidFill>
                <a:highlight>
                  <a:srgbClr val="FFFFFF"/>
                </a:highlight>
                <a:latin typeface="Consolas"/>
                <a:ea typeface="Consolas"/>
                <a:cs typeface="Consolas"/>
                <a:sym typeface="Consolas"/>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Present Methods</a:t>
            </a:r>
            <a:endParaRPr>
              <a:latin typeface="Comfortaa"/>
              <a:ea typeface="Comfortaa"/>
              <a:cs typeface="Comfortaa"/>
              <a:sym typeface="Comfortaa"/>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mfortaa"/>
                <a:ea typeface="Comfortaa"/>
                <a:cs typeface="Comfortaa"/>
                <a:sym typeface="Comfortaa"/>
              </a:rPr>
              <a:t>	</a:t>
            </a:r>
            <a:r>
              <a:rPr lang="en" sz="1600">
                <a:solidFill>
                  <a:srgbClr val="000000"/>
                </a:solidFill>
                <a:latin typeface="Comfortaa"/>
                <a:ea typeface="Comfortaa"/>
                <a:cs typeface="Comfortaa"/>
                <a:sym typeface="Comfortaa"/>
              </a:rPr>
              <a:t>Sometimes the dimensions or tolerances are not even inspected after manufacturing the products nor the customers take effort in checking them. Even if some checking is done, it is by the following methods:</a:t>
            </a:r>
            <a:endParaRPr sz="16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sz="1600">
              <a:solidFill>
                <a:srgbClr val="000000"/>
              </a:solidFill>
              <a:latin typeface="Comfortaa"/>
              <a:ea typeface="Comfortaa"/>
              <a:cs typeface="Comfortaa"/>
              <a:sym typeface="Comfortaa"/>
            </a:endParaRPr>
          </a:p>
          <a:p>
            <a:pPr indent="-330200" lvl="0" marL="685800" rtl="0" algn="l">
              <a:spcBef>
                <a:spcPts val="0"/>
              </a:spcBef>
              <a:spcAft>
                <a:spcPts val="0"/>
              </a:spcAft>
              <a:buClr>
                <a:srgbClr val="000000"/>
              </a:buClr>
              <a:buSzPts val="1600"/>
              <a:buFont typeface="Comfortaa"/>
              <a:buAutoNum type="arabicPeriod"/>
            </a:pPr>
            <a:r>
              <a:rPr b="1" lang="en" sz="1600">
                <a:solidFill>
                  <a:srgbClr val="000000"/>
                </a:solidFill>
                <a:latin typeface="Comfortaa"/>
                <a:ea typeface="Comfortaa"/>
                <a:cs typeface="Comfortaa"/>
                <a:sym typeface="Comfortaa"/>
              </a:rPr>
              <a:t>Visual and manual Inspection</a:t>
            </a:r>
            <a:endParaRPr b="1" sz="1600">
              <a:solidFill>
                <a:srgbClr val="000000"/>
              </a:solidFill>
              <a:latin typeface="Comfortaa"/>
              <a:ea typeface="Comfortaa"/>
              <a:cs typeface="Comfortaa"/>
              <a:sym typeface="Comfortaa"/>
            </a:endParaRPr>
          </a:p>
          <a:p>
            <a:pPr indent="-330200" lvl="0" marL="685800" rtl="0" algn="l">
              <a:spcBef>
                <a:spcPts val="0"/>
              </a:spcBef>
              <a:spcAft>
                <a:spcPts val="0"/>
              </a:spcAft>
              <a:buClr>
                <a:srgbClr val="000000"/>
              </a:buClr>
              <a:buSzPts val="1600"/>
              <a:buFont typeface="Comfortaa"/>
              <a:buAutoNum type="arabicPeriod"/>
            </a:pPr>
            <a:r>
              <a:rPr b="1" lang="en" sz="1600">
                <a:solidFill>
                  <a:srgbClr val="000000"/>
                </a:solidFill>
                <a:latin typeface="Comfortaa"/>
                <a:ea typeface="Comfortaa"/>
                <a:cs typeface="Comfortaa"/>
                <a:sym typeface="Comfortaa"/>
              </a:rPr>
              <a:t>CMMs</a:t>
            </a:r>
            <a:endParaRPr b="1" sz="1600">
              <a:solidFill>
                <a:srgbClr val="000000"/>
              </a:solidFill>
              <a:latin typeface="Comfortaa"/>
              <a:ea typeface="Comfortaa"/>
              <a:cs typeface="Comfortaa"/>
              <a:sym typeface="Comfortaa"/>
            </a:endParaRPr>
          </a:p>
          <a:p>
            <a:pPr indent="0" lvl="0" marL="0" rtl="0" algn="l">
              <a:spcBef>
                <a:spcPts val="0"/>
              </a:spcBef>
              <a:spcAft>
                <a:spcPts val="0"/>
              </a:spcAft>
              <a:buNone/>
            </a:pPr>
            <a:r>
              <a:rPr lang="en" sz="1600">
                <a:solidFill>
                  <a:srgbClr val="000000"/>
                </a:solidFill>
                <a:latin typeface="Comfortaa"/>
                <a:ea typeface="Comfortaa"/>
                <a:cs typeface="Comfortaa"/>
                <a:sym typeface="Comfortaa"/>
              </a:rPr>
              <a:t>	</a:t>
            </a:r>
            <a:endParaRPr sz="1600">
              <a:solidFill>
                <a:srgbClr val="000000"/>
              </a:solidFill>
              <a:latin typeface="Comfortaa"/>
              <a:ea typeface="Comfortaa"/>
              <a:cs typeface="Comfortaa"/>
              <a:sym typeface="Comfortaa"/>
            </a:endParaRPr>
          </a:p>
          <a:p>
            <a:pPr indent="0" lvl="0" marL="0" rtl="0" algn="l">
              <a:spcBef>
                <a:spcPts val="0"/>
              </a:spcBef>
              <a:spcAft>
                <a:spcPts val="0"/>
              </a:spcAft>
              <a:buNone/>
            </a:pPr>
            <a:r>
              <a:rPr lang="en" sz="1600">
                <a:solidFill>
                  <a:srgbClr val="000000"/>
                </a:solidFill>
                <a:latin typeface="Comfortaa"/>
                <a:ea typeface="Comfortaa"/>
                <a:cs typeface="Comfortaa"/>
                <a:sym typeface="Comfortaa"/>
              </a:rPr>
              <a:t>	We will deal with each of these methods in a gist before we go to our method and algorithm.</a:t>
            </a:r>
            <a:endParaRPr sz="1600">
              <a:solidFill>
                <a:srgbClr val="000000"/>
              </a:solidFill>
              <a:latin typeface="Comfortaa"/>
              <a:ea typeface="Comfortaa"/>
              <a:cs typeface="Comfortaa"/>
              <a:sym typeface="Comforta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2"/>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Code 2 : title of code (5/6)</a:t>
            </a:r>
            <a:endParaRPr/>
          </a:p>
        </p:txBody>
      </p:sp>
      <p:sp>
        <p:nvSpPr>
          <p:cNvPr id="373" name="Google Shape;373;p52"/>
          <p:cNvSpPr txBox="1"/>
          <p:nvPr/>
        </p:nvSpPr>
        <p:spPr>
          <a:xfrm>
            <a:off x="197800" y="840750"/>
            <a:ext cx="8444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8000"/>
                </a:solidFill>
                <a:highlight>
                  <a:srgbClr val="FFFFFF"/>
                </a:highlight>
                <a:latin typeface="Consolas"/>
                <a:ea typeface="Consolas"/>
                <a:cs typeface="Consolas"/>
                <a:sym typeface="Consolas"/>
              </a:rPr>
              <a:t># compute the midpoint between the top-left and top-right points,</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followed by the midpoint between the top-right and bottom-right</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(tlblX, tlblY) = midpoint(tl, bl)</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(trbrX, trbrY) = midpoint(</a:t>
            </a:r>
            <a:r>
              <a:rPr lang="en" sz="1100">
                <a:solidFill>
                  <a:srgbClr val="0000FF"/>
                </a:solidFill>
                <a:highlight>
                  <a:srgbClr val="FFFFFF"/>
                </a:highlight>
                <a:latin typeface="Consolas"/>
                <a:ea typeface="Consolas"/>
                <a:cs typeface="Consolas"/>
                <a:sym typeface="Consolas"/>
              </a:rPr>
              <a:t>tr</a:t>
            </a:r>
            <a:r>
              <a:rPr lang="en" sz="1100">
                <a:highlight>
                  <a:srgbClr val="FFFFFF"/>
                </a:highlight>
                <a:latin typeface="Consolas"/>
                <a:ea typeface="Consolas"/>
                <a:cs typeface="Consolas"/>
                <a:sym typeface="Consolas"/>
              </a:rPr>
              <a:t>, br)</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draw the midpoints on the image</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cv2.circle(orig,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(tltrX),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(tltrY)), 5, (255, 0, 0), -1)</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cv2.circle(orig,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(blbrX),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(blbrY)), 5, (255, 0, 0), -1)</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cv2.circle(orig,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(tlblX),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(tlblY)), 5, (255, 0, 0), -1)</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cv2.circle(orig,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(trbrX),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(trbrY)), 5, (255, 0, 0), -1)</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draw lines between the midpoints</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cv2.line(orig,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(tltrX),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(tltrY)),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(blbrX),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(blbrY)),</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(255, 0, 255), 2)</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cv2.line(orig,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(tlblX),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(tlblY)),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(trbrX),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(trbrY)),</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(255, 0, 255), 2)</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compute the Euclidean distance between the midpoints</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dA = dist.euclidean((tltrX, tltrY), (blbrX, blbrY))</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dB = dist.euclidean((tlblX, tlblY), (trbrX, trbrY))</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3"/>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Code 2 : title of code (6/6)</a:t>
            </a:r>
            <a:endParaRPr/>
          </a:p>
        </p:txBody>
      </p:sp>
      <p:sp>
        <p:nvSpPr>
          <p:cNvPr id="379" name="Google Shape;379;p53"/>
          <p:cNvSpPr txBox="1"/>
          <p:nvPr/>
        </p:nvSpPr>
        <p:spPr>
          <a:xfrm>
            <a:off x="161125" y="818000"/>
            <a:ext cx="7424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8000"/>
                </a:solidFill>
                <a:highlight>
                  <a:srgbClr val="FFFFFF"/>
                </a:highlight>
                <a:latin typeface="Consolas"/>
                <a:ea typeface="Consolas"/>
                <a:cs typeface="Consolas"/>
                <a:sym typeface="Consolas"/>
              </a:rPr>
              <a:t># if the pixels per metric has not been initialized, then</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compute it as the ratio of pixels to supplied metric</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(in this case, inches)</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00FF"/>
                </a:solidFill>
                <a:highlight>
                  <a:srgbClr val="FFFFFF"/>
                </a:highlight>
                <a:latin typeface="Consolas"/>
                <a:ea typeface="Consolas"/>
                <a:cs typeface="Consolas"/>
                <a:sym typeface="Consolas"/>
              </a:rPr>
              <a:t>if</a:t>
            </a:r>
            <a:r>
              <a:rPr lang="en" sz="1100">
                <a:highlight>
                  <a:srgbClr val="FFFFFF"/>
                </a:highlight>
                <a:latin typeface="Consolas"/>
                <a:ea typeface="Consolas"/>
                <a:cs typeface="Consolas"/>
                <a:sym typeface="Consolas"/>
              </a:rPr>
              <a:t> pixelsPerMetric </a:t>
            </a:r>
            <a:r>
              <a:rPr lang="en" sz="1100">
                <a:solidFill>
                  <a:srgbClr val="0000FF"/>
                </a:solidFill>
                <a:highlight>
                  <a:srgbClr val="FFFFFF"/>
                </a:highlight>
                <a:latin typeface="Consolas"/>
                <a:ea typeface="Consolas"/>
                <a:cs typeface="Consolas"/>
                <a:sym typeface="Consolas"/>
              </a:rPr>
              <a:t>is</a:t>
            </a:r>
            <a:r>
              <a:rPr lang="en" sz="1100">
                <a:highlight>
                  <a:srgbClr val="FFFFFF"/>
                </a:highlight>
                <a:latin typeface="Consolas"/>
                <a:ea typeface="Consolas"/>
                <a:cs typeface="Consolas"/>
                <a:sym typeface="Consolas"/>
              </a:rPr>
              <a:t> </a:t>
            </a:r>
            <a:r>
              <a:rPr lang="en" sz="1100">
                <a:solidFill>
                  <a:srgbClr val="A31515"/>
                </a:solidFill>
                <a:highlight>
                  <a:srgbClr val="FFFFFF"/>
                </a:highlight>
                <a:latin typeface="Consolas"/>
                <a:ea typeface="Consolas"/>
                <a:cs typeface="Consolas"/>
                <a:sym typeface="Consolas"/>
              </a:rPr>
              <a:t>None</a:t>
            </a:r>
            <a:r>
              <a:rPr lang="en" sz="1100">
                <a:highlight>
                  <a:srgbClr val="FFFFFF"/>
                </a:highlight>
                <a:latin typeface="Consolas"/>
                <a:ea typeface="Consolas"/>
                <a:cs typeface="Consolas"/>
                <a:sym typeface="Consolas"/>
              </a:rPr>
              <a:t>:</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pixelsPerMetric = dB / args[</a:t>
            </a:r>
            <a:r>
              <a:rPr lang="en" sz="1100">
                <a:solidFill>
                  <a:srgbClr val="A31515"/>
                </a:solidFill>
                <a:highlight>
                  <a:srgbClr val="FFFFFF"/>
                </a:highlight>
                <a:latin typeface="Consolas"/>
                <a:ea typeface="Consolas"/>
                <a:cs typeface="Consolas"/>
                <a:sym typeface="Consolas"/>
              </a:rPr>
              <a:t>"width"</a:t>
            </a:r>
            <a:r>
              <a:rPr lang="en" sz="1100">
                <a:highlight>
                  <a:srgbClr val="FFFFFF"/>
                </a:highlight>
                <a:latin typeface="Consolas"/>
                <a:ea typeface="Consolas"/>
                <a:cs typeface="Consolas"/>
                <a:sym typeface="Consolas"/>
              </a:rPr>
              <a:t>]</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compute the size of the object</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dimA = dA / pixelsPerMetric</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dimB = dB / pixelsPerMetric</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draw the object sizes on the image</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cv2.putText(orig, </a:t>
            </a:r>
            <a:r>
              <a:rPr lang="en" sz="1100">
                <a:solidFill>
                  <a:srgbClr val="A31515"/>
                </a:solidFill>
                <a:highlight>
                  <a:srgbClr val="FFFFFF"/>
                </a:highlight>
                <a:latin typeface="Consolas"/>
                <a:ea typeface="Consolas"/>
                <a:cs typeface="Consolas"/>
                <a:sym typeface="Consolas"/>
              </a:rPr>
              <a:t>"{:.1f}in"</a:t>
            </a:r>
            <a:r>
              <a:rPr lang="en" sz="1100">
                <a:highlight>
                  <a:srgbClr val="FFFFFF"/>
                </a:highlight>
                <a:latin typeface="Consolas"/>
                <a:ea typeface="Consolas"/>
                <a:cs typeface="Consolas"/>
                <a:sym typeface="Consolas"/>
              </a:rPr>
              <a:t>.format(dimA),</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(tltrX - 15),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(tltrY - 10)), cv2.</a:t>
            </a:r>
            <a:r>
              <a:rPr lang="en" sz="1100">
                <a:solidFill>
                  <a:srgbClr val="A31515"/>
                </a:solidFill>
                <a:highlight>
                  <a:srgbClr val="FFFFFF"/>
                </a:highlight>
                <a:latin typeface="Consolas"/>
                <a:ea typeface="Consolas"/>
                <a:cs typeface="Consolas"/>
                <a:sym typeface="Consolas"/>
              </a:rPr>
              <a:t>FONT_HERSHEY_SIMPLEX</a:t>
            </a:r>
            <a:r>
              <a:rPr lang="en" sz="1100">
                <a:highlight>
                  <a:srgbClr val="FFFFFF"/>
                </a:highlight>
                <a:latin typeface="Consolas"/>
                <a:ea typeface="Consolas"/>
                <a:cs typeface="Consolas"/>
                <a:sym typeface="Consolas"/>
              </a:rPr>
              <a:t>,</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0.65, (255, 255, 255), 2)</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cv2.putText(orig, </a:t>
            </a:r>
            <a:r>
              <a:rPr lang="en" sz="1100">
                <a:solidFill>
                  <a:srgbClr val="A31515"/>
                </a:solidFill>
                <a:highlight>
                  <a:srgbClr val="FFFFFF"/>
                </a:highlight>
                <a:latin typeface="Consolas"/>
                <a:ea typeface="Consolas"/>
                <a:cs typeface="Consolas"/>
                <a:sym typeface="Consolas"/>
              </a:rPr>
              <a:t>"{:.1f}in"</a:t>
            </a:r>
            <a:r>
              <a:rPr lang="en" sz="1100">
                <a:highlight>
                  <a:srgbClr val="FFFFFF"/>
                </a:highlight>
                <a:latin typeface="Consolas"/>
                <a:ea typeface="Consolas"/>
                <a:cs typeface="Consolas"/>
                <a:sym typeface="Consolas"/>
              </a:rPr>
              <a:t>.format(dimB),</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(trbrX + 10), </a:t>
            </a:r>
            <a:r>
              <a:rPr lang="en" sz="1100">
                <a:solidFill>
                  <a:srgbClr val="0000FF"/>
                </a:solidFill>
                <a:highlight>
                  <a:srgbClr val="FFFFFF"/>
                </a:highlight>
                <a:latin typeface="Consolas"/>
                <a:ea typeface="Consolas"/>
                <a:cs typeface="Consolas"/>
                <a:sym typeface="Consolas"/>
              </a:rPr>
              <a:t>int</a:t>
            </a:r>
            <a:r>
              <a:rPr lang="en" sz="1100">
                <a:highlight>
                  <a:srgbClr val="FFFFFF"/>
                </a:highlight>
                <a:latin typeface="Consolas"/>
                <a:ea typeface="Consolas"/>
                <a:cs typeface="Consolas"/>
                <a:sym typeface="Consolas"/>
              </a:rPr>
              <a:t>(trbrY)), cv2.</a:t>
            </a:r>
            <a:r>
              <a:rPr lang="en" sz="1100">
                <a:solidFill>
                  <a:srgbClr val="A31515"/>
                </a:solidFill>
                <a:highlight>
                  <a:srgbClr val="FFFFFF"/>
                </a:highlight>
                <a:latin typeface="Consolas"/>
                <a:ea typeface="Consolas"/>
                <a:cs typeface="Consolas"/>
                <a:sym typeface="Consolas"/>
              </a:rPr>
              <a:t>FONT_HERSHEY_SIMPLEX</a:t>
            </a:r>
            <a:r>
              <a:rPr lang="en" sz="1100">
                <a:highlight>
                  <a:srgbClr val="FFFFFF"/>
                </a:highlight>
                <a:latin typeface="Consolas"/>
                <a:ea typeface="Consolas"/>
                <a:cs typeface="Consolas"/>
                <a:sym typeface="Consolas"/>
              </a:rPr>
              <a:t>,</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0.65, (255, 255, 255), 2)</a:t>
            </a:r>
            <a:br>
              <a:rPr lang="en" sz="1100">
                <a:highlight>
                  <a:srgbClr val="FFFFFF"/>
                </a:highlight>
                <a:latin typeface="Consolas"/>
                <a:ea typeface="Consolas"/>
                <a:cs typeface="Consolas"/>
                <a:sym typeface="Consolas"/>
              </a:rPr>
            </a:b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a:t>
            </a:r>
            <a:r>
              <a:rPr lang="en" sz="1100">
                <a:solidFill>
                  <a:srgbClr val="008000"/>
                </a:solidFill>
                <a:highlight>
                  <a:srgbClr val="FFFFFF"/>
                </a:highlight>
                <a:latin typeface="Consolas"/>
                <a:ea typeface="Consolas"/>
                <a:cs typeface="Consolas"/>
                <a:sym typeface="Consolas"/>
              </a:rPr>
              <a:t># show the output image</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cv2.imshow(</a:t>
            </a:r>
            <a:r>
              <a:rPr lang="en" sz="1100">
                <a:solidFill>
                  <a:srgbClr val="A31515"/>
                </a:solidFill>
                <a:highlight>
                  <a:srgbClr val="FFFFFF"/>
                </a:highlight>
                <a:latin typeface="Consolas"/>
                <a:ea typeface="Consolas"/>
                <a:cs typeface="Consolas"/>
                <a:sym typeface="Consolas"/>
              </a:rPr>
              <a:t>"Image"</a:t>
            </a:r>
            <a:r>
              <a:rPr lang="en" sz="1100">
                <a:highlight>
                  <a:srgbClr val="FFFFFF"/>
                </a:highlight>
                <a:latin typeface="Consolas"/>
                <a:ea typeface="Consolas"/>
                <a:cs typeface="Consolas"/>
                <a:sym typeface="Consolas"/>
              </a:rPr>
              <a:t>, orig)</a:t>
            </a:r>
            <a:br>
              <a:rPr lang="en" sz="1100">
                <a:highlight>
                  <a:srgbClr val="FFFFFF"/>
                </a:highlight>
                <a:latin typeface="Consolas"/>
                <a:ea typeface="Consolas"/>
                <a:cs typeface="Consolas"/>
                <a:sym typeface="Consolas"/>
              </a:rPr>
            </a:br>
            <a:r>
              <a:rPr lang="en" sz="1100">
                <a:highlight>
                  <a:srgbClr val="FFFFFF"/>
                </a:highlight>
                <a:latin typeface="Consolas"/>
                <a:ea typeface="Consolas"/>
                <a:cs typeface="Consolas"/>
                <a:sym typeface="Consolas"/>
              </a:rPr>
              <a:t>	cv2.waitKey(0)</a:t>
            </a:r>
            <a:br>
              <a:rPr lang="en" sz="1100">
                <a:highlight>
                  <a:srgbClr val="FFFFFF"/>
                </a:highlight>
                <a:latin typeface="Consolas"/>
                <a:ea typeface="Consolas"/>
                <a:cs typeface="Consolas"/>
                <a:sym typeface="Consolas"/>
              </a:rPr>
            </a:b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4"/>
          <p:cNvSpPr txBox="1"/>
          <p:nvPr>
            <p:ph type="title"/>
          </p:nvPr>
        </p:nvSpPr>
        <p:spPr>
          <a:xfrm>
            <a:off x="-105750" y="0"/>
            <a:ext cx="4783500" cy="72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latin typeface="Comfortaa"/>
                <a:ea typeface="Comfortaa"/>
                <a:cs typeface="Comfortaa"/>
                <a:sym typeface="Comfortaa"/>
              </a:rPr>
              <a:t>Analysing Results : Code 2</a:t>
            </a:r>
            <a:endParaRPr sz="2600">
              <a:latin typeface="Comfortaa"/>
              <a:ea typeface="Comfortaa"/>
              <a:cs typeface="Comfortaa"/>
              <a:sym typeface="Comfortaa"/>
            </a:endParaRPr>
          </a:p>
        </p:txBody>
      </p:sp>
      <p:sp>
        <p:nvSpPr>
          <p:cNvPr id="385" name="Google Shape;385;p54"/>
          <p:cNvSpPr txBox="1"/>
          <p:nvPr>
            <p:ph idx="1" type="subTitle"/>
          </p:nvPr>
        </p:nvSpPr>
        <p:spPr>
          <a:xfrm>
            <a:off x="263400" y="724199"/>
            <a:ext cx="4045200" cy="50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Input Image</a:t>
            </a:r>
            <a:endParaRPr>
              <a:latin typeface="Comfortaa"/>
              <a:ea typeface="Comfortaa"/>
              <a:cs typeface="Comfortaa"/>
              <a:sym typeface="Comfortaa"/>
            </a:endParaRPr>
          </a:p>
        </p:txBody>
      </p:sp>
      <p:sp>
        <p:nvSpPr>
          <p:cNvPr id="386" name="Google Shape;386;p54"/>
          <p:cNvSpPr txBox="1"/>
          <p:nvPr>
            <p:ph idx="2" type="body"/>
          </p:nvPr>
        </p:nvSpPr>
        <p:spPr>
          <a:xfrm>
            <a:off x="4961350" y="724200"/>
            <a:ext cx="3837000" cy="561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Comfortaa"/>
                <a:ea typeface="Comfortaa"/>
                <a:cs typeface="Comfortaa"/>
                <a:sym typeface="Comfortaa"/>
              </a:rPr>
              <a:t>Output Image</a:t>
            </a:r>
            <a:endParaRPr>
              <a:latin typeface="Comfortaa"/>
              <a:ea typeface="Comfortaa"/>
              <a:cs typeface="Comfortaa"/>
              <a:sym typeface="Comfortaa"/>
            </a:endParaRPr>
          </a:p>
        </p:txBody>
      </p:sp>
      <p:pic>
        <p:nvPicPr>
          <p:cNvPr id="387" name="Google Shape;387;p54"/>
          <p:cNvPicPr preferRelativeResize="0"/>
          <p:nvPr/>
        </p:nvPicPr>
        <p:blipFill>
          <a:blip r:embed="rId3">
            <a:alphaModFix/>
          </a:blip>
          <a:stretch>
            <a:fillRect/>
          </a:stretch>
        </p:blipFill>
        <p:spPr>
          <a:xfrm>
            <a:off x="263400" y="1228201"/>
            <a:ext cx="3989300" cy="2991975"/>
          </a:xfrm>
          <a:prstGeom prst="rect">
            <a:avLst/>
          </a:prstGeom>
          <a:noFill/>
          <a:ln>
            <a:noFill/>
          </a:ln>
        </p:spPr>
      </p:pic>
      <p:pic>
        <p:nvPicPr>
          <p:cNvPr id="388" name="Google Shape;388;p54"/>
          <p:cNvPicPr preferRelativeResize="0"/>
          <p:nvPr/>
        </p:nvPicPr>
        <p:blipFill>
          <a:blip r:embed="rId4">
            <a:alphaModFix/>
          </a:blip>
          <a:stretch>
            <a:fillRect/>
          </a:stretch>
        </p:blipFill>
        <p:spPr>
          <a:xfrm>
            <a:off x="4857250" y="1176850"/>
            <a:ext cx="4045200" cy="3043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5"/>
          <p:cNvSpPr txBox="1"/>
          <p:nvPr>
            <p:ph idx="4294967295" type="title"/>
          </p:nvPr>
        </p:nvSpPr>
        <p:spPr>
          <a:xfrm>
            <a:off x="142475" y="137900"/>
            <a:ext cx="3925800" cy="7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Comfortaa"/>
                <a:ea typeface="Comfortaa"/>
                <a:cs typeface="Comfortaa"/>
                <a:sym typeface="Comfortaa"/>
              </a:rPr>
              <a:t>Our prototype  (</a:t>
            </a:r>
            <a:r>
              <a:rPr lang="en" sz="2600">
                <a:latin typeface="Comfortaa"/>
                <a:ea typeface="Comfortaa"/>
                <a:cs typeface="Comfortaa"/>
                <a:sym typeface="Comfortaa"/>
              </a:rPr>
              <a:t>1/3</a:t>
            </a:r>
            <a:r>
              <a:rPr lang="en" sz="2600">
                <a:latin typeface="Comfortaa"/>
                <a:ea typeface="Comfortaa"/>
                <a:cs typeface="Comfortaa"/>
                <a:sym typeface="Comfortaa"/>
              </a:rPr>
              <a:t>)</a:t>
            </a:r>
            <a:endParaRPr sz="2600">
              <a:latin typeface="Comfortaa"/>
              <a:ea typeface="Comfortaa"/>
              <a:cs typeface="Comfortaa"/>
              <a:sym typeface="Comfortaa"/>
            </a:endParaRPr>
          </a:p>
        </p:txBody>
      </p:sp>
      <p:pic>
        <p:nvPicPr>
          <p:cNvPr id="394" name="Google Shape;394;p55"/>
          <p:cNvPicPr preferRelativeResize="0"/>
          <p:nvPr/>
        </p:nvPicPr>
        <p:blipFill rotWithShape="1">
          <a:blip r:embed="rId3">
            <a:alphaModFix/>
          </a:blip>
          <a:srcRect b="0" l="20991" r="31092" t="0"/>
          <a:stretch/>
        </p:blipFill>
        <p:spPr>
          <a:xfrm>
            <a:off x="349325" y="961211"/>
            <a:ext cx="3925800" cy="2783741"/>
          </a:xfrm>
          <a:prstGeom prst="rect">
            <a:avLst/>
          </a:prstGeom>
          <a:noFill/>
          <a:ln>
            <a:noFill/>
          </a:ln>
        </p:spPr>
      </p:pic>
      <p:pic>
        <p:nvPicPr>
          <p:cNvPr id="395" name="Google Shape;395;p55"/>
          <p:cNvPicPr preferRelativeResize="0"/>
          <p:nvPr/>
        </p:nvPicPr>
        <p:blipFill rotWithShape="1">
          <a:blip r:embed="rId4">
            <a:alphaModFix/>
          </a:blip>
          <a:srcRect b="0" l="18164" r="22435" t="0"/>
          <a:stretch/>
        </p:blipFill>
        <p:spPr>
          <a:xfrm>
            <a:off x="4482700" y="1398575"/>
            <a:ext cx="4109260" cy="2346375"/>
          </a:xfrm>
          <a:prstGeom prst="rect">
            <a:avLst/>
          </a:prstGeom>
          <a:noFill/>
          <a:ln>
            <a:noFill/>
          </a:ln>
        </p:spPr>
      </p:pic>
      <p:sp>
        <p:nvSpPr>
          <p:cNvPr id="396" name="Google Shape;396;p55"/>
          <p:cNvSpPr txBox="1"/>
          <p:nvPr/>
        </p:nvSpPr>
        <p:spPr>
          <a:xfrm>
            <a:off x="349325" y="3844050"/>
            <a:ext cx="3719100" cy="44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500">
                <a:latin typeface="Comfortaa"/>
                <a:ea typeface="Comfortaa"/>
                <a:cs typeface="Comfortaa"/>
                <a:sym typeface="Comfortaa"/>
              </a:rPr>
              <a:t> Perspective View </a:t>
            </a:r>
            <a:endParaRPr sz="1500"/>
          </a:p>
        </p:txBody>
      </p:sp>
      <p:sp>
        <p:nvSpPr>
          <p:cNvPr id="397" name="Google Shape;397;p55"/>
          <p:cNvSpPr txBox="1"/>
          <p:nvPr/>
        </p:nvSpPr>
        <p:spPr>
          <a:xfrm>
            <a:off x="4482700" y="3844050"/>
            <a:ext cx="4109400" cy="6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latin typeface="Comfortaa"/>
                <a:ea typeface="Comfortaa"/>
                <a:cs typeface="Comfortaa"/>
                <a:sym typeface="Comfortaa"/>
              </a:rPr>
              <a:t>Movable arms at multiple locations</a:t>
            </a: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6"/>
          <p:cNvSpPr txBox="1"/>
          <p:nvPr>
            <p:ph idx="4294967295" type="title"/>
          </p:nvPr>
        </p:nvSpPr>
        <p:spPr>
          <a:xfrm>
            <a:off x="142475" y="137900"/>
            <a:ext cx="3925800" cy="7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Comfortaa"/>
                <a:ea typeface="Comfortaa"/>
                <a:cs typeface="Comfortaa"/>
                <a:sym typeface="Comfortaa"/>
              </a:rPr>
              <a:t>Our prototype  (2/3)</a:t>
            </a:r>
            <a:endParaRPr sz="2600">
              <a:latin typeface="Comfortaa"/>
              <a:ea typeface="Comfortaa"/>
              <a:cs typeface="Comfortaa"/>
              <a:sym typeface="Comfortaa"/>
            </a:endParaRPr>
          </a:p>
        </p:txBody>
      </p:sp>
      <p:pic>
        <p:nvPicPr>
          <p:cNvPr id="403" name="Google Shape;403;p56"/>
          <p:cNvPicPr preferRelativeResize="0"/>
          <p:nvPr/>
        </p:nvPicPr>
        <p:blipFill rotWithShape="1">
          <a:blip r:embed="rId3">
            <a:alphaModFix/>
          </a:blip>
          <a:srcRect b="0" l="19277" r="18010" t="0"/>
          <a:stretch/>
        </p:blipFill>
        <p:spPr>
          <a:xfrm>
            <a:off x="528425" y="1472063"/>
            <a:ext cx="4043575" cy="2199375"/>
          </a:xfrm>
          <a:prstGeom prst="rect">
            <a:avLst/>
          </a:prstGeom>
          <a:noFill/>
          <a:ln>
            <a:noFill/>
          </a:ln>
        </p:spPr>
      </p:pic>
      <p:pic>
        <p:nvPicPr>
          <p:cNvPr id="404" name="Google Shape;404;p56"/>
          <p:cNvPicPr preferRelativeResize="0"/>
          <p:nvPr/>
        </p:nvPicPr>
        <p:blipFill rotWithShape="1">
          <a:blip r:embed="rId4">
            <a:alphaModFix/>
          </a:blip>
          <a:srcRect b="0" l="22917" r="31729" t="0"/>
          <a:stretch/>
        </p:blipFill>
        <p:spPr>
          <a:xfrm>
            <a:off x="4930625" y="952375"/>
            <a:ext cx="3629725" cy="2719075"/>
          </a:xfrm>
          <a:prstGeom prst="rect">
            <a:avLst/>
          </a:prstGeom>
          <a:noFill/>
          <a:ln>
            <a:noFill/>
          </a:ln>
        </p:spPr>
      </p:pic>
      <p:sp>
        <p:nvSpPr>
          <p:cNvPr id="405" name="Google Shape;405;p56"/>
          <p:cNvSpPr txBox="1"/>
          <p:nvPr/>
        </p:nvSpPr>
        <p:spPr>
          <a:xfrm>
            <a:off x="528425" y="3849450"/>
            <a:ext cx="4043700" cy="6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500">
                <a:latin typeface="Comfortaa"/>
                <a:ea typeface="Comfortaa"/>
                <a:cs typeface="Comfortaa"/>
                <a:sym typeface="Comfortaa"/>
              </a:rPr>
              <a:t>Counter balancing mass for precision </a:t>
            </a:r>
            <a:endParaRPr sz="1600"/>
          </a:p>
        </p:txBody>
      </p:sp>
      <p:sp>
        <p:nvSpPr>
          <p:cNvPr id="406" name="Google Shape;406;p56"/>
          <p:cNvSpPr txBox="1"/>
          <p:nvPr/>
        </p:nvSpPr>
        <p:spPr>
          <a:xfrm>
            <a:off x="4930650" y="3849450"/>
            <a:ext cx="3629700" cy="72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500">
                <a:latin typeface="Comfortaa"/>
                <a:ea typeface="Comfortaa"/>
                <a:cs typeface="Comfortaa"/>
                <a:sym typeface="Comfortaa"/>
              </a:rPr>
              <a:t>Protective and </a:t>
            </a:r>
            <a:r>
              <a:rPr b="1" lang="en" sz="1500">
                <a:latin typeface="Comfortaa"/>
                <a:ea typeface="Comfortaa"/>
                <a:cs typeface="Comfortaa"/>
                <a:sym typeface="Comfortaa"/>
              </a:rPr>
              <a:t>Stiff Camera holders</a:t>
            </a:r>
            <a:endParaRPr sz="1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7"/>
          <p:cNvSpPr txBox="1"/>
          <p:nvPr>
            <p:ph idx="4294967295" type="title"/>
          </p:nvPr>
        </p:nvSpPr>
        <p:spPr>
          <a:xfrm>
            <a:off x="142475" y="137900"/>
            <a:ext cx="3925800" cy="7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Comfortaa"/>
                <a:ea typeface="Comfortaa"/>
                <a:cs typeface="Comfortaa"/>
                <a:sym typeface="Comfortaa"/>
              </a:rPr>
              <a:t>Our prototype  (3/3)</a:t>
            </a:r>
            <a:endParaRPr sz="2600">
              <a:latin typeface="Comfortaa"/>
              <a:ea typeface="Comfortaa"/>
              <a:cs typeface="Comfortaa"/>
              <a:sym typeface="Comfortaa"/>
            </a:endParaRPr>
          </a:p>
        </p:txBody>
      </p:sp>
      <p:pic>
        <p:nvPicPr>
          <p:cNvPr id="412" name="Google Shape;412;p57"/>
          <p:cNvPicPr preferRelativeResize="0"/>
          <p:nvPr/>
        </p:nvPicPr>
        <p:blipFill rotWithShape="1">
          <a:blip r:embed="rId3">
            <a:alphaModFix/>
          </a:blip>
          <a:srcRect b="0" l="30928" r="16669" t="0"/>
          <a:stretch/>
        </p:blipFill>
        <p:spPr>
          <a:xfrm>
            <a:off x="605204" y="1221350"/>
            <a:ext cx="3925800" cy="2542423"/>
          </a:xfrm>
          <a:prstGeom prst="rect">
            <a:avLst/>
          </a:prstGeom>
          <a:noFill/>
          <a:ln>
            <a:noFill/>
          </a:ln>
        </p:spPr>
      </p:pic>
      <p:pic>
        <p:nvPicPr>
          <p:cNvPr id="413" name="Google Shape;413;p57"/>
          <p:cNvPicPr preferRelativeResize="0"/>
          <p:nvPr/>
        </p:nvPicPr>
        <p:blipFill rotWithShape="1">
          <a:blip r:embed="rId4">
            <a:alphaModFix/>
          </a:blip>
          <a:srcRect b="0" l="33654" r="15865" t="0"/>
          <a:stretch/>
        </p:blipFill>
        <p:spPr>
          <a:xfrm>
            <a:off x="4807499" y="1221350"/>
            <a:ext cx="3793878" cy="2542425"/>
          </a:xfrm>
          <a:prstGeom prst="rect">
            <a:avLst/>
          </a:prstGeom>
          <a:noFill/>
          <a:ln>
            <a:noFill/>
          </a:ln>
        </p:spPr>
      </p:pic>
      <p:sp>
        <p:nvSpPr>
          <p:cNvPr id="414" name="Google Shape;414;p57"/>
          <p:cNvSpPr txBox="1"/>
          <p:nvPr/>
        </p:nvSpPr>
        <p:spPr>
          <a:xfrm>
            <a:off x="605200" y="3945950"/>
            <a:ext cx="7996200" cy="72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500">
                <a:latin typeface="Comfortaa"/>
                <a:ea typeface="Comfortaa"/>
                <a:cs typeface="Comfortaa"/>
                <a:sym typeface="Comfortaa"/>
              </a:rPr>
              <a:t>The Part can be inspected when moving in a belt (left image) as well as individually using a portable platform (right image).</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8"/>
          <p:cNvSpPr txBox="1"/>
          <p:nvPr>
            <p:ph type="title"/>
          </p:nvPr>
        </p:nvSpPr>
        <p:spPr>
          <a:xfrm>
            <a:off x="182025" y="121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Application and Feasibility</a:t>
            </a:r>
            <a:endParaRPr>
              <a:latin typeface="Comfortaa"/>
              <a:ea typeface="Comfortaa"/>
              <a:cs typeface="Comfortaa"/>
              <a:sym typeface="Comfortaa"/>
            </a:endParaRPr>
          </a:p>
        </p:txBody>
      </p:sp>
      <p:sp>
        <p:nvSpPr>
          <p:cNvPr id="420" name="Google Shape;420;p58"/>
          <p:cNvSpPr txBox="1"/>
          <p:nvPr>
            <p:ph idx="1" type="body"/>
          </p:nvPr>
        </p:nvSpPr>
        <p:spPr>
          <a:xfrm>
            <a:off x="311700" y="657600"/>
            <a:ext cx="8520600" cy="3709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solidFill>
                  <a:srgbClr val="000000"/>
                </a:solidFill>
                <a:latin typeface="Comfortaa"/>
                <a:ea typeface="Comfortaa"/>
                <a:cs typeface="Comfortaa"/>
                <a:sym typeface="Comfortaa"/>
              </a:rPr>
              <a:t>1. Measure and compare the manufactured size of a bolt head with that of the actual size.</a:t>
            </a:r>
            <a:endParaRPr sz="1400">
              <a:solidFill>
                <a:srgbClr val="000000"/>
              </a:solidFill>
              <a:latin typeface="Comfortaa"/>
              <a:ea typeface="Comfortaa"/>
              <a:cs typeface="Comfortaa"/>
              <a:sym typeface="Comfortaa"/>
            </a:endParaRPr>
          </a:p>
          <a:p>
            <a:pPr indent="0" lvl="0" marL="0" rtl="0" algn="l">
              <a:spcBef>
                <a:spcPts val="0"/>
              </a:spcBef>
              <a:spcAft>
                <a:spcPts val="0"/>
              </a:spcAft>
              <a:buNone/>
            </a:pPr>
            <a:r>
              <a:rPr lang="en" sz="1400">
                <a:solidFill>
                  <a:srgbClr val="000000"/>
                </a:solidFill>
                <a:latin typeface="Comfortaa"/>
                <a:ea typeface="Comfortaa"/>
                <a:cs typeface="Comfortaa"/>
                <a:sym typeface="Comfortaa"/>
              </a:rPr>
              <a:t>	2. Inspection of parts whose shape is the same of any n-sided polygon.</a:t>
            </a:r>
            <a:endParaRPr sz="1400">
              <a:solidFill>
                <a:srgbClr val="000000"/>
              </a:solidFill>
              <a:latin typeface="Comfortaa"/>
              <a:ea typeface="Comfortaa"/>
              <a:cs typeface="Comfortaa"/>
              <a:sym typeface="Comfortaa"/>
            </a:endParaRPr>
          </a:p>
          <a:p>
            <a:pPr indent="0" lvl="0" marL="0" rtl="0" algn="l">
              <a:spcBef>
                <a:spcPts val="0"/>
              </a:spcBef>
              <a:spcAft>
                <a:spcPts val="0"/>
              </a:spcAft>
              <a:buNone/>
            </a:pPr>
            <a:r>
              <a:rPr lang="en" sz="1400">
                <a:solidFill>
                  <a:srgbClr val="000000"/>
                </a:solidFill>
                <a:latin typeface="Comfortaa"/>
                <a:ea typeface="Comfortaa"/>
                <a:cs typeface="Comfortaa"/>
                <a:sym typeface="Comfortaa"/>
              </a:rPr>
              <a:t>	3. Measurement of tiles of any fixtures of respective shape like squares and rectangles.</a:t>
            </a:r>
            <a:endParaRPr sz="1400">
              <a:solidFill>
                <a:srgbClr val="000000"/>
              </a:solidFill>
              <a:latin typeface="Comfortaa"/>
              <a:ea typeface="Comfortaa"/>
              <a:cs typeface="Comfortaa"/>
              <a:sym typeface="Comfortaa"/>
            </a:endParaRPr>
          </a:p>
          <a:p>
            <a:pPr indent="0" lvl="0" marL="0" rtl="0" algn="l">
              <a:spcBef>
                <a:spcPts val="0"/>
              </a:spcBef>
              <a:spcAft>
                <a:spcPts val="0"/>
              </a:spcAft>
              <a:buNone/>
            </a:pPr>
            <a:r>
              <a:rPr lang="en" sz="1400">
                <a:solidFill>
                  <a:srgbClr val="000000"/>
                </a:solidFill>
                <a:latin typeface="Comfortaa"/>
                <a:ea typeface="Comfortaa"/>
                <a:cs typeface="Comfortaa"/>
                <a:sym typeface="Comfortaa"/>
              </a:rPr>
              <a:t>	4. A slight modification in the code can be used for facial recognition</a:t>
            </a:r>
            <a:endParaRPr sz="1400">
              <a:solidFill>
                <a:srgbClr val="000000"/>
              </a:solidFill>
              <a:latin typeface="Comfortaa"/>
              <a:ea typeface="Comfortaa"/>
              <a:cs typeface="Comfortaa"/>
              <a:sym typeface="Comfortaa"/>
            </a:endParaRPr>
          </a:p>
          <a:p>
            <a:pPr indent="0" lvl="0" marL="0" rtl="0" algn="l">
              <a:spcBef>
                <a:spcPts val="0"/>
              </a:spcBef>
              <a:spcAft>
                <a:spcPts val="0"/>
              </a:spcAft>
              <a:buNone/>
            </a:pPr>
            <a:r>
              <a:rPr lang="en" sz="1400">
                <a:solidFill>
                  <a:srgbClr val="000000"/>
                </a:solidFill>
                <a:latin typeface="Comfortaa"/>
                <a:ea typeface="Comfortaa"/>
                <a:cs typeface="Comfortaa"/>
                <a:sym typeface="Comfortaa"/>
              </a:rPr>
              <a:t>	5. Any object/contour,in the image, can be found and the appropriate dimensions can be found.</a:t>
            </a:r>
            <a:endParaRPr sz="1400">
              <a:solidFill>
                <a:srgbClr val="000000"/>
              </a:solidFill>
              <a:latin typeface="Comfortaa"/>
              <a:ea typeface="Comfortaa"/>
              <a:cs typeface="Comfortaa"/>
              <a:sym typeface="Comfortaa"/>
            </a:endParaRPr>
          </a:p>
          <a:p>
            <a:pPr indent="0" lvl="0" marL="0" rtl="0" algn="l">
              <a:spcBef>
                <a:spcPts val="0"/>
              </a:spcBef>
              <a:spcAft>
                <a:spcPts val="0"/>
              </a:spcAft>
              <a:buNone/>
            </a:pPr>
            <a:r>
              <a:rPr lang="en" sz="1400">
                <a:solidFill>
                  <a:srgbClr val="000000"/>
                </a:solidFill>
                <a:latin typeface="Comfortaa"/>
                <a:ea typeface="Comfortaa"/>
                <a:cs typeface="Comfortaa"/>
                <a:sym typeface="Comfortaa"/>
              </a:rPr>
              <a:t>	Accounting for the feasibility of the above suggested method, it can be used directly in manufacturing plants. That is, when a part passes through a belt, a camera and a interface programmed with the same can be embedded along the belt at some point so that parts within the specified dimensions are taken to the next step and the rest can be rejected either through hand-picking or a seperate belt or any other mechanism.</a:t>
            </a:r>
            <a:endParaRPr>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Further Extensions</a:t>
            </a:r>
            <a:endParaRPr>
              <a:latin typeface="Comfortaa"/>
              <a:ea typeface="Comfortaa"/>
              <a:cs typeface="Comfortaa"/>
              <a:sym typeface="Comfortaa"/>
            </a:endParaRPr>
          </a:p>
        </p:txBody>
      </p:sp>
      <p:sp>
        <p:nvSpPr>
          <p:cNvPr id="426" name="Google Shape;426;p59"/>
          <p:cNvSpPr txBox="1"/>
          <p:nvPr>
            <p:ph idx="1" type="body"/>
          </p:nvPr>
        </p:nvSpPr>
        <p:spPr>
          <a:xfrm>
            <a:off x="311700" y="11002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Comfortaa"/>
                <a:ea typeface="Comfortaa"/>
                <a:cs typeface="Comfortaa"/>
                <a:sym typeface="Comfortaa"/>
              </a:rPr>
              <a:t>	</a:t>
            </a:r>
            <a:r>
              <a:rPr lang="en" sz="1700">
                <a:solidFill>
                  <a:srgbClr val="000000"/>
                </a:solidFill>
                <a:latin typeface="Comfortaa"/>
                <a:ea typeface="Comfortaa"/>
                <a:cs typeface="Comfortaa"/>
                <a:sym typeface="Comfortaa"/>
              </a:rPr>
              <a:t>This is just the base and pillar of inspecting the product and the process can be embedded into a mobile application such that the customers can use the same to inspect such similar products at home. Some further developments in the program can be such that non-regular shapes or custom shapes can be programmed into the code. This might help us in areas like inspecting parameters of gears ( the tooth size, diameter of gear etc), finding the circularity and cylindricity of an object and many more. Hence, we can say that there exists a scope to expand this method into various domains on further work and developments.</a:t>
            </a:r>
            <a:endParaRPr sz="2400">
              <a:latin typeface="Comfortaa"/>
              <a:ea typeface="Comfortaa"/>
              <a:cs typeface="Comfortaa"/>
              <a:sym typeface="Comforta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6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Concluding Remarks</a:t>
            </a:r>
            <a:endParaRPr>
              <a:latin typeface="Comfortaa"/>
              <a:ea typeface="Comfortaa"/>
              <a:cs typeface="Comfortaa"/>
              <a:sym typeface="Comfortaa"/>
            </a:endParaRPr>
          </a:p>
        </p:txBody>
      </p:sp>
      <p:sp>
        <p:nvSpPr>
          <p:cNvPr id="432" name="Google Shape;432;p60"/>
          <p:cNvSpPr txBox="1"/>
          <p:nvPr>
            <p:ph idx="1" type="body"/>
          </p:nvPr>
        </p:nvSpPr>
        <p:spPr>
          <a:xfrm>
            <a:off x="311700" y="1172250"/>
            <a:ext cx="8520600" cy="3339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000000"/>
                </a:solidFill>
                <a:latin typeface="Comfortaa"/>
                <a:ea typeface="Comfortaa"/>
                <a:cs typeface="Comfortaa"/>
                <a:sym typeface="Comfortaa"/>
              </a:rPr>
              <a:t>We have seen the pros and cons of the existing methods as well as our methods. From some of the previous methods we see that there are problems with accuracy in one and space, cost etc in the other. So in simple words, we would expect a solution that is economical, uncompromising on quality, compact, quick and easy to operate (i.e., user-friendly). We can clearly conclude that our method satisfies all the above expectations, also yielding very accurate results when respective parameters are set according to the domain of application and the part being inspected.</a:t>
            </a:r>
            <a:endParaRPr sz="2500">
              <a:latin typeface="Comfortaa"/>
              <a:ea typeface="Comfortaa"/>
              <a:cs typeface="Comfortaa"/>
              <a:sym typeface="Comforta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311700" y="265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References</a:t>
            </a:r>
            <a:endParaRPr>
              <a:latin typeface="Comfortaa"/>
              <a:ea typeface="Comfortaa"/>
              <a:cs typeface="Comfortaa"/>
              <a:sym typeface="Comfortaa"/>
            </a:endParaRPr>
          </a:p>
        </p:txBody>
      </p:sp>
      <p:sp>
        <p:nvSpPr>
          <p:cNvPr id="438" name="Google Shape;438;p61"/>
          <p:cNvSpPr txBox="1"/>
          <p:nvPr>
            <p:ph idx="1" type="body"/>
          </p:nvPr>
        </p:nvSpPr>
        <p:spPr>
          <a:xfrm>
            <a:off x="311700" y="873725"/>
            <a:ext cx="8520600" cy="3695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An Analysis and Implementation of the Harris Corner Detector by Javier S´anchez, Nelson Monz´on, Agust´ın Salgado, </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Rick Szeliski’s lecture notes, CS courses, Paul G Allen School of Computer science and Engineering, Washington.</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Patrices Lectures (Gaussian filters), School of Computer Science, The university of Auckland, NZ.</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Stackexchange (Computer Graphics) </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Stackexchange (DSP)</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Towards Data Science </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Open-CV python tutorials</a:t>
            </a:r>
            <a:endParaRPr sz="1700">
              <a:solidFill>
                <a:srgbClr val="000000"/>
              </a:solidFill>
              <a:latin typeface="Comfortaa"/>
              <a:ea typeface="Comfortaa"/>
              <a:cs typeface="Comfortaa"/>
              <a:sym typeface="Comfortaa"/>
            </a:endParaRPr>
          </a:p>
          <a:p>
            <a:pPr indent="-336550" lvl="0" marL="457200" rtl="0" algn="l">
              <a:spcBef>
                <a:spcPts val="0"/>
              </a:spcBef>
              <a:spcAft>
                <a:spcPts val="0"/>
              </a:spcAft>
              <a:buClr>
                <a:srgbClr val="000000"/>
              </a:buClr>
              <a:buSzPts val="1700"/>
              <a:buFont typeface="Comfortaa"/>
              <a:buAutoNum type="arabicPeriod"/>
            </a:pPr>
            <a:r>
              <a:rPr lang="en" sz="1700">
                <a:solidFill>
                  <a:srgbClr val="000000"/>
                </a:solidFill>
                <a:latin typeface="Comfortaa"/>
                <a:ea typeface="Comfortaa"/>
                <a:cs typeface="Comfortaa"/>
                <a:sym typeface="Comfortaa"/>
              </a:rPr>
              <a:t>Computer vision courses</a:t>
            </a:r>
            <a:endParaRPr sz="24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193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Visual and Manual Inspection</a:t>
            </a:r>
            <a:endParaRPr>
              <a:latin typeface="Comfortaa"/>
              <a:ea typeface="Comfortaa"/>
              <a:cs typeface="Comfortaa"/>
              <a:sym typeface="Comfortaa"/>
            </a:endParaRPr>
          </a:p>
        </p:txBody>
      </p:sp>
      <p:sp>
        <p:nvSpPr>
          <p:cNvPr id="111" name="Google Shape;111;p17"/>
          <p:cNvSpPr txBox="1"/>
          <p:nvPr/>
        </p:nvSpPr>
        <p:spPr>
          <a:xfrm>
            <a:off x="417975" y="807775"/>
            <a:ext cx="8520600" cy="102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Comfortaa"/>
                <a:ea typeface="Comfortaa"/>
                <a:cs typeface="Comfortaa"/>
                <a:sym typeface="Comfortaa"/>
              </a:rPr>
              <a:t>The methods of visual inspection involve a wide variety of equipment, ranging from examination with the naked eye to the use of microscopes and other measurement devices for measuring the dimensions of the parts.</a:t>
            </a:r>
            <a:endParaRPr sz="1900">
              <a:latin typeface="Comfortaa"/>
              <a:ea typeface="Comfortaa"/>
              <a:cs typeface="Comfortaa"/>
              <a:sym typeface="Comfortaa"/>
            </a:endParaRPr>
          </a:p>
        </p:txBody>
      </p:sp>
      <p:sp>
        <p:nvSpPr>
          <p:cNvPr id="112" name="Google Shape;112;p17"/>
          <p:cNvSpPr txBox="1"/>
          <p:nvPr>
            <p:ph idx="1" type="body"/>
          </p:nvPr>
        </p:nvSpPr>
        <p:spPr>
          <a:xfrm>
            <a:off x="311700" y="1836875"/>
            <a:ext cx="3999900" cy="320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Advantages </a:t>
            </a:r>
            <a:endParaRPr b="1">
              <a:latin typeface="Comfortaa"/>
              <a:ea typeface="Comfortaa"/>
              <a:cs typeface="Comfortaa"/>
              <a:sym typeface="Comfortaa"/>
            </a:endParaRPr>
          </a:p>
          <a:p>
            <a:pPr indent="-323850" lvl="0" marL="171450" rtl="0" algn="l">
              <a:spcBef>
                <a:spcPts val="160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Investment like purchasing devices and equipment and extensive labour need not be put in this mode of inspection and is far more cost efficient.</a:t>
            </a:r>
            <a:endParaRPr sz="1500">
              <a:solidFill>
                <a:srgbClr val="000000"/>
              </a:solidFill>
              <a:latin typeface="Comfortaa"/>
              <a:ea typeface="Comfortaa"/>
              <a:cs typeface="Comfortaa"/>
              <a:sym typeface="Comfortaa"/>
            </a:endParaRPr>
          </a:p>
          <a:p>
            <a:pPr indent="-323850" lvl="0" marL="171450" rtl="0" algn="l">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It is widely used for inspecting and determining the surface cracks as there are no requirements of prior knowledge of the measurement devices.</a:t>
            </a:r>
            <a:endParaRPr sz="1800">
              <a:latin typeface="Comfortaa"/>
              <a:ea typeface="Comfortaa"/>
              <a:cs typeface="Comfortaa"/>
              <a:sym typeface="Comfortaa"/>
            </a:endParaRPr>
          </a:p>
        </p:txBody>
      </p:sp>
      <p:sp>
        <p:nvSpPr>
          <p:cNvPr id="113" name="Google Shape;113;p17"/>
          <p:cNvSpPr txBox="1"/>
          <p:nvPr>
            <p:ph idx="2" type="body"/>
          </p:nvPr>
        </p:nvSpPr>
        <p:spPr>
          <a:xfrm>
            <a:off x="4832400" y="1836875"/>
            <a:ext cx="3999900" cy="22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Disadvantages</a:t>
            </a:r>
            <a:endParaRPr b="1">
              <a:latin typeface="Comfortaa"/>
              <a:ea typeface="Comfortaa"/>
              <a:cs typeface="Comfortaa"/>
              <a:sym typeface="Comfortaa"/>
            </a:endParaRPr>
          </a:p>
          <a:p>
            <a:pPr indent="-323850" lvl="0" marL="0" rtl="0" algn="l">
              <a:spcBef>
                <a:spcPts val="160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Only surface inspection and large flaws can only be identified using visual inspection.</a:t>
            </a:r>
            <a:endParaRPr sz="1500">
              <a:solidFill>
                <a:srgbClr val="000000"/>
              </a:solidFill>
              <a:latin typeface="Comfortaa"/>
              <a:ea typeface="Comfortaa"/>
              <a:cs typeface="Comfortaa"/>
              <a:sym typeface="Comfortaa"/>
            </a:endParaRPr>
          </a:p>
          <a:p>
            <a:pPr indent="-323850" lvl="0" marL="0" rtl="0" algn="l">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Manual inspection, using vernier callipers, micrometer and others lead to less accuracy due to parallax errors and backlash errors, thereby causing errors while validating the parts.</a:t>
            </a:r>
            <a:endParaRPr b="1" sz="1800">
              <a:latin typeface="Comfortaa"/>
              <a:ea typeface="Comfortaa"/>
              <a:cs typeface="Comfortaa"/>
              <a:sym typeface="Comforta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2"/>
          <p:cNvSpPr txBox="1"/>
          <p:nvPr>
            <p:ph type="title"/>
          </p:nvPr>
        </p:nvSpPr>
        <p:spPr>
          <a:xfrm>
            <a:off x="213025" y="876550"/>
            <a:ext cx="8520600" cy="109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 You</a:t>
            </a:r>
            <a:endParaRPr sz="6000"/>
          </a:p>
          <a:p>
            <a:pPr indent="0" lvl="0" marL="0" rtl="0" algn="ctr">
              <a:spcBef>
                <a:spcPts val="0"/>
              </a:spcBef>
              <a:spcAft>
                <a:spcPts val="0"/>
              </a:spcAft>
              <a:buNone/>
            </a:pPr>
            <a:r>
              <a:rPr lang="en" sz="1500"/>
              <a:t>-Presented </a:t>
            </a:r>
            <a:r>
              <a:rPr lang="en" sz="1500"/>
              <a:t>by</a:t>
            </a:r>
            <a:endParaRPr sz="1500"/>
          </a:p>
        </p:txBody>
      </p:sp>
      <p:sp>
        <p:nvSpPr>
          <p:cNvPr id="444" name="Google Shape;444;p62"/>
          <p:cNvSpPr txBox="1"/>
          <p:nvPr/>
        </p:nvSpPr>
        <p:spPr>
          <a:xfrm>
            <a:off x="456475" y="4221025"/>
            <a:ext cx="15417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Sujith J</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MDM18B052</a:t>
            </a:r>
            <a:endParaRPr>
              <a:solidFill>
                <a:srgbClr val="FFFFFF"/>
              </a:solidFill>
              <a:latin typeface="Roboto"/>
              <a:ea typeface="Roboto"/>
              <a:cs typeface="Roboto"/>
              <a:sym typeface="Roboto"/>
            </a:endParaRPr>
          </a:p>
        </p:txBody>
      </p:sp>
      <p:sp>
        <p:nvSpPr>
          <p:cNvPr id="445" name="Google Shape;445;p62"/>
          <p:cNvSpPr txBox="1"/>
          <p:nvPr/>
        </p:nvSpPr>
        <p:spPr>
          <a:xfrm>
            <a:off x="2775425" y="4221025"/>
            <a:ext cx="15417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Sreekiren D S</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MDM18B050</a:t>
            </a:r>
            <a:endParaRPr/>
          </a:p>
        </p:txBody>
      </p:sp>
      <p:sp>
        <p:nvSpPr>
          <p:cNvPr id="446" name="Google Shape;446;p62"/>
          <p:cNvSpPr txBox="1"/>
          <p:nvPr/>
        </p:nvSpPr>
        <p:spPr>
          <a:xfrm>
            <a:off x="4950700" y="4221025"/>
            <a:ext cx="15417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Soorya Sriram</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MDM18B049</a:t>
            </a:r>
            <a:endParaRPr/>
          </a:p>
        </p:txBody>
      </p:sp>
      <p:sp>
        <p:nvSpPr>
          <p:cNvPr id="447" name="Google Shape;447;p62"/>
          <p:cNvSpPr txBox="1"/>
          <p:nvPr/>
        </p:nvSpPr>
        <p:spPr>
          <a:xfrm>
            <a:off x="7191925" y="4221025"/>
            <a:ext cx="1541700" cy="5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Khirupasagar R</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MDM18B063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193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CMMs</a:t>
            </a:r>
            <a:endParaRPr>
              <a:latin typeface="Comfortaa"/>
              <a:ea typeface="Comfortaa"/>
              <a:cs typeface="Comfortaa"/>
              <a:sym typeface="Comfortaa"/>
            </a:endParaRPr>
          </a:p>
        </p:txBody>
      </p:sp>
      <p:sp>
        <p:nvSpPr>
          <p:cNvPr id="119" name="Google Shape;119;p18"/>
          <p:cNvSpPr txBox="1"/>
          <p:nvPr>
            <p:ph idx="2" type="body"/>
          </p:nvPr>
        </p:nvSpPr>
        <p:spPr>
          <a:xfrm>
            <a:off x="4408875" y="1937675"/>
            <a:ext cx="4423500" cy="29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Disadvantages</a:t>
            </a:r>
            <a:endParaRPr b="1">
              <a:latin typeface="Comfortaa"/>
              <a:ea typeface="Comfortaa"/>
              <a:cs typeface="Comfortaa"/>
              <a:sym typeface="Comfortaa"/>
            </a:endParaRPr>
          </a:p>
          <a:p>
            <a:pPr indent="-323850" lvl="0" marL="400050" rtl="0" algn="l">
              <a:spcBef>
                <a:spcPts val="160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The cost of CMMs is so high that small scale industries could not afford them.</a:t>
            </a:r>
            <a:endParaRPr sz="1500">
              <a:solidFill>
                <a:srgbClr val="000000"/>
              </a:solidFill>
              <a:latin typeface="Comfortaa"/>
              <a:ea typeface="Comfortaa"/>
              <a:cs typeface="Comfortaa"/>
              <a:sym typeface="Comfortaa"/>
            </a:endParaRPr>
          </a:p>
          <a:p>
            <a:pPr indent="-323850" lvl="0" marL="400050" rtl="0" algn="l">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Probe system errors</a:t>
            </a:r>
            <a:endParaRPr sz="1500">
              <a:solidFill>
                <a:srgbClr val="000000"/>
              </a:solidFill>
              <a:latin typeface="Comfortaa"/>
              <a:ea typeface="Comfortaa"/>
              <a:cs typeface="Comfortaa"/>
              <a:sym typeface="Comfortaa"/>
            </a:endParaRPr>
          </a:p>
          <a:p>
            <a:pPr indent="-323850" lvl="0" marL="400050" rtl="0" algn="l">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Geometric errors </a:t>
            </a:r>
            <a:endParaRPr sz="1500">
              <a:solidFill>
                <a:srgbClr val="000000"/>
              </a:solidFill>
              <a:latin typeface="Comfortaa"/>
              <a:ea typeface="Comfortaa"/>
              <a:cs typeface="Comfortaa"/>
              <a:sym typeface="Comfortaa"/>
            </a:endParaRPr>
          </a:p>
          <a:p>
            <a:pPr indent="-323850" lvl="0" marL="400050" rtl="0" algn="l">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Environmental errors </a:t>
            </a:r>
            <a:endParaRPr sz="1500">
              <a:solidFill>
                <a:srgbClr val="000000"/>
              </a:solidFill>
              <a:latin typeface="Comfortaa"/>
              <a:ea typeface="Comfortaa"/>
              <a:cs typeface="Comfortaa"/>
              <a:sym typeface="Comfortaa"/>
            </a:endParaRPr>
          </a:p>
          <a:p>
            <a:pPr indent="-323850" lvl="0" marL="400050" rtl="0" algn="l">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Space appears as a constraint as these machines are large and not compact.  </a:t>
            </a:r>
            <a:endParaRPr sz="1800">
              <a:latin typeface="Comfortaa"/>
              <a:ea typeface="Comfortaa"/>
              <a:cs typeface="Comfortaa"/>
              <a:sym typeface="Comfortaa"/>
            </a:endParaRPr>
          </a:p>
        </p:txBody>
      </p:sp>
      <p:sp>
        <p:nvSpPr>
          <p:cNvPr id="120" name="Google Shape;120;p18"/>
          <p:cNvSpPr txBox="1"/>
          <p:nvPr/>
        </p:nvSpPr>
        <p:spPr>
          <a:xfrm>
            <a:off x="417975" y="807775"/>
            <a:ext cx="8520600" cy="11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Comfortaa"/>
                <a:ea typeface="Comfortaa"/>
                <a:cs typeface="Comfortaa"/>
                <a:sym typeface="Comfortaa"/>
              </a:rPr>
              <a:t>CMMs consist of the machine itself and its probes and moving arms for providing measurement input, a computer for making rapid calculations and comparisons based on the measurement input, and the computer software that controls the entire system.</a:t>
            </a:r>
            <a:endParaRPr sz="1800">
              <a:latin typeface="Comfortaa"/>
              <a:ea typeface="Comfortaa"/>
              <a:cs typeface="Comfortaa"/>
              <a:sym typeface="Comfortaa"/>
            </a:endParaRPr>
          </a:p>
        </p:txBody>
      </p:sp>
      <p:sp>
        <p:nvSpPr>
          <p:cNvPr id="121" name="Google Shape;121;p18"/>
          <p:cNvSpPr txBox="1"/>
          <p:nvPr>
            <p:ph idx="1" type="body"/>
          </p:nvPr>
        </p:nvSpPr>
        <p:spPr>
          <a:xfrm>
            <a:off x="311700" y="1931575"/>
            <a:ext cx="3999900" cy="29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Advantages </a:t>
            </a:r>
            <a:endParaRPr b="1">
              <a:latin typeface="Comfortaa"/>
              <a:ea typeface="Comfortaa"/>
              <a:cs typeface="Comfortaa"/>
              <a:sym typeface="Comfortaa"/>
            </a:endParaRPr>
          </a:p>
          <a:p>
            <a:pPr indent="-323850" lvl="0" marL="171450" rtl="0" algn="l">
              <a:spcBef>
                <a:spcPts val="160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High precision and accuracy </a:t>
            </a:r>
            <a:endParaRPr sz="1500">
              <a:solidFill>
                <a:srgbClr val="000000"/>
              </a:solidFill>
              <a:latin typeface="Comfortaa"/>
              <a:ea typeface="Comfortaa"/>
              <a:cs typeface="Comfortaa"/>
              <a:sym typeface="Comfortaa"/>
            </a:endParaRPr>
          </a:p>
          <a:p>
            <a:pPr indent="-323850" lvl="0" marL="171450" rtl="0" algn="l">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Requires Less Labor</a:t>
            </a:r>
            <a:endParaRPr sz="1500">
              <a:solidFill>
                <a:srgbClr val="000000"/>
              </a:solidFill>
              <a:latin typeface="Comfortaa"/>
              <a:ea typeface="Comfortaa"/>
              <a:cs typeface="Comfortaa"/>
              <a:sym typeface="Comfortaa"/>
            </a:endParaRPr>
          </a:p>
          <a:p>
            <a:pPr indent="-323850" lvl="0" marL="171450" rtl="0" algn="l">
              <a:spcBef>
                <a:spcPts val="0"/>
              </a:spcBef>
              <a:spcAft>
                <a:spcPts val="0"/>
              </a:spcAft>
              <a:buClr>
                <a:srgbClr val="000000"/>
              </a:buClr>
              <a:buSzPts val="1500"/>
              <a:buFont typeface="Comfortaa"/>
              <a:buChar char="●"/>
            </a:pPr>
            <a:r>
              <a:rPr lang="en" sz="1500">
                <a:solidFill>
                  <a:srgbClr val="000000"/>
                </a:solidFill>
                <a:latin typeface="Comfortaa"/>
                <a:ea typeface="Comfortaa"/>
                <a:cs typeface="Comfortaa"/>
                <a:sym typeface="Comfortaa"/>
              </a:rPr>
              <a:t>Accurate dimensions can be obtained by knowing the coordinates and distance between the two reference points.</a:t>
            </a:r>
            <a:endParaRPr sz="18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129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accent2"/>
                </a:solidFill>
                <a:latin typeface="Comfortaa"/>
                <a:ea typeface="Comfortaa"/>
                <a:cs typeface="Comfortaa"/>
                <a:sym typeface="Comfortaa"/>
              </a:rPr>
              <a:t>Our method : </a:t>
            </a:r>
            <a:r>
              <a:rPr b="1" lang="en" sz="2600">
                <a:solidFill>
                  <a:schemeClr val="accent2"/>
                </a:solidFill>
                <a:latin typeface="Comfortaa"/>
                <a:ea typeface="Comfortaa"/>
                <a:cs typeface="Comfortaa"/>
                <a:sym typeface="Comfortaa"/>
              </a:rPr>
              <a:t>Using Shape Detection by Harris corner detection and Canny Edge Detection</a:t>
            </a:r>
            <a:endParaRPr>
              <a:solidFill>
                <a:schemeClr val="accent2"/>
              </a:solidFill>
              <a:latin typeface="Comfortaa"/>
              <a:ea typeface="Comfortaa"/>
              <a:cs typeface="Comfortaa"/>
              <a:sym typeface="Comfortaa"/>
            </a:endParaRPr>
          </a:p>
        </p:txBody>
      </p:sp>
      <p:sp>
        <p:nvSpPr>
          <p:cNvPr id="127" name="Google Shape;127;p19"/>
          <p:cNvSpPr txBox="1"/>
          <p:nvPr>
            <p:ph idx="1" type="body"/>
          </p:nvPr>
        </p:nvSpPr>
        <p:spPr>
          <a:xfrm>
            <a:off x="311700" y="1009475"/>
            <a:ext cx="8520600" cy="32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Procedure</a:t>
            </a:r>
            <a:endParaRPr b="1">
              <a:latin typeface="Comfortaa"/>
              <a:ea typeface="Comfortaa"/>
              <a:cs typeface="Comfortaa"/>
              <a:sym typeface="Comfortaa"/>
            </a:endParaRPr>
          </a:p>
          <a:p>
            <a:pPr indent="-317500" lvl="0" marL="285750" rtl="0" algn="l">
              <a:spcBef>
                <a:spcPts val="1600"/>
              </a:spcBef>
              <a:spcAft>
                <a:spcPts val="0"/>
              </a:spcAft>
              <a:buClr>
                <a:srgbClr val="000000"/>
              </a:buClr>
              <a:buSzPts val="1400"/>
              <a:buFont typeface="Comfortaa"/>
              <a:buChar char="●"/>
            </a:pPr>
            <a:r>
              <a:rPr lang="en" sz="1400">
                <a:solidFill>
                  <a:srgbClr val="000000"/>
                </a:solidFill>
                <a:latin typeface="Comfortaa"/>
                <a:ea typeface="Comfortaa"/>
                <a:cs typeface="Comfortaa"/>
                <a:sym typeface="Comfortaa"/>
              </a:rPr>
              <a:t>Image of good clarity is feeded </a:t>
            </a:r>
            <a:endParaRPr sz="1400">
              <a:solidFill>
                <a:srgbClr val="000000"/>
              </a:solidFill>
              <a:latin typeface="Comfortaa"/>
              <a:ea typeface="Comfortaa"/>
              <a:cs typeface="Comfortaa"/>
              <a:sym typeface="Comfortaa"/>
            </a:endParaRPr>
          </a:p>
          <a:p>
            <a:pPr indent="-317500" lvl="0" marL="285750" rtl="0" algn="l">
              <a:spcBef>
                <a:spcPts val="0"/>
              </a:spcBef>
              <a:spcAft>
                <a:spcPts val="0"/>
              </a:spcAft>
              <a:buClr>
                <a:srgbClr val="000000"/>
              </a:buClr>
              <a:buSzPts val="1400"/>
              <a:buFont typeface="Comfortaa"/>
              <a:buChar char="●"/>
            </a:pPr>
            <a:r>
              <a:rPr lang="en" sz="1400">
                <a:solidFill>
                  <a:srgbClr val="000000"/>
                </a:solidFill>
                <a:latin typeface="Comfortaa"/>
                <a:ea typeface="Comfortaa"/>
                <a:cs typeface="Comfortaa"/>
                <a:sym typeface="Comfortaa"/>
              </a:rPr>
              <a:t>Colour image if given as input is converted to a grayscale image.</a:t>
            </a:r>
            <a:endParaRPr sz="1400">
              <a:solidFill>
                <a:srgbClr val="000000"/>
              </a:solidFill>
              <a:latin typeface="Comfortaa"/>
              <a:ea typeface="Comfortaa"/>
              <a:cs typeface="Comfortaa"/>
              <a:sym typeface="Comfortaa"/>
            </a:endParaRPr>
          </a:p>
          <a:p>
            <a:pPr indent="-317500" lvl="0" marL="285750" rtl="0" algn="l">
              <a:spcBef>
                <a:spcPts val="0"/>
              </a:spcBef>
              <a:spcAft>
                <a:spcPts val="0"/>
              </a:spcAft>
              <a:buClr>
                <a:srgbClr val="000000"/>
              </a:buClr>
              <a:buSzPts val="1400"/>
              <a:buFont typeface="Comfortaa"/>
              <a:buChar char="●"/>
            </a:pPr>
            <a:r>
              <a:rPr lang="en" sz="1400">
                <a:solidFill>
                  <a:srgbClr val="000000"/>
                </a:solidFill>
                <a:latin typeface="Comfortaa"/>
                <a:ea typeface="Comfortaa"/>
                <a:cs typeface="Comfortaa"/>
                <a:sym typeface="Comfortaa"/>
              </a:rPr>
              <a:t>The boundary or edges of the image are obtained using canny edge detection.</a:t>
            </a:r>
            <a:endParaRPr sz="1400">
              <a:solidFill>
                <a:srgbClr val="000000"/>
              </a:solidFill>
              <a:latin typeface="Comfortaa"/>
              <a:ea typeface="Comfortaa"/>
              <a:cs typeface="Comfortaa"/>
              <a:sym typeface="Comfortaa"/>
            </a:endParaRPr>
          </a:p>
          <a:p>
            <a:pPr indent="-317500" lvl="0" marL="285750" rtl="0" algn="l">
              <a:spcBef>
                <a:spcPts val="0"/>
              </a:spcBef>
              <a:spcAft>
                <a:spcPts val="0"/>
              </a:spcAft>
              <a:buClr>
                <a:srgbClr val="000000"/>
              </a:buClr>
              <a:buSzPts val="1400"/>
              <a:buFont typeface="Comfortaa"/>
              <a:buChar char="●"/>
            </a:pPr>
            <a:r>
              <a:rPr lang="en" sz="1400">
                <a:solidFill>
                  <a:srgbClr val="000000"/>
                </a:solidFill>
                <a:latin typeface="Comfortaa"/>
                <a:ea typeface="Comfortaa"/>
                <a:cs typeface="Comfortaa"/>
                <a:sym typeface="Comfortaa"/>
              </a:rPr>
              <a:t>Then , the coordinate points of the part are calculated using harris corner detection </a:t>
            </a:r>
            <a:endParaRPr sz="1400">
              <a:solidFill>
                <a:srgbClr val="000000"/>
              </a:solidFill>
              <a:latin typeface="Comfortaa"/>
              <a:ea typeface="Comfortaa"/>
              <a:cs typeface="Comfortaa"/>
              <a:sym typeface="Comfortaa"/>
            </a:endParaRPr>
          </a:p>
          <a:p>
            <a:pPr indent="-317500" lvl="0" marL="285750" rtl="0" algn="l">
              <a:spcBef>
                <a:spcPts val="0"/>
              </a:spcBef>
              <a:spcAft>
                <a:spcPts val="0"/>
              </a:spcAft>
              <a:buClr>
                <a:srgbClr val="000000"/>
              </a:buClr>
              <a:buSzPts val="1400"/>
              <a:buFont typeface="Comfortaa"/>
              <a:buChar char="●"/>
            </a:pPr>
            <a:r>
              <a:rPr lang="en" sz="1400">
                <a:solidFill>
                  <a:srgbClr val="000000"/>
                </a:solidFill>
                <a:latin typeface="Comfortaa"/>
                <a:ea typeface="Comfortaa"/>
                <a:cs typeface="Comfortaa"/>
                <a:sym typeface="Comfortaa"/>
              </a:rPr>
              <a:t>Each side dimension of the part (nut) is found using Coordinate distance formula.</a:t>
            </a:r>
            <a:endParaRPr sz="1400">
              <a:solidFill>
                <a:srgbClr val="000000"/>
              </a:solidFill>
              <a:latin typeface="Comfortaa"/>
              <a:ea typeface="Comfortaa"/>
              <a:cs typeface="Comfortaa"/>
              <a:sym typeface="Comfortaa"/>
            </a:endParaRPr>
          </a:p>
          <a:p>
            <a:pPr indent="-317500" lvl="0" marL="285750" rtl="0" algn="l">
              <a:spcBef>
                <a:spcPts val="0"/>
              </a:spcBef>
              <a:spcAft>
                <a:spcPts val="0"/>
              </a:spcAft>
              <a:buClr>
                <a:srgbClr val="000000"/>
              </a:buClr>
              <a:buSzPts val="1400"/>
              <a:buFont typeface="Comfortaa"/>
              <a:buChar char="●"/>
            </a:pPr>
            <a:r>
              <a:rPr lang="en" sz="1400">
                <a:solidFill>
                  <a:srgbClr val="000000"/>
                </a:solidFill>
                <a:latin typeface="Comfortaa"/>
                <a:ea typeface="Comfortaa"/>
                <a:cs typeface="Comfortaa"/>
                <a:sym typeface="Comfortaa"/>
              </a:rPr>
              <a:t>Then, the calculated distance is compared to the size of the respective bolt head or appropriate spanner to the nut.</a:t>
            </a:r>
            <a:endParaRPr sz="1400">
              <a:solidFill>
                <a:srgbClr val="000000"/>
              </a:solidFill>
              <a:latin typeface="Comfortaa"/>
              <a:ea typeface="Comfortaa"/>
              <a:cs typeface="Comfortaa"/>
              <a:sym typeface="Comfortaa"/>
            </a:endParaRPr>
          </a:p>
          <a:p>
            <a:pPr indent="-317500" lvl="0" marL="285750" rtl="0" algn="l">
              <a:spcBef>
                <a:spcPts val="0"/>
              </a:spcBef>
              <a:spcAft>
                <a:spcPts val="0"/>
              </a:spcAft>
              <a:buClr>
                <a:srgbClr val="000000"/>
              </a:buClr>
              <a:buSzPts val="1400"/>
              <a:buFont typeface="Comfortaa"/>
              <a:buChar char="●"/>
            </a:pPr>
            <a:r>
              <a:rPr lang="en" sz="1400">
                <a:solidFill>
                  <a:srgbClr val="000000"/>
                </a:solidFill>
                <a:latin typeface="Comfortaa"/>
                <a:ea typeface="Comfortaa"/>
                <a:cs typeface="Comfortaa"/>
                <a:sym typeface="Comfortaa"/>
              </a:rPr>
              <a:t>Finally, the user is informed if the spanner can be used on the given nut and whether the nut (part) is in accordance with the standard values of the bolt heads or spanner sizes.</a:t>
            </a:r>
            <a:endParaRPr sz="21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193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About the method</a:t>
            </a:r>
            <a:endParaRPr>
              <a:latin typeface="Comfortaa"/>
              <a:ea typeface="Comfortaa"/>
              <a:cs typeface="Comfortaa"/>
              <a:sym typeface="Comfortaa"/>
            </a:endParaRPr>
          </a:p>
        </p:txBody>
      </p:sp>
      <p:sp>
        <p:nvSpPr>
          <p:cNvPr id="133" name="Google Shape;133;p20"/>
          <p:cNvSpPr txBox="1"/>
          <p:nvPr>
            <p:ph idx="1" type="body"/>
          </p:nvPr>
        </p:nvSpPr>
        <p:spPr>
          <a:xfrm>
            <a:off x="311700" y="801675"/>
            <a:ext cx="3999900" cy="40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Advantages</a:t>
            </a:r>
            <a:endParaRPr b="1">
              <a:latin typeface="Comfortaa"/>
              <a:ea typeface="Comfortaa"/>
              <a:cs typeface="Comfortaa"/>
              <a:sym typeface="Comfortaa"/>
            </a:endParaRPr>
          </a:p>
          <a:p>
            <a:pPr indent="-317500" lvl="0" marL="228600" rtl="0" algn="l">
              <a:spcBef>
                <a:spcPts val="160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The presence of a Gaussian filter allows removal of any noise in an image.</a:t>
            </a:r>
            <a:endParaRPr>
              <a:solidFill>
                <a:srgbClr val="000000"/>
              </a:solidFill>
              <a:latin typeface="Comfortaa"/>
              <a:ea typeface="Comfortaa"/>
              <a:cs typeface="Comfortaa"/>
              <a:sym typeface="Comfortaa"/>
            </a:endParaRPr>
          </a:p>
          <a:p>
            <a:pPr indent="-317500" lvl="0" marL="228600" rtl="0" algn="l">
              <a:spcBef>
                <a:spcPts val="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Detects the edges in a noisy state by applying the thresholding method.</a:t>
            </a:r>
            <a:endParaRPr>
              <a:solidFill>
                <a:srgbClr val="000000"/>
              </a:solidFill>
              <a:latin typeface="Comfortaa"/>
              <a:ea typeface="Comfortaa"/>
              <a:cs typeface="Comfortaa"/>
              <a:sym typeface="Comfortaa"/>
            </a:endParaRPr>
          </a:p>
          <a:p>
            <a:pPr indent="-317500" lvl="0" marL="228600" rtl="0" algn="l">
              <a:spcBef>
                <a:spcPts val="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It can be used for a variety of functions, including: identification of shapes, measurement of distances and ranges, gauging of sizes and dimensions, determining orientation of parts and much more.</a:t>
            </a:r>
            <a:endParaRPr>
              <a:solidFill>
                <a:srgbClr val="000000"/>
              </a:solidFill>
              <a:latin typeface="Comfortaa"/>
              <a:ea typeface="Comfortaa"/>
              <a:cs typeface="Comfortaa"/>
              <a:sym typeface="Comfortaa"/>
            </a:endParaRPr>
          </a:p>
          <a:p>
            <a:pPr indent="-298450" lvl="0" marL="228600" rtl="0" algn="l">
              <a:spcBef>
                <a:spcPts val="0"/>
              </a:spcBef>
              <a:spcAft>
                <a:spcPts val="0"/>
              </a:spcAft>
              <a:buClr>
                <a:srgbClr val="000000"/>
              </a:buClr>
              <a:buSzPts val="1100"/>
              <a:buFont typeface="Comfortaa"/>
              <a:buChar char="●"/>
            </a:pPr>
            <a:r>
              <a:rPr lang="en">
                <a:solidFill>
                  <a:srgbClr val="000000"/>
                </a:solidFill>
                <a:latin typeface="Comfortaa"/>
                <a:ea typeface="Comfortaa"/>
                <a:cs typeface="Comfortaa"/>
                <a:sym typeface="Comfortaa"/>
              </a:rPr>
              <a:t>Cost and time are highly reduced during this process.</a:t>
            </a:r>
            <a:r>
              <a:rPr b="1" lang="en" sz="1700">
                <a:latin typeface="Comfortaa"/>
                <a:ea typeface="Comfortaa"/>
                <a:cs typeface="Comfortaa"/>
                <a:sym typeface="Comfortaa"/>
              </a:rPr>
              <a:t> </a:t>
            </a:r>
            <a:endParaRPr>
              <a:solidFill>
                <a:srgbClr val="000000"/>
              </a:solidFill>
              <a:latin typeface="Comfortaa"/>
              <a:ea typeface="Comfortaa"/>
              <a:cs typeface="Comfortaa"/>
              <a:sym typeface="Comfortaa"/>
            </a:endParaRPr>
          </a:p>
          <a:p>
            <a:pPr indent="0" lvl="0" marL="914400" rtl="0" algn="l">
              <a:spcBef>
                <a:spcPts val="1600"/>
              </a:spcBef>
              <a:spcAft>
                <a:spcPts val="1600"/>
              </a:spcAft>
              <a:buNone/>
            </a:pPr>
            <a:r>
              <a:t/>
            </a:r>
            <a:endParaRPr b="1">
              <a:latin typeface="Comfortaa"/>
              <a:ea typeface="Comfortaa"/>
              <a:cs typeface="Comfortaa"/>
              <a:sym typeface="Comfortaa"/>
            </a:endParaRPr>
          </a:p>
        </p:txBody>
      </p:sp>
      <p:sp>
        <p:nvSpPr>
          <p:cNvPr id="134" name="Google Shape;134;p20"/>
          <p:cNvSpPr txBox="1"/>
          <p:nvPr>
            <p:ph idx="2" type="body"/>
          </p:nvPr>
        </p:nvSpPr>
        <p:spPr>
          <a:xfrm>
            <a:off x="4832400" y="657600"/>
            <a:ext cx="3999900" cy="432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Disadvantages</a:t>
            </a:r>
            <a:endParaRPr b="1">
              <a:latin typeface="Comfortaa"/>
              <a:ea typeface="Comfortaa"/>
              <a:cs typeface="Comfortaa"/>
              <a:sym typeface="Comfortaa"/>
            </a:endParaRPr>
          </a:p>
          <a:p>
            <a:pPr indent="-317500" lvl="0" marL="0" rtl="0" algn="l">
              <a:spcBef>
                <a:spcPts val="160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If the amount of smoothing required is important in the spatial domain it may be slow to compute.</a:t>
            </a:r>
            <a:endParaRPr>
              <a:solidFill>
                <a:srgbClr val="000000"/>
              </a:solidFill>
              <a:latin typeface="Comfortaa"/>
              <a:ea typeface="Comfortaa"/>
              <a:cs typeface="Comfortaa"/>
              <a:sym typeface="Comfortaa"/>
            </a:endParaRPr>
          </a:p>
          <a:p>
            <a:pPr indent="-317500" lvl="0" marL="0" rtl="0" algn="l">
              <a:spcBef>
                <a:spcPts val="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For high accuracy, the quality of images should be very high and images must be clear.</a:t>
            </a:r>
            <a:endParaRPr>
              <a:solidFill>
                <a:srgbClr val="000000"/>
              </a:solidFill>
              <a:latin typeface="Comfortaa"/>
              <a:ea typeface="Comfortaa"/>
              <a:cs typeface="Comfortaa"/>
              <a:sym typeface="Comfortaa"/>
            </a:endParaRPr>
          </a:p>
          <a:p>
            <a:pPr indent="-317500" lvl="0" marL="0" rtl="0" algn="l">
              <a:spcBef>
                <a:spcPts val="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Harris corner detection gives better results in black and white background and while converting color image to b&amp;w image there would be data point losses.</a:t>
            </a:r>
            <a:endParaRPr>
              <a:solidFill>
                <a:srgbClr val="000000"/>
              </a:solidFill>
              <a:latin typeface="Comfortaa"/>
              <a:ea typeface="Comfortaa"/>
              <a:cs typeface="Comfortaa"/>
              <a:sym typeface="Comfortaa"/>
            </a:endParaRPr>
          </a:p>
          <a:p>
            <a:pPr indent="-317500" lvl="0" marL="0" rtl="0" algn="l">
              <a:spcBef>
                <a:spcPts val="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On a real-time analysis, the images are to be captured and processed quickly, it is to be made sure that there is no compromise on quality in this process, as the rate of manufacturing is high.</a:t>
            </a:r>
            <a:endParaRPr b="1" sz="17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Theory</a:t>
            </a:r>
            <a:endParaRPr>
              <a:latin typeface="Comfortaa"/>
              <a:ea typeface="Comfortaa"/>
              <a:cs typeface="Comfortaa"/>
              <a:sym typeface="Comfortaa"/>
            </a:endParaRPr>
          </a:p>
        </p:txBody>
      </p:sp>
      <p:sp>
        <p:nvSpPr>
          <p:cNvPr id="140" name="Google Shape;140;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000">
                <a:solidFill>
                  <a:srgbClr val="000000"/>
                </a:solidFill>
                <a:latin typeface="Comfortaa"/>
                <a:ea typeface="Comfortaa"/>
                <a:cs typeface="Comfortaa"/>
                <a:sym typeface="Comfortaa"/>
              </a:rPr>
              <a:t>There are two main concepts we have used in studying the idea and formulating the results, they are ‘</a:t>
            </a:r>
            <a:r>
              <a:rPr b="1" lang="en" sz="2000">
                <a:solidFill>
                  <a:srgbClr val="000000"/>
                </a:solidFill>
                <a:latin typeface="Comfortaa"/>
                <a:ea typeface="Comfortaa"/>
                <a:cs typeface="Comfortaa"/>
                <a:sym typeface="Comfortaa"/>
              </a:rPr>
              <a:t>Harris corner detection</a:t>
            </a:r>
            <a:r>
              <a:rPr lang="en" sz="2000">
                <a:solidFill>
                  <a:srgbClr val="000000"/>
                </a:solidFill>
                <a:latin typeface="Comfortaa"/>
                <a:ea typeface="Comfortaa"/>
                <a:cs typeface="Comfortaa"/>
                <a:sym typeface="Comfortaa"/>
              </a:rPr>
              <a:t>’ and ‘</a:t>
            </a:r>
            <a:r>
              <a:rPr b="1" lang="en" sz="2000">
                <a:solidFill>
                  <a:srgbClr val="000000"/>
                </a:solidFill>
                <a:latin typeface="Comfortaa"/>
                <a:ea typeface="Comfortaa"/>
                <a:cs typeface="Comfortaa"/>
                <a:sym typeface="Comfortaa"/>
              </a:rPr>
              <a:t>Canny Edge Detection</a:t>
            </a:r>
            <a:r>
              <a:rPr lang="en" sz="2000">
                <a:solidFill>
                  <a:srgbClr val="000000"/>
                </a:solidFill>
                <a:latin typeface="Comfortaa"/>
                <a:ea typeface="Comfortaa"/>
                <a:cs typeface="Comfortaa"/>
                <a:sym typeface="Comfortaa"/>
              </a:rPr>
              <a:t>’</a:t>
            </a:r>
            <a:r>
              <a:rPr i="1" lang="en" sz="2000">
                <a:solidFill>
                  <a:srgbClr val="000000"/>
                </a:solidFill>
                <a:latin typeface="Comfortaa"/>
                <a:ea typeface="Comfortaa"/>
                <a:cs typeface="Comfortaa"/>
                <a:sym typeface="Comfortaa"/>
              </a:rPr>
              <a:t>. </a:t>
            </a:r>
            <a:r>
              <a:rPr lang="en" sz="2000">
                <a:solidFill>
                  <a:srgbClr val="000000"/>
                </a:solidFill>
                <a:latin typeface="Comfortaa"/>
                <a:ea typeface="Comfortaa"/>
                <a:cs typeface="Comfortaa"/>
                <a:sym typeface="Comfortaa"/>
              </a:rPr>
              <a:t>In both of these methods, we start by smoothing the image and thus </a:t>
            </a:r>
            <a:r>
              <a:rPr b="1" lang="en" sz="2000">
                <a:solidFill>
                  <a:srgbClr val="000000"/>
                </a:solidFill>
                <a:latin typeface="Comfortaa"/>
                <a:ea typeface="Comfortaa"/>
                <a:cs typeface="Comfortaa"/>
                <a:sym typeface="Comfortaa"/>
              </a:rPr>
              <a:t>‘Gaussian Filters</a:t>
            </a:r>
            <a:r>
              <a:rPr lang="en" sz="2000">
                <a:solidFill>
                  <a:srgbClr val="000000"/>
                </a:solidFill>
                <a:latin typeface="Comfortaa"/>
                <a:ea typeface="Comfortaa"/>
                <a:cs typeface="Comfortaa"/>
                <a:sym typeface="Comfortaa"/>
              </a:rPr>
              <a:t>’ are used for that. Let us first understand these three concepts and then go to the algorithm and code in the next section.</a:t>
            </a:r>
            <a:endParaRPr sz="27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