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6.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64" r:id="rId7"/>
    <p:sldMasterId id="2147484387" r:id="rId8"/>
    <p:sldMasterId id="2147484407" r:id="rId9"/>
    <p:sldMasterId id="2147484431" r:id="rId10"/>
  </p:sldMasterIdLst>
  <p:notesMasterIdLst>
    <p:notesMasterId r:id="rId50"/>
  </p:notesMasterIdLst>
  <p:handoutMasterIdLst>
    <p:handoutMasterId r:id="rId51"/>
  </p:handoutMasterIdLst>
  <p:sldIdLst>
    <p:sldId id="1487" r:id="rId11"/>
    <p:sldId id="1488" r:id="rId12"/>
    <p:sldId id="1519" r:id="rId13"/>
    <p:sldId id="1489" r:id="rId14"/>
    <p:sldId id="1490" r:id="rId15"/>
    <p:sldId id="1520" r:id="rId16"/>
    <p:sldId id="1517" r:id="rId17"/>
    <p:sldId id="1492" r:id="rId18"/>
    <p:sldId id="1521" r:id="rId19"/>
    <p:sldId id="1522" r:id="rId20"/>
    <p:sldId id="1523" r:id="rId21"/>
    <p:sldId id="1524" r:id="rId22"/>
    <p:sldId id="1525" r:id="rId23"/>
    <p:sldId id="1526" r:id="rId24"/>
    <p:sldId id="1527" r:id="rId25"/>
    <p:sldId id="1528" r:id="rId26"/>
    <p:sldId id="1529" r:id="rId27"/>
    <p:sldId id="1530" r:id="rId28"/>
    <p:sldId id="1531" r:id="rId29"/>
    <p:sldId id="1493" r:id="rId30"/>
    <p:sldId id="1494" r:id="rId31"/>
    <p:sldId id="1495" r:id="rId32"/>
    <p:sldId id="1496" r:id="rId33"/>
    <p:sldId id="1497" r:id="rId34"/>
    <p:sldId id="1500" r:id="rId35"/>
    <p:sldId id="1501" r:id="rId36"/>
    <p:sldId id="1502" r:id="rId37"/>
    <p:sldId id="1505" r:id="rId38"/>
    <p:sldId id="1506" r:id="rId39"/>
    <p:sldId id="1507" r:id="rId40"/>
    <p:sldId id="1508" r:id="rId41"/>
    <p:sldId id="1518" r:id="rId42"/>
    <p:sldId id="1511" r:id="rId43"/>
    <p:sldId id="1512" r:id="rId44"/>
    <p:sldId id="1513" r:id="rId45"/>
    <p:sldId id="1514" r:id="rId46"/>
    <p:sldId id="1515" r:id="rId47"/>
    <p:sldId id="1516" r:id="rId48"/>
    <p:sldId id="1326"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B8E7"/>
    <a:srgbClr val="0078D7"/>
    <a:srgbClr val="FFB900"/>
    <a:srgbClr val="7D6219"/>
    <a:srgbClr val="1B86DA"/>
    <a:srgbClr val="FFFFFF"/>
    <a:srgbClr val="D83B01"/>
    <a:srgbClr val="505050"/>
    <a:srgbClr val="D2D2D2"/>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80691" autoAdjust="0"/>
  </p:normalViewPr>
  <p:slideViewPr>
    <p:cSldViewPr>
      <p:cViewPr varScale="1">
        <p:scale>
          <a:sx n="75" d="100"/>
          <a:sy n="75" d="100"/>
        </p:scale>
        <p:origin x="36"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21FBE8-F628-4144-8C8F-D31BDEACD9FF}" type="datetime8">
              <a:rPr lang="en-US" smtClean="0">
                <a:latin typeface="Segoe UI" pitchFamily="34" charset="0"/>
              </a:rPr>
              <a:t>2/1/2017 7:21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4498EA69-F39D-445A-840D-09CB3710DF3C}" type="datetime8">
              <a:rPr lang="en-US" smtClean="0"/>
              <a:t>2/1/2017 7:21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66211"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46BACC3-97CA-4E5F-AED5-61699BDB7212}"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2/1/2017 7:21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122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200205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Hive managed table means that when the table</a:t>
            </a:r>
            <a:r>
              <a:rPr lang="en-US" baseline="0" dirty="0"/>
              <a:t> is dropped, the underlying folder in HDFS is deleted.</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20</a:t>
            </a:fld>
            <a:endParaRPr lang="en-US" dirty="0"/>
          </a:p>
        </p:txBody>
      </p:sp>
    </p:spTree>
    <p:extLst>
      <p:ext uri="{BB962C8B-B14F-4D97-AF65-F5344CB8AC3E}">
        <p14:creationId xmlns:p14="http://schemas.microsoft.com/office/powerpoint/2010/main" val="227674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the table is EXTERNAL, then</a:t>
            </a:r>
            <a:r>
              <a:rPr lang="en-US" baseline="0" dirty="0"/>
              <a:t> the data remains in HDFS if the table is dropped.</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21</a:t>
            </a:fld>
            <a:endParaRPr lang="en-US" dirty="0"/>
          </a:p>
        </p:txBody>
      </p:sp>
    </p:spTree>
    <p:extLst>
      <p:ext uri="{BB962C8B-B14F-4D97-AF65-F5344CB8AC3E}">
        <p14:creationId xmlns:p14="http://schemas.microsoft.com/office/powerpoint/2010/main" val="227309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LOCATION directive allows you to specify</a:t>
            </a:r>
            <a:r>
              <a:rPr lang="en-US" baseline="0" dirty="0"/>
              <a:t> the folder that is associated with the table.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22</a:t>
            </a:fld>
            <a:endParaRPr lang="en-US" dirty="0"/>
          </a:p>
        </p:txBody>
      </p:sp>
    </p:spTree>
    <p:extLst>
      <p:ext uri="{BB962C8B-B14F-4D97-AF65-F5344CB8AC3E}">
        <p14:creationId xmlns:p14="http://schemas.microsoft.com/office/powerpoint/2010/main" val="3884775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does not actually get “loaded” into anything, but the data does get moved:</a:t>
            </a:r>
          </a:p>
          <a:p>
            <a:pPr lvl="0"/>
            <a:r>
              <a:rPr lang="en-US" sz="1200" kern="1200" dirty="0">
                <a:solidFill>
                  <a:schemeClr val="tx1"/>
                </a:solidFill>
                <a:effectLst/>
                <a:latin typeface="+mn-lt"/>
                <a:ea typeface="+mn-ea"/>
                <a:cs typeface="+mn-cs"/>
              </a:rPr>
              <a:t>- For Hive-managed tables, the data is moved into a special Hive subfolders of </a:t>
            </a:r>
            <a:r>
              <a:rPr lang="en-US" sz="1200" b="0" i="0" kern="1200" dirty="0">
                <a:solidFill>
                  <a:schemeClr val="tx1"/>
                </a:solidFill>
                <a:effectLst/>
                <a:latin typeface="+mn-lt"/>
                <a:ea typeface="+mn-ea"/>
                <a:cs typeface="+mn-cs"/>
              </a:rPr>
              <a:t>/apps/hive/warehouse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For external tables, the data is moved to the folder specified by the </a:t>
            </a:r>
            <a:r>
              <a:rPr lang="en-US" sz="1200" b="0" i="0" kern="1200" dirty="0">
                <a:solidFill>
                  <a:schemeClr val="tx1"/>
                </a:solidFill>
                <a:effectLst/>
                <a:latin typeface="+mn-lt"/>
                <a:ea typeface="+mn-ea"/>
                <a:cs typeface="+mn-cs"/>
              </a:rPr>
              <a:t>LOCATION</a:t>
            </a:r>
            <a:r>
              <a:rPr lang="en-US" sz="1200" kern="1200" dirty="0">
                <a:solidFill>
                  <a:schemeClr val="tx1"/>
                </a:solidFill>
                <a:effectLst/>
                <a:latin typeface="+mn-lt"/>
                <a:ea typeface="+mn-ea"/>
                <a:cs typeface="+mn-cs"/>
              </a:rPr>
              <a:t> clause in the table’s definition</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23</a:t>
            </a:fld>
            <a:endParaRPr lang="en-US" dirty="0"/>
          </a:p>
        </p:txBody>
      </p:sp>
    </p:spTree>
    <p:extLst>
      <p:ext uri="{BB962C8B-B14F-4D97-AF65-F5344CB8AC3E}">
        <p14:creationId xmlns:p14="http://schemas.microsoft.com/office/powerpoint/2010/main" val="981556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a:t>
            </a:r>
            <a:r>
              <a:rPr lang="en-US" baseline="0" dirty="0"/>
              <a:t> a simple slide that is meant to demonstrate how Hive queries look exactly like SQL queries.</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24</a:t>
            </a:fld>
            <a:endParaRPr lang="en-US" dirty="0"/>
          </a:p>
        </p:txBody>
      </p:sp>
    </p:spTree>
    <p:extLst>
      <p:ext uri="{BB962C8B-B14F-4D97-AF65-F5344CB8AC3E}">
        <p14:creationId xmlns:p14="http://schemas.microsoft.com/office/powerpoint/2010/main" val="277885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define a table to have a partition, which results in the underlying data being stored in files partitioned by a specified column (or columns) in the table. Partitioning the data can greatly improve the performance of queries because the data is already separated into files based on the column value, which can decrease the number of </a:t>
            </a:r>
            <a:r>
              <a:rPr lang="en-US" sz="1200" b="0" i="0" kern="1200" dirty="0">
                <a:solidFill>
                  <a:schemeClr val="tx1"/>
                </a:solidFill>
                <a:effectLst/>
                <a:latin typeface="+mn-lt"/>
                <a:ea typeface="+mn-ea"/>
                <a:cs typeface="+mn-cs"/>
              </a:rPr>
              <a:t>mappers</a:t>
            </a:r>
            <a:r>
              <a:rPr lang="en-US" sz="1200" kern="1200" dirty="0">
                <a:solidFill>
                  <a:schemeClr val="tx1"/>
                </a:solidFill>
                <a:effectLst/>
                <a:latin typeface="+mn-lt"/>
                <a:ea typeface="+mn-ea"/>
                <a:cs typeface="+mn-cs"/>
              </a:rPr>
              <a:t> and greatly decrease the amount of shuffling and sorting of data in the resulting MapReduce job.</a:t>
            </a:r>
            <a:r>
              <a:rPr lang="en-US" dirty="0">
                <a:effectLst/>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25</a:t>
            </a:fld>
            <a:endParaRPr lang="en-US" dirty="0"/>
          </a:p>
        </p:txBody>
      </p:sp>
    </p:spTree>
    <p:extLst>
      <p:ext uri="{BB962C8B-B14F-4D97-AF65-F5344CB8AC3E}">
        <p14:creationId xmlns:p14="http://schemas.microsoft.com/office/powerpoint/2010/main" val="139957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Hive tables can be organized into buckets, which imposes extra structure on the table and the way the underlying files are stored. Buckets are created using the </a:t>
            </a:r>
            <a:r>
              <a:rPr lang="en-US" sz="1200" b="0" i="0" kern="1200" dirty="0">
                <a:solidFill>
                  <a:schemeClr val="tx1"/>
                </a:solidFill>
                <a:effectLst/>
                <a:latin typeface="+mn-lt"/>
                <a:ea typeface="+mn-ea"/>
                <a:cs typeface="+mn-cs"/>
              </a:rPr>
              <a:t>clustered by</a:t>
            </a:r>
            <a:r>
              <a:rPr lang="en-US" sz="1200" kern="1200" dirty="0">
                <a:solidFill>
                  <a:schemeClr val="tx1"/>
                </a:solidFill>
                <a:effectLst/>
                <a:latin typeface="+mn-lt"/>
                <a:ea typeface="+mn-ea"/>
                <a:cs typeface="+mn-cs"/>
              </a:rPr>
              <a:t> clause.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26</a:t>
            </a:fld>
            <a:endParaRPr lang="en-US" dirty="0"/>
          </a:p>
        </p:txBody>
      </p:sp>
    </p:spTree>
    <p:extLst>
      <p:ext uri="{BB962C8B-B14F-4D97-AF65-F5344CB8AC3E}">
        <p14:creationId xmlns:p14="http://schemas.microsoft.com/office/powerpoint/2010/main" val="2181673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specifying the values with heavy skew, Hive will split those out into separate files automatically and take this fact into account during queries so that it can skip whole files if possible.</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27</a:t>
            </a:fld>
            <a:endParaRPr lang="en-US" dirty="0"/>
          </a:p>
        </p:txBody>
      </p:sp>
    </p:spTree>
    <p:extLst>
      <p:ext uri="{BB962C8B-B14F-4D97-AF65-F5344CB8AC3E}">
        <p14:creationId xmlns:p14="http://schemas.microsoft.com/office/powerpoint/2010/main" val="1673465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Order by</a:t>
            </a:r>
            <a:r>
              <a:rPr lang="en-US" sz="1200" kern="1200" dirty="0">
                <a:solidFill>
                  <a:schemeClr val="tx1"/>
                </a:solidFill>
                <a:effectLst/>
                <a:latin typeface="+mn-lt"/>
                <a:ea typeface="+mn-ea"/>
                <a:cs typeface="+mn-cs"/>
              </a:rPr>
              <a:t> implements a total ordering across all </a:t>
            </a:r>
            <a:r>
              <a:rPr lang="en-US" sz="1200" b="0" i="0" kern="1200" dirty="0">
                <a:solidFill>
                  <a:schemeClr val="tx1"/>
                </a:solidFill>
                <a:effectLst/>
                <a:latin typeface="+mn-lt"/>
                <a:ea typeface="+mn-ea"/>
                <a:cs typeface="+mn-cs"/>
              </a:rPr>
              <a:t>reducers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28</a:t>
            </a:fld>
            <a:endParaRPr lang="en-US" dirty="0"/>
          </a:p>
        </p:txBody>
      </p:sp>
    </p:spTree>
    <p:extLst>
      <p:ext uri="{BB962C8B-B14F-4D97-AF65-F5344CB8AC3E}">
        <p14:creationId xmlns:p14="http://schemas.microsoft.com/office/powerpoint/2010/main" val="168067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92D37DD-B0D5-45AB-B7D5-15E7BE5DE23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12256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Hive uses the columns in </a:t>
            </a:r>
            <a:r>
              <a:rPr lang="en-US" sz="1200" b="0" i="0" kern="1200" dirty="0">
                <a:solidFill>
                  <a:schemeClr val="tx1"/>
                </a:solidFill>
                <a:effectLst/>
                <a:latin typeface="+mn-lt"/>
                <a:ea typeface="+mn-ea"/>
                <a:cs typeface="+mn-cs"/>
              </a:rPr>
              <a:t>distribute by</a:t>
            </a:r>
            <a:r>
              <a:rPr lang="en-US" sz="1200" kern="1200" dirty="0">
                <a:solidFill>
                  <a:schemeClr val="tx1"/>
                </a:solidFill>
                <a:effectLst/>
                <a:latin typeface="+mn-lt"/>
                <a:ea typeface="+mn-ea"/>
                <a:cs typeface="+mn-cs"/>
              </a:rPr>
              <a:t> to distribute the rows among </a:t>
            </a:r>
            <a:r>
              <a:rPr lang="en-US" sz="1200" b="0" i="0" kern="1200" dirty="0">
                <a:solidFill>
                  <a:schemeClr val="tx1"/>
                </a:solidFill>
                <a:effectLst/>
                <a:latin typeface="+mn-lt"/>
                <a:ea typeface="+mn-ea"/>
                <a:cs typeface="+mn-cs"/>
              </a:rPr>
              <a:t>reducers</a:t>
            </a:r>
            <a:r>
              <a:rPr lang="en-US" sz="1200" kern="1200" dirty="0">
                <a:solidFill>
                  <a:schemeClr val="tx1"/>
                </a:solidFill>
                <a:effectLst/>
                <a:latin typeface="+mn-lt"/>
                <a:ea typeface="+mn-ea"/>
                <a:cs typeface="+mn-cs"/>
              </a:rPr>
              <a:t>. In other words, all rows with the same </a:t>
            </a:r>
            <a:r>
              <a:rPr lang="en-US" sz="1200" b="0" i="0" kern="1200" dirty="0">
                <a:solidFill>
                  <a:schemeClr val="tx1"/>
                </a:solidFill>
                <a:effectLst/>
                <a:latin typeface="+mn-lt"/>
                <a:ea typeface="+mn-ea"/>
                <a:cs typeface="+mn-cs"/>
              </a:rPr>
              <a:t>distribute by</a:t>
            </a:r>
            <a:r>
              <a:rPr lang="en-US" sz="1200" kern="1200" dirty="0">
                <a:solidFill>
                  <a:schemeClr val="tx1"/>
                </a:solidFill>
                <a:effectLst/>
                <a:latin typeface="+mn-lt"/>
                <a:ea typeface="+mn-ea"/>
                <a:cs typeface="+mn-cs"/>
              </a:rPr>
              <a:t> columns will go to the same </a:t>
            </a:r>
            <a:r>
              <a:rPr lang="en-US" sz="1200" b="0" i="0" kern="1200" dirty="0">
                <a:solidFill>
                  <a:schemeClr val="tx1"/>
                </a:solidFill>
                <a:effectLst/>
                <a:latin typeface="+mn-lt"/>
                <a:ea typeface="+mn-ea"/>
                <a:cs typeface="+mn-cs"/>
              </a:rPr>
              <a:t>reducer</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29</a:t>
            </a:fld>
            <a:endParaRPr lang="en-US" dirty="0"/>
          </a:p>
        </p:txBody>
      </p:sp>
    </p:spTree>
    <p:extLst>
      <p:ext uri="{BB962C8B-B14F-4D97-AF65-F5344CB8AC3E}">
        <p14:creationId xmlns:p14="http://schemas.microsoft.com/office/powerpoint/2010/main" val="586993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only Hive queries the students have seen up until now have run from the Hive shell. Here we finally</a:t>
            </a:r>
            <a:r>
              <a:rPr lang="en-US" baseline="0" dirty="0"/>
              <a:t> discuss how to store the result into a folder.</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30</a:t>
            </a:fld>
            <a:endParaRPr lang="en-US" dirty="0"/>
          </a:p>
        </p:txBody>
      </p:sp>
    </p:spTree>
    <p:extLst>
      <p:ext uri="{BB962C8B-B14F-4D97-AF65-F5344CB8AC3E}">
        <p14:creationId xmlns:p14="http://schemas.microsoft.com/office/powerpoint/2010/main" val="143025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specify some of the properties of that underlying MapReduce job in Hive using the </a:t>
            </a:r>
            <a:r>
              <a:rPr lang="en-US" sz="1200" b="0" i="0" kern="1200" dirty="0">
                <a:solidFill>
                  <a:schemeClr val="tx1"/>
                </a:solidFill>
                <a:effectLst/>
                <a:latin typeface="+mn-lt"/>
                <a:ea typeface="+mn-ea"/>
                <a:cs typeface="+mn-cs"/>
              </a:rPr>
              <a:t>SET</a:t>
            </a:r>
            <a:r>
              <a:rPr lang="en-US" sz="1200" kern="1200" dirty="0">
                <a:solidFill>
                  <a:schemeClr val="tx1"/>
                </a:solidFill>
                <a:effectLst/>
                <a:latin typeface="+mn-lt"/>
                <a:ea typeface="+mn-ea"/>
                <a:cs typeface="+mn-cs"/>
              </a:rPr>
              <a:t> command.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31</a:t>
            </a:fld>
            <a:endParaRPr lang="en-US" dirty="0"/>
          </a:p>
        </p:txBody>
      </p:sp>
    </p:spTree>
    <p:extLst>
      <p:ext uri="{BB962C8B-B14F-4D97-AF65-F5344CB8AC3E}">
        <p14:creationId xmlns:p14="http://schemas.microsoft.com/office/powerpoint/2010/main" val="3373291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92D37DD-B0D5-45AB-B7D5-15E7BE5DE23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35317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Shuffle joins always work in the sense that if you cannot perform a more efficient type of join, two tables can always be joined using a shuffle join</a:t>
            </a:r>
          </a:p>
          <a:p>
            <a:pPr lvl="0"/>
            <a:r>
              <a:rPr lang="en-US" sz="1200" kern="1200" dirty="0">
                <a:solidFill>
                  <a:schemeClr val="tx1"/>
                </a:solidFill>
                <a:effectLst/>
                <a:latin typeface="+mn-lt"/>
                <a:ea typeface="+mn-ea"/>
                <a:cs typeface="+mn-cs"/>
              </a:rPr>
              <a:t>- A map join is very efficient and ideal if one side of the join is a small enough dataset to fit into memory</a:t>
            </a:r>
          </a:p>
          <a:p>
            <a:pPr lvl="0"/>
            <a:r>
              <a:rPr lang="en-US" sz="1200" kern="1200" dirty="0">
                <a:solidFill>
                  <a:schemeClr val="tx1"/>
                </a:solidFill>
                <a:effectLst/>
                <a:latin typeface="+mn-lt"/>
                <a:ea typeface="+mn-ea"/>
                <a:cs typeface="+mn-cs"/>
              </a:rPr>
              <a:t>- If a map join is not an option, then the next best option is a sort-merge-bucket join, which we will discuss in more detail.</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33</a:t>
            </a:fld>
            <a:endParaRPr lang="en-US" dirty="0"/>
          </a:p>
        </p:txBody>
      </p:sp>
    </p:spTree>
    <p:extLst>
      <p:ext uri="{BB962C8B-B14F-4D97-AF65-F5344CB8AC3E}">
        <p14:creationId xmlns:p14="http://schemas.microsoft.com/office/powerpoint/2010/main" val="2154581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first of</a:t>
            </a:r>
            <a:r>
              <a:rPr lang="en-US" baseline="0" dirty="0"/>
              <a:t> 3 slides that have the exact same SELECT query, but each one executes differently. This one runs as a shuffle join. </a:t>
            </a:r>
            <a:r>
              <a:rPr lang="en-US" sz="1200" kern="1200" dirty="0">
                <a:solidFill>
                  <a:schemeClr val="tx1"/>
                </a:solidFill>
                <a:effectLst/>
                <a:latin typeface="+mn-lt"/>
                <a:ea typeface="+mn-ea"/>
                <a:cs typeface="+mn-cs"/>
              </a:rPr>
              <a:t>A shuffle join is the default join technique for Hive, and it works with any data sets (no matter how large).</a:t>
            </a:r>
            <a:r>
              <a:rPr lang="en-US" dirty="0">
                <a:effectLst/>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34</a:t>
            </a:fld>
            <a:endParaRPr lang="en-US" dirty="0"/>
          </a:p>
        </p:txBody>
      </p:sp>
    </p:spTree>
    <p:extLst>
      <p:ext uri="{BB962C8B-B14F-4D97-AF65-F5344CB8AC3E}">
        <p14:creationId xmlns:p14="http://schemas.microsoft.com/office/powerpoint/2010/main" val="3203099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one of the datasets is small enough to fit into memory, then it can be distributed (broadcast) to each </a:t>
            </a:r>
            <a:r>
              <a:rPr lang="en-US" sz="1200" b="0" i="0" kern="1200" dirty="0">
                <a:solidFill>
                  <a:schemeClr val="tx1"/>
                </a:solidFill>
                <a:effectLst/>
                <a:latin typeface="+mn-lt"/>
                <a:ea typeface="+mn-ea"/>
                <a:cs typeface="+mn-cs"/>
              </a:rPr>
              <a:t>mapper</a:t>
            </a:r>
            <a:r>
              <a:rPr lang="en-US" sz="1200" kern="1200" dirty="0">
                <a:solidFill>
                  <a:schemeClr val="tx1"/>
                </a:solidFill>
                <a:effectLst/>
                <a:latin typeface="+mn-lt"/>
                <a:ea typeface="+mn-ea"/>
                <a:cs typeface="+mn-cs"/>
              </a:rPr>
              <a:t> and perform the join in the </a:t>
            </a:r>
            <a:r>
              <a:rPr lang="en-US" sz="1200" b="0" i="0" kern="1200" dirty="0">
                <a:solidFill>
                  <a:schemeClr val="tx1"/>
                </a:solidFill>
                <a:effectLst/>
                <a:latin typeface="+mn-lt"/>
                <a:ea typeface="+mn-ea"/>
                <a:cs typeface="+mn-cs"/>
              </a:rPr>
              <a:t>map</a:t>
            </a:r>
            <a:r>
              <a:rPr lang="en-US" sz="1200" kern="1200" dirty="0">
                <a:solidFill>
                  <a:schemeClr val="tx1"/>
                </a:solidFill>
                <a:effectLst/>
                <a:latin typeface="+mn-lt"/>
                <a:ea typeface="+mn-ea"/>
                <a:cs typeface="+mn-cs"/>
              </a:rPr>
              <a:t> phase.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HDP 2.x, Hive joins are automatically optimized without the need for providing hints.</a:t>
            </a:r>
            <a:r>
              <a:rPr lang="en-US" dirty="0">
                <a:effectLst/>
              </a:rPr>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35</a:t>
            </a:fld>
            <a:endParaRPr lang="en-US" dirty="0"/>
          </a:p>
        </p:txBody>
      </p:sp>
    </p:spTree>
    <p:extLst>
      <p:ext uri="{BB962C8B-B14F-4D97-AF65-F5344CB8AC3E}">
        <p14:creationId xmlns:p14="http://schemas.microsoft.com/office/powerpoint/2010/main" val="4029959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have two datasets that are too large for a map-side join, an efficient technique for joining them is to sort the two datasets into buckets. The trick is to cluster and sort by the same join key.</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36</a:t>
            </a:fld>
            <a:endParaRPr lang="en-US" dirty="0"/>
          </a:p>
        </p:txBody>
      </p:sp>
    </p:spTree>
    <p:extLst>
      <p:ext uri="{BB962C8B-B14F-4D97-AF65-F5344CB8AC3E}">
        <p14:creationId xmlns:p14="http://schemas.microsoft.com/office/powerpoint/2010/main" val="2248098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Similar to Pig, Hive has the ability to use User-Defined Functions written in Java to perform computations that would otherwise be difficult (or impossible) to perform using the built-in Hive functions and SQL commands.</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37</a:t>
            </a:fld>
            <a:endParaRPr lang="en-US" dirty="0"/>
          </a:p>
        </p:txBody>
      </p:sp>
    </p:spTree>
    <p:extLst>
      <p:ext uri="{BB962C8B-B14F-4D97-AF65-F5344CB8AC3E}">
        <p14:creationId xmlns:p14="http://schemas.microsoft.com/office/powerpoint/2010/main" val="3137063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t>
            </a:r>
            <a:r>
              <a:rPr lang="en-US" sz="1200" b="0" i="0" kern="1200" dirty="0">
                <a:solidFill>
                  <a:schemeClr val="tx1"/>
                </a:solidFill>
                <a:effectLst/>
                <a:latin typeface="+mn-lt"/>
                <a:ea typeface="+mn-ea"/>
                <a:cs typeface="+mn-cs"/>
              </a:rPr>
              <a:t>ngram</a:t>
            </a:r>
            <a:r>
              <a:rPr lang="en-US" sz="1200" kern="1200" dirty="0">
                <a:solidFill>
                  <a:schemeClr val="tx1"/>
                </a:solidFill>
                <a:effectLst/>
                <a:latin typeface="+mn-lt"/>
                <a:ea typeface="+mn-ea"/>
                <a:cs typeface="+mn-cs"/>
              </a:rPr>
              <a:t> is a subsequence of text within a large document. The </a:t>
            </a:r>
            <a:r>
              <a:rPr lang="en-US" sz="1200" b="0" i="0"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represents the length of the subsequence. The result of an </a:t>
            </a:r>
            <a:r>
              <a:rPr lang="en-US" sz="1200" b="0" i="0" kern="1200" dirty="0">
                <a:solidFill>
                  <a:schemeClr val="tx1"/>
                </a:solidFill>
                <a:effectLst/>
                <a:latin typeface="+mn-lt"/>
                <a:ea typeface="+mn-ea"/>
                <a:cs typeface="+mn-cs"/>
              </a:rPr>
              <a:t>ngram</a:t>
            </a:r>
            <a:r>
              <a:rPr lang="en-US" sz="1200" kern="1200" dirty="0">
                <a:solidFill>
                  <a:schemeClr val="tx1"/>
                </a:solidFill>
                <a:effectLst/>
                <a:latin typeface="+mn-lt"/>
                <a:ea typeface="+mn-ea"/>
                <a:cs typeface="+mn-cs"/>
              </a:rPr>
              <a:t> is a frequency distribution</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38</a:t>
            </a:fld>
            <a:endParaRPr lang="en-US" dirty="0"/>
          </a:p>
        </p:txBody>
      </p:sp>
    </p:spTree>
    <p:extLst>
      <p:ext uri="{BB962C8B-B14F-4D97-AF65-F5344CB8AC3E}">
        <p14:creationId xmlns:p14="http://schemas.microsoft.com/office/powerpoint/2010/main" val="400144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most use cases:</a:t>
            </a:r>
          </a:p>
          <a:p>
            <a:pPr lvl="0"/>
            <a:r>
              <a:rPr lang="en-US" sz="1200" kern="1200" dirty="0">
                <a:solidFill>
                  <a:schemeClr val="tx1"/>
                </a:solidFill>
                <a:effectLst/>
                <a:latin typeface="+mn-lt"/>
                <a:ea typeface="+mn-ea"/>
                <a:cs typeface="+mn-cs"/>
              </a:rPr>
              <a:t>- Pig is a good choice for ETL jobs, where unstructured data is reformatted so that it is easier to define a structure to it</a:t>
            </a:r>
          </a:p>
          <a:p>
            <a:pPr lvl="0"/>
            <a:r>
              <a:rPr lang="en-US" sz="1200" kern="1200" dirty="0">
                <a:solidFill>
                  <a:schemeClr val="tx1"/>
                </a:solidFill>
                <a:effectLst/>
                <a:latin typeface="+mn-lt"/>
                <a:ea typeface="+mn-ea"/>
                <a:cs typeface="+mn-cs"/>
              </a:rPr>
              <a:t>- Hive is a good choice when you want to query data that has a certain known structure to it</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4</a:t>
            </a:fld>
            <a:endParaRPr lang="en-US" dirty="0"/>
          </a:p>
        </p:txBody>
      </p:sp>
    </p:spTree>
    <p:extLst>
      <p:ext uri="{BB962C8B-B14F-4D97-AF65-F5344CB8AC3E}">
        <p14:creationId xmlns:p14="http://schemas.microsoft.com/office/powerpoint/2010/main" val="3439068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F5A1E80-D497-4596-AA0C-706518C9EC9E}" type="datetime8">
              <a:rPr lang="en-US" smtClean="0">
                <a:solidFill>
                  <a:prstClr val="black"/>
                </a:solidFill>
              </a:rPr>
              <a:t>2/1/2017 7:21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is to</a:t>
            </a:r>
            <a:r>
              <a:rPr lang="en-US" baseline="0" dirty="0"/>
              <a:t> simply demonstrate that HiveQL looks a lot like SQL. Do not discuss each item above – remember we are assuming the students are already familiar with SQL.</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5</a:t>
            </a:fld>
            <a:endParaRPr lang="en-US" dirty="0"/>
          </a:p>
        </p:txBody>
      </p:sp>
    </p:spTree>
    <p:extLst>
      <p:ext uri="{BB962C8B-B14F-4D97-AF65-F5344CB8AC3E}">
        <p14:creationId xmlns:p14="http://schemas.microsoft.com/office/powerpoint/2010/main" val="56037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92D37DD-B0D5-45AB-B7D5-15E7BE5DE23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63699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Hive queries are written using the </a:t>
            </a:r>
            <a:r>
              <a:rPr lang="en-US" sz="1200" b="0" i="0" kern="1200" dirty="0">
                <a:solidFill>
                  <a:schemeClr val="tx1"/>
                </a:solidFill>
                <a:effectLst/>
                <a:latin typeface="+mn-lt"/>
                <a:ea typeface="+mn-ea"/>
                <a:cs typeface="+mn-cs"/>
              </a:rPr>
              <a:t>HiveQL</a:t>
            </a:r>
            <a:r>
              <a:rPr lang="en-US" sz="1200" kern="1200" dirty="0">
                <a:solidFill>
                  <a:schemeClr val="tx1"/>
                </a:solidFill>
                <a:effectLst/>
                <a:latin typeface="+mn-lt"/>
                <a:ea typeface="+mn-ea"/>
                <a:cs typeface="+mn-cs"/>
              </a:rPr>
              <a:t> language, an SQL-like scripting language that simplifies the creation of MapReduce jobs.</a:t>
            </a:r>
            <a:r>
              <a:rPr lang="en-US" dirty="0">
                <a:effectLst/>
              </a:rPr>
              <a:t> </a:t>
            </a:r>
            <a:r>
              <a:rPr lang="en-US" sz="1200" kern="1200" dirty="0">
                <a:solidFill>
                  <a:schemeClr val="tx1"/>
                </a:solidFill>
                <a:effectLst/>
                <a:latin typeface="+mn-lt"/>
                <a:ea typeface="+mn-ea"/>
                <a:cs typeface="+mn-cs"/>
              </a:rPr>
              <a:t>You have two options for executing HiveQL commands:</a:t>
            </a:r>
          </a:p>
          <a:p>
            <a:r>
              <a:rPr lang="en-US" dirty="0"/>
              <a:t>-</a:t>
            </a:r>
            <a:r>
              <a:rPr lang="en-US" baseline="0" dirty="0"/>
              <a:t> Hive CLI</a:t>
            </a:r>
          </a:p>
          <a:p>
            <a:r>
              <a:rPr lang="en-US" dirty="0"/>
              <a:t>- Beeline</a:t>
            </a:r>
            <a:r>
              <a:rPr lang="en-US" baseline="0" dirty="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8</a:t>
            </a:fld>
            <a:endParaRPr lang="en-US" dirty="0"/>
          </a:p>
        </p:txBody>
      </p:sp>
    </p:spTree>
    <p:extLst>
      <p:ext uri="{BB962C8B-B14F-4D97-AF65-F5344CB8AC3E}">
        <p14:creationId xmlns:p14="http://schemas.microsoft.com/office/powerpoint/2010/main" val="83824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Databases</a:t>
            </a:r>
            <a:r>
              <a:rPr lang="en-US" sz="1100" dirty="0"/>
              <a:t>: Namespaces that separate tables and other data units from naming confliction.</a:t>
            </a:r>
          </a:p>
          <a:p>
            <a:r>
              <a:rPr lang="en-US" sz="1100" b="1" dirty="0"/>
              <a:t>Tables</a:t>
            </a:r>
            <a:r>
              <a:rPr lang="en-US" sz="1100" dirty="0"/>
              <a:t>: Homogeneous units of data which have the same schema. </a:t>
            </a:r>
            <a:r>
              <a:rPr lang="en-US" sz="1100" b="1" dirty="0"/>
              <a:t>Partitions</a:t>
            </a:r>
            <a:r>
              <a:rPr lang="en-US" sz="1100" dirty="0"/>
              <a:t>: Each Table can have one or more partition Keys which determines how the data is stored. Partitions - apart from being storage units - also allow the user to efficiently identify the rows that satisfy a certain criteria. For example, a </a:t>
            </a:r>
            <a:r>
              <a:rPr lang="en-US" sz="1100" dirty="0" err="1"/>
              <a:t>date_partition</a:t>
            </a:r>
            <a:r>
              <a:rPr lang="en-US" sz="1100" dirty="0"/>
              <a:t> of type STRING and </a:t>
            </a:r>
            <a:r>
              <a:rPr lang="en-US" sz="1100" dirty="0" err="1"/>
              <a:t>country_partition</a:t>
            </a:r>
            <a:r>
              <a:rPr lang="en-US" sz="1100" dirty="0"/>
              <a:t> of type STRING. Each unique value of the partition keys defines a partition of the Table. For example all "US" data from "2009-12-23" is a partition of the </a:t>
            </a:r>
            <a:r>
              <a:rPr lang="en-US" sz="1100" dirty="0" err="1"/>
              <a:t>page_views</a:t>
            </a:r>
            <a:r>
              <a:rPr lang="en-US" sz="1100" dirty="0"/>
              <a:t> table. Therefore, if you run analysis on only the "US" data for 2009-12-23, you can run that query only on the relevant partition of the table thereby speeding up the analysis significantly. Note however, that just because a partition is named 2009-12-23 does not mean that it contains all or only data from that date; partitions are named after dates for convenience but it is the user's job to guarantee the relationship between partition name and data content!). Partition columns are virtual columns, they are not part of the data itself but are derived on load.</a:t>
            </a:r>
          </a:p>
          <a:p>
            <a:r>
              <a:rPr lang="en-US" sz="1100" b="1" dirty="0"/>
              <a:t>Buckets</a:t>
            </a:r>
            <a:r>
              <a:rPr lang="en-US" sz="1100" dirty="0"/>
              <a:t> (or </a:t>
            </a:r>
            <a:r>
              <a:rPr lang="en-US" sz="1100" b="1" dirty="0"/>
              <a:t>Clusters</a:t>
            </a:r>
            <a:r>
              <a:rPr lang="en-US" sz="1100" dirty="0"/>
              <a:t>): Data in each partition may in turn be divided into Buckets based on the value of a hash function of some column of the Table. For example the </a:t>
            </a:r>
            <a:r>
              <a:rPr lang="en-US" sz="1100" dirty="0" err="1"/>
              <a:t>page_views</a:t>
            </a:r>
            <a:r>
              <a:rPr lang="en-US" sz="1100" dirty="0"/>
              <a:t> table may be bucketed by </a:t>
            </a:r>
            <a:r>
              <a:rPr lang="en-US" sz="1100" dirty="0" err="1"/>
              <a:t>userid</a:t>
            </a:r>
            <a:r>
              <a:rPr lang="en-US" sz="1100" dirty="0"/>
              <a:t>, which is one of the columns, other than the partitions columns, of the </a:t>
            </a:r>
            <a:r>
              <a:rPr lang="en-US" sz="1100" dirty="0" err="1"/>
              <a:t>page_view</a:t>
            </a:r>
            <a:r>
              <a:rPr lang="en-US" sz="1100" dirty="0"/>
              <a:t> table. These can be used to efficiently sample the data.</a:t>
            </a:r>
          </a:p>
          <a:p>
            <a:r>
              <a:rPr lang="en-US" sz="1100" dirty="0"/>
              <a:t>Note that it is not necessary for tables to be partitioned or bucketed, but these abstractions allow the system to prune large quantities of data during query processing, resulting in faster query execution.</a:t>
            </a:r>
          </a:p>
          <a:p>
            <a:endParaRPr lang="en-US" dirty="0"/>
          </a:p>
        </p:txBody>
      </p:sp>
      <p:sp>
        <p:nvSpPr>
          <p:cNvPr id="4" name="Slide Number Placeholder 3"/>
          <p:cNvSpPr>
            <a:spLocks noGrp="1"/>
          </p:cNvSpPr>
          <p:nvPr>
            <p:ph type="sldNum" sz="quarter" idx="10"/>
          </p:nvPr>
        </p:nvSpPr>
        <p:spPr/>
        <p:txBody>
          <a:bodyPr/>
          <a:lstStyle/>
          <a:p>
            <a:fld id="{58B1BB6A-F914-4B73-90ED-4E922066D54E}" type="slidenum">
              <a:rPr lang="en-US" smtClean="0"/>
              <a:t>9</a:t>
            </a:fld>
            <a:endParaRPr lang="en-US"/>
          </a:p>
        </p:txBody>
      </p:sp>
    </p:spTree>
    <p:extLst>
      <p:ext uri="{BB962C8B-B14F-4D97-AF65-F5344CB8AC3E}">
        <p14:creationId xmlns:p14="http://schemas.microsoft.com/office/powerpoint/2010/main" val="350426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 TABLE Orders;</a:t>
            </a:r>
          </a:p>
          <a:p>
            <a:endParaRPr lang="en-US" dirty="0"/>
          </a:p>
          <a:p>
            <a:r>
              <a:rPr lang="en-US" dirty="0"/>
              <a:t>CREATE TABLE Orders(id </a:t>
            </a:r>
            <a:r>
              <a:rPr lang="en-US" dirty="0" err="1"/>
              <a:t>int,orderid</a:t>
            </a:r>
            <a:r>
              <a:rPr lang="en-US" dirty="0"/>
              <a:t> </a:t>
            </a:r>
            <a:r>
              <a:rPr lang="en-US" dirty="0" err="1"/>
              <a:t>string,orderdate</a:t>
            </a:r>
            <a:r>
              <a:rPr lang="en-US" dirty="0"/>
              <a:t> </a:t>
            </a:r>
            <a:r>
              <a:rPr lang="en-US" dirty="0" err="1"/>
              <a:t>string,items</a:t>
            </a:r>
            <a:r>
              <a:rPr lang="en-US" dirty="0"/>
              <a:t> map&lt;</a:t>
            </a:r>
            <a:r>
              <a:rPr lang="en-US" dirty="0" err="1"/>
              <a:t>string,string</a:t>
            </a:r>
            <a:r>
              <a:rPr lang="en-US" dirty="0"/>
              <a:t>&gt;)</a:t>
            </a:r>
          </a:p>
          <a:p>
            <a:r>
              <a:rPr lang="en-US" dirty="0"/>
              <a:t>ROW FORMAT DELIMITED</a:t>
            </a:r>
          </a:p>
          <a:p>
            <a:r>
              <a:rPr lang="en-US" dirty="0"/>
              <a:t>FIELDS TERMINATED BY '|'</a:t>
            </a:r>
          </a:p>
          <a:p>
            <a:r>
              <a:rPr lang="en-US" dirty="0"/>
              <a:t>COLLECTION ITEMS TERMINATED BY ','</a:t>
            </a:r>
          </a:p>
          <a:p>
            <a:r>
              <a:rPr lang="en-US" dirty="0"/>
              <a:t>MAP KEYS TERMINATED by '#';</a:t>
            </a:r>
          </a:p>
          <a:p>
            <a:endParaRPr lang="en-US" dirty="0"/>
          </a:p>
          <a:p>
            <a:endParaRPr lang="en-US" dirty="0"/>
          </a:p>
        </p:txBody>
      </p:sp>
      <p:sp>
        <p:nvSpPr>
          <p:cNvPr id="4" name="Slide Number Placeholder 3"/>
          <p:cNvSpPr>
            <a:spLocks noGrp="1"/>
          </p:cNvSpPr>
          <p:nvPr>
            <p:ph type="sldNum" sz="quarter" idx="10"/>
          </p:nvPr>
        </p:nvSpPr>
        <p:spPr/>
        <p:txBody>
          <a:bodyPr/>
          <a:lstStyle/>
          <a:p>
            <a:fld id="{58B1BB6A-F914-4B73-90ED-4E922066D54E}" type="slidenum">
              <a:rPr lang="en-US" smtClean="0"/>
              <a:t>12</a:t>
            </a:fld>
            <a:endParaRPr lang="en-US"/>
          </a:p>
        </p:txBody>
      </p:sp>
    </p:spTree>
    <p:extLst>
      <p:ext uri="{BB962C8B-B14F-4D97-AF65-F5344CB8AC3E}">
        <p14:creationId xmlns:p14="http://schemas.microsoft.com/office/powerpoint/2010/main" val="128603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DATA LOCAL INPATH '/home/</a:t>
            </a:r>
            <a:r>
              <a:rPr lang="en-US" dirty="0" err="1"/>
              <a:t>snapssh</a:t>
            </a:r>
            <a:r>
              <a:rPr lang="en-US" dirty="0"/>
              <a:t>/dataset/</a:t>
            </a:r>
            <a:r>
              <a:rPr lang="en-US" dirty="0" err="1"/>
              <a:t>customers_orders_hive</a:t>
            </a:r>
            <a:r>
              <a:rPr lang="en-US" dirty="0"/>
              <a:t>' OVERWRITE INTO table Orders;</a:t>
            </a:r>
          </a:p>
          <a:p>
            <a:endParaRPr lang="en-US" dirty="0"/>
          </a:p>
          <a:p>
            <a:r>
              <a:rPr lang="en-US" dirty="0"/>
              <a:t>Note that all the data has been loaded into the year=2015 partition. Now the year can be used in queries for partition elimination as if it was a regular table column.</a:t>
            </a:r>
          </a:p>
        </p:txBody>
      </p:sp>
      <p:sp>
        <p:nvSpPr>
          <p:cNvPr id="4" name="Slide Number Placeholder 3"/>
          <p:cNvSpPr>
            <a:spLocks noGrp="1"/>
          </p:cNvSpPr>
          <p:nvPr>
            <p:ph type="sldNum" sz="quarter" idx="10"/>
          </p:nvPr>
        </p:nvSpPr>
        <p:spPr/>
        <p:txBody>
          <a:bodyPr/>
          <a:lstStyle/>
          <a:p>
            <a:fld id="{58B1BB6A-F914-4B73-90ED-4E922066D54E}" type="slidenum">
              <a:rPr lang="en-US" smtClean="0"/>
              <a:t>13</a:t>
            </a:fld>
            <a:endParaRPr lang="en-US"/>
          </a:p>
        </p:txBody>
      </p:sp>
    </p:spTree>
    <p:extLst>
      <p:ext uri="{BB962C8B-B14F-4D97-AF65-F5344CB8AC3E}">
        <p14:creationId xmlns:p14="http://schemas.microsoft.com/office/powerpoint/2010/main" val="1980392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208858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675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960234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062019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01533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2622470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2862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00791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98552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6407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69237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8782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76637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81452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23034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3480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40897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711465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6437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7013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490600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677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7343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860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399226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700104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756625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708" t="16947" r="68" b="15692"/>
          <a:stretch/>
        </p:blipFill>
        <p:spPr>
          <a:xfrm>
            <a:off x="637" y="-635"/>
            <a:ext cx="12435840" cy="6995160"/>
          </a:xfrm>
          <a:prstGeom prst="rect">
            <a:avLst/>
          </a:prstGeom>
        </p:spPr>
      </p:pic>
      <p:sp>
        <p:nvSpPr>
          <p:cNvPr id="2" name="Rectangle 1"/>
          <p:cNvSpPr/>
          <p:nvPr/>
        </p:nvSpPr>
        <p:spPr bwMode="auto">
          <a:xfrm>
            <a:off x="5757799" y="2145701"/>
            <a:ext cx="6404041"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1" spc="-101"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81"/>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4"/>
            <a:ext cx="1686560" cy="363259"/>
          </a:xfrm>
          <a:prstGeom prst="rect">
            <a:avLst/>
          </a:prstGeom>
        </p:spPr>
      </p:pic>
    </p:spTree>
    <p:extLst>
      <p:ext uri="{BB962C8B-B14F-4D97-AF65-F5344CB8AC3E}">
        <p14:creationId xmlns:p14="http://schemas.microsoft.com/office/powerpoint/2010/main" val="32246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a:t>Click to edit Master title style</a:t>
            </a:r>
            <a:endParaRPr lang="en-US" dirty="0"/>
          </a:p>
        </p:txBody>
      </p:sp>
      <p:sp>
        <p:nvSpPr>
          <p:cNvPr id="4" name="Slide Number Placeholder 2"/>
          <p:cNvSpPr>
            <a:spLocks noGrp="1"/>
          </p:cNvSpPr>
          <p:nvPr>
            <p:ph type="sldNum" sz="quarter" idx="11"/>
          </p:nvPr>
        </p:nvSpPr>
        <p:spPr>
          <a:xfrm>
            <a:off x="11595101" y="6565901"/>
            <a:ext cx="566738" cy="136525"/>
          </a:xfrm>
        </p:spPr>
        <p:txBody>
          <a:bodyPr/>
          <a:lstStyle>
            <a:lvl1pPr defTabSz="931684"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3161454522"/>
      </p:ext>
    </p:extLst>
  </p:cSld>
  <p:clrMapOvr>
    <a:masterClrMapping/>
  </p:clrMapOvr>
  <p:transition spd="med">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3"/>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2263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pic>
        <p:nvPicPr>
          <p:cNvPr id="5" name="Picture 4" descr="C:\Users\petern\AppData\Local\Temp\vmware-petern\VMwareDnD\9912bbd5\PPE_Logo_RGB_bootcamp_600x131.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3"/>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9776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936430"/>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3122424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564529657"/>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C:\Users\petern\AppData\Local\Temp\vmware-petern\VMwareDnD\9912bbd5\PPE_Logo_RGB_bootcamp_600x131.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3"/>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2994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25363979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135377487"/>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5502794"/>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Ligh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06770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Bulleted Text Ligh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5421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9910318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Title &amp; Content Blue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647226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9857836"/>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648524182"/>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pic>
        <p:nvPicPr>
          <p:cNvPr id="4" name="Picture 3" descr="C:\Users\petern\AppData\Local\Temp\vmware-petern\VMwareDnD\9912bbd5\PPE_Logo_RGB_bootcamp_600x131.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3"/>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07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pic>
        <p:nvPicPr>
          <p:cNvPr id="3" name="Picture 2" descr="C:\Users\petern\AppData\Local\Temp\vmware-petern\VMwareDnD\9912bbd5\PPE_Logo_RGB_bootcamp_600x131.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3"/>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98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pic>
        <p:nvPicPr>
          <p:cNvPr id="3" name="Picture 2" descr="C:\Users\petern\AppData\Local\Temp\vmware-petern\VMwareDnD\9912bbd5\PPE_Logo_RGB_bootcamp_600x131.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3"/>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762025"/>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004007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216299"/>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565392"/>
            <a:ext cx="3937000" cy="137160"/>
          </a:xfrm>
          <a:prstGeom prst="rect">
            <a:avLst/>
          </a:prstGeom>
        </p:spPr>
        <p:txBody>
          <a:bodyPr/>
          <a:lstStyle>
            <a:lvl1pPr>
              <a:defRPr>
                <a:solidFill>
                  <a:schemeClr val="tx2"/>
                </a:solidFill>
              </a:defRPr>
            </a:lvl1pPr>
          </a:lstStyle>
          <a:p>
            <a:pPr defTabSz="932384"/>
            <a:r>
              <a:rPr lang="en-US">
                <a:solidFill>
                  <a:srgbClr val="505050"/>
                </a:solidFill>
              </a:rPr>
              <a:t>Microsoft Confidential</a:t>
            </a:r>
            <a:endParaRPr lang="en-US" dirty="0">
              <a:solidFill>
                <a:srgbClr val="505050"/>
              </a:solidFill>
            </a:endParaRPr>
          </a:p>
        </p:txBody>
      </p:sp>
      <p:sp>
        <p:nvSpPr>
          <p:cNvPr id="6" name="Slide Number Placeholder 5"/>
          <p:cNvSpPr>
            <a:spLocks noGrp="1"/>
          </p:cNvSpPr>
          <p:nvPr>
            <p:ph type="sldNum" sz="quarter" idx="12"/>
          </p:nvPr>
        </p:nvSpPr>
        <p:spPr>
          <a:xfrm>
            <a:off x="11595101" y="6565392"/>
            <a:ext cx="566737" cy="137160"/>
          </a:xfrm>
          <a:prstGeom prst="rect">
            <a:avLst/>
          </a:prstGeom>
        </p:spPr>
        <p:txBody>
          <a:bodyPr/>
          <a:lstStyle>
            <a:lvl1pPr>
              <a:defRPr>
                <a:solidFill>
                  <a:schemeClr val="tx2"/>
                </a:solidFill>
              </a:defRPr>
            </a:lvl1pPr>
          </a:lstStyle>
          <a:p>
            <a:pPr defTabSz="932384"/>
            <a:fld id="{27258FFF-F925-446B-8502-81C933981705}" type="slidenum">
              <a:rPr lang="en-US" smtClean="0">
                <a:solidFill>
                  <a:srgbClr val="505050"/>
                </a:solidFill>
              </a:rPr>
              <a:pPr defTabSz="932384"/>
              <a:t>‹#›</a:t>
            </a:fld>
            <a:endParaRPr lang="en-US" dirty="0">
              <a:solidFill>
                <a:srgbClr val="505050"/>
              </a:solidFill>
            </a:endParaRPr>
          </a:p>
        </p:txBody>
      </p:sp>
      <p:sp>
        <p:nvSpPr>
          <p:cNvPr id="7" name="Text Placeholder 4"/>
          <p:cNvSpPr>
            <a:spLocks noGrp="1"/>
          </p:cNvSpPr>
          <p:nvPr>
            <p:ph type="body" sz="quarter" idx="13"/>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198"/>
              </a:spcBef>
              <a:spcAft>
                <a:spcPts val="2400"/>
              </a:spcAft>
              <a:buFontTx/>
              <a:buNone/>
              <a:defRPr lang="en-US" sz="5198" b="0" i="0" kern="1200" spc="0" baseline="0" dirty="0" smtClean="0">
                <a:solidFill>
                  <a:schemeClr val="tx2"/>
                </a:solidFill>
                <a:latin typeface="+mj-lt"/>
                <a:ea typeface="+mn-ea"/>
                <a:cs typeface="+mn-cs"/>
              </a:defRPr>
            </a:lvl1pPr>
          </a:lstStyle>
          <a:p>
            <a:pPr marL="0" marR="0" lvl="0" indent="0" algn="l" defTabSz="932384" rtl="0" eaLnBrk="1" fontAlgn="auto" latinLnBrk="0" hangingPunct="1">
              <a:lnSpc>
                <a:spcPct val="90000"/>
              </a:lnSpc>
              <a:spcBef>
                <a:spcPts val="1198"/>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7899334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1_Title">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565392"/>
            <a:ext cx="3941064" cy="137160"/>
          </a:xfrm>
          <a:prstGeom prst="rect">
            <a:avLst/>
          </a:prstGeom>
        </p:spPr>
        <p:txBody>
          <a:bodyPr/>
          <a:lstStyle>
            <a:lvl1pPr>
              <a:defRPr>
                <a:solidFill>
                  <a:schemeClr val="tx2"/>
                </a:solidFill>
              </a:defRPr>
            </a:lvl1pPr>
          </a:lstStyle>
          <a:p>
            <a:pPr defTabSz="932384"/>
            <a:r>
              <a:rPr lang="en-US">
                <a:solidFill>
                  <a:srgbClr val="505050"/>
                </a:solidFill>
              </a:rPr>
              <a:t>Microsoft Confidential</a:t>
            </a:r>
            <a:endParaRPr lang="en-US" dirty="0">
              <a:solidFill>
                <a:srgbClr val="505050"/>
              </a:solidFill>
            </a:endParaRPr>
          </a:p>
        </p:txBody>
      </p:sp>
      <p:sp>
        <p:nvSpPr>
          <p:cNvPr id="6" name="Slide Number Placeholder 5"/>
          <p:cNvSpPr>
            <a:spLocks noGrp="1"/>
          </p:cNvSpPr>
          <p:nvPr>
            <p:ph type="sldNum" sz="quarter" idx="12"/>
          </p:nvPr>
        </p:nvSpPr>
        <p:spPr>
          <a:xfrm>
            <a:off x="11594594" y="6565392"/>
            <a:ext cx="566928" cy="137160"/>
          </a:xfrm>
          <a:prstGeom prst="rect">
            <a:avLst/>
          </a:prstGeom>
        </p:spPr>
        <p:txBody>
          <a:bodyPr/>
          <a:lstStyle>
            <a:lvl1pPr>
              <a:defRPr>
                <a:solidFill>
                  <a:schemeClr val="tx2"/>
                </a:solidFill>
              </a:defRPr>
            </a:lvl1pPr>
          </a:lstStyle>
          <a:p>
            <a:pPr defTabSz="932384"/>
            <a:fld id="{27258FFF-F925-446B-8502-81C933981705}" type="slidenum">
              <a:rPr lang="en-US" smtClean="0">
                <a:solidFill>
                  <a:srgbClr val="505050"/>
                </a:solidFill>
              </a:rPr>
              <a:pPr defTabSz="932384"/>
              <a:t>‹#›</a:t>
            </a:fld>
            <a:endParaRPr lang="en-US" dirty="0">
              <a:solidFill>
                <a:srgbClr val="505050"/>
              </a:solidFill>
            </a:endParaRPr>
          </a:p>
        </p:txBody>
      </p:sp>
      <p:sp>
        <p:nvSpPr>
          <p:cNvPr id="7" name="Text Placeholder 4"/>
          <p:cNvSpPr>
            <a:spLocks noGrp="1"/>
          </p:cNvSpPr>
          <p:nvPr>
            <p:ph type="body" sz="quarter" idx="13"/>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198"/>
              </a:spcBef>
              <a:spcAft>
                <a:spcPts val="2400"/>
              </a:spcAft>
              <a:buFontTx/>
              <a:buNone/>
              <a:defRPr lang="en-US" sz="5198" b="0" i="0" kern="1200" spc="0" baseline="0" dirty="0" smtClean="0">
                <a:solidFill>
                  <a:schemeClr val="tx2"/>
                </a:solidFill>
                <a:latin typeface="+mj-lt"/>
                <a:ea typeface="+mn-ea"/>
                <a:cs typeface="+mn-cs"/>
              </a:defRPr>
            </a:lvl1pPr>
          </a:lstStyle>
          <a:p>
            <a:pPr marL="0" marR="0" lvl="0" indent="0" algn="l" defTabSz="932384" rtl="0" eaLnBrk="1" fontAlgn="auto" latinLnBrk="0" hangingPunct="1">
              <a:lnSpc>
                <a:spcPct val="90000"/>
              </a:lnSpc>
              <a:spcBef>
                <a:spcPts val="1198"/>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28871153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Title-Content spli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9291" y="522017"/>
            <a:ext cx="5668033" cy="2244707"/>
          </a:xfrm>
        </p:spPr>
        <p:txBody>
          <a:bodyPr>
            <a:noAutofit/>
          </a:bodyPr>
          <a:lstStyle>
            <a:lvl1pPr>
              <a:defRPr>
                <a:solidFill>
                  <a:schemeClr val="bg1"/>
                </a:solidFill>
              </a:defRPr>
            </a:lvl1pPr>
          </a:lstStyle>
          <a:p>
            <a:r>
              <a:rPr lang="en-US" dirty="0"/>
              <a:t>Click to edit Master title style</a:t>
            </a:r>
          </a:p>
        </p:txBody>
      </p:sp>
      <p:sp>
        <p:nvSpPr>
          <p:cNvPr id="36" name="Rectangle 35"/>
          <p:cNvSpPr/>
          <p:nvPr userDrawn="1"/>
        </p:nvSpPr>
        <p:spPr bwMode="auto">
          <a:xfrm>
            <a:off x="0" y="6451105"/>
            <a:ext cx="12436475" cy="543421"/>
          </a:xfrm>
          <a:prstGeom prst="rect">
            <a:avLst/>
          </a:prstGeom>
          <a:solidFill>
            <a:srgbClr val="409AE1"/>
          </a:solidFill>
          <a:ln w="28575">
            <a:noFill/>
          </a:ln>
        </p:spPr>
        <p:txBody>
          <a:bodyPr vert="horz" wrap="square" lIns="93247" tIns="46623" rIns="93247" bIns="46623" numCol="1" anchor="t" anchorCtr="0" compatLnSpc="1">
            <a:prstTxWarp prst="textNoShape">
              <a:avLst/>
            </a:prstTxWarp>
          </a:bodyPr>
          <a:lstStyle/>
          <a:p>
            <a:pPr defTabSz="951121"/>
            <a:endParaRPr lang="en-US" sz="1071" kern="0">
              <a:solidFill>
                <a:srgbClr val="333333"/>
              </a:solidFill>
            </a:endParaRPr>
          </a:p>
        </p:txBody>
      </p:sp>
      <p:sp>
        <p:nvSpPr>
          <p:cNvPr id="6" name="Freeform 539"/>
          <p:cNvSpPr>
            <a:spLocks noChangeAspect="1"/>
          </p:cNvSpPr>
          <p:nvPr userDrawn="1"/>
        </p:nvSpPr>
        <p:spPr bwMode="auto">
          <a:xfrm>
            <a:off x="9490356" y="6077722"/>
            <a:ext cx="2007519" cy="110355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3247" tIns="46623" rIns="93247" bIns="46623" numCol="1" anchor="t" anchorCtr="0" compatLnSpc="1">
            <a:prstTxWarp prst="textNoShape">
              <a:avLst/>
            </a:prstTxWarp>
          </a:bodyPr>
          <a:lstStyle/>
          <a:p>
            <a:pPr defTabSz="951121">
              <a:defRPr/>
            </a:pPr>
            <a:endParaRPr lang="en-US" sz="1071" kern="0" dirty="0">
              <a:solidFill>
                <a:srgbClr val="333333"/>
              </a:solidFill>
            </a:endParaRPr>
          </a:p>
        </p:txBody>
      </p:sp>
      <p:grpSp>
        <p:nvGrpSpPr>
          <p:cNvPr id="9" name="Group 8"/>
          <p:cNvGrpSpPr/>
          <p:nvPr userDrawn="1"/>
        </p:nvGrpSpPr>
        <p:grpSpPr>
          <a:xfrm>
            <a:off x="9525833" y="6339910"/>
            <a:ext cx="1861214" cy="789126"/>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a:defRPr/>
                </a:pPr>
                <a:endParaRPr lang="en-US" sz="2448" kern="0">
                  <a:solidFill>
                    <a:srgbClr val="FFFFFF"/>
                  </a:solidFill>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6" name="Group 25"/>
          <p:cNvGrpSpPr/>
          <p:nvPr userDrawn="1"/>
        </p:nvGrpSpPr>
        <p:grpSpPr>
          <a:xfrm rot="16200000">
            <a:off x="2740442" y="3859666"/>
            <a:ext cx="186070" cy="56669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800305" y="6820877"/>
            <a:ext cx="3896736" cy="16676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90781" y="5824226"/>
            <a:ext cx="8001150" cy="772911"/>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449450" y="6428114"/>
            <a:ext cx="723540" cy="271351"/>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482956"/>
            <a:ext cx="12436475" cy="9764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a:solidFill>
                <a:srgbClr val="FFFFFF"/>
              </a:solidFill>
              <a:ea typeface="Segoe UI" pitchFamily="34" charset="0"/>
              <a:cs typeface="Segoe UI" pitchFamily="34" charset="0"/>
            </a:endParaRPr>
          </a:p>
        </p:txBody>
      </p:sp>
      <p:sp>
        <p:nvSpPr>
          <p:cNvPr id="45" name="Bent Arrow 44"/>
          <p:cNvSpPr/>
          <p:nvPr userDrawn="1"/>
        </p:nvSpPr>
        <p:spPr bwMode="auto">
          <a:xfrm rot="16200000">
            <a:off x="11768145" y="6741743"/>
            <a:ext cx="332072" cy="271390"/>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477245" y="6731767"/>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60" tIns="46630" rIns="93260" bIns="46630" numCol="1" anchor="t" anchorCtr="0" compatLnSpc="1">
            <a:prstTxWarp prst="textNoShape">
              <a:avLst/>
            </a:prstTxWarp>
          </a:bodyPr>
          <a:lstStyle/>
          <a:p>
            <a:pPr>
              <a:defRPr/>
            </a:pPr>
            <a:endParaRPr lang="en-US" sz="2448" kern="0">
              <a:solidFill>
                <a:srgbClr val="FFFFFF"/>
              </a:solidFill>
            </a:endParaRPr>
          </a:p>
        </p:txBody>
      </p:sp>
      <p:sp>
        <p:nvSpPr>
          <p:cNvPr id="47" name="Freeform 18"/>
          <p:cNvSpPr>
            <a:spLocks/>
          </p:cNvSpPr>
          <p:nvPr userDrawn="1"/>
        </p:nvSpPr>
        <p:spPr bwMode="auto">
          <a:xfrm>
            <a:off x="4520500" y="65912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60" tIns="46630" rIns="93260" bIns="46630" numCol="1" anchor="t" anchorCtr="0" compatLnSpc="1">
            <a:prstTxWarp prst="textNoShape">
              <a:avLst/>
            </a:prstTxWarp>
          </a:bodyPr>
          <a:lstStyle/>
          <a:p>
            <a:pPr>
              <a:defRPr/>
            </a:pPr>
            <a:endParaRPr lang="en-US" sz="2448" kern="0">
              <a:solidFill>
                <a:srgbClr val="FFFFFF"/>
              </a:solidFill>
            </a:endParaRPr>
          </a:p>
        </p:txBody>
      </p:sp>
      <p:sp>
        <p:nvSpPr>
          <p:cNvPr id="49" name="Rectangle 48"/>
          <p:cNvSpPr/>
          <p:nvPr userDrawn="1"/>
        </p:nvSpPr>
        <p:spPr bwMode="auto">
          <a:xfrm>
            <a:off x="-221962" y="6994525"/>
            <a:ext cx="12784400" cy="79937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a:solidFill>
                <a:srgbClr val="FFFFFF"/>
              </a:solidFill>
              <a:ea typeface="Segoe UI" pitchFamily="34" charset="0"/>
              <a:cs typeface="Segoe UI" pitchFamily="34" charset="0"/>
            </a:endParaRPr>
          </a:p>
        </p:txBody>
      </p:sp>
      <p:sp>
        <p:nvSpPr>
          <p:cNvPr id="52" name="Rectangle 51"/>
          <p:cNvSpPr/>
          <p:nvPr userDrawn="1"/>
        </p:nvSpPr>
        <p:spPr bwMode="auto">
          <a:xfrm>
            <a:off x="-399744" y="6195152"/>
            <a:ext cx="399744" cy="79937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a:solidFill>
                <a:srgbClr val="FFFFFF"/>
              </a:solidFill>
              <a:ea typeface="Segoe UI" pitchFamily="34" charset="0"/>
              <a:cs typeface="Segoe UI" pitchFamily="34" charset="0"/>
            </a:endParaRPr>
          </a:p>
        </p:txBody>
      </p:sp>
      <p:sp>
        <p:nvSpPr>
          <p:cNvPr id="53" name="Rectangle 52"/>
          <p:cNvSpPr/>
          <p:nvPr userDrawn="1"/>
        </p:nvSpPr>
        <p:spPr bwMode="auto">
          <a:xfrm>
            <a:off x="0" y="6471310"/>
            <a:ext cx="12436475" cy="523216"/>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a:solidFill>
                <a:srgbClr val="FFFFFF"/>
              </a:solidFill>
              <a:ea typeface="Segoe UI" pitchFamily="34" charset="0"/>
              <a:cs typeface="Segoe UI" pitchFamily="34" charset="0"/>
            </a:endParaRPr>
          </a:p>
        </p:txBody>
      </p:sp>
      <p:pic>
        <p:nvPicPr>
          <p:cNvPr id="41" name="Picture 40"/>
          <p:cNvPicPr>
            <a:picLocks noChangeAspect="1"/>
          </p:cNvPicPr>
          <p:nvPr userDrawn="1"/>
        </p:nvPicPr>
        <p:blipFill>
          <a:blip r:embed="rId2">
            <a:biLevel thresh="25000"/>
          </a:blip>
          <a:stretch>
            <a:fillRect/>
          </a:stretch>
        </p:blipFill>
        <p:spPr>
          <a:xfrm>
            <a:off x="174950" y="6620265"/>
            <a:ext cx="955390" cy="210480"/>
          </a:xfrm>
          <a:prstGeom prst="rect">
            <a:avLst/>
          </a:prstGeom>
        </p:spPr>
      </p:pic>
      <p:cxnSp>
        <p:nvCxnSpPr>
          <p:cNvPr id="39" name="Straight Connector 38"/>
          <p:cNvCxnSpPr/>
          <p:nvPr userDrawn="1"/>
        </p:nvCxnSpPr>
        <p:spPr>
          <a:xfrm>
            <a:off x="6431929" y="364932"/>
            <a:ext cx="0" cy="5799461"/>
          </a:xfrm>
          <a:prstGeom prst="line">
            <a:avLst/>
          </a:prstGeom>
          <a:ln>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6746536" y="951674"/>
            <a:ext cx="5348676" cy="1516155"/>
          </a:xfrm>
        </p:spPr>
        <p:txBody>
          <a:bodyPr/>
          <a:lstStyle>
            <a:lvl1pPr>
              <a:buClr>
                <a:schemeClr val="accent1"/>
              </a:buClr>
              <a:defRPr sz="2856">
                <a:solidFill>
                  <a:schemeClr val="bg2"/>
                </a:solidFill>
              </a:defRPr>
            </a:lvl1pPr>
            <a:lvl2pPr>
              <a:buClr>
                <a:schemeClr val="accent1"/>
              </a:buClr>
              <a:defRPr sz="1632">
                <a:solidFill>
                  <a:schemeClr val="bg2"/>
                </a:solidFill>
              </a:defRPr>
            </a:lvl2pPr>
            <a:lvl3pPr>
              <a:buClr>
                <a:schemeClr val="accent1"/>
              </a:buClr>
              <a:defRPr sz="1428">
                <a:solidFill>
                  <a:schemeClr val="bg2"/>
                </a:solidFill>
              </a:defRPr>
            </a:lvl3pPr>
            <a:lvl4pPr>
              <a:buClr>
                <a:schemeClr val="accent1"/>
              </a:buClr>
              <a:defRPr sz="1224">
                <a:solidFill>
                  <a:schemeClr val="bg2"/>
                </a:solidFill>
              </a:defRPr>
            </a:lvl4pPr>
            <a:lvl5pPr>
              <a:buClr>
                <a:schemeClr val="accent1"/>
              </a:buClr>
              <a:defRPr sz="1224">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6459115"/>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715369" y="573451"/>
            <a:ext cx="11192828" cy="411999"/>
          </a:xfrm>
          <a:prstGeom prst="rect">
            <a:avLst/>
          </a:prstGeom>
          <a:noFill/>
          <a:effectLst/>
        </p:spPr>
        <p:txBody>
          <a:bodyPr wrap="square" lIns="0" tIns="0" rIns="0" bIns="0" anchor="ctr" anchorCtr="0">
            <a:spAutoFit/>
          </a:bodyPr>
          <a:lstStyle>
            <a:lvl1pPr marL="0" indent="0" algn="l" defTabSz="459743">
              <a:lnSpc>
                <a:spcPct val="85000"/>
              </a:lnSpc>
              <a:spcAft>
                <a:spcPts val="0"/>
              </a:spcAft>
              <a:tabLst/>
              <a:defRPr sz="3060" b="1" baseline="0">
                <a:solidFill>
                  <a:schemeClr val="tx1"/>
                </a:solidFill>
                <a:latin typeface="+mj-lt"/>
                <a:cs typeface="Arial"/>
              </a:defRPr>
            </a:lvl1pPr>
          </a:lstStyle>
          <a:p>
            <a:r>
              <a:rPr lang="en-US" dirty="0"/>
              <a:t>Title Goes Here</a:t>
            </a:r>
          </a:p>
        </p:txBody>
      </p:sp>
      <p:sp>
        <p:nvSpPr>
          <p:cNvPr id="4" name="Content Placeholder 3"/>
          <p:cNvSpPr>
            <a:spLocks noGrp="1"/>
          </p:cNvSpPr>
          <p:nvPr>
            <p:ph sz="quarter" idx="10"/>
          </p:nvPr>
        </p:nvSpPr>
        <p:spPr>
          <a:xfrm>
            <a:off x="715369" y="1489576"/>
            <a:ext cx="11192828" cy="677508"/>
          </a:xfrm>
          <a:prstGeom prst="rect">
            <a:avLst/>
          </a:prstGeom>
        </p:spPr>
        <p:txBody>
          <a:bodyPr lIns="0" tIns="0" bIns="0">
            <a:spAutoFit/>
          </a:bodyPr>
          <a:lstStyle>
            <a:lvl1pPr marL="347212" indent="-347212">
              <a:lnSpc>
                <a:spcPct val="90000"/>
              </a:lnSpc>
              <a:spcBef>
                <a:spcPts val="1530"/>
              </a:spcBef>
              <a:buClr>
                <a:schemeClr val="accent1"/>
              </a:buClr>
              <a:buSzPct val="75000"/>
              <a:buFont typeface="Wingdings 2" pitchFamily="18" charset="2"/>
              <a:buChar char="Ã"/>
              <a:defRPr sz="2346"/>
            </a:lvl1pPr>
            <a:lvl2pPr>
              <a:lnSpc>
                <a:spcPct val="90000"/>
              </a:lnSpc>
              <a:spcBef>
                <a:spcPts val="510"/>
              </a:spcBef>
              <a:defRPr sz="2040"/>
            </a:lvl2pPr>
            <a:lvl3pPr>
              <a:defRPr sz="2346"/>
            </a:lvl3pPr>
            <a:lvl4pPr>
              <a:defRPr sz="2346"/>
            </a:lvl4pPr>
            <a:lvl5pPr>
              <a:defRPr sz="2346"/>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3319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10" name="Picture 9"/>
          <p:cNvPicPr>
            <a:picLocks noChangeAspect="1"/>
          </p:cNvPicPr>
          <p:nvPr userDrawn="1"/>
        </p:nvPicPr>
        <p:blipFill>
          <a:blip r:embed="rId3"/>
          <a:stretch>
            <a:fillRect/>
          </a:stretch>
        </p:blipFill>
        <p:spPr>
          <a:xfrm>
            <a:off x="-246501" y="1965643"/>
            <a:ext cx="7899548"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1201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887619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060235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2724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4314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7249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4837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86246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09349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627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2283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00023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Click to 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12594759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8277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149952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94333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149657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67021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7189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155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40277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9782059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2679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3733443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876307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101063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096005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3665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308422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0031504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41142628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51440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542145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35820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346192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038441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55739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444420"/>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theme" Target="../theme/theme3.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theme" Target="../theme/theme4.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theme" Target="../theme/theme5.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6.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theme" Target="../theme/theme7.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38" r:id="rId1"/>
    <p:sldLayoutId id="2147484300"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31" r:id="rId12"/>
    <p:sldLayoutId id="2147484249" r:id="rId13"/>
    <p:sldLayoutId id="2147484301" r:id="rId14"/>
    <p:sldLayoutId id="2147484251" r:id="rId15"/>
    <p:sldLayoutId id="2147484252" r:id="rId16"/>
    <p:sldLayoutId id="2147484254" r:id="rId17"/>
    <p:sldLayoutId id="2147484257" r:id="rId18"/>
    <p:sldLayoutId id="2147484258" r:id="rId19"/>
    <p:sldLayoutId id="2147484260" r:id="rId20"/>
    <p:sldLayoutId id="2147484299" r:id="rId21"/>
    <p:sldLayoutId id="2147484263" r:id="rId22"/>
  </p:sldLayoutIdLst>
  <p:transition>
    <p:fade/>
  </p:transition>
  <p:hf sldNum="0" hdr="0" ft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hf sldNum="0" hdr="0" ft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Lst>
  <p:transition>
    <p:fade/>
  </p:transition>
  <p:hf sldNum="0" hdr="0" ft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125781682"/>
      </p:ext>
    </p:extLst>
  </p:cSld>
  <p:clrMap bg1="lt1" tx1="dk1" bg2="lt2" tx2="dk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6" r:id="rId12"/>
    <p:sldLayoutId id="2147484377" r:id="rId13"/>
    <p:sldLayoutId id="2147484378" r:id="rId14"/>
    <p:sldLayoutId id="2147484379" r:id="rId15"/>
    <p:sldLayoutId id="2147484380" r:id="rId16"/>
    <p:sldLayoutId id="2147484381" r:id="rId17"/>
    <p:sldLayoutId id="2147484382" r:id="rId18"/>
    <p:sldLayoutId id="2147484383" r:id="rId19"/>
    <p:sldLayoutId id="2147484384" r:id="rId20"/>
    <p:sldLayoutId id="2147484385" r:id="rId21"/>
    <p:sldLayoutId id="21474843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509971798"/>
      </p:ext>
    </p:extLst>
  </p:cSld>
  <p:clrMap bg1="dk1" tx1="lt1" bg2="dk2" tx2="lt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5" r:id="rId18"/>
    <p:sldLayoutId id="2147484406"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085075123"/>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 id="2147484423" r:id="rId16"/>
    <p:sldLayoutId id="2147484424" r:id="rId17"/>
    <p:sldLayoutId id="2147484425" r:id="rId18"/>
    <p:sldLayoutId id="2147484426" r:id="rId19"/>
    <p:sldLayoutId id="2147484427" r:id="rId20"/>
    <p:sldLayoutId id="2147484428" r:id="rId21"/>
    <p:sldLayoutId id="2147484429" r:id="rId22"/>
    <p:sldLayoutId id="2147484430" r:id="rId23"/>
    <p:sldLayoutId id="2147484456"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416527"/>
      </p:ext>
    </p:extLst>
  </p:cSld>
  <p:clrMap bg1="dk1" tx1="lt1" bg2="dk2" tx2="lt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 id="2147484449" r:id="rId18"/>
    <p:sldLayoutId id="2147484450" r:id="rId19"/>
    <p:sldLayoutId id="2147484451" r:id="rId20"/>
    <p:sldLayoutId id="2147484452" r:id="rId21"/>
    <p:sldLayoutId id="2147484453" r:id="rId22"/>
    <p:sldLayoutId id="2147484454" r:id="rId23"/>
    <p:sldLayoutId id="2147484455" r:id="rId24"/>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documentation/articles/hdinsight-hadoop-use-hive-beeline/" TargetMode="External"/><Relationship Id="rId7" Type="http://schemas.openxmlformats.org/officeDocument/2006/relationships/hyperlink" Target="Windows%20PowerShell" TargetMode="External"/><Relationship Id="rId2" Type="http://schemas.openxmlformats.org/officeDocument/2006/relationships/hyperlink" Target="https://azure.microsoft.com/en-us/documentation/articles/hdinsight-hadoop-use-hive-ambari-view/" TargetMode="External"/><Relationship Id="rId1" Type="http://schemas.openxmlformats.org/officeDocument/2006/relationships/slideLayout" Target="../slideLayouts/slideLayout127.xml"/><Relationship Id="rId6" Type="http://schemas.openxmlformats.org/officeDocument/2006/relationships/hyperlink" Target="https://azure.microsoft.com/en-us/documentation/articles/hdinsight-hadoop-use-hive-visual-studio/" TargetMode="External"/><Relationship Id="rId5" Type="http://schemas.openxmlformats.org/officeDocument/2006/relationships/hyperlink" Target="https://azure.microsoft.com/en-us/documentation/articles/hdinsight-hadoop-use-hive-curl/" TargetMode="External"/><Relationship Id="rId4" Type="http://schemas.openxmlformats.org/officeDocument/2006/relationships/hyperlink" Target="https://azure.microsoft.com/en-us/documentation/articles/hdinsight-hadoop-use-hive-ssh/"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Hive Programming Fundamentals</a:t>
            </a:r>
            <a:endParaRPr lang="en-US" sz="4799" dirty="0">
              <a:solidFill>
                <a:srgbClr val="FFCC00"/>
              </a:solidFill>
            </a:endParaRPr>
          </a:p>
        </p:txBody>
      </p:sp>
      <p:sp>
        <p:nvSpPr>
          <p:cNvPr id="3" name="Text Placeholder 2"/>
          <p:cNvSpPr>
            <a:spLocks noGrp="1"/>
          </p:cNvSpPr>
          <p:nvPr>
            <p:ph type="body" sz="quarter" idx="14"/>
          </p:nvPr>
        </p:nvSpPr>
        <p:spPr/>
        <p:txBody>
          <a:bodyPr/>
          <a:lstStyle/>
          <a:p>
            <a:pPr lvl="0"/>
            <a:r>
              <a:rPr lang="en-US" dirty="0"/>
              <a:t>Ali Zaidi</a:t>
            </a:r>
          </a:p>
          <a:p>
            <a:pPr lvl="0"/>
            <a:r>
              <a:rPr lang="en-US" dirty="0"/>
              <a:t>Data Scientist</a:t>
            </a:r>
          </a:p>
          <a:p>
            <a:pPr lvl="0"/>
            <a:r>
              <a:rPr lang="en-US" dirty="0"/>
              <a:t>Machine Learning Education Team</a:t>
            </a:r>
          </a:p>
        </p:txBody>
      </p:sp>
    </p:spTree>
    <p:extLst>
      <p:ext uri="{BB962C8B-B14F-4D97-AF65-F5344CB8AC3E}">
        <p14:creationId xmlns:p14="http://schemas.microsoft.com/office/powerpoint/2010/main" val="172514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 Customers File</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10</a:t>
            </a:fld>
            <a:endParaRPr lang="en-US" dirty="0"/>
          </a:p>
        </p:txBody>
      </p:sp>
      <p:pic>
        <p:nvPicPr>
          <p:cNvPr id="10" name="Picture 9"/>
          <p:cNvPicPr>
            <a:picLocks noChangeAspect="1"/>
          </p:cNvPicPr>
          <p:nvPr/>
        </p:nvPicPr>
        <p:blipFill>
          <a:blip r:embed="rId2"/>
          <a:stretch>
            <a:fillRect/>
          </a:stretch>
        </p:blipFill>
        <p:spPr>
          <a:xfrm>
            <a:off x="1181872" y="2180195"/>
            <a:ext cx="10695794" cy="3613838"/>
          </a:xfrm>
          <a:prstGeom prst="rect">
            <a:avLst/>
          </a:prstGeom>
          <a:ln>
            <a:solidFill>
              <a:schemeClr val="bg2"/>
            </a:solidFill>
          </a:ln>
        </p:spPr>
      </p:pic>
      <p:sp>
        <p:nvSpPr>
          <p:cNvPr id="12" name="TextBox 11"/>
          <p:cNvSpPr txBox="1"/>
          <p:nvPr/>
        </p:nvSpPr>
        <p:spPr>
          <a:xfrm>
            <a:off x="377690" y="1356520"/>
            <a:ext cx="1403616" cy="310868"/>
          </a:xfrm>
          <a:prstGeom prst="rect">
            <a:avLst/>
          </a:prstGeom>
          <a:solidFill>
            <a:schemeClr val="accent4">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Customer Id</a:t>
            </a:r>
          </a:p>
        </p:txBody>
      </p:sp>
      <p:cxnSp>
        <p:nvCxnSpPr>
          <p:cNvPr id="18" name="Straight Arrow Connector 17"/>
          <p:cNvCxnSpPr/>
          <p:nvPr/>
        </p:nvCxnSpPr>
        <p:spPr>
          <a:xfrm>
            <a:off x="1079498" y="1667388"/>
            <a:ext cx="221376" cy="5128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07764" y="1365947"/>
            <a:ext cx="1577889" cy="310868"/>
          </a:xfrm>
          <a:prstGeom prst="rect">
            <a:avLst/>
          </a:prstGeom>
          <a:solidFill>
            <a:schemeClr val="accent1">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Customer Name</a:t>
            </a:r>
          </a:p>
        </p:txBody>
      </p:sp>
      <p:cxnSp>
        <p:nvCxnSpPr>
          <p:cNvPr id="22" name="Straight Arrow Connector 21"/>
          <p:cNvCxnSpPr>
            <a:stCxn id="20" idx="2"/>
            <a:endCxn id="17" idx="0"/>
          </p:cNvCxnSpPr>
          <p:nvPr/>
        </p:nvCxnSpPr>
        <p:spPr>
          <a:xfrm flipH="1">
            <a:off x="2434835" y="1676815"/>
            <a:ext cx="1261874" cy="523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25783" y="1377475"/>
            <a:ext cx="1865205" cy="310868"/>
          </a:xfrm>
          <a:prstGeom prst="rect">
            <a:avLst/>
          </a:prstGeom>
          <a:solidFill>
            <a:schemeClr val="accent3">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Email Preferences</a:t>
            </a:r>
          </a:p>
        </p:txBody>
      </p:sp>
      <p:cxnSp>
        <p:nvCxnSpPr>
          <p:cNvPr id="25" name="Straight Arrow Connector 24"/>
          <p:cNvCxnSpPr>
            <a:stCxn id="23" idx="2"/>
            <a:endCxn id="19" idx="0"/>
          </p:cNvCxnSpPr>
          <p:nvPr/>
        </p:nvCxnSpPr>
        <p:spPr>
          <a:xfrm flipH="1">
            <a:off x="4763988" y="1688344"/>
            <a:ext cx="1494398" cy="5118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07644" y="6010961"/>
            <a:ext cx="1577889" cy="310868"/>
          </a:xfrm>
          <a:prstGeom prst="rect">
            <a:avLst/>
          </a:prstGeom>
          <a:solidFill>
            <a:schemeClr val="tx2">
              <a:lumMod val="60000"/>
              <a:lumOff val="40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Billing Address</a:t>
            </a:r>
          </a:p>
        </p:txBody>
      </p:sp>
      <p:cxnSp>
        <p:nvCxnSpPr>
          <p:cNvPr id="28" name="Straight Arrow Connector 27"/>
          <p:cNvCxnSpPr>
            <a:stCxn id="26" idx="0"/>
          </p:cNvCxnSpPr>
          <p:nvPr/>
        </p:nvCxnSpPr>
        <p:spPr>
          <a:xfrm flipH="1" flipV="1">
            <a:off x="6340701" y="5538671"/>
            <a:ext cx="1355888" cy="472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764458" y="3831680"/>
            <a:ext cx="1829880" cy="310868"/>
          </a:xfrm>
          <a:prstGeom prst="rect">
            <a:avLst/>
          </a:prstGeom>
          <a:solidFill>
            <a:schemeClr val="accent5">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Shipping Address</a:t>
            </a:r>
          </a:p>
        </p:txBody>
      </p:sp>
      <p:sp>
        <p:nvSpPr>
          <p:cNvPr id="38" name="Rectangle 37"/>
          <p:cNvSpPr/>
          <p:nvPr/>
        </p:nvSpPr>
        <p:spPr bwMode="auto">
          <a:xfrm>
            <a:off x="1190185" y="2200213"/>
            <a:ext cx="591120" cy="235505"/>
          </a:xfrm>
          <a:prstGeom prst="rect">
            <a:avLst/>
          </a:prstGeom>
          <a:solidFill>
            <a:schemeClr val="accent4">
              <a:lumMod val="75000"/>
              <a:alpha val="2784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34" name="Straight Arrow Connector 33"/>
          <p:cNvCxnSpPr>
            <a:stCxn id="29" idx="0"/>
          </p:cNvCxnSpPr>
          <p:nvPr/>
        </p:nvCxnSpPr>
        <p:spPr>
          <a:xfrm flipH="1" flipV="1">
            <a:off x="8260073" y="3400706"/>
            <a:ext cx="2419325" cy="4309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4739263" y="3169911"/>
            <a:ext cx="6859787" cy="235505"/>
          </a:xfrm>
          <a:prstGeom prst="rect">
            <a:avLst/>
          </a:prstGeom>
          <a:solidFill>
            <a:schemeClr val="accent5">
              <a:lumMod val="75000"/>
              <a:alpha val="2784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7" name="Rectangle 16"/>
          <p:cNvSpPr/>
          <p:nvPr/>
        </p:nvSpPr>
        <p:spPr bwMode="auto">
          <a:xfrm>
            <a:off x="1835471" y="2200213"/>
            <a:ext cx="1198726" cy="235505"/>
          </a:xfrm>
          <a:prstGeom prst="rect">
            <a:avLst/>
          </a:prstGeom>
          <a:solidFill>
            <a:schemeClr val="accent1">
              <a:alpha val="2784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9" name="Rectangle 18"/>
          <p:cNvSpPr/>
          <p:nvPr/>
        </p:nvSpPr>
        <p:spPr bwMode="auto">
          <a:xfrm>
            <a:off x="3093072" y="2200213"/>
            <a:ext cx="3341831" cy="235505"/>
          </a:xfrm>
          <a:prstGeom prst="rect">
            <a:avLst/>
          </a:prstGeom>
          <a:solidFill>
            <a:schemeClr val="accent3">
              <a:alpha val="2784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1" name="Rectangle 20"/>
          <p:cNvSpPr/>
          <p:nvPr/>
        </p:nvSpPr>
        <p:spPr bwMode="auto">
          <a:xfrm>
            <a:off x="1181872" y="5319754"/>
            <a:ext cx="5158829" cy="235505"/>
          </a:xfrm>
          <a:prstGeom prst="rect">
            <a:avLst/>
          </a:prstGeom>
          <a:solidFill>
            <a:schemeClr val="bg2">
              <a:lumMod val="25000"/>
              <a:alpha val="2784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4" name="Rectangle 23"/>
          <p:cNvSpPr/>
          <p:nvPr/>
        </p:nvSpPr>
        <p:spPr bwMode="auto">
          <a:xfrm>
            <a:off x="7182562" y="5084249"/>
            <a:ext cx="2492902" cy="235505"/>
          </a:xfrm>
          <a:prstGeom prst="rect">
            <a:avLst/>
          </a:prstGeom>
          <a:solidFill>
            <a:schemeClr val="bg2">
              <a:lumMod val="25000"/>
              <a:alpha val="2784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7" name="Straight Arrow Connector 6"/>
          <p:cNvCxnSpPr>
            <a:stCxn id="26" idx="0"/>
            <a:endCxn id="24" idx="2"/>
          </p:cNvCxnSpPr>
          <p:nvPr/>
        </p:nvCxnSpPr>
        <p:spPr>
          <a:xfrm flipV="1">
            <a:off x="7696589" y="5319754"/>
            <a:ext cx="732424" cy="6912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0471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 Orders File</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11</a:t>
            </a:fld>
            <a:endParaRPr lang="en-US" dirty="0"/>
          </a:p>
        </p:txBody>
      </p:sp>
      <p:pic>
        <p:nvPicPr>
          <p:cNvPr id="4" name="Picture 3"/>
          <p:cNvPicPr>
            <a:picLocks noChangeAspect="1"/>
          </p:cNvPicPr>
          <p:nvPr/>
        </p:nvPicPr>
        <p:blipFill>
          <a:blip r:embed="rId2"/>
          <a:stretch>
            <a:fillRect/>
          </a:stretch>
        </p:blipFill>
        <p:spPr>
          <a:xfrm>
            <a:off x="423468" y="2632661"/>
            <a:ext cx="11589539" cy="1729202"/>
          </a:xfrm>
          <a:prstGeom prst="rect">
            <a:avLst/>
          </a:prstGeom>
          <a:ln>
            <a:solidFill>
              <a:schemeClr val="bg1">
                <a:lumMod val="95000"/>
              </a:schemeClr>
            </a:solidFill>
          </a:ln>
        </p:spPr>
      </p:pic>
      <p:sp>
        <p:nvSpPr>
          <p:cNvPr id="5" name="TextBox 4"/>
          <p:cNvSpPr txBox="1"/>
          <p:nvPr/>
        </p:nvSpPr>
        <p:spPr>
          <a:xfrm>
            <a:off x="275163" y="2048333"/>
            <a:ext cx="1403616" cy="310868"/>
          </a:xfrm>
          <a:prstGeom prst="rect">
            <a:avLst/>
          </a:prstGeom>
          <a:solidFill>
            <a:schemeClr val="accent4">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Customer Id</a:t>
            </a:r>
          </a:p>
        </p:txBody>
      </p:sp>
      <p:sp>
        <p:nvSpPr>
          <p:cNvPr id="6" name="TextBox 5"/>
          <p:cNvSpPr txBox="1"/>
          <p:nvPr/>
        </p:nvSpPr>
        <p:spPr>
          <a:xfrm>
            <a:off x="2878764" y="2029629"/>
            <a:ext cx="2152523" cy="310868"/>
          </a:xfrm>
          <a:prstGeom prst="rect">
            <a:avLst/>
          </a:prstGeom>
          <a:solidFill>
            <a:schemeClr val="accent1">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Order Data and Time</a:t>
            </a:r>
          </a:p>
        </p:txBody>
      </p:sp>
      <p:sp>
        <p:nvSpPr>
          <p:cNvPr id="7" name="TextBox 6"/>
          <p:cNvSpPr txBox="1"/>
          <p:nvPr/>
        </p:nvSpPr>
        <p:spPr>
          <a:xfrm>
            <a:off x="423467" y="4785493"/>
            <a:ext cx="1865205" cy="310868"/>
          </a:xfrm>
          <a:prstGeom prst="rect">
            <a:avLst/>
          </a:prstGeom>
          <a:solidFill>
            <a:schemeClr val="accent3">
              <a:lumMod val="75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Order Id</a:t>
            </a:r>
          </a:p>
        </p:txBody>
      </p:sp>
      <p:sp>
        <p:nvSpPr>
          <p:cNvPr id="8" name="TextBox 7"/>
          <p:cNvSpPr txBox="1"/>
          <p:nvPr/>
        </p:nvSpPr>
        <p:spPr>
          <a:xfrm>
            <a:off x="7261528" y="4884419"/>
            <a:ext cx="1577889" cy="310868"/>
          </a:xfrm>
          <a:prstGeom prst="rect">
            <a:avLst/>
          </a:prstGeom>
          <a:solidFill>
            <a:schemeClr val="tx2">
              <a:lumMod val="60000"/>
              <a:lumOff val="40000"/>
            </a:schemeClr>
          </a:solidFill>
        </p:spPr>
        <p:txBody>
          <a:bodyPr wrap="none" lIns="186521" tIns="149217" rIns="186521" bIns="149217" rtlCol="0" anchor="ctr">
            <a:noAutofit/>
          </a:bodyPr>
          <a:lstStyle/>
          <a:p>
            <a:pPr algn="ctr">
              <a:lnSpc>
                <a:spcPct val="90000"/>
              </a:lnSpc>
              <a:spcAft>
                <a:spcPts val="612"/>
              </a:spcAft>
            </a:pPr>
            <a:r>
              <a:rPr lang="en-US" sz="1632" dirty="0">
                <a:solidFill>
                  <a:schemeClr val="bg1"/>
                </a:solidFill>
              </a:rPr>
              <a:t>Product Details</a:t>
            </a:r>
          </a:p>
        </p:txBody>
      </p:sp>
      <p:sp>
        <p:nvSpPr>
          <p:cNvPr id="9" name="Rectangle 8"/>
          <p:cNvSpPr/>
          <p:nvPr/>
        </p:nvSpPr>
        <p:spPr bwMode="auto">
          <a:xfrm>
            <a:off x="490734" y="2641946"/>
            <a:ext cx="527536" cy="250067"/>
          </a:xfrm>
          <a:prstGeom prst="rect">
            <a:avLst/>
          </a:prstGeom>
          <a:solidFill>
            <a:schemeClr val="accent4">
              <a:lumMod val="75000"/>
              <a:alpha val="5686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0" name="Rectangle 9"/>
          <p:cNvSpPr/>
          <p:nvPr/>
        </p:nvSpPr>
        <p:spPr bwMode="auto">
          <a:xfrm>
            <a:off x="1861386" y="2665498"/>
            <a:ext cx="2444543" cy="250067"/>
          </a:xfrm>
          <a:prstGeom prst="rect">
            <a:avLst/>
          </a:prstGeom>
          <a:solidFill>
            <a:schemeClr val="accent1">
              <a:lumMod val="50000"/>
              <a:alpha val="5686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1" name="Rectangle 10"/>
          <p:cNvSpPr/>
          <p:nvPr/>
        </p:nvSpPr>
        <p:spPr bwMode="auto">
          <a:xfrm>
            <a:off x="4268249" y="4040825"/>
            <a:ext cx="7564448" cy="250067"/>
          </a:xfrm>
          <a:prstGeom prst="rect">
            <a:avLst/>
          </a:prstGeom>
          <a:solidFill>
            <a:schemeClr val="tx1">
              <a:lumMod val="65000"/>
              <a:lumOff val="35000"/>
              <a:alpha val="5686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2" name="Rectangle 11"/>
          <p:cNvSpPr/>
          <p:nvPr/>
        </p:nvSpPr>
        <p:spPr bwMode="auto">
          <a:xfrm>
            <a:off x="1041815" y="4012589"/>
            <a:ext cx="636963" cy="250067"/>
          </a:xfrm>
          <a:prstGeom prst="rect">
            <a:avLst/>
          </a:prstGeom>
          <a:solidFill>
            <a:schemeClr val="accent3">
              <a:alpha val="56863"/>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14" name="Straight Arrow Connector 13"/>
          <p:cNvCxnSpPr>
            <a:stCxn id="6" idx="2"/>
            <a:endCxn id="10" idx="0"/>
          </p:cNvCxnSpPr>
          <p:nvPr/>
        </p:nvCxnSpPr>
        <p:spPr>
          <a:xfrm flipH="1">
            <a:off x="3083658" y="2340498"/>
            <a:ext cx="871368" cy="3250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11" idx="2"/>
          </p:cNvCxnSpPr>
          <p:nvPr/>
        </p:nvCxnSpPr>
        <p:spPr>
          <a:xfrm flipV="1">
            <a:off x="8050473" y="4290892"/>
            <a:ext cx="1" cy="5935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0"/>
            <a:endCxn id="12" idx="2"/>
          </p:cNvCxnSpPr>
          <p:nvPr/>
        </p:nvCxnSpPr>
        <p:spPr>
          <a:xfrm flipV="1">
            <a:off x="1356069" y="4262656"/>
            <a:ext cx="4228" cy="5228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9" idx="0"/>
          </p:cNvCxnSpPr>
          <p:nvPr/>
        </p:nvCxnSpPr>
        <p:spPr>
          <a:xfrm flipH="1">
            <a:off x="754502" y="2359201"/>
            <a:ext cx="222468" cy="2827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9346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Table Creation</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12</a:t>
            </a:fld>
            <a:endParaRPr lang="en-US" dirty="0"/>
          </a:p>
        </p:txBody>
      </p:sp>
      <p:graphicFrame>
        <p:nvGraphicFramePr>
          <p:cNvPr id="5" name="Table 4"/>
          <p:cNvGraphicFramePr>
            <a:graphicFrameLocks noGrp="1"/>
          </p:cNvGraphicFramePr>
          <p:nvPr>
            <p:extLst/>
          </p:nvPr>
        </p:nvGraphicFramePr>
        <p:xfrm>
          <a:off x="566529" y="1458822"/>
          <a:ext cx="5628844" cy="5243603"/>
        </p:xfrm>
        <a:graphic>
          <a:graphicData uri="http://schemas.openxmlformats.org/drawingml/2006/table">
            <a:tbl>
              <a:tblPr firstRow="1" bandRow="1">
                <a:tableStyleId>{C083E6E3-FA7D-4D7B-A595-EF9225AFEA82}</a:tableStyleId>
              </a:tblPr>
              <a:tblGrid>
                <a:gridCol w="1712805">
                  <a:extLst>
                    <a:ext uri="{9D8B030D-6E8A-4147-A177-3AD203B41FA5}">
                      <a16:colId xmlns:a16="http://schemas.microsoft.com/office/drawing/2014/main" val="1384300322"/>
                    </a:ext>
                  </a:extLst>
                </a:gridCol>
                <a:gridCol w="3916039">
                  <a:extLst>
                    <a:ext uri="{9D8B030D-6E8A-4147-A177-3AD203B41FA5}">
                      <a16:colId xmlns:a16="http://schemas.microsoft.com/office/drawing/2014/main" val="4056424228"/>
                    </a:ext>
                  </a:extLst>
                </a:gridCol>
              </a:tblGrid>
              <a:tr h="1061599">
                <a:tc>
                  <a:txBody>
                    <a:bodyPr/>
                    <a:lstStyle/>
                    <a:p>
                      <a:r>
                        <a:rPr lang="en-US" sz="1400" b="0" dirty="0">
                          <a:solidFill>
                            <a:schemeClr val="tx1">
                              <a:lumMod val="65000"/>
                              <a:lumOff val="35000"/>
                            </a:schemeClr>
                          </a:solidFill>
                        </a:rPr>
                        <a:t>Internal</a:t>
                      </a:r>
                      <a:r>
                        <a:rPr lang="en-US" sz="1400" b="0" baseline="0" dirty="0">
                          <a:solidFill>
                            <a:schemeClr val="tx1">
                              <a:lumMod val="65000"/>
                              <a:lumOff val="35000"/>
                            </a:schemeClr>
                          </a:solidFill>
                        </a:rPr>
                        <a:t> Tables</a:t>
                      </a:r>
                      <a:endParaRPr lang="en-US" sz="1400" b="0" dirty="0">
                        <a:solidFill>
                          <a:schemeClr val="tx1">
                            <a:lumMod val="65000"/>
                            <a:lumOff val="35000"/>
                          </a:schemeClr>
                        </a:solidFill>
                      </a:endParaRPr>
                    </a:p>
                  </a:txBody>
                  <a:tcPr marL="93260" marR="93260" marT="46630" marB="4663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400" b="0" dirty="0">
                          <a:solidFill>
                            <a:schemeClr val="tx1">
                              <a:lumMod val="65000"/>
                              <a:lumOff val="35000"/>
                            </a:schemeClr>
                          </a:solidFill>
                        </a:rPr>
                        <a:t>Manage/control the data.  </a:t>
                      </a:r>
                    </a:p>
                    <a:p>
                      <a:pPr marL="0" marR="0" indent="0" algn="l" defTabSz="914367" rtl="0" eaLnBrk="1" fontAlgn="auto" latinLnBrk="0" hangingPunct="1">
                        <a:lnSpc>
                          <a:spcPct val="100000"/>
                        </a:lnSpc>
                        <a:spcBef>
                          <a:spcPts val="0"/>
                        </a:spcBef>
                        <a:spcAft>
                          <a:spcPts val="0"/>
                        </a:spcAft>
                        <a:buClrTx/>
                        <a:buSzTx/>
                        <a:buFontTx/>
                        <a:buNone/>
                        <a:tabLst/>
                        <a:defRPr/>
                      </a:pPr>
                      <a:r>
                        <a:rPr lang="en-US" sz="1400" b="0" dirty="0">
                          <a:solidFill>
                            <a:schemeClr val="tx1">
                              <a:lumMod val="65000"/>
                              <a:lumOff val="35000"/>
                            </a:schemeClr>
                          </a:solidFill>
                        </a:rPr>
                        <a:t>If an internal table is dropped, the associated data is deleted. Default.</a:t>
                      </a:r>
                    </a:p>
                  </a:txBody>
                  <a:tcPr marL="93260" marR="93260" marT="46630" marB="46630" anchor="ctr"/>
                </a:tc>
                <a:extLst>
                  <a:ext uri="{0D108BD9-81ED-4DB2-BD59-A6C34878D82A}">
                    <a16:rowId xmlns:a16="http://schemas.microsoft.com/office/drawing/2014/main" val="1205131065"/>
                  </a:ext>
                </a:extLst>
              </a:tr>
              <a:tr h="1006064">
                <a:tc>
                  <a:txBody>
                    <a:bodyPr/>
                    <a:lstStyle/>
                    <a:p>
                      <a:r>
                        <a:rPr lang="en-US" sz="1400" dirty="0">
                          <a:solidFill>
                            <a:schemeClr val="tx1">
                              <a:lumMod val="65000"/>
                              <a:lumOff val="35000"/>
                            </a:schemeClr>
                          </a:solidFill>
                        </a:rPr>
                        <a:t>External Tables</a:t>
                      </a:r>
                    </a:p>
                  </a:txBody>
                  <a:tcPr marL="93260" marR="93260" marT="46630" marB="46630" anchor="ctr"/>
                </a:tc>
                <a:tc>
                  <a:txBody>
                    <a:bodyPr/>
                    <a:lstStyle/>
                    <a:p>
                      <a:r>
                        <a:rPr lang="en-US" sz="1400" dirty="0">
                          <a:solidFill>
                            <a:schemeClr val="tx1">
                              <a:lumMod val="65000"/>
                              <a:lumOff val="35000"/>
                            </a:schemeClr>
                          </a:solidFill>
                        </a:rPr>
                        <a:t>Do not manage/control the data. </a:t>
                      </a:r>
                    </a:p>
                    <a:p>
                      <a:r>
                        <a:rPr lang="en-US" sz="1400" dirty="0">
                          <a:solidFill>
                            <a:schemeClr val="tx1">
                              <a:lumMod val="65000"/>
                              <a:lumOff val="35000"/>
                            </a:schemeClr>
                          </a:solidFill>
                        </a:rPr>
                        <a:t>If an external</a:t>
                      </a:r>
                      <a:r>
                        <a:rPr lang="en-US" sz="1400" baseline="0" dirty="0">
                          <a:solidFill>
                            <a:schemeClr val="tx1">
                              <a:lumMod val="65000"/>
                              <a:lumOff val="35000"/>
                            </a:schemeClr>
                          </a:solidFill>
                        </a:rPr>
                        <a:t> table </a:t>
                      </a:r>
                      <a:r>
                        <a:rPr lang="en-US" sz="1400" dirty="0">
                          <a:solidFill>
                            <a:schemeClr val="tx1">
                              <a:lumMod val="65000"/>
                              <a:lumOff val="35000"/>
                            </a:schemeClr>
                          </a:solidFill>
                        </a:rPr>
                        <a:t>is dropped the associated data is not deleted.</a:t>
                      </a:r>
                      <a:endParaRPr lang="en-US" sz="16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2828221985"/>
                  </a:ext>
                </a:extLst>
              </a:tr>
              <a:tr h="2166476">
                <a:tc>
                  <a:txBody>
                    <a:bodyPr/>
                    <a:lstStyle/>
                    <a:p>
                      <a:r>
                        <a:rPr lang="en-US" sz="1400" dirty="0">
                          <a:solidFill>
                            <a:schemeClr val="tx1">
                              <a:lumMod val="65000"/>
                              <a:lumOff val="35000"/>
                            </a:schemeClr>
                          </a:solidFill>
                        </a:rPr>
                        <a:t>LOCATION</a:t>
                      </a:r>
                    </a:p>
                  </a:txBody>
                  <a:tcPr marL="93260" marR="93260" marT="46630" marB="46630" anchor="ctr"/>
                </a:tc>
                <a:tc>
                  <a:txBody>
                    <a:bodyPr/>
                    <a:lstStyle/>
                    <a:p>
                      <a:pPr marL="0" indent="0">
                        <a:spcAft>
                          <a:spcPts val="600"/>
                        </a:spcAft>
                        <a:buFont typeface="Arial" panose="020B0604020202020204" pitchFamily="34" charset="0"/>
                        <a:buNone/>
                      </a:pPr>
                      <a:r>
                        <a:rPr lang="en-US" sz="1400" dirty="0">
                          <a:solidFill>
                            <a:schemeClr val="tx1">
                              <a:lumMod val="65000"/>
                              <a:lumOff val="35000"/>
                            </a:schemeClr>
                          </a:solidFill>
                        </a:rPr>
                        <a:t>Locatio</a:t>
                      </a:r>
                      <a:r>
                        <a:rPr lang="en-US" sz="1400" baseline="0" dirty="0">
                          <a:solidFill>
                            <a:schemeClr val="tx1">
                              <a:lumMod val="65000"/>
                              <a:lumOff val="35000"/>
                            </a:schemeClr>
                          </a:solidFill>
                        </a:rPr>
                        <a:t>n of</a:t>
                      </a:r>
                      <a:r>
                        <a:rPr lang="en-US" sz="1400" dirty="0">
                          <a:solidFill>
                            <a:schemeClr val="tx1">
                              <a:lumMod val="65000"/>
                              <a:lumOff val="35000"/>
                            </a:schemeClr>
                          </a:solidFill>
                        </a:rPr>
                        <a:t> the data can be specified with LOCATION keyword</a:t>
                      </a:r>
                    </a:p>
                    <a:p>
                      <a:pPr marL="342917" lvl="0" indent="-274320">
                        <a:spcAft>
                          <a:spcPts val="600"/>
                        </a:spcAft>
                        <a:buFont typeface="Arial" panose="020B0604020202020204" pitchFamily="34" charset="0"/>
                        <a:buChar char="•"/>
                      </a:pPr>
                      <a:r>
                        <a:rPr lang="en-US" sz="1400" dirty="0">
                          <a:solidFill>
                            <a:schemeClr val="tx1">
                              <a:lumMod val="65000"/>
                              <a:lumOff val="35000"/>
                            </a:schemeClr>
                          </a:solidFill>
                        </a:rPr>
                        <a:t>Location</a:t>
                      </a:r>
                      <a:r>
                        <a:rPr lang="en-US" sz="1400" baseline="0" dirty="0">
                          <a:solidFill>
                            <a:schemeClr val="tx1">
                              <a:lumMod val="65000"/>
                              <a:lumOff val="35000"/>
                            </a:schemeClr>
                          </a:solidFill>
                        </a:rPr>
                        <a:t> can be a </a:t>
                      </a:r>
                      <a:r>
                        <a:rPr lang="en-US" sz="1400" dirty="0">
                          <a:solidFill>
                            <a:schemeClr val="tx1">
                              <a:lumMod val="65000"/>
                              <a:lumOff val="35000"/>
                            </a:schemeClr>
                          </a:solidFill>
                        </a:rPr>
                        <a:t>HDFS folder that already has the data.</a:t>
                      </a:r>
                      <a:r>
                        <a:rPr lang="en-US" sz="1400" baseline="0" dirty="0">
                          <a:solidFill>
                            <a:schemeClr val="tx1">
                              <a:lumMod val="65000"/>
                              <a:lumOff val="35000"/>
                            </a:schemeClr>
                          </a:solidFill>
                        </a:rPr>
                        <a:t> Or d</a:t>
                      </a:r>
                      <a:r>
                        <a:rPr lang="en-US" sz="1400" dirty="0">
                          <a:solidFill>
                            <a:schemeClr val="tx1">
                              <a:lumMod val="65000"/>
                              <a:lumOff val="35000"/>
                            </a:schemeClr>
                          </a:solidFill>
                        </a:rPr>
                        <a:t>ata can be added later to an empty folder.</a:t>
                      </a:r>
                    </a:p>
                    <a:p>
                      <a:pPr marL="342917" lvl="0" indent="-274320">
                        <a:buFont typeface="Arial" panose="020B0604020202020204" pitchFamily="34" charset="0"/>
                        <a:buChar char="•"/>
                      </a:pPr>
                      <a:r>
                        <a:rPr lang="en-US" sz="1400" dirty="0">
                          <a:solidFill>
                            <a:schemeClr val="tx1">
                              <a:lumMod val="65000"/>
                              <a:lumOff val="35000"/>
                            </a:schemeClr>
                          </a:solidFill>
                        </a:rPr>
                        <a:t>If not specified, default</a:t>
                      </a:r>
                      <a:r>
                        <a:rPr lang="en-US" sz="1400" baseline="0" dirty="0">
                          <a:solidFill>
                            <a:schemeClr val="tx1">
                              <a:lumMod val="65000"/>
                              <a:lumOff val="35000"/>
                            </a:schemeClr>
                          </a:solidFill>
                        </a:rPr>
                        <a:t> </a:t>
                      </a:r>
                      <a:r>
                        <a:rPr lang="en-US" sz="1400" dirty="0">
                          <a:solidFill>
                            <a:schemeClr val="tx1">
                              <a:lumMod val="65000"/>
                              <a:lumOff val="35000"/>
                            </a:schemeClr>
                          </a:solidFill>
                        </a:rPr>
                        <a:t>is: /hive/warehouse/</a:t>
                      </a:r>
                      <a:endParaRPr lang="en-US" sz="1400" i="1"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2244621386"/>
                  </a:ext>
                </a:extLst>
              </a:tr>
              <a:tr h="1009464">
                <a:tc>
                  <a:txBody>
                    <a:bodyPr/>
                    <a:lstStyle/>
                    <a:p>
                      <a:r>
                        <a:rPr lang="en-US" sz="1400" dirty="0">
                          <a:solidFill>
                            <a:schemeClr val="tx1">
                              <a:lumMod val="65000"/>
                              <a:lumOff val="35000"/>
                            </a:schemeClr>
                          </a:solidFill>
                        </a:rPr>
                        <a:t>Multiple Views</a:t>
                      </a:r>
                    </a:p>
                  </a:txBody>
                  <a:tcPr marL="93260" marR="93260" marT="46630" marB="46630" anchor="ctr"/>
                </a:tc>
                <a:tc>
                  <a:txBody>
                    <a:bodyPr/>
                    <a:lstStyle/>
                    <a:p>
                      <a:r>
                        <a:rPr lang="en-US" sz="1600" dirty="0">
                          <a:solidFill>
                            <a:schemeClr val="tx1">
                              <a:lumMod val="65000"/>
                              <a:lumOff val="35000"/>
                            </a:schemeClr>
                          </a:solidFill>
                        </a:rPr>
                        <a:t>Multiple</a:t>
                      </a:r>
                      <a:r>
                        <a:rPr lang="en-US" sz="1600" baseline="0" dirty="0">
                          <a:solidFill>
                            <a:schemeClr val="tx1">
                              <a:lumMod val="65000"/>
                              <a:lumOff val="35000"/>
                            </a:schemeClr>
                          </a:solidFill>
                        </a:rPr>
                        <a:t> tables can point to the same data</a:t>
                      </a:r>
                      <a:endParaRPr lang="en-US" sz="16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4016489077"/>
                  </a:ext>
                </a:extLst>
              </a:tr>
            </a:tbl>
          </a:graphicData>
        </a:graphic>
      </p:graphicFrame>
      <p:pic>
        <p:nvPicPr>
          <p:cNvPr id="8" name="Picture 7"/>
          <p:cNvPicPr>
            <a:picLocks noChangeAspect="1"/>
          </p:cNvPicPr>
          <p:nvPr/>
        </p:nvPicPr>
        <p:blipFill>
          <a:blip r:embed="rId3"/>
          <a:stretch>
            <a:fillRect/>
          </a:stretch>
        </p:blipFill>
        <p:spPr>
          <a:xfrm>
            <a:off x="6400395" y="1718545"/>
            <a:ext cx="5653908" cy="4701875"/>
          </a:xfrm>
          <a:prstGeom prst="rect">
            <a:avLst/>
          </a:prstGeom>
          <a:ln>
            <a:solidFill>
              <a:schemeClr val="bg2">
                <a:lumMod val="50000"/>
              </a:schemeClr>
            </a:solidFill>
          </a:ln>
        </p:spPr>
      </p:pic>
      <p:sp>
        <p:nvSpPr>
          <p:cNvPr id="7" name="TextBox 6"/>
          <p:cNvSpPr txBox="1"/>
          <p:nvPr/>
        </p:nvSpPr>
        <p:spPr>
          <a:xfrm>
            <a:off x="10685039" y="885502"/>
            <a:ext cx="1574288" cy="873085"/>
          </a:xfrm>
          <a:prstGeom prst="rect">
            <a:avLst/>
          </a:prstGeom>
          <a:solidFill>
            <a:schemeClr val="accent3"/>
          </a:solidFill>
        </p:spPr>
        <p:txBody>
          <a:bodyPr wrap="square" lIns="93260" tIns="93260" rIns="93260" bIns="93260" rtlCol="0">
            <a:noAutofit/>
          </a:bodyPr>
          <a:lstStyle/>
          <a:p>
            <a:pPr algn="ctr">
              <a:lnSpc>
                <a:spcPct val="90000"/>
              </a:lnSpc>
              <a:spcAft>
                <a:spcPts val="612"/>
              </a:spcAft>
            </a:pPr>
            <a:r>
              <a:rPr lang="en-US" sz="1632" dirty="0">
                <a:solidFill>
                  <a:schemeClr val="bg1"/>
                </a:solidFill>
              </a:rPr>
              <a:t>Hive supports complex types such as “map”</a:t>
            </a:r>
          </a:p>
        </p:txBody>
      </p:sp>
      <p:sp>
        <p:nvSpPr>
          <p:cNvPr id="10" name="TextBox 9"/>
          <p:cNvSpPr txBox="1"/>
          <p:nvPr/>
        </p:nvSpPr>
        <p:spPr>
          <a:xfrm>
            <a:off x="7128432" y="6272043"/>
            <a:ext cx="4751367" cy="568089"/>
          </a:xfrm>
          <a:prstGeom prst="rect">
            <a:avLst/>
          </a:prstGeom>
          <a:solidFill>
            <a:schemeClr val="bg1">
              <a:lumMod val="95000"/>
            </a:schemeClr>
          </a:solidFill>
        </p:spPr>
        <p:txBody>
          <a:bodyPr wrap="square" lIns="186521" tIns="93260" rIns="186521" bIns="93260"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HDInsight Hive Tables can directly point to Azure Data Lake Store files</a:t>
            </a:r>
          </a:p>
        </p:txBody>
      </p:sp>
      <p:sp>
        <p:nvSpPr>
          <p:cNvPr id="4" name="Rectangle 3"/>
          <p:cNvSpPr/>
          <p:nvPr/>
        </p:nvSpPr>
        <p:spPr bwMode="auto">
          <a:xfrm>
            <a:off x="7686860" y="5207030"/>
            <a:ext cx="2478457" cy="176704"/>
          </a:xfrm>
          <a:prstGeom prst="rect">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11" name="Straight Arrow Connector 10"/>
          <p:cNvCxnSpPr>
            <a:stCxn id="7" idx="2"/>
          </p:cNvCxnSpPr>
          <p:nvPr/>
        </p:nvCxnSpPr>
        <p:spPr>
          <a:xfrm flipH="1">
            <a:off x="10504444" y="1758586"/>
            <a:ext cx="967739" cy="1416033"/>
          </a:xfrm>
          <a:prstGeom prst="straightConnector1">
            <a:avLst/>
          </a:prstGeom>
          <a:ln w="28575">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0"/>
          </p:cNvCxnSpPr>
          <p:nvPr/>
        </p:nvCxnSpPr>
        <p:spPr>
          <a:xfrm flipH="1" flipV="1">
            <a:off x="8926089" y="5383734"/>
            <a:ext cx="578026" cy="888309"/>
          </a:xfrm>
          <a:prstGeom prst="straightConnector1">
            <a:avLst/>
          </a:prstGeom>
          <a:ln w="28575">
            <a:solidFill>
              <a:schemeClr val="accent4">
                <a:lumMod val="75000"/>
              </a:schemeClr>
            </a:solidFill>
            <a:headEnd type="none"/>
            <a:tailEnd type="triangle"/>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8217742" y="6821540"/>
            <a:ext cx="3033784" cy="199627"/>
          </a:xfrm>
          <a:prstGeom prst="rect">
            <a:avLst/>
          </a:prstGeom>
          <a:noFill/>
        </p:spPr>
        <p:txBody>
          <a:bodyPr wrap="none" lIns="0" tIns="0" rIns="0" bIns="0" rtlCol="0" anchor="ctr">
            <a:noAutofit/>
          </a:bodyPr>
          <a:lstStyle/>
          <a:p>
            <a:pPr>
              <a:lnSpc>
                <a:spcPct val="90000"/>
              </a:lnSpc>
              <a:spcAft>
                <a:spcPts val="612"/>
              </a:spcAft>
            </a:pPr>
            <a:r>
              <a:rPr lang="en-US" sz="1122" i="1" dirty="0">
                <a:solidFill>
                  <a:schemeClr val="tx1">
                    <a:lumMod val="85000"/>
                    <a:lumOff val="15000"/>
                  </a:schemeClr>
                </a:solidFill>
              </a:rPr>
              <a:t>* Order table creation is shown in notes sections</a:t>
            </a:r>
          </a:p>
        </p:txBody>
      </p:sp>
    </p:spTree>
    <p:extLst>
      <p:ext uri="{BB962C8B-B14F-4D97-AF65-F5344CB8AC3E}">
        <p14:creationId xmlns:p14="http://schemas.microsoft.com/office/powerpoint/2010/main" val="179865287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into Hive Tables</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z="1020"/>
              <a:pPr>
                <a:defRPr/>
              </a:pPr>
              <a:t>13</a:t>
            </a:fld>
            <a:endParaRPr lang="en-US" sz="1020" dirty="0"/>
          </a:p>
        </p:txBody>
      </p:sp>
      <p:graphicFrame>
        <p:nvGraphicFramePr>
          <p:cNvPr id="5" name="Table 4"/>
          <p:cNvGraphicFramePr>
            <a:graphicFrameLocks noGrp="1"/>
          </p:cNvGraphicFramePr>
          <p:nvPr>
            <p:extLst/>
          </p:nvPr>
        </p:nvGraphicFramePr>
        <p:xfrm>
          <a:off x="481669" y="1586270"/>
          <a:ext cx="11498176" cy="2752362"/>
        </p:xfrm>
        <a:graphic>
          <a:graphicData uri="http://schemas.openxmlformats.org/drawingml/2006/table">
            <a:tbl>
              <a:tblPr firstRow="1" bandRow="1">
                <a:tableStyleId>{2D5ABB26-0587-4C30-8999-92F81FD0307C}</a:tableStyleId>
              </a:tblPr>
              <a:tblGrid>
                <a:gridCol w="4591266">
                  <a:extLst>
                    <a:ext uri="{9D8B030D-6E8A-4147-A177-3AD203B41FA5}">
                      <a16:colId xmlns:a16="http://schemas.microsoft.com/office/drawing/2014/main" val="1384300322"/>
                    </a:ext>
                  </a:extLst>
                </a:gridCol>
                <a:gridCol w="6906910">
                  <a:extLst>
                    <a:ext uri="{9D8B030D-6E8A-4147-A177-3AD203B41FA5}">
                      <a16:colId xmlns:a16="http://schemas.microsoft.com/office/drawing/2014/main" val="4056424228"/>
                    </a:ext>
                  </a:extLst>
                </a:gridCol>
              </a:tblGrid>
              <a:tr h="935666">
                <a:tc>
                  <a:txBody>
                    <a:bodyPr/>
                    <a:lstStyle/>
                    <a:p>
                      <a:pPr lvl="0"/>
                      <a:r>
                        <a:rPr lang="en-US" sz="1600" dirty="0">
                          <a:solidFill>
                            <a:schemeClr val="tx1">
                              <a:lumMod val="65000"/>
                              <a:lumOff val="35000"/>
                            </a:schemeClr>
                          </a:solidFill>
                        </a:rPr>
                        <a:t>Load local</a:t>
                      </a:r>
                      <a:r>
                        <a:rPr lang="en-US" sz="1600" baseline="0" dirty="0">
                          <a:solidFill>
                            <a:schemeClr val="tx1">
                              <a:lumMod val="65000"/>
                              <a:lumOff val="35000"/>
                            </a:schemeClr>
                          </a:solidFill>
                        </a:rPr>
                        <a:t> data</a:t>
                      </a:r>
                      <a:endParaRPr lang="en-US" sz="1600" dirty="0">
                        <a:solidFill>
                          <a:schemeClr val="tx1">
                            <a:lumMod val="65000"/>
                            <a:lumOff val="35000"/>
                          </a:schemeClr>
                        </a:solidFill>
                      </a:endParaRPr>
                    </a:p>
                  </a:txBody>
                  <a:tcPr marL="93260" marR="93260" marT="46630" marB="4663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4F8"/>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baseline="0" dirty="0">
                          <a:solidFill>
                            <a:schemeClr val="accent3"/>
                          </a:solidFill>
                        </a:rPr>
                        <a:t>LOAD DATA LOCAL INPATH ... INTO TABLE … </a:t>
                      </a:r>
                    </a:p>
                    <a:p>
                      <a:pPr marL="0" marR="0" indent="0" algn="l" defTabSz="914367" rtl="0" eaLnBrk="1" fontAlgn="auto" latinLnBrk="0" hangingPunct="1">
                        <a:lnSpc>
                          <a:spcPct val="100000"/>
                        </a:lnSpc>
                        <a:spcBef>
                          <a:spcPts val="0"/>
                        </a:spcBef>
                        <a:spcAft>
                          <a:spcPts val="0"/>
                        </a:spcAft>
                        <a:buClrTx/>
                        <a:buSzTx/>
                        <a:buFontTx/>
                        <a:buNone/>
                        <a:tabLst/>
                        <a:defRPr/>
                      </a:pPr>
                      <a:r>
                        <a:rPr lang="en-US" sz="1600" baseline="0" dirty="0" err="1">
                          <a:solidFill>
                            <a:schemeClr val="accent3"/>
                          </a:solidFill>
                        </a:rPr>
                        <a:t>hadoop</a:t>
                      </a:r>
                      <a:r>
                        <a:rPr lang="en-US" sz="1600" baseline="0" dirty="0">
                          <a:solidFill>
                            <a:schemeClr val="accent3"/>
                          </a:solidFill>
                        </a:rPr>
                        <a:t> </a:t>
                      </a:r>
                      <a:r>
                        <a:rPr lang="en-US" sz="1600" baseline="0" dirty="0" err="1">
                          <a:solidFill>
                            <a:schemeClr val="accent3"/>
                          </a:solidFill>
                        </a:rPr>
                        <a:t>dfs</a:t>
                      </a:r>
                      <a:r>
                        <a:rPr lang="en-US" sz="1600" baseline="0" dirty="0">
                          <a:solidFill>
                            <a:schemeClr val="accent3"/>
                          </a:solidFill>
                        </a:rPr>
                        <a:t> –put </a:t>
                      </a:r>
                      <a:r>
                        <a:rPr lang="en-US" sz="1600" baseline="0" dirty="0">
                          <a:solidFill>
                            <a:schemeClr val="accent2">
                              <a:lumMod val="75000"/>
                            </a:schemeClr>
                          </a:solidFill>
                        </a:rPr>
                        <a:t>‘local source’ ‘destination’</a:t>
                      </a:r>
                    </a:p>
                  </a:txBody>
                  <a:tcPr marL="93260" marR="93260" marT="46630" marB="4663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4F8"/>
                    </a:solidFill>
                  </a:tcPr>
                </a:tc>
                <a:extLst>
                  <a:ext uri="{0D108BD9-81ED-4DB2-BD59-A6C34878D82A}">
                    <a16:rowId xmlns:a16="http://schemas.microsoft.com/office/drawing/2014/main" val="1205131065"/>
                  </a:ext>
                </a:extLst>
              </a:tr>
              <a:tr h="920247">
                <a:tc>
                  <a:txBody>
                    <a:bodyPr/>
                    <a:lstStyle/>
                    <a:p>
                      <a:pPr lvl="0"/>
                      <a:r>
                        <a:rPr lang="en-US" sz="1600" dirty="0">
                          <a:solidFill>
                            <a:schemeClr val="tx1">
                              <a:lumMod val="65000"/>
                              <a:lumOff val="35000"/>
                            </a:schemeClr>
                          </a:solidFill>
                        </a:rPr>
                        <a:t>Load</a:t>
                      </a:r>
                      <a:r>
                        <a:rPr lang="en-US" sz="1600" baseline="0" dirty="0">
                          <a:solidFill>
                            <a:schemeClr val="tx1">
                              <a:lumMod val="65000"/>
                              <a:lumOff val="35000"/>
                            </a:schemeClr>
                          </a:solidFill>
                        </a:rPr>
                        <a:t> d</a:t>
                      </a:r>
                      <a:r>
                        <a:rPr lang="en-US" sz="1600" dirty="0">
                          <a:solidFill>
                            <a:schemeClr val="tx1">
                              <a:lumMod val="65000"/>
                              <a:lumOff val="35000"/>
                            </a:schemeClr>
                          </a:solidFill>
                        </a:rPr>
                        <a:t>ata</a:t>
                      </a:r>
                      <a:r>
                        <a:rPr lang="en-US" sz="1600" baseline="0" dirty="0">
                          <a:solidFill>
                            <a:schemeClr val="tx1">
                              <a:lumMod val="65000"/>
                              <a:lumOff val="35000"/>
                            </a:schemeClr>
                          </a:solidFill>
                        </a:rPr>
                        <a:t> from other Hive tables</a:t>
                      </a:r>
                      <a:endParaRPr lang="en-US" sz="1600" dirty="0">
                        <a:solidFill>
                          <a:schemeClr val="tx1">
                            <a:lumMod val="65000"/>
                            <a:lumOff val="35000"/>
                          </a:schemeClr>
                        </a:solidFill>
                      </a:endParaRPr>
                    </a:p>
                  </a:txBody>
                  <a:tcPr marL="93260" marR="93260" marT="46630" marB="4663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accent3"/>
                          </a:solidFill>
                        </a:rPr>
                        <a:t>INSERT</a:t>
                      </a:r>
                      <a:r>
                        <a:rPr lang="en-US" sz="1600" baseline="0" dirty="0">
                          <a:solidFill>
                            <a:schemeClr val="accent3"/>
                          </a:solidFill>
                        </a:rPr>
                        <a:t> INTO TABLE ‘</a:t>
                      </a:r>
                      <a:r>
                        <a:rPr lang="en-US" sz="1600" baseline="0" dirty="0">
                          <a:solidFill>
                            <a:schemeClr val="accent2"/>
                          </a:solidFill>
                        </a:rPr>
                        <a:t>destination-hive-table</a:t>
                      </a:r>
                      <a:r>
                        <a:rPr lang="en-US" sz="1600" baseline="0" dirty="0">
                          <a:solidFill>
                            <a:schemeClr val="accent3"/>
                          </a:solidFill>
                        </a:rPr>
                        <a:t>’ </a:t>
                      </a:r>
                      <a:br>
                        <a:rPr lang="en-US" sz="1600" baseline="0" dirty="0">
                          <a:solidFill>
                            <a:schemeClr val="accent3"/>
                          </a:solidFill>
                        </a:rPr>
                      </a:br>
                      <a:r>
                        <a:rPr lang="en-US" sz="1600" baseline="0" dirty="0">
                          <a:solidFill>
                            <a:schemeClr val="accent3"/>
                          </a:solidFill>
                        </a:rPr>
                        <a:t>SELECT ‘</a:t>
                      </a:r>
                      <a:r>
                        <a:rPr lang="en-US" sz="1600" baseline="0" dirty="0">
                          <a:solidFill>
                            <a:schemeClr val="accent2"/>
                          </a:solidFill>
                        </a:rPr>
                        <a:t>select-statement</a:t>
                      </a:r>
                      <a:r>
                        <a:rPr lang="en-US" sz="1600" baseline="0" dirty="0">
                          <a:solidFill>
                            <a:schemeClr val="accent3"/>
                          </a:solidFill>
                        </a:rPr>
                        <a:t>’ FROM </a:t>
                      </a:r>
                      <a:r>
                        <a:rPr lang="en-US" sz="1600" baseline="0" dirty="0">
                          <a:solidFill>
                            <a:schemeClr val="tx1">
                              <a:lumMod val="75000"/>
                              <a:lumOff val="25000"/>
                            </a:schemeClr>
                          </a:solidFill>
                        </a:rPr>
                        <a:t>‘</a:t>
                      </a:r>
                      <a:r>
                        <a:rPr lang="en-US" sz="1600" baseline="0" dirty="0">
                          <a:solidFill>
                            <a:schemeClr val="accent2"/>
                          </a:solidFill>
                        </a:rPr>
                        <a:t>source-hive-table</a:t>
                      </a:r>
                      <a:r>
                        <a:rPr lang="en-US" sz="1600" baseline="0" dirty="0">
                          <a:solidFill>
                            <a:schemeClr val="tx1">
                              <a:lumMod val="75000"/>
                              <a:lumOff val="25000"/>
                            </a:schemeClr>
                          </a:solidFill>
                        </a:rPr>
                        <a:t>’</a:t>
                      </a:r>
                    </a:p>
                  </a:txBody>
                  <a:tcPr marL="93260" marR="93260" marT="46630" marB="4663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221985"/>
                  </a:ext>
                </a:extLst>
              </a:tr>
              <a:tr h="896449">
                <a:tc>
                  <a:txBody>
                    <a:bodyPr/>
                    <a:lstStyle/>
                    <a:p>
                      <a:pPr lvl="0"/>
                      <a:r>
                        <a:rPr lang="en-US" sz="1600" dirty="0">
                          <a:solidFill>
                            <a:schemeClr val="tx1">
                              <a:lumMod val="65000"/>
                              <a:lumOff val="35000"/>
                            </a:schemeClr>
                          </a:solidFill>
                        </a:rPr>
                        <a:t>Insert</a:t>
                      </a:r>
                      <a:r>
                        <a:rPr lang="en-US" sz="1600" baseline="0" dirty="0">
                          <a:solidFill>
                            <a:schemeClr val="tx1">
                              <a:lumMod val="65000"/>
                              <a:lumOff val="35000"/>
                            </a:schemeClr>
                          </a:solidFill>
                        </a:rPr>
                        <a:t> values directly</a:t>
                      </a:r>
                      <a:endParaRPr lang="en-US" sz="1600" dirty="0">
                        <a:solidFill>
                          <a:schemeClr val="tx1">
                            <a:lumMod val="65000"/>
                            <a:lumOff val="35000"/>
                          </a:schemeClr>
                        </a:solidFill>
                      </a:endParaRPr>
                    </a:p>
                  </a:txBody>
                  <a:tcPr marL="93260" marR="93260" marT="46630" marB="4663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4F8"/>
                    </a:solidFill>
                  </a:tcPr>
                </a:tc>
                <a:tc>
                  <a:txBody>
                    <a:bodyPr/>
                    <a:lstStyle/>
                    <a:p>
                      <a:pPr marL="0" indent="0">
                        <a:spcAft>
                          <a:spcPts val="600"/>
                        </a:spcAft>
                        <a:buFont typeface="Arial" panose="020B0604020202020204" pitchFamily="34" charset="0"/>
                        <a:buNone/>
                      </a:pPr>
                      <a:r>
                        <a:rPr lang="en-US" sz="1600" i="0" dirty="0">
                          <a:solidFill>
                            <a:schemeClr val="accent3"/>
                          </a:solidFill>
                        </a:rPr>
                        <a:t>INSERT</a:t>
                      </a:r>
                      <a:r>
                        <a:rPr lang="en-US" sz="1600" i="0" baseline="0" dirty="0">
                          <a:solidFill>
                            <a:schemeClr val="accent3"/>
                          </a:solidFill>
                        </a:rPr>
                        <a:t> INTO TABLE </a:t>
                      </a:r>
                      <a:r>
                        <a:rPr lang="en-US" sz="1600" i="0" baseline="0" dirty="0">
                          <a:solidFill>
                            <a:schemeClr val="tx1">
                              <a:lumMod val="65000"/>
                              <a:lumOff val="35000"/>
                            </a:schemeClr>
                          </a:solidFill>
                        </a:rPr>
                        <a:t>‘</a:t>
                      </a:r>
                      <a:r>
                        <a:rPr lang="en-US" sz="1600" i="0" baseline="0" dirty="0" err="1">
                          <a:solidFill>
                            <a:schemeClr val="accent2"/>
                          </a:solidFill>
                        </a:rPr>
                        <a:t>tablename</a:t>
                      </a:r>
                      <a:r>
                        <a:rPr lang="en-US" sz="1600" i="0" baseline="0" dirty="0">
                          <a:solidFill>
                            <a:schemeClr val="tx1">
                              <a:lumMod val="65000"/>
                              <a:lumOff val="35000"/>
                            </a:schemeClr>
                          </a:solidFill>
                        </a:rPr>
                        <a:t>’ </a:t>
                      </a:r>
                      <a:br>
                        <a:rPr lang="en-US" sz="1600" i="0" baseline="0" dirty="0">
                          <a:solidFill>
                            <a:schemeClr val="tx1">
                              <a:lumMod val="65000"/>
                              <a:lumOff val="35000"/>
                            </a:schemeClr>
                          </a:solidFill>
                        </a:rPr>
                      </a:br>
                      <a:r>
                        <a:rPr lang="en-US" sz="1600" i="0" baseline="0" dirty="0">
                          <a:solidFill>
                            <a:schemeClr val="accent3"/>
                          </a:solidFill>
                        </a:rPr>
                        <a:t>VALUES</a:t>
                      </a:r>
                      <a:r>
                        <a:rPr lang="en-US" sz="1600" i="0" baseline="0" dirty="0">
                          <a:solidFill>
                            <a:schemeClr val="tx1">
                              <a:lumMod val="65000"/>
                              <a:lumOff val="35000"/>
                            </a:schemeClr>
                          </a:solidFill>
                        </a:rPr>
                        <a:t> (row1_values), (row2_values), …. </a:t>
                      </a:r>
                      <a:endParaRPr lang="en-US" sz="1600" i="0" dirty="0">
                        <a:solidFill>
                          <a:schemeClr val="tx1">
                            <a:lumMod val="65000"/>
                            <a:lumOff val="35000"/>
                          </a:schemeClr>
                        </a:solidFill>
                      </a:endParaRPr>
                    </a:p>
                  </a:txBody>
                  <a:tcPr marL="93260" marR="93260" marT="46630" marB="4663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4F8"/>
                    </a:solidFill>
                  </a:tcPr>
                </a:tc>
                <a:extLst>
                  <a:ext uri="{0D108BD9-81ED-4DB2-BD59-A6C34878D82A}">
                    <a16:rowId xmlns:a16="http://schemas.microsoft.com/office/drawing/2014/main" val="2244621386"/>
                  </a:ext>
                </a:extLst>
              </a:tr>
            </a:tbl>
          </a:graphicData>
        </a:graphic>
      </p:graphicFrame>
      <p:sp>
        <p:nvSpPr>
          <p:cNvPr id="19" name="Rectangle 18"/>
          <p:cNvSpPr/>
          <p:nvPr/>
        </p:nvSpPr>
        <p:spPr bwMode="auto">
          <a:xfrm>
            <a:off x="7324423" y="5524306"/>
            <a:ext cx="4371845" cy="116279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1954" fontAlgn="base">
              <a:spcBef>
                <a:spcPts val="200"/>
              </a:spcBef>
              <a:spcAft>
                <a:spcPts val="300"/>
              </a:spcAft>
            </a:pPr>
            <a:endParaRPr lang="en-US" sz="2000" dirty="0">
              <a:solidFill>
                <a:srgbClr val="505050"/>
              </a:solidFill>
              <a:ea typeface="Segoe UI" pitchFamily="34" charset="0"/>
              <a:cs typeface="Segoe UI" pitchFamily="34" charset="0"/>
            </a:endParaRPr>
          </a:p>
        </p:txBody>
      </p:sp>
      <p:sp>
        <p:nvSpPr>
          <p:cNvPr id="20" name="Content Placeholder 7"/>
          <p:cNvSpPr txBox="1">
            <a:spLocks/>
          </p:cNvSpPr>
          <p:nvPr/>
        </p:nvSpPr>
        <p:spPr bwMode="auto">
          <a:xfrm>
            <a:off x="9499882" y="6259218"/>
            <a:ext cx="2313495" cy="469003"/>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27" tIns="45713" rIns="91427" bIns="45713" numCol="1" spcCol="0" rtlCol="0" fromWordArt="0" anchor="ctr"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563" fontAlgn="base">
              <a:lnSpc>
                <a:spcPct val="100000"/>
              </a:lnSpc>
              <a:spcBef>
                <a:spcPts val="600"/>
              </a:spcBef>
              <a:spcAft>
                <a:spcPts val="600"/>
              </a:spcAft>
              <a:buNone/>
              <a:defRPr/>
            </a:pPr>
            <a:r>
              <a:rPr lang="en-US" sz="2400" b="1" dirty="0">
                <a:solidFill>
                  <a:schemeClr val="bg1"/>
                </a:solidFill>
              </a:rPr>
              <a:t>Hadoop/HDFS</a:t>
            </a:r>
          </a:p>
        </p:txBody>
      </p:sp>
      <p:sp>
        <p:nvSpPr>
          <p:cNvPr id="21" name="Freeform 20"/>
          <p:cNvSpPr>
            <a:spLocks/>
          </p:cNvSpPr>
          <p:nvPr/>
        </p:nvSpPr>
        <p:spPr bwMode="auto">
          <a:xfrm>
            <a:off x="10737375" y="5608202"/>
            <a:ext cx="752538" cy="570813"/>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IN" sz="2000">
              <a:solidFill>
                <a:srgbClr val="000000"/>
              </a:solidFill>
            </a:endParaRPr>
          </a:p>
        </p:txBody>
      </p:sp>
      <p:grpSp>
        <p:nvGrpSpPr>
          <p:cNvPr id="31" name="Group 30"/>
          <p:cNvGrpSpPr/>
          <p:nvPr/>
        </p:nvGrpSpPr>
        <p:grpSpPr>
          <a:xfrm>
            <a:off x="810836" y="5482215"/>
            <a:ext cx="4326262" cy="1246978"/>
            <a:chOff x="7380798" y="1660032"/>
            <a:chExt cx="4241818" cy="1222638"/>
          </a:xfrm>
        </p:grpSpPr>
        <p:sp>
          <p:nvSpPr>
            <p:cNvPr id="23" name="Rectangle 22"/>
            <p:cNvSpPr/>
            <p:nvPr/>
          </p:nvSpPr>
          <p:spPr bwMode="auto">
            <a:xfrm>
              <a:off x="7380798" y="1660032"/>
              <a:ext cx="4241818" cy="1222638"/>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grpSp>
          <p:nvGrpSpPr>
            <p:cNvPr id="14" name="Group 13"/>
            <p:cNvGrpSpPr/>
            <p:nvPr/>
          </p:nvGrpSpPr>
          <p:grpSpPr>
            <a:xfrm>
              <a:off x="7807006" y="1862928"/>
              <a:ext cx="765075" cy="897662"/>
              <a:chOff x="7824390" y="4095265"/>
              <a:chExt cx="601556" cy="705806"/>
            </a:xfrm>
            <a:solidFill>
              <a:schemeClr val="accent2"/>
            </a:solidFill>
          </p:grpSpPr>
          <p:sp>
            <p:nvSpPr>
              <p:cNvPr id="15" name="Freeform 14"/>
              <p:cNvSpPr/>
              <p:nvPr/>
            </p:nvSpPr>
            <p:spPr>
              <a:xfrm>
                <a:off x="7824390" y="4095265"/>
                <a:ext cx="484428" cy="705806"/>
              </a:xfrm>
              <a:custGeom>
                <a:avLst/>
                <a:gdLst/>
                <a:ahLst/>
                <a:cxnLst/>
                <a:rect l="l" t="t" r="r" b="b"/>
                <a:pathLst>
                  <a:path w="484428" h="705806">
                    <a:moveTo>
                      <a:pt x="22138" y="425828"/>
                    </a:moveTo>
                    <a:lnTo>
                      <a:pt x="22138" y="647206"/>
                    </a:lnTo>
                    <a:lnTo>
                      <a:pt x="290396" y="684971"/>
                    </a:lnTo>
                    <a:lnTo>
                      <a:pt x="290396" y="437548"/>
                    </a:lnTo>
                    <a:close/>
                    <a:moveTo>
                      <a:pt x="22138" y="363973"/>
                    </a:moveTo>
                    <a:lnTo>
                      <a:pt x="22138" y="406946"/>
                    </a:lnTo>
                    <a:lnTo>
                      <a:pt x="291699" y="417364"/>
                    </a:lnTo>
                    <a:lnTo>
                      <a:pt x="291699" y="367228"/>
                    </a:lnTo>
                    <a:close/>
                    <a:moveTo>
                      <a:pt x="291699" y="298860"/>
                    </a:moveTo>
                    <a:lnTo>
                      <a:pt x="22789" y="301466"/>
                    </a:lnTo>
                    <a:lnTo>
                      <a:pt x="22789" y="344439"/>
                    </a:lnTo>
                    <a:lnTo>
                      <a:pt x="291699" y="348996"/>
                    </a:lnTo>
                    <a:close/>
                    <a:moveTo>
                      <a:pt x="293002" y="229192"/>
                    </a:moveTo>
                    <a:lnTo>
                      <a:pt x="22789" y="239609"/>
                    </a:lnTo>
                    <a:lnTo>
                      <a:pt x="22789" y="283235"/>
                    </a:lnTo>
                    <a:lnTo>
                      <a:pt x="293002" y="279328"/>
                    </a:lnTo>
                    <a:close/>
                    <a:moveTo>
                      <a:pt x="293652" y="159523"/>
                    </a:moveTo>
                    <a:lnTo>
                      <a:pt x="24092" y="177102"/>
                    </a:lnTo>
                    <a:lnTo>
                      <a:pt x="24092" y="222030"/>
                    </a:lnTo>
                    <a:lnTo>
                      <a:pt x="293652" y="209658"/>
                    </a:lnTo>
                    <a:close/>
                    <a:moveTo>
                      <a:pt x="293652" y="91156"/>
                    </a:moveTo>
                    <a:lnTo>
                      <a:pt x="24742" y="115247"/>
                    </a:lnTo>
                    <a:lnTo>
                      <a:pt x="24742" y="160825"/>
                    </a:lnTo>
                    <a:lnTo>
                      <a:pt x="293652" y="141943"/>
                    </a:lnTo>
                    <a:close/>
                    <a:moveTo>
                      <a:pt x="294303" y="22138"/>
                    </a:moveTo>
                    <a:lnTo>
                      <a:pt x="25394" y="54043"/>
                    </a:lnTo>
                    <a:lnTo>
                      <a:pt x="25394" y="97667"/>
                    </a:lnTo>
                    <a:lnTo>
                      <a:pt x="294303" y="71622"/>
                    </a:lnTo>
                    <a:close/>
                    <a:moveTo>
                      <a:pt x="321650" y="0"/>
                    </a:moveTo>
                    <a:lnTo>
                      <a:pt x="484428" y="52090"/>
                    </a:lnTo>
                    <a:lnTo>
                      <a:pt x="481682" y="303119"/>
                    </a:lnTo>
                    <a:cubicBezTo>
                      <a:pt x="424601" y="301242"/>
                      <a:pt x="364564" y="310379"/>
                      <a:pt x="312246" y="334952"/>
                    </a:cubicBezTo>
                    <a:lnTo>
                      <a:pt x="312246" y="680233"/>
                    </a:lnTo>
                    <a:lnTo>
                      <a:pt x="352988" y="691472"/>
                    </a:lnTo>
                    <a:lnTo>
                      <a:pt x="312534" y="705806"/>
                    </a:lnTo>
                    <a:lnTo>
                      <a:pt x="0" y="658926"/>
                    </a:lnTo>
                    <a:lnTo>
                      <a:pt x="0" y="40369"/>
                    </a:lnTo>
                    <a:close/>
                  </a:path>
                </a:pathLst>
              </a:custGeom>
              <a:solidFill>
                <a:schemeClr val="accent4"/>
              </a:solidFill>
              <a:ln w="9525" cap="flat" cmpd="sng" algn="ctr">
                <a:noFill/>
                <a:prstDash val="solid"/>
              </a:ln>
              <a:effectLst/>
            </p:spPr>
            <p:txBody>
              <a:bodyPr vert="horz" wrap="square" lIns="91423" tIns="45711" rIns="91423" bIns="45711" numCol="1" rtlCol="0" anchor="ctr" anchorCtr="0" compatLnSpc="1">
                <a:prstTxWarp prst="textNoShape">
                  <a:avLst/>
                </a:prstTxWarp>
              </a:bodyPr>
              <a:lstStyle/>
              <a:p>
                <a:pPr algn="ctr" defTabSz="913923"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grpSp>
            <p:nvGrpSpPr>
              <p:cNvPr id="16" name="Group 15"/>
              <p:cNvGrpSpPr>
                <a:grpSpLocks noChangeAspect="1"/>
              </p:cNvGrpSpPr>
              <p:nvPr/>
            </p:nvGrpSpPr>
            <p:grpSpPr>
              <a:xfrm>
                <a:off x="7918866" y="4411546"/>
                <a:ext cx="507080" cy="372919"/>
                <a:chOff x="-142729" y="1184276"/>
                <a:chExt cx="1802442" cy="1325563"/>
              </a:xfrm>
              <a:grpFill/>
            </p:grpSpPr>
            <p:sp>
              <p:nvSpPr>
                <p:cNvPr id="17" name="Oval 122"/>
                <p:cNvSpPr>
                  <a:spLocks noChangeArrowheads="1"/>
                </p:cNvSpPr>
                <p:nvPr/>
              </p:nvSpPr>
              <p:spPr bwMode="auto">
                <a:xfrm>
                  <a:off x="-142729" y="1184276"/>
                  <a:ext cx="985836"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defRPr/>
                  </a:pPr>
                  <a:endParaRPr lang="en-US" kern="0" dirty="0">
                    <a:solidFill>
                      <a:srgbClr val="FFFFFF"/>
                    </a:solidFill>
                  </a:endParaRPr>
                </a:p>
              </p:txBody>
            </p:sp>
            <p:sp>
              <p:nvSpPr>
                <p:cNvPr id="18" name="Freeform 123"/>
                <p:cNvSpPr>
                  <a:spLocks noEditPoints="1"/>
                </p:cNvSpPr>
                <p:nvPr/>
              </p:nvSpPr>
              <p:spPr bwMode="auto">
                <a:xfrm>
                  <a:off x="638954" y="1314452"/>
                  <a:ext cx="1020759" cy="1195387"/>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defRPr/>
                  </a:pPr>
                  <a:endParaRPr lang="en-US" kern="0">
                    <a:solidFill>
                      <a:srgbClr val="FFFFFF"/>
                    </a:solidFill>
                  </a:endParaRPr>
                </a:p>
              </p:txBody>
            </p:sp>
          </p:grpSp>
        </p:grpSp>
        <p:sp>
          <p:nvSpPr>
            <p:cNvPr id="6" name="Rectangle 5"/>
            <p:cNvSpPr/>
            <p:nvPr/>
          </p:nvSpPr>
          <p:spPr>
            <a:xfrm>
              <a:off x="8608211" y="2420446"/>
              <a:ext cx="2771913" cy="265009"/>
            </a:xfrm>
            <a:prstGeom prst="rect">
              <a:avLst/>
            </a:prstGeom>
          </p:spPr>
          <p:txBody>
            <a:bodyPr wrap="none">
              <a:spAutoFit/>
            </a:bodyPr>
            <a:lstStyle/>
            <a:p>
              <a:r>
                <a:rPr lang="en-US" sz="1122" dirty="0">
                  <a:solidFill>
                    <a:schemeClr val="bg1"/>
                  </a:solidFill>
                </a:rPr>
                <a:t>‘/home/dataset/</a:t>
              </a:r>
              <a:r>
                <a:rPr lang="en-US" sz="1122" dirty="0" err="1">
                  <a:solidFill>
                    <a:schemeClr val="bg1"/>
                  </a:solidFill>
                </a:rPr>
                <a:t>customers_address_hive</a:t>
              </a:r>
              <a:r>
                <a:rPr lang="en-US" sz="1122" dirty="0">
                  <a:solidFill>
                    <a:schemeClr val="bg1"/>
                  </a:solidFill>
                </a:rPr>
                <a:t>’</a:t>
              </a:r>
            </a:p>
          </p:txBody>
        </p:sp>
        <p:sp>
          <p:nvSpPr>
            <p:cNvPr id="7" name="TextBox 6"/>
            <p:cNvSpPr txBox="1"/>
            <p:nvPr/>
          </p:nvSpPr>
          <p:spPr>
            <a:xfrm>
              <a:off x="8927044" y="1776082"/>
              <a:ext cx="1226769" cy="456955"/>
            </a:xfrm>
            <a:prstGeom prst="rect">
              <a:avLst/>
            </a:prstGeom>
            <a:noFill/>
          </p:spPr>
          <p:txBody>
            <a:bodyPr wrap="none" lIns="186521" tIns="149217" rIns="186521" bIns="149217" rtlCol="0">
              <a:noAutofit/>
            </a:bodyPr>
            <a:lstStyle/>
            <a:p>
              <a:pPr>
                <a:lnSpc>
                  <a:spcPct val="90000"/>
                </a:lnSpc>
                <a:spcAft>
                  <a:spcPts val="612"/>
                </a:spcAft>
              </a:pPr>
              <a:r>
                <a:rPr lang="en-US" sz="1836" dirty="0">
                  <a:solidFill>
                    <a:schemeClr val="bg1"/>
                  </a:solidFill>
                </a:rPr>
                <a:t>Local</a:t>
              </a:r>
              <a:br>
                <a:rPr lang="en-US" sz="1836" dirty="0">
                  <a:solidFill>
                    <a:schemeClr val="bg1"/>
                  </a:solidFill>
                </a:rPr>
              </a:br>
              <a:r>
                <a:rPr lang="en-US" sz="1836" dirty="0">
                  <a:solidFill>
                    <a:schemeClr val="bg1"/>
                  </a:solidFill>
                </a:rPr>
                <a:t>File</a:t>
              </a:r>
            </a:p>
          </p:txBody>
        </p:sp>
        <p:pic>
          <p:nvPicPr>
            <p:cNvPr id="22532" name="Picture 4" descr="http://cdn2.hubspot.net/hub/297110/file-1663305332-png/images/doc-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8984" y="1770282"/>
              <a:ext cx="773520" cy="77352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p:cNvSpPr/>
          <p:nvPr/>
        </p:nvSpPr>
        <p:spPr>
          <a:xfrm>
            <a:off x="7236256" y="5893609"/>
            <a:ext cx="3033814" cy="382308"/>
          </a:xfrm>
          <a:prstGeom prst="rect">
            <a:avLst/>
          </a:prstGeom>
        </p:spPr>
        <p:txBody>
          <a:bodyPr wrap="none">
            <a:spAutoFit/>
          </a:bodyPr>
          <a:lstStyle/>
          <a:p>
            <a:pPr marL="69962"/>
            <a:r>
              <a:rPr lang="en-US" sz="1836" i="1" dirty="0">
                <a:solidFill>
                  <a:schemeClr val="bg1"/>
                </a:solidFill>
              </a:rPr>
              <a:t>/hive/warehouse/customer</a:t>
            </a:r>
          </a:p>
        </p:txBody>
      </p:sp>
      <p:cxnSp>
        <p:nvCxnSpPr>
          <p:cNvPr id="25" name="Straight Arrow Connector 24"/>
          <p:cNvCxnSpPr>
            <a:stCxn id="23" idx="3"/>
            <a:endCxn id="19" idx="1"/>
          </p:cNvCxnSpPr>
          <p:nvPr/>
        </p:nvCxnSpPr>
        <p:spPr>
          <a:xfrm>
            <a:off x="5137098" y="6105704"/>
            <a:ext cx="2187325" cy="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267321" y="5237953"/>
            <a:ext cx="0" cy="839343"/>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285315" y="1113220"/>
            <a:ext cx="1205332" cy="466758"/>
          </a:xfrm>
          <a:prstGeom prst="rect">
            <a:avLst/>
          </a:prstGeom>
          <a:noFill/>
        </p:spPr>
        <p:txBody>
          <a:bodyPr wrap="none" lIns="186521" tIns="149217" rIns="186521" bIns="149217" rtlCol="0">
            <a:noAutofit/>
          </a:bodyPr>
          <a:lstStyle/>
          <a:p>
            <a:pPr>
              <a:lnSpc>
                <a:spcPct val="90000"/>
              </a:lnSpc>
              <a:spcAft>
                <a:spcPts val="612"/>
              </a:spcAft>
            </a:pPr>
            <a:r>
              <a:rPr lang="en-US" sz="1836" dirty="0">
                <a:solidFill>
                  <a:schemeClr val="tx1">
                    <a:lumMod val="85000"/>
                    <a:lumOff val="15000"/>
                  </a:schemeClr>
                </a:solidFill>
                <a:latin typeface="Segoe UI Semibold" panose="020B0702040204020203" pitchFamily="34" charset="0"/>
                <a:cs typeface="Segoe UI Semibold" panose="020B0702040204020203" pitchFamily="34" charset="0"/>
              </a:rPr>
              <a:t>Options</a:t>
            </a:r>
          </a:p>
        </p:txBody>
      </p:sp>
      <p:pic>
        <p:nvPicPr>
          <p:cNvPr id="8" name="Picture 7"/>
          <p:cNvPicPr>
            <a:picLocks noChangeAspect="1"/>
          </p:cNvPicPr>
          <p:nvPr/>
        </p:nvPicPr>
        <p:blipFill>
          <a:blip r:embed="rId4"/>
          <a:stretch>
            <a:fillRect/>
          </a:stretch>
        </p:blipFill>
        <p:spPr>
          <a:xfrm>
            <a:off x="3688090" y="4665382"/>
            <a:ext cx="5158462" cy="524589"/>
          </a:xfrm>
          <a:prstGeom prst="rect">
            <a:avLst/>
          </a:prstGeom>
        </p:spPr>
      </p:pic>
      <p:sp>
        <p:nvSpPr>
          <p:cNvPr id="24" name="TextBox 23"/>
          <p:cNvSpPr txBox="1"/>
          <p:nvPr/>
        </p:nvSpPr>
        <p:spPr>
          <a:xfrm>
            <a:off x="4312350" y="6788894"/>
            <a:ext cx="3866052" cy="199627"/>
          </a:xfrm>
          <a:prstGeom prst="rect">
            <a:avLst/>
          </a:prstGeom>
          <a:noFill/>
        </p:spPr>
        <p:txBody>
          <a:bodyPr wrap="none" lIns="0" tIns="0" rIns="0" bIns="0" rtlCol="0" anchor="ctr">
            <a:noAutofit/>
          </a:bodyPr>
          <a:lstStyle/>
          <a:p>
            <a:pPr>
              <a:lnSpc>
                <a:spcPct val="90000"/>
              </a:lnSpc>
              <a:spcAft>
                <a:spcPts val="612"/>
              </a:spcAft>
            </a:pPr>
            <a:r>
              <a:rPr lang="en-US" sz="1122" i="1" dirty="0">
                <a:solidFill>
                  <a:schemeClr val="tx1">
                    <a:lumMod val="85000"/>
                    <a:lumOff val="15000"/>
                  </a:schemeClr>
                </a:solidFill>
              </a:rPr>
              <a:t>* Loading data into orders  table is shown in the notes sections</a:t>
            </a:r>
          </a:p>
        </p:txBody>
      </p:sp>
    </p:spTree>
    <p:extLst>
      <p:ext uri="{BB962C8B-B14F-4D97-AF65-F5344CB8AC3E}">
        <p14:creationId xmlns:p14="http://schemas.microsoft.com/office/powerpoint/2010/main" val="21556904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Customers Table</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14</a:t>
            </a:fld>
            <a:endParaRPr lang="en-US" dirty="0"/>
          </a:p>
        </p:txBody>
      </p:sp>
      <p:pic>
        <p:nvPicPr>
          <p:cNvPr id="4" name="Picture 3"/>
          <p:cNvPicPr>
            <a:picLocks noChangeAspect="1"/>
          </p:cNvPicPr>
          <p:nvPr/>
        </p:nvPicPr>
        <p:blipFill>
          <a:blip r:embed="rId2"/>
          <a:stretch>
            <a:fillRect/>
          </a:stretch>
        </p:blipFill>
        <p:spPr>
          <a:xfrm>
            <a:off x="357820" y="1532619"/>
            <a:ext cx="7028526" cy="4917858"/>
          </a:xfrm>
          <a:prstGeom prst="rect">
            <a:avLst/>
          </a:prstGeom>
        </p:spPr>
      </p:pic>
      <p:pic>
        <p:nvPicPr>
          <p:cNvPr id="6" name="Picture 5"/>
          <p:cNvPicPr>
            <a:picLocks noChangeAspect="1"/>
          </p:cNvPicPr>
          <p:nvPr/>
        </p:nvPicPr>
        <p:blipFill>
          <a:blip r:embed="rId3"/>
          <a:stretch>
            <a:fillRect/>
          </a:stretch>
        </p:blipFill>
        <p:spPr>
          <a:xfrm>
            <a:off x="7386345" y="1530484"/>
            <a:ext cx="4456769" cy="4919993"/>
          </a:xfrm>
          <a:prstGeom prst="rect">
            <a:avLst/>
          </a:prstGeom>
        </p:spPr>
      </p:pic>
    </p:spTree>
    <p:extLst>
      <p:ext uri="{BB962C8B-B14F-4D97-AF65-F5344CB8AC3E}">
        <p14:creationId xmlns:p14="http://schemas.microsoft.com/office/powerpoint/2010/main" val="33584747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HiveQL</a:t>
            </a:r>
            <a:r>
              <a:rPr lang="en-US" dirty="0"/>
              <a:t> Overview</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z="1224"/>
              <a:pPr>
                <a:defRPr/>
              </a:pPr>
              <a:t>15</a:t>
            </a:fld>
            <a:endParaRPr lang="en-US" sz="1224" dirty="0"/>
          </a:p>
        </p:txBody>
      </p:sp>
      <p:sp>
        <p:nvSpPr>
          <p:cNvPr id="4" name="Trapezoid 3"/>
          <p:cNvSpPr/>
          <p:nvPr/>
        </p:nvSpPr>
        <p:spPr bwMode="auto">
          <a:xfrm rot="16200000">
            <a:off x="88176" y="3091607"/>
            <a:ext cx="5194192" cy="1783400"/>
          </a:xfrm>
          <a:prstGeom prst="trapezoid">
            <a:avLst>
              <a:gd name="adj" fmla="val 128943"/>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5" name="TextBox 4"/>
          <p:cNvSpPr txBox="1"/>
          <p:nvPr/>
        </p:nvSpPr>
        <p:spPr>
          <a:xfrm>
            <a:off x="372296" y="3648623"/>
            <a:ext cx="1423814" cy="647165"/>
          </a:xfrm>
          <a:prstGeom prst="rect">
            <a:avLst/>
          </a:prstGeom>
          <a:solidFill>
            <a:schemeClr val="accent3"/>
          </a:solidFill>
        </p:spPr>
        <p:txBody>
          <a:bodyPr wrap="none" lIns="186521" tIns="149217" rIns="186521" bIns="149217" rtlCol="0">
            <a:spAutoFit/>
          </a:bodyPr>
          <a:lstStyle/>
          <a:p>
            <a:pPr>
              <a:lnSpc>
                <a:spcPct val="90000"/>
              </a:lnSpc>
              <a:spcAft>
                <a:spcPts val="612"/>
              </a:spcAft>
            </a:pPr>
            <a:r>
              <a:rPr lang="en-US" sz="2448" dirty="0" err="1">
                <a:solidFill>
                  <a:schemeClr val="bg1"/>
                </a:solidFill>
                <a:latin typeface="Segoe UI Semibold" panose="020B0702040204020203" pitchFamily="34" charset="0"/>
                <a:cs typeface="Segoe UI Semibold" panose="020B0702040204020203" pitchFamily="34" charset="0"/>
              </a:rPr>
              <a:t>HiveQL</a:t>
            </a:r>
            <a:endParaRPr lang="en-US" sz="2448" dirty="0">
              <a:solidFill>
                <a:schemeClr val="bg1"/>
              </a:solidFill>
              <a:latin typeface="Segoe UI Semibold" panose="020B0702040204020203" pitchFamily="34" charset="0"/>
              <a:cs typeface="Segoe UI Semibold" panose="020B0702040204020203" pitchFamily="34" charset="0"/>
            </a:endParaRPr>
          </a:p>
        </p:txBody>
      </p:sp>
      <p:sp>
        <p:nvSpPr>
          <p:cNvPr id="7" name="TextBox 6"/>
          <p:cNvSpPr txBox="1"/>
          <p:nvPr/>
        </p:nvSpPr>
        <p:spPr>
          <a:xfrm>
            <a:off x="3560611" y="1423446"/>
            <a:ext cx="7640994" cy="5142454"/>
          </a:xfrm>
          <a:prstGeom prst="rect">
            <a:avLst/>
          </a:prstGeom>
          <a:solidFill>
            <a:schemeClr val="bg1"/>
          </a:solidFill>
        </p:spPr>
        <p:txBody>
          <a:bodyPr wrap="none" lIns="186521" tIns="149217" rIns="186521" bIns="149217" rtlCol="0">
            <a:noAutofit/>
          </a:bodyPr>
          <a:lstStyle/>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SQL-like syntax: SELECT … FROM … WHERE </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ALL and DISTINCT</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Support for Partitioning</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GROUP BY</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SORT BY, ORDER BY, CLUSTER BY, DISTRIBUTE BY</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JOINs: LEFT, RIGHT, FULL, OUTER, LEFT SEMI, CROSS JOIN</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Built-in: Operators, Functions, Aggregate Functions</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User Defined Functions (UDFs)</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Support for Subqueries</a:t>
            </a:r>
          </a:p>
          <a:p>
            <a:pPr marL="256464" indent="-349724">
              <a:lnSpc>
                <a:spcPct val="90000"/>
              </a:lnSpc>
              <a:spcBef>
                <a:spcPts val="612"/>
              </a:spcBef>
              <a:spcAft>
                <a:spcPts val="1224"/>
              </a:spcAft>
              <a:buClr>
                <a:schemeClr val="accent3"/>
              </a:buClr>
              <a:buFont typeface="Wingdings" panose="05000000000000000000" pitchFamily="2" charset="2"/>
              <a:buChar char="v"/>
            </a:pPr>
            <a:r>
              <a:rPr lang="en-US" sz="2040" dirty="0">
                <a:solidFill>
                  <a:schemeClr val="tx1">
                    <a:lumMod val="65000"/>
                    <a:lumOff val="35000"/>
                  </a:schemeClr>
                </a:solidFill>
              </a:rPr>
              <a:t>Windowing and Analytics Functions</a:t>
            </a:r>
          </a:p>
          <a:p>
            <a:pPr marL="186519" indent="-279779">
              <a:lnSpc>
                <a:spcPct val="90000"/>
              </a:lnSpc>
              <a:spcAft>
                <a:spcPts val="612"/>
              </a:spcAft>
              <a:buFont typeface="+mj-lt"/>
              <a:buAutoNum type="arabicPeriod"/>
            </a:pPr>
            <a:endParaRPr lang="en-US" sz="1836" dirty="0">
              <a:solidFill>
                <a:schemeClr val="tx1">
                  <a:lumMod val="85000"/>
                  <a:lumOff val="15000"/>
                </a:schemeClr>
              </a:solidFill>
            </a:endParaRPr>
          </a:p>
        </p:txBody>
      </p:sp>
      <p:cxnSp>
        <p:nvCxnSpPr>
          <p:cNvPr id="17" name="Straight Connector 16"/>
          <p:cNvCxnSpPr/>
          <p:nvPr/>
        </p:nvCxnSpPr>
        <p:spPr>
          <a:xfrm>
            <a:off x="3560609" y="1390723"/>
            <a:ext cx="8300170" cy="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60609" y="6580403"/>
            <a:ext cx="8113649" cy="0"/>
          </a:xfrm>
          <a:prstGeom prst="line">
            <a:avLst/>
          </a:prstGeom>
          <a:ln w="28575">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3986256" y="1461860"/>
            <a:ext cx="7886225" cy="4597556"/>
            <a:chOff x="3928710" y="1448668"/>
            <a:chExt cx="7732295" cy="4507817"/>
          </a:xfrm>
          <a:solidFill>
            <a:schemeClr val="accent1">
              <a:alpha val="7843"/>
            </a:schemeClr>
          </a:solidFill>
        </p:grpSpPr>
        <p:sp>
          <p:nvSpPr>
            <p:cNvPr id="11" name="Rectangle 10"/>
            <p:cNvSpPr/>
            <p:nvPr/>
          </p:nvSpPr>
          <p:spPr bwMode="auto">
            <a:xfrm>
              <a:off x="3928710" y="1448668"/>
              <a:ext cx="7732295" cy="513349"/>
            </a:xfrm>
            <a:prstGeom prst="rect">
              <a:avLst/>
            </a:prstGeom>
            <a:solidFill>
              <a:schemeClr val="accent3">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0" name="Rectangle 19"/>
            <p:cNvSpPr/>
            <p:nvPr/>
          </p:nvSpPr>
          <p:spPr bwMode="auto">
            <a:xfrm>
              <a:off x="3928710" y="2403168"/>
              <a:ext cx="7732295" cy="513349"/>
            </a:xfrm>
            <a:prstGeom prst="rect">
              <a:avLst/>
            </a:prstGeom>
            <a:solidFill>
              <a:schemeClr val="accent3">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1" name="Rectangle 20"/>
            <p:cNvSpPr/>
            <p:nvPr/>
          </p:nvSpPr>
          <p:spPr bwMode="auto">
            <a:xfrm>
              <a:off x="3928710" y="3421837"/>
              <a:ext cx="7732295" cy="513349"/>
            </a:xfrm>
            <a:prstGeom prst="rect">
              <a:avLst/>
            </a:prstGeom>
            <a:solidFill>
              <a:schemeClr val="accent3">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2" name="Rectangle 21"/>
            <p:cNvSpPr/>
            <p:nvPr/>
          </p:nvSpPr>
          <p:spPr bwMode="auto">
            <a:xfrm>
              <a:off x="3928710" y="4408425"/>
              <a:ext cx="7732295" cy="513349"/>
            </a:xfrm>
            <a:prstGeom prst="rect">
              <a:avLst/>
            </a:prstGeom>
            <a:solidFill>
              <a:schemeClr val="accent3">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3" name="Rectangle 22"/>
            <p:cNvSpPr/>
            <p:nvPr/>
          </p:nvSpPr>
          <p:spPr bwMode="auto">
            <a:xfrm>
              <a:off x="3928710" y="5443136"/>
              <a:ext cx="7732295" cy="513349"/>
            </a:xfrm>
            <a:prstGeom prst="rect">
              <a:avLst/>
            </a:prstGeom>
            <a:solidFill>
              <a:schemeClr val="accent3">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28942710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HiveQL</a:t>
            </a:r>
            <a:endParaRPr lang="en-US" dirty="0"/>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16</a:t>
            </a:fld>
            <a:endParaRPr lang="en-US" dirty="0"/>
          </a:p>
        </p:txBody>
      </p:sp>
      <p:sp>
        <p:nvSpPr>
          <p:cNvPr id="4" name="TextBox 3"/>
          <p:cNvSpPr txBox="1"/>
          <p:nvPr/>
        </p:nvSpPr>
        <p:spPr>
          <a:xfrm>
            <a:off x="488883" y="1204261"/>
            <a:ext cx="8107947" cy="908326"/>
          </a:xfrm>
          <a:prstGeom prst="rect">
            <a:avLst/>
          </a:prstGeom>
          <a:solidFill>
            <a:schemeClr val="accent3"/>
          </a:solidFill>
        </p:spPr>
        <p:txBody>
          <a:bodyPr wrap="squar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Query: Find name and </a:t>
            </a:r>
            <a:r>
              <a:rPr lang="en-US" sz="1836" i="1" dirty="0">
                <a:solidFill>
                  <a:schemeClr val="bg1"/>
                </a:solidFill>
                <a:latin typeface="Segoe UI Semibold" panose="020B0702040204020203" pitchFamily="34" charset="0"/>
                <a:cs typeface="Segoe UI Semibold" panose="020B0702040204020203" pitchFamily="34" charset="0"/>
              </a:rPr>
              <a:t>billing city </a:t>
            </a:r>
            <a:r>
              <a:rPr lang="en-US" sz="1836" dirty="0">
                <a:solidFill>
                  <a:schemeClr val="bg1"/>
                </a:solidFill>
                <a:latin typeface="Segoe UI Semibold" panose="020B0702040204020203" pitchFamily="34" charset="0"/>
                <a:cs typeface="Segoe UI Semibold" panose="020B0702040204020203" pitchFamily="34" charset="0"/>
              </a:rPr>
              <a:t>of customers with </a:t>
            </a:r>
            <a:r>
              <a:rPr lang="en-US" sz="1836" i="1" dirty="0">
                <a:solidFill>
                  <a:schemeClr val="bg1"/>
                </a:solidFill>
                <a:latin typeface="Segoe UI Semibold" panose="020B0702040204020203" pitchFamily="34" charset="0"/>
                <a:cs typeface="Segoe UI Semibold" panose="020B0702040204020203" pitchFamily="34" charset="0"/>
              </a:rPr>
              <a:t>shipping addresses </a:t>
            </a:r>
            <a:r>
              <a:rPr lang="en-US" sz="1836" dirty="0">
                <a:solidFill>
                  <a:schemeClr val="bg1"/>
                </a:solidFill>
                <a:latin typeface="Segoe UI Semibold" panose="020B0702040204020203" pitchFamily="34" charset="0"/>
                <a:cs typeface="Segoe UI Semibold" panose="020B0702040204020203" pitchFamily="34" charset="0"/>
              </a:rPr>
              <a:t>in ‘TX’ or ‘IL‘. Group by City.</a:t>
            </a:r>
          </a:p>
        </p:txBody>
      </p:sp>
      <p:sp>
        <p:nvSpPr>
          <p:cNvPr id="9" name="Striped Right Arrow 8"/>
          <p:cNvSpPr/>
          <p:nvPr/>
        </p:nvSpPr>
        <p:spPr bwMode="auto">
          <a:xfrm>
            <a:off x="7951530" y="3734235"/>
            <a:ext cx="786884" cy="476016"/>
          </a:xfrm>
          <a:prstGeom prst="striped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8879998" y="811913"/>
            <a:ext cx="2997508" cy="5822250"/>
          </a:xfrm>
          <a:prstGeom prst="rect">
            <a:avLst/>
          </a:prstGeom>
          <a:ln>
            <a:solidFill>
              <a:schemeClr val="bg2">
                <a:lumMod val="50000"/>
              </a:schemeClr>
            </a:solidFill>
          </a:ln>
        </p:spPr>
      </p:pic>
      <p:pic>
        <p:nvPicPr>
          <p:cNvPr id="8" name="Picture 7"/>
          <p:cNvPicPr>
            <a:picLocks noChangeAspect="1"/>
          </p:cNvPicPr>
          <p:nvPr/>
        </p:nvPicPr>
        <p:blipFill>
          <a:blip r:embed="rId3"/>
          <a:stretch>
            <a:fillRect/>
          </a:stretch>
        </p:blipFill>
        <p:spPr>
          <a:xfrm>
            <a:off x="395867" y="2508279"/>
            <a:ext cx="7373395" cy="2856098"/>
          </a:xfrm>
          <a:prstGeom prst="rect">
            <a:avLst/>
          </a:prstGeom>
          <a:ln>
            <a:solidFill>
              <a:schemeClr val="bg2">
                <a:lumMod val="50000"/>
              </a:schemeClr>
            </a:solidFill>
          </a:ln>
        </p:spPr>
      </p:pic>
    </p:spTree>
    <p:extLst>
      <p:ext uri="{BB962C8B-B14F-4D97-AF65-F5344CB8AC3E}">
        <p14:creationId xmlns:p14="http://schemas.microsoft.com/office/powerpoint/2010/main" val="367800645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HiveQL</a:t>
            </a:r>
            <a:endParaRPr lang="en-US" dirty="0"/>
          </a:p>
        </p:txBody>
      </p:sp>
      <p:sp>
        <p:nvSpPr>
          <p:cNvPr id="3" name="Slide Number Placeholder 2"/>
          <p:cNvSpPr>
            <a:spLocks noGrp="1"/>
          </p:cNvSpPr>
          <p:nvPr>
            <p:ph type="sldNum" sz="quarter" idx="11"/>
          </p:nvPr>
        </p:nvSpPr>
        <p:spPr/>
        <p:txBody>
          <a:bodyPr/>
          <a:lstStyle/>
          <a:p>
            <a:pPr>
              <a:defRPr/>
            </a:pPr>
            <a:fld id="{F8A0AC42-AA1D-4944-8D96-660DE70C7E1B}" type="slidenum">
              <a:rPr lang="en-US" sz="1224"/>
              <a:pPr>
                <a:defRPr/>
              </a:pPr>
              <a:t>17</a:t>
            </a:fld>
            <a:endParaRPr lang="en-US" sz="1224" dirty="0"/>
          </a:p>
        </p:txBody>
      </p:sp>
      <p:sp>
        <p:nvSpPr>
          <p:cNvPr id="4" name="TextBox 3"/>
          <p:cNvSpPr txBox="1"/>
          <p:nvPr/>
        </p:nvSpPr>
        <p:spPr>
          <a:xfrm>
            <a:off x="381041" y="1143400"/>
            <a:ext cx="6972825" cy="809581"/>
          </a:xfrm>
          <a:prstGeom prst="rect">
            <a:avLst/>
          </a:prstGeom>
          <a:solidFill>
            <a:schemeClr val="accent3"/>
          </a:solidFill>
        </p:spPr>
        <p:txBody>
          <a:bodyPr wrap="square" lIns="186521" tIns="149217" rIns="186521" bIns="149217" rtlCol="0">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Query: Find names of products purchased by customers whose shipping address is in Texas.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578" y="1143400"/>
            <a:ext cx="4534105" cy="5559453"/>
          </a:xfrm>
          <a:prstGeom prst="rect">
            <a:avLst/>
          </a:prstGeom>
          <a:ln>
            <a:solidFill>
              <a:schemeClr val="bg2">
                <a:lumMod val="50000"/>
              </a:schemeClr>
            </a:solidFill>
          </a:ln>
        </p:spPr>
      </p:pic>
      <p:pic>
        <p:nvPicPr>
          <p:cNvPr id="11" name="Picture 10"/>
          <p:cNvPicPr>
            <a:picLocks noChangeAspect="1"/>
          </p:cNvPicPr>
          <p:nvPr/>
        </p:nvPicPr>
        <p:blipFill>
          <a:blip r:embed="rId3"/>
          <a:stretch>
            <a:fillRect/>
          </a:stretch>
        </p:blipFill>
        <p:spPr>
          <a:xfrm>
            <a:off x="381041" y="2898489"/>
            <a:ext cx="6586511" cy="2836668"/>
          </a:xfrm>
          <a:prstGeom prst="rect">
            <a:avLst/>
          </a:prstGeom>
          <a:ln>
            <a:solidFill>
              <a:schemeClr val="tx1">
                <a:lumMod val="65000"/>
                <a:lumOff val="35000"/>
              </a:schemeClr>
            </a:solidFill>
          </a:ln>
        </p:spPr>
      </p:pic>
      <p:sp>
        <p:nvSpPr>
          <p:cNvPr id="9" name="Striped Right Arrow 8"/>
          <p:cNvSpPr/>
          <p:nvPr/>
        </p:nvSpPr>
        <p:spPr bwMode="auto">
          <a:xfrm>
            <a:off x="6805663" y="4172471"/>
            <a:ext cx="786884" cy="476016"/>
          </a:xfrm>
          <a:prstGeom prst="striped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Tree>
    <p:extLst>
      <p:ext uri="{BB962C8B-B14F-4D97-AF65-F5344CB8AC3E}">
        <p14:creationId xmlns:p14="http://schemas.microsoft.com/office/powerpoint/2010/main" val="188117083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 on Linux: </a:t>
            </a:r>
            <a:r>
              <a:rPr lang="en-US" dirty="0" err="1"/>
              <a:t>HiveQL</a:t>
            </a:r>
            <a:r>
              <a:rPr lang="en-US" dirty="0"/>
              <a:t> Execution Choices </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18</a:t>
            </a:fld>
            <a:endParaRPr lang="en-US" dirty="0"/>
          </a:p>
        </p:txBody>
      </p:sp>
      <p:graphicFrame>
        <p:nvGraphicFramePr>
          <p:cNvPr id="4" name="Table 3"/>
          <p:cNvGraphicFramePr>
            <a:graphicFrameLocks noGrp="1"/>
          </p:cNvGraphicFramePr>
          <p:nvPr>
            <p:extLst/>
          </p:nvPr>
        </p:nvGraphicFramePr>
        <p:xfrm>
          <a:off x="275163" y="1677679"/>
          <a:ext cx="11394219" cy="4449036"/>
        </p:xfrm>
        <a:graphic>
          <a:graphicData uri="http://schemas.openxmlformats.org/drawingml/2006/table">
            <a:tbl>
              <a:tblPr firstRow="1" bandRow="1">
                <a:tableStyleId>{C083E6E3-FA7D-4D7B-A595-EF9225AFEA82}</a:tableStyleId>
              </a:tblPr>
              <a:tblGrid>
                <a:gridCol w="4229435">
                  <a:extLst>
                    <a:ext uri="{9D8B030D-6E8A-4147-A177-3AD203B41FA5}">
                      <a16:colId xmlns:a16="http://schemas.microsoft.com/office/drawing/2014/main" val="3955206659"/>
                    </a:ext>
                  </a:extLst>
                </a:gridCol>
                <a:gridCol w="2009506">
                  <a:extLst>
                    <a:ext uri="{9D8B030D-6E8A-4147-A177-3AD203B41FA5}">
                      <a16:colId xmlns:a16="http://schemas.microsoft.com/office/drawing/2014/main" val="3838297379"/>
                    </a:ext>
                  </a:extLst>
                </a:gridCol>
                <a:gridCol w="2051592">
                  <a:extLst>
                    <a:ext uri="{9D8B030D-6E8A-4147-A177-3AD203B41FA5}">
                      <a16:colId xmlns:a16="http://schemas.microsoft.com/office/drawing/2014/main" val="1877255538"/>
                    </a:ext>
                  </a:extLst>
                </a:gridCol>
                <a:gridCol w="3103686">
                  <a:extLst>
                    <a:ext uri="{9D8B030D-6E8A-4147-A177-3AD203B41FA5}">
                      <a16:colId xmlns:a16="http://schemas.microsoft.com/office/drawing/2014/main" val="183330401"/>
                    </a:ext>
                  </a:extLst>
                </a:gridCol>
              </a:tblGrid>
              <a:tr h="378222">
                <a:tc>
                  <a:txBody>
                    <a:bodyPr/>
                    <a:lstStyle/>
                    <a:p>
                      <a:r>
                        <a:rPr lang="en-US" sz="1800" dirty="0"/>
                        <a:t>Tool</a:t>
                      </a:r>
                      <a:endParaRPr lang="en-US" sz="1800" b="0" dirty="0">
                        <a:solidFill>
                          <a:schemeClr val="accent1">
                            <a:lumMod val="75000"/>
                          </a:schemeClr>
                        </a:solidFill>
                      </a:endParaRPr>
                    </a:p>
                  </a:txBody>
                  <a:tcPr marL="93260" marR="93260" marT="46630" marB="46630" anchor="ctr"/>
                </a:tc>
                <a:tc>
                  <a:txBody>
                    <a:bodyPr/>
                    <a:lstStyle/>
                    <a:p>
                      <a:pPr algn="ctr"/>
                      <a:r>
                        <a:rPr lang="en-US" sz="1800" dirty="0"/>
                        <a:t>Interactive Shell</a:t>
                      </a:r>
                      <a:endParaRPr lang="en-US" sz="1800" b="0" dirty="0">
                        <a:solidFill>
                          <a:schemeClr val="accent1">
                            <a:lumMod val="75000"/>
                          </a:schemeClr>
                        </a:solidFill>
                      </a:endParaRPr>
                    </a:p>
                  </a:txBody>
                  <a:tcPr marL="93260" marR="93260" marT="46630" marB="46630" anchor="ctr"/>
                </a:tc>
                <a:tc>
                  <a:txBody>
                    <a:bodyPr/>
                    <a:lstStyle/>
                    <a:p>
                      <a:pPr algn="ctr"/>
                      <a:r>
                        <a:rPr lang="en-US" sz="1800" dirty="0"/>
                        <a:t>Batch Processing</a:t>
                      </a:r>
                      <a:endParaRPr lang="en-US" sz="1800" b="0" dirty="0">
                        <a:solidFill>
                          <a:schemeClr val="accent1">
                            <a:lumMod val="75000"/>
                          </a:schemeClr>
                        </a:solidFill>
                      </a:endParaRPr>
                    </a:p>
                  </a:txBody>
                  <a:tcPr marL="93260" marR="93260" marT="46630" marB="46630" anchor="ctr"/>
                </a:tc>
                <a:tc>
                  <a:txBody>
                    <a:bodyPr/>
                    <a:lstStyle/>
                    <a:p>
                      <a:pPr algn="ctr"/>
                      <a:r>
                        <a:rPr lang="en-US" sz="1800" dirty="0"/>
                        <a:t>Client</a:t>
                      </a:r>
                      <a:r>
                        <a:rPr lang="en-US" sz="1800" baseline="0" dirty="0"/>
                        <a:t> OS</a:t>
                      </a:r>
                      <a:endParaRPr lang="en-US" sz="1800" b="0" dirty="0">
                        <a:solidFill>
                          <a:schemeClr val="accent1">
                            <a:lumMod val="75000"/>
                          </a:schemeClr>
                        </a:solidFill>
                      </a:endParaRPr>
                    </a:p>
                  </a:txBody>
                  <a:tcPr marL="93260" marR="93260" marT="46630" marB="46630" anchor="ctr"/>
                </a:tc>
                <a:extLst>
                  <a:ext uri="{0D108BD9-81ED-4DB2-BD59-A6C34878D82A}">
                    <a16:rowId xmlns:a16="http://schemas.microsoft.com/office/drawing/2014/main" val="768154581"/>
                  </a:ext>
                </a:extLst>
              </a:tr>
              <a:tr h="641942">
                <a:tc>
                  <a:txBody>
                    <a:bodyPr/>
                    <a:lstStyle/>
                    <a:p>
                      <a:r>
                        <a:rPr lang="en-US" sz="2000" dirty="0">
                          <a:hlinkClick r:id="rId2"/>
                        </a:rPr>
                        <a:t>Hive</a:t>
                      </a:r>
                      <a:r>
                        <a:rPr lang="en-US" sz="2000" baseline="0" dirty="0">
                          <a:hlinkClick r:id="rId2"/>
                        </a:rPr>
                        <a:t> View</a:t>
                      </a:r>
                      <a:endParaRPr lang="en-US" sz="2000" dirty="0">
                        <a:solidFill>
                          <a:schemeClr val="bg2">
                            <a:lumMod val="25000"/>
                          </a:schemeClr>
                        </a:solidFill>
                      </a:endParaRPr>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r>
                        <a:rPr lang="en-US" sz="2000" dirty="0"/>
                        <a:t>Any</a:t>
                      </a:r>
                      <a:r>
                        <a:rPr lang="en-US" sz="2000" baseline="0" dirty="0"/>
                        <a:t> (browser based)</a:t>
                      </a:r>
                      <a:endParaRPr lang="en-US" sz="20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2431224489"/>
                  </a:ext>
                </a:extLst>
              </a:tr>
              <a:tr h="714996">
                <a:tc>
                  <a:txBody>
                    <a:bodyPr/>
                    <a:lstStyle/>
                    <a:p>
                      <a:r>
                        <a:rPr lang="en-US" sz="2000" dirty="0">
                          <a:hlinkClick r:id="rId3"/>
                        </a:rPr>
                        <a:t>Beeline Command </a:t>
                      </a:r>
                      <a:br>
                        <a:rPr lang="en-US" sz="2000" dirty="0">
                          <a:hlinkClick r:id="rId3"/>
                        </a:rPr>
                      </a:br>
                      <a:r>
                        <a:rPr lang="en-US" sz="2000" dirty="0">
                          <a:hlinkClick r:id="rId3"/>
                        </a:rPr>
                        <a:t>(from</a:t>
                      </a:r>
                      <a:r>
                        <a:rPr lang="en-US" sz="2000" baseline="0" dirty="0">
                          <a:hlinkClick r:id="rId3"/>
                        </a:rPr>
                        <a:t> an SSH session)</a:t>
                      </a:r>
                      <a:endParaRPr lang="en-US" sz="2000" dirty="0">
                        <a:solidFill>
                          <a:schemeClr val="bg2">
                            <a:lumMod val="25000"/>
                          </a:schemeClr>
                        </a:solidFill>
                      </a:endParaRPr>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dirty="0"/>
                        <a:t> </a:t>
                      </a:r>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r>
                        <a:rPr lang="en-US" sz="2000" kern="1200" dirty="0">
                          <a:effectLst/>
                        </a:rPr>
                        <a:t>Linux, Unix, Mac OS X, or Windows</a:t>
                      </a:r>
                      <a:endParaRPr lang="en-US" sz="20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2589048810"/>
                  </a:ext>
                </a:extLst>
              </a:tr>
              <a:tr h="714996">
                <a:tc>
                  <a:txBody>
                    <a:bodyPr/>
                    <a:lstStyle/>
                    <a:p>
                      <a:r>
                        <a:rPr lang="en-US" sz="2000" dirty="0">
                          <a:hlinkClick r:id="rId4"/>
                        </a:rPr>
                        <a:t>Hive Command </a:t>
                      </a:r>
                      <a:br>
                        <a:rPr lang="en-US" sz="2000" dirty="0">
                          <a:hlinkClick r:id="rId4"/>
                        </a:rPr>
                      </a:br>
                      <a:r>
                        <a:rPr lang="en-US" sz="2000" dirty="0">
                          <a:hlinkClick r:id="rId4"/>
                        </a:rPr>
                        <a:t>(from an SSH</a:t>
                      </a:r>
                      <a:r>
                        <a:rPr lang="en-US" sz="2000" baseline="0" dirty="0">
                          <a:hlinkClick r:id="rId4"/>
                        </a:rPr>
                        <a:t> session)</a:t>
                      </a:r>
                      <a:endParaRPr lang="en-US" sz="2000" dirty="0">
                        <a:solidFill>
                          <a:schemeClr val="bg2">
                            <a:lumMod val="25000"/>
                          </a:schemeClr>
                        </a:solidFill>
                      </a:endParaRPr>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r>
                        <a:rPr lang="en-US" sz="2000" kern="1200" dirty="0">
                          <a:effectLst/>
                        </a:rPr>
                        <a:t>Linux, Unix, Mac OS X, or Windows</a:t>
                      </a:r>
                      <a:endParaRPr lang="en-US" sz="20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845935007"/>
                  </a:ext>
                </a:extLst>
              </a:tr>
              <a:tr h="714996">
                <a:tc>
                  <a:txBody>
                    <a:bodyPr/>
                    <a:lstStyle/>
                    <a:p>
                      <a:r>
                        <a:rPr lang="en-US" sz="2000" dirty="0">
                          <a:hlinkClick r:id="rId5"/>
                        </a:rPr>
                        <a:t>Curl</a:t>
                      </a:r>
                      <a:endParaRPr lang="en-US" sz="2000" dirty="0">
                        <a:solidFill>
                          <a:schemeClr val="bg2">
                            <a:lumMod val="25000"/>
                          </a:schemeClr>
                        </a:solidFill>
                      </a:endParaRPr>
                    </a:p>
                  </a:txBody>
                  <a:tcPr marL="93260" marR="93260" marT="46630" marB="46630" anchor="ctr"/>
                </a:tc>
                <a:tc>
                  <a:txBody>
                    <a:bodyPr/>
                    <a:lstStyle/>
                    <a:p>
                      <a:pPr marL="0" indent="0" algn="ctr">
                        <a:buClr>
                          <a:schemeClr val="accent3">
                            <a:lumMod val="50000"/>
                          </a:schemeClr>
                        </a:buClr>
                        <a:buFont typeface="Wingdings" panose="05000000000000000000" pitchFamily="2" charset="2"/>
                        <a:buNone/>
                      </a:pPr>
                      <a:endParaRPr lang="en-US" sz="2400" dirty="0"/>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r>
                        <a:rPr lang="en-US" sz="2000" kern="1200" dirty="0">
                          <a:effectLst/>
                        </a:rPr>
                        <a:t>Linux, Unix, Mac OS X, or Windows</a:t>
                      </a:r>
                      <a:endParaRPr lang="en-US" sz="20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1415997200"/>
                  </a:ext>
                </a:extLst>
              </a:tr>
              <a:tr h="641942">
                <a:tc>
                  <a:txBody>
                    <a:bodyPr/>
                    <a:lstStyle/>
                    <a:p>
                      <a:r>
                        <a:rPr lang="en-US" sz="2000" dirty="0">
                          <a:hlinkClick r:id="rId6"/>
                        </a:rPr>
                        <a:t>HDInsight tools for</a:t>
                      </a:r>
                      <a:r>
                        <a:rPr lang="en-US" sz="2000" baseline="0" dirty="0">
                          <a:hlinkClick r:id="rId6"/>
                        </a:rPr>
                        <a:t> Visual Studio</a:t>
                      </a:r>
                      <a:endParaRPr lang="en-US" sz="2000" dirty="0">
                        <a:solidFill>
                          <a:schemeClr val="bg2">
                            <a:lumMod val="25000"/>
                          </a:schemeClr>
                        </a:solidFill>
                      </a:endParaRPr>
                    </a:p>
                  </a:txBody>
                  <a:tcPr marL="93260" marR="93260" marT="46630" marB="46630" anchor="ctr"/>
                </a:tc>
                <a:tc>
                  <a:txBody>
                    <a:bodyPr/>
                    <a:lstStyle/>
                    <a:p>
                      <a:pPr marL="0" indent="0" algn="ctr">
                        <a:buClr>
                          <a:schemeClr val="accent3">
                            <a:lumMod val="50000"/>
                          </a:schemeClr>
                        </a:buClr>
                        <a:buFont typeface="Wingdings" panose="05000000000000000000" pitchFamily="2" charset="2"/>
                        <a:buNone/>
                      </a:pPr>
                      <a:endParaRPr lang="en-US" sz="2400" dirty="0"/>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r>
                        <a:rPr lang="en-US" sz="2000" dirty="0"/>
                        <a:t>Windows</a:t>
                      </a:r>
                      <a:endParaRPr lang="en-US" sz="20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323686044"/>
                  </a:ext>
                </a:extLst>
              </a:tr>
              <a:tr h="641942">
                <a:tc>
                  <a:txBody>
                    <a:bodyPr/>
                    <a:lstStyle/>
                    <a:p>
                      <a:r>
                        <a:rPr lang="en-US" sz="2000" dirty="0">
                          <a:hlinkClick r:id="rId7" action="ppaction://hlinkfile"/>
                        </a:rPr>
                        <a:t>Windows PowerShell</a:t>
                      </a:r>
                      <a:endParaRPr lang="en-US" sz="2000" dirty="0">
                        <a:solidFill>
                          <a:schemeClr val="bg2">
                            <a:lumMod val="25000"/>
                          </a:schemeClr>
                        </a:solidFill>
                      </a:endParaRPr>
                    </a:p>
                  </a:txBody>
                  <a:tcPr marL="93260" marR="93260" marT="46630" marB="46630" anchor="ctr"/>
                </a:tc>
                <a:tc>
                  <a:txBody>
                    <a:bodyPr/>
                    <a:lstStyle/>
                    <a:p>
                      <a:pPr marL="0" indent="0" algn="ctr">
                        <a:buClr>
                          <a:schemeClr val="accent3">
                            <a:lumMod val="50000"/>
                          </a:schemeClr>
                        </a:buClr>
                        <a:buFont typeface="Wingdings" panose="05000000000000000000" pitchFamily="2" charset="2"/>
                        <a:buNone/>
                      </a:pPr>
                      <a:endParaRPr lang="en-US" sz="2400" dirty="0"/>
                    </a:p>
                  </a:txBody>
                  <a:tcPr marL="93260" marR="93260" marT="46630" marB="46630" anchor="ctr"/>
                </a:tc>
                <a:tc>
                  <a:txBody>
                    <a:bodyPr/>
                    <a:lstStyle/>
                    <a:p>
                      <a:pPr marL="285750" indent="-285750" algn="ctr">
                        <a:buClr>
                          <a:schemeClr val="accent3">
                            <a:lumMod val="50000"/>
                          </a:schemeClr>
                        </a:buClr>
                        <a:buFont typeface="Wingdings" panose="05000000000000000000" pitchFamily="2" charset="2"/>
                        <a:buChar char="ü"/>
                      </a:pPr>
                      <a:r>
                        <a:rPr lang="en-US" sz="2400" baseline="0" dirty="0"/>
                        <a:t> </a:t>
                      </a:r>
                      <a:endParaRPr lang="en-US" sz="2400" dirty="0"/>
                    </a:p>
                  </a:txBody>
                  <a:tcPr marL="93260" marR="93260" marT="46630" marB="46630" anchor="ctr"/>
                </a:tc>
                <a:tc>
                  <a:txBody>
                    <a:bodyPr/>
                    <a:lstStyle/>
                    <a:p>
                      <a:r>
                        <a:rPr lang="en-US" sz="2000" dirty="0"/>
                        <a:t>Windows</a:t>
                      </a:r>
                      <a:endParaRPr lang="en-US" sz="2000" dirty="0">
                        <a:solidFill>
                          <a:schemeClr val="tx1">
                            <a:lumMod val="65000"/>
                            <a:lumOff val="35000"/>
                          </a:schemeClr>
                        </a:solidFill>
                      </a:endParaRPr>
                    </a:p>
                  </a:txBody>
                  <a:tcPr marL="93260" marR="93260" marT="46630" marB="46630" anchor="ctr"/>
                </a:tc>
                <a:extLst>
                  <a:ext uri="{0D108BD9-81ED-4DB2-BD59-A6C34878D82A}">
                    <a16:rowId xmlns:a16="http://schemas.microsoft.com/office/drawing/2014/main" val="38121792"/>
                  </a:ext>
                </a:extLst>
              </a:tr>
            </a:tbl>
          </a:graphicData>
        </a:graphic>
      </p:graphicFrame>
    </p:spTree>
    <p:extLst>
      <p:ext uri="{BB962C8B-B14F-4D97-AF65-F5344CB8AC3E}">
        <p14:creationId xmlns:p14="http://schemas.microsoft.com/office/powerpoint/2010/main" val="133310027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RDBMS and Hive</a:t>
            </a:r>
          </a:p>
        </p:txBody>
      </p:sp>
      <p:graphicFrame>
        <p:nvGraphicFramePr>
          <p:cNvPr id="3" name="Table 2"/>
          <p:cNvGraphicFramePr>
            <a:graphicFrameLocks noGrp="1"/>
          </p:cNvGraphicFramePr>
          <p:nvPr>
            <p:extLst/>
          </p:nvPr>
        </p:nvGraphicFramePr>
        <p:xfrm>
          <a:off x="465954" y="1558811"/>
          <a:ext cx="11536316" cy="4853485"/>
        </p:xfrm>
        <a:graphic>
          <a:graphicData uri="http://schemas.openxmlformats.org/drawingml/2006/table">
            <a:tbl>
              <a:tblPr firstRow="1" bandRow="1"/>
              <a:tblGrid>
                <a:gridCol w="3087250">
                  <a:extLst>
                    <a:ext uri="{9D8B030D-6E8A-4147-A177-3AD203B41FA5}">
                      <a16:colId xmlns:a16="http://schemas.microsoft.com/office/drawing/2014/main" val="20000"/>
                    </a:ext>
                  </a:extLst>
                </a:gridCol>
                <a:gridCol w="4224533">
                  <a:extLst>
                    <a:ext uri="{9D8B030D-6E8A-4147-A177-3AD203B41FA5}">
                      <a16:colId xmlns:a16="http://schemas.microsoft.com/office/drawing/2014/main" val="20001"/>
                    </a:ext>
                  </a:extLst>
                </a:gridCol>
                <a:gridCol w="4224533">
                  <a:extLst>
                    <a:ext uri="{9D8B030D-6E8A-4147-A177-3AD203B41FA5}">
                      <a16:colId xmlns:a16="http://schemas.microsoft.com/office/drawing/2014/main" val="20002"/>
                    </a:ext>
                  </a:extLst>
                </a:gridCol>
              </a:tblGrid>
              <a:tr h="526641">
                <a:tc>
                  <a:txBody>
                    <a:bodyPr/>
                    <a:lstStyle/>
                    <a:p>
                      <a:endParaRPr lang="en-US" sz="2900" dirty="0">
                        <a:latin typeface="Trebuchet MS" pitchFamily="34" charset="0"/>
                      </a:endParaRPr>
                    </a:p>
                  </a:txBody>
                  <a:tcPr marL="91427" marR="91427" marT="45713" marB="45713" anchor="ctr">
                    <a:lnL w="12700" cmpd="sng">
                      <a:noFill/>
                      <a:prstDash val="solid"/>
                    </a:lnL>
                    <a:lnR w="12700" cap="flat" cmpd="sng" algn="ctr">
                      <a:solidFill>
                        <a:schemeClr val="accent3"/>
                      </a:solidFill>
                      <a:prstDash val="solid"/>
                      <a:round/>
                      <a:headEnd type="none" w="med" len="med"/>
                      <a:tailEnd type="none" w="med" len="med"/>
                    </a:lnR>
                    <a:lnT w="12700" cmpd="sng">
                      <a:noFill/>
                      <a:prstDash val="soli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aseline="0" dirty="0">
                          <a:solidFill>
                            <a:schemeClr val="bg1"/>
                          </a:solidFill>
                          <a:latin typeface="+mn-lt"/>
                        </a:rPr>
                        <a:t>RDBMS DW</a:t>
                      </a:r>
                      <a:endParaRPr lang="en-US" sz="2800" b="0" dirty="0">
                        <a:solidFill>
                          <a:schemeClr val="bg1"/>
                        </a:solidFill>
                        <a:latin typeface="+mn-lt"/>
                      </a:endParaRPr>
                    </a:p>
                  </a:txBody>
                  <a:tcPr marL="91427" marR="91427" marT="45713" marB="45713" anchor="ctr">
                    <a:lnL w="12700" cap="flat" cmpd="sng" algn="ctr">
                      <a:solidFill>
                        <a:schemeClr val="accent3"/>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prstDash val="soli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2800" dirty="0">
                          <a:solidFill>
                            <a:schemeClr val="bg1"/>
                          </a:solidFill>
                          <a:latin typeface="+mn-lt"/>
                        </a:rPr>
                        <a:t>Hive</a:t>
                      </a:r>
                      <a:endParaRPr lang="en-US" sz="2800" b="0" dirty="0">
                        <a:solidFill>
                          <a:schemeClr val="bg1"/>
                        </a:solidFill>
                        <a:latin typeface="+mn-lt"/>
                      </a:endParaRPr>
                    </a:p>
                  </a:txBody>
                  <a:tcPr marL="91427" marR="91427" marT="45713" marB="45713" anchor="ctr">
                    <a:lnL w="9525" cap="flat" cmpd="sng" algn="ctr">
                      <a:solidFill>
                        <a:schemeClr val="bg1"/>
                      </a:solidFill>
                      <a:prstDash val="solid"/>
                      <a:round/>
                      <a:headEnd type="none" w="med" len="med"/>
                      <a:tailEnd type="none" w="med" len="med"/>
                    </a:lnL>
                    <a:lnR w="9525" cap="flat" cmpd="sng" algn="ctr">
                      <a:solidFill>
                        <a:schemeClr val="accent3"/>
                      </a:solidFill>
                      <a:prstDash val="solid"/>
                      <a:round/>
                      <a:headEnd type="none" w="med" len="med"/>
                      <a:tailEnd type="none" w="med" len="med"/>
                    </a:lnR>
                    <a:lnT w="12700" cmpd="sng">
                      <a:noFill/>
                      <a:prstDash val="soli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480011">
                <a:tc>
                  <a:txBody>
                    <a:bodyPr/>
                    <a:lstStyle/>
                    <a:p>
                      <a:pPr algn="r"/>
                      <a:r>
                        <a:rPr lang="en-US" sz="2500" dirty="0">
                          <a:solidFill>
                            <a:schemeClr val="accent3"/>
                          </a:solidFill>
                          <a:latin typeface="+mn-lt"/>
                        </a:rPr>
                        <a:t>Structure</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Schema On</a:t>
                      </a:r>
                      <a:r>
                        <a:rPr lang="en-US" sz="2000" baseline="0" dirty="0">
                          <a:solidFill>
                            <a:schemeClr val="tx2"/>
                          </a:solidFill>
                        </a:rPr>
                        <a:t> Write</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Schema On Read</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0011">
                <a:tc>
                  <a:txBody>
                    <a:bodyPr/>
                    <a:lstStyle/>
                    <a:p>
                      <a:pPr algn="r"/>
                      <a:r>
                        <a:rPr lang="en-US" sz="2500" dirty="0">
                          <a:solidFill>
                            <a:schemeClr val="accent3"/>
                          </a:solidFill>
                          <a:latin typeface="+mn-lt"/>
                        </a:rPr>
                        <a:t>Access</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SQL</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dirty="0">
                          <a:solidFill>
                            <a:schemeClr val="tx2"/>
                          </a:solidFill>
                        </a:rPr>
                        <a:t>HiveQL</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extLst>
                  <a:ext uri="{0D108BD9-81ED-4DB2-BD59-A6C34878D82A}">
                    <a16:rowId xmlns:a16="http://schemas.microsoft.com/office/drawing/2014/main" val="10002"/>
                  </a:ext>
                </a:extLst>
              </a:tr>
              <a:tr h="480011">
                <a:tc>
                  <a:txBody>
                    <a:bodyPr/>
                    <a:lstStyle/>
                    <a:p>
                      <a:pPr algn="r"/>
                      <a:r>
                        <a:rPr lang="en-US" sz="2500" dirty="0">
                          <a:solidFill>
                            <a:schemeClr val="accent3"/>
                          </a:solidFill>
                          <a:latin typeface="+mn-lt"/>
                        </a:rPr>
                        <a:t>Indexes</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Yes</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Yes </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0011">
                <a:tc>
                  <a:txBody>
                    <a:bodyPr/>
                    <a:lstStyle/>
                    <a:p>
                      <a:pPr algn="r"/>
                      <a:r>
                        <a:rPr lang="en-US" sz="2500" dirty="0">
                          <a:solidFill>
                            <a:schemeClr val="accent3"/>
                          </a:solidFill>
                          <a:latin typeface="+mn-lt"/>
                        </a:rPr>
                        <a:t>Updates</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Yes</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tc>
                  <a:txBody>
                    <a:bodyPr/>
                    <a:lstStyle/>
                    <a:p>
                      <a:pPr algn="ctr"/>
                      <a:r>
                        <a:rPr lang="en-US" sz="2000" dirty="0">
                          <a:solidFill>
                            <a:schemeClr val="tx2"/>
                          </a:solidFill>
                        </a:rPr>
                        <a:t>No </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extLst>
                  <a:ext uri="{0D108BD9-81ED-4DB2-BD59-A6C34878D82A}">
                    <a16:rowId xmlns:a16="http://schemas.microsoft.com/office/drawing/2014/main" val="10004"/>
                  </a:ext>
                </a:extLst>
              </a:tr>
              <a:tr h="480011">
                <a:tc>
                  <a:txBody>
                    <a:bodyPr/>
                    <a:lstStyle/>
                    <a:p>
                      <a:pPr algn="r"/>
                      <a:r>
                        <a:rPr lang="en-US" sz="2500" dirty="0">
                          <a:solidFill>
                            <a:schemeClr val="accent3"/>
                          </a:solidFill>
                          <a:latin typeface="+mn-lt"/>
                        </a:rPr>
                        <a:t>Locking</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Yes</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Table and Partition</a:t>
                      </a:r>
                      <a:r>
                        <a:rPr lang="en-US" sz="2000" baseline="0" dirty="0">
                          <a:solidFill>
                            <a:schemeClr val="tx2"/>
                          </a:solidFill>
                        </a:rPr>
                        <a:t> </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0011">
                <a:tc>
                  <a:txBody>
                    <a:bodyPr/>
                    <a:lstStyle/>
                    <a:p>
                      <a:pPr algn="r"/>
                      <a:r>
                        <a:rPr lang="en-US" sz="2500" dirty="0">
                          <a:solidFill>
                            <a:schemeClr val="accent3"/>
                          </a:solidFill>
                          <a:latin typeface="+mn-lt"/>
                        </a:rPr>
                        <a:t>Referential</a:t>
                      </a:r>
                      <a:r>
                        <a:rPr lang="en-US" sz="2500" baseline="0" dirty="0">
                          <a:solidFill>
                            <a:schemeClr val="accent3"/>
                          </a:solidFill>
                          <a:latin typeface="+mn-lt"/>
                        </a:rPr>
                        <a:t> Integrity</a:t>
                      </a:r>
                      <a:endParaRPr lang="en-US" sz="2500" dirty="0">
                        <a:solidFill>
                          <a:schemeClr val="accent3"/>
                        </a:solidFill>
                        <a:latin typeface="+mn-lt"/>
                      </a:endParaRP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Yes</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tc>
                  <a:txBody>
                    <a:bodyPr/>
                    <a:lstStyle/>
                    <a:p>
                      <a:pPr algn="ctr"/>
                      <a:r>
                        <a:rPr lang="en-US" sz="2000" dirty="0">
                          <a:solidFill>
                            <a:schemeClr val="tx2"/>
                          </a:solidFill>
                        </a:rPr>
                        <a:t>No</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extLst>
                  <a:ext uri="{0D108BD9-81ED-4DB2-BD59-A6C34878D82A}">
                    <a16:rowId xmlns:a16="http://schemas.microsoft.com/office/drawing/2014/main" val="10006"/>
                  </a:ext>
                </a:extLst>
              </a:tr>
              <a:tr h="480011">
                <a:tc>
                  <a:txBody>
                    <a:bodyPr/>
                    <a:lstStyle/>
                    <a:p>
                      <a:pPr algn="r"/>
                      <a:r>
                        <a:rPr lang="en-US" sz="2500" dirty="0">
                          <a:solidFill>
                            <a:schemeClr val="accent3"/>
                          </a:solidFill>
                          <a:latin typeface="+mn-lt"/>
                        </a:rPr>
                        <a:t>Query Optimization</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Yes</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2"/>
                          </a:solidFill>
                        </a:rPr>
                        <a:t>No </a:t>
                      </a:r>
                      <a:endParaRPr lang="en-US" sz="2000" b="0" dirty="0">
                        <a:solidFill>
                          <a:schemeClr val="tx2"/>
                        </a:solidFill>
                        <a:latin typeface="+mj-lt"/>
                      </a:endParaRP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0011">
                <a:tc>
                  <a:txBody>
                    <a:bodyPr/>
                    <a:lstStyle/>
                    <a:p>
                      <a:pPr algn="r"/>
                      <a:r>
                        <a:rPr lang="en-US" sz="2500" dirty="0">
                          <a:solidFill>
                            <a:schemeClr val="accent3"/>
                          </a:solidFill>
                          <a:latin typeface="+mn-lt"/>
                        </a:rPr>
                        <a:t>Access</a:t>
                      </a:r>
                      <a:r>
                        <a:rPr lang="en-US" sz="2500" baseline="0" dirty="0">
                          <a:solidFill>
                            <a:schemeClr val="accent3"/>
                          </a:solidFill>
                          <a:latin typeface="+mn-lt"/>
                        </a:rPr>
                        <a:t> Pattern</a:t>
                      </a:r>
                      <a:endParaRPr lang="en-US" sz="2500" dirty="0">
                        <a:solidFill>
                          <a:schemeClr val="accent3"/>
                        </a:solidFill>
                        <a:latin typeface="+mn-lt"/>
                      </a:endParaRP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7" rtl="0" eaLnBrk="1" latinLnBrk="0" hangingPunct="1"/>
                      <a:r>
                        <a:rPr lang="en-US" sz="2000" kern="1200" dirty="0">
                          <a:solidFill>
                            <a:schemeClr val="tx2"/>
                          </a:solidFill>
                          <a:latin typeface="+mn-lt"/>
                          <a:ea typeface="+mn-ea"/>
                          <a:cs typeface="+mn-cs"/>
                        </a:rPr>
                        <a:t>Read and Write many times</a:t>
                      </a: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tc>
                  <a:txBody>
                    <a:bodyPr/>
                    <a:lstStyle/>
                    <a:p>
                      <a:pPr marL="0" algn="ctr" defTabSz="914367" rtl="0" eaLnBrk="1" latinLnBrk="0" hangingPunct="1"/>
                      <a:r>
                        <a:rPr lang="en-US" sz="2000" kern="1200" dirty="0">
                          <a:solidFill>
                            <a:schemeClr val="tx2"/>
                          </a:solidFill>
                          <a:latin typeface="+mn-lt"/>
                          <a:ea typeface="+mn-ea"/>
                          <a:cs typeface="+mn-cs"/>
                        </a:rPr>
                        <a:t>Write</a:t>
                      </a:r>
                      <a:r>
                        <a:rPr lang="en-US" sz="2000" kern="1200" baseline="0" dirty="0">
                          <a:solidFill>
                            <a:schemeClr val="tx2"/>
                          </a:solidFill>
                          <a:latin typeface="+mn-lt"/>
                          <a:ea typeface="+mn-ea"/>
                          <a:cs typeface="+mn-cs"/>
                        </a:rPr>
                        <a:t> O</a:t>
                      </a:r>
                      <a:r>
                        <a:rPr lang="en-US" sz="2000" kern="1200" dirty="0">
                          <a:solidFill>
                            <a:schemeClr val="tx2"/>
                          </a:solidFill>
                          <a:latin typeface="+mn-lt"/>
                          <a:ea typeface="+mn-ea"/>
                          <a:cs typeface="+mn-cs"/>
                        </a:rPr>
                        <a:t>nce,</a:t>
                      </a:r>
                      <a:r>
                        <a:rPr lang="en-US" sz="2000" kern="1200" baseline="0" dirty="0">
                          <a:solidFill>
                            <a:schemeClr val="tx2"/>
                          </a:solidFill>
                          <a:latin typeface="+mn-lt"/>
                          <a:ea typeface="+mn-ea"/>
                          <a:cs typeface="+mn-cs"/>
                        </a:rPr>
                        <a:t> R</a:t>
                      </a:r>
                      <a:r>
                        <a:rPr lang="en-US" sz="2000" kern="1200" dirty="0">
                          <a:solidFill>
                            <a:schemeClr val="tx2"/>
                          </a:solidFill>
                          <a:latin typeface="+mn-lt"/>
                          <a:ea typeface="+mn-ea"/>
                          <a:cs typeface="+mn-cs"/>
                        </a:rPr>
                        <a:t>ead-many-times</a:t>
                      </a: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F8"/>
                    </a:solidFill>
                  </a:tcPr>
                </a:tc>
                <a:extLst>
                  <a:ext uri="{0D108BD9-81ED-4DB2-BD59-A6C34878D82A}">
                    <a16:rowId xmlns:a16="http://schemas.microsoft.com/office/drawing/2014/main" val="3211025061"/>
                  </a:ext>
                </a:extLst>
              </a:tr>
              <a:tr h="480011">
                <a:tc>
                  <a:txBody>
                    <a:bodyPr/>
                    <a:lstStyle/>
                    <a:p>
                      <a:pPr algn="r"/>
                      <a:r>
                        <a:rPr lang="en-US" sz="2500" dirty="0">
                          <a:solidFill>
                            <a:schemeClr val="accent3"/>
                          </a:solidFill>
                          <a:latin typeface="+mn-lt"/>
                        </a:rPr>
                        <a:t>OLTP Applications</a:t>
                      </a:r>
                    </a:p>
                  </a:txBody>
                  <a:tcPr marL="91427" marR="91427" marT="45713" marB="45713" anchor="ctr">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7" rtl="0" eaLnBrk="1" latinLnBrk="0" hangingPunct="1"/>
                      <a:r>
                        <a:rPr lang="en-US" sz="2000" kern="1200" dirty="0">
                          <a:solidFill>
                            <a:schemeClr val="tx2"/>
                          </a:solidFill>
                          <a:latin typeface="+mn-lt"/>
                          <a:ea typeface="+mn-ea"/>
                          <a:cs typeface="+mn-cs"/>
                        </a:rPr>
                        <a:t>Yes</a:t>
                      </a: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67" rtl="0" eaLnBrk="1" latinLnBrk="0" hangingPunct="1"/>
                      <a:r>
                        <a:rPr lang="en-US" sz="2000" kern="1200" dirty="0">
                          <a:solidFill>
                            <a:schemeClr val="tx2"/>
                          </a:solidFill>
                          <a:latin typeface="+mn-lt"/>
                          <a:ea typeface="+mn-ea"/>
                          <a:cs typeface="+mn-cs"/>
                        </a:rPr>
                        <a:t>No</a:t>
                      </a:r>
                    </a:p>
                  </a:txBody>
                  <a:tcPr marL="91427" marR="91427" marT="45713" marB="4571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3039640"/>
                  </a:ext>
                </a:extLst>
              </a:tr>
            </a:tbl>
          </a:graphicData>
        </a:graphic>
      </p:graphicFrame>
      <p:sp>
        <p:nvSpPr>
          <p:cNvPr id="4" name="Slide Number Placeholder 3"/>
          <p:cNvSpPr>
            <a:spLocks noGrp="1"/>
          </p:cNvSpPr>
          <p:nvPr>
            <p:ph type="sldNum" sz="quarter" idx="11"/>
          </p:nvPr>
        </p:nvSpPr>
        <p:spPr/>
        <p:txBody>
          <a:bodyPr/>
          <a:lstStyle/>
          <a:p>
            <a:pPr>
              <a:defRPr/>
            </a:pPr>
            <a:fld id="{F8A0AC42-AA1D-4944-8D96-660DE70C7E1B}" type="slidenum">
              <a:rPr lang="en-IN"/>
              <a:pPr>
                <a:defRPr/>
              </a:pPr>
              <a:t>19</a:t>
            </a:fld>
            <a:endParaRPr lang="en-IN" dirty="0"/>
          </a:p>
        </p:txBody>
      </p:sp>
    </p:spTree>
    <p:extLst>
      <p:ext uri="{BB962C8B-B14F-4D97-AF65-F5344CB8AC3E}">
        <p14:creationId xmlns:p14="http://schemas.microsoft.com/office/powerpoint/2010/main" val="421369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343" dirty="0"/>
              <a:t>Understanding Hive and Hive QL</a:t>
            </a:r>
          </a:p>
        </p:txBody>
      </p:sp>
    </p:spTree>
    <p:extLst>
      <p:ext uri="{BB962C8B-B14F-4D97-AF65-F5344CB8AC3E}">
        <p14:creationId xmlns:p14="http://schemas.microsoft.com/office/powerpoint/2010/main" val="6318575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Defining a Hive-Managed Table</a:t>
            </a:r>
          </a:p>
        </p:txBody>
      </p:sp>
      <p:sp>
        <p:nvSpPr>
          <p:cNvPr id="6" name="TextBox 5"/>
          <p:cNvSpPr txBox="1"/>
          <p:nvPr/>
        </p:nvSpPr>
        <p:spPr>
          <a:xfrm>
            <a:off x="2298184" y="1525272"/>
            <a:ext cx="5781761" cy="3167183"/>
          </a:xfrm>
          <a:prstGeom prst="rect">
            <a:avLst/>
          </a:prstGeom>
          <a:noFill/>
        </p:spPr>
        <p:txBody>
          <a:bodyPr wrap="none" lIns="92637" tIns="46319" rIns="92637" bIns="46319" rtlCol="0">
            <a:spAutoFit/>
          </a:bodyPr>
          <a:lstStyle/>
          <a:p>
            <a:pPr defTabSz="926167">
              <a:defRPr/>
            </a:pPr>
            <a:r>
              <a:rPr lang="en-US" sz="2448" kern="0" dirty="0">
                <a:solidFill>
                  <a:sysClr val="windowText" lastClr="000000"/>
                </a:solidFill>
                <a:latin typeface="Courier New"/>
                <a:cs typeface="Courier New"/>
              </a:rPr>
              <a:t>CREATE TABLE customer (</a:t>
            </a:r>
          </a:p>
          <a:p>
            <a:pPr defTabSz="926167">
              <a:defRPr/>
            </a:pPr>
            <a:r>
              <a:rPr lang="en-US" sz="2448" kern="0" dirty="0">
                <a:solidFill>
                  <a:sysClr val="windowText" lastClr="000000"/>
                </a:solidFill>
                <a:latin typeface="Courier New"/>
                <a:cs typeface="Courier New"/>
              </a:rPr>
              <a:t> 		customerID INT,</a:t>
            </a:r>
          </a:p>
          <a:p>
            <a:pPr defTabSz="926167">
              <a:defRPr/>
            </a:pPr>
            <a:r>
              <a:rPr lang="en-US" sz="2448" kern="0" dirty="0">
                <a:solidFill>
                  <a:sysClr val="windowText" lastClr="000000"/>
                </a:solidFill>
                <a:latin typeface="Courier New"/>
                <a:cs typeface="Courier New"/>
              </a:rPr>
              <a:t> 		firstName STRING, </a:t>
            </a:r>
          </a:p>
          <a:p>
            <a:pPr defTabSz="926167">
              <a:defRPr/>
            </a:pPr>
            <a:r>
              <a:rPr lang="en-US" sz="2448" kern="0" dirty="0">
                <a:solidFill>
                  <a:sysClr val="windowText" lastClr="000000"/>
                </a:solidFill>
                <a:latin typeface="Courier New"/>
                <a:cs typeface="Courier New"/>
              </a:rPr>
              <a:t> 		lastName STRING, </a:t>
            </a:r>
          </a:p>
          <a:p>
            <a:pPr defTabSz="926167">
              <a:defRPr/>
            </a:pPr>
            <a:r>
              <a:rPr lang="en-US" sz="2448" kern="0" dirty="0">
                <a:solidFill>
                  <a:sysClr val="windowText" lastClr="000000"/>
                </a:solidFill>
                <a:latin typeface="Courier New"/>
                <a:cs typeface="Courier New"/>
              </a:rPr>
              <a:t> 		birthday TIMESTAMP </a:t>
            </a:r>
          </a:p>
          <a:p>
            <a:pPr defTabSz="926167">
              <a:defRPr/>
            </a:pPr>
            <a:r>
              <a:rPr lang="en-US" sz="2448" kern="0" dirty="0">
                <a:solidFill>
                  <a:sysClr val="windowText" lastClr="000000"/>
                </a:solidFill>
                <a:latin typeface="Courier New"/>
                <a:cs typeface="Courier New"/>
              </a:rPr>
              <a:t>  ) ROW FORMAT DELIMITED </a:t>
            </a:r>
          </a:p>
          <a:p>
            <a:pPr defTabSz="926167">
              <a:defRPr/>
            </a:pPr>
            <a:r>
              <a:rPr lang="en-US" sz="2448" kern="0" dirty="0">
                <a:solidFill>
                  <a:sysClr val="windowText" lastClr="000000"/>
                </a:solidFill>
                <a:latin typeface="Courier New"/>
                <a:cs typeface="Courier New"/>
              </a:rPr>
              <a:t>    FIELDS TERMINATED BY ',';</a:t>
            </a:r>
          </a:p>
          <a:p>
            <a:pPr defTabSz="926167">
              <a:defRPr/>
            </a:pPr>
            <a:endParaRPr lang="en-US" sz="2448" kern="0" dirty="0">
              <a:solidFill>
                <a:sysClr val="windowText" lastClr="000000"/>
              </a:solidFill>
            </a:endParaRPr>
          </a:p>
        </p:txBody>
      </p:sp>
      <p:sp>
        <p:nvSpPr>
          <p:cNvPr id="7" name="Rectangle 6"/>
          <p:cNvSpPr/>
          <p:nvPr/>
        </p:nvSpPr>
        <p:spPr>
          <a:xfrm>
            <a:off x="2091010" y="1407951"/>
            <a:ext cx="8608647" cy="3048503"/>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16044617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Defining an External Table</a:t>
            </a:r>
          </a:p>
        </p:txBody>
      </p:sp>
      <p:sp>
        <p:nvSpPr>
          <p:cNvPr id="6" name="TextBox 5"/>
          <p:cNvSpPr txBox="1"/>
          <p:nvPr/>
        </p:nvSpPr>
        <p:spPr>
          <a:xfrm>
            <a:off x="2136052" y="1546655"/>
            <a:ext cx="6360521" cy="2782977"/>
          </a:xfrm>
          <a:prstGeom prst="rect">
            <a:avLst/>
          </a:prstGeom>
          <a:noFill/>
        </p:spPr>
        <p:txBody>
          <a:bodyPr wrap="none" lIns="92637" tIns="46319" rIns="92637" bIns="46319" rtlCol="0">
            <a:spAutoFit/>
          </a:bodyPr>
          <a:lstStyle/>
          <a:p>
            <a:pPr defTabSz="926167">
              <a:defRPr/>
            </a:pPr>
            <a:r>
              <a:rPr lang="en-US" sz="2448" kern="0" dirty="0">
                <a:solidFill>
                  <a:sysClr val="windowText" lastClr="000000"/>
                </a:solidFill>
                <a:latin typeface="Courier New"/>
                <a:cs typeface="Courier New"/>
              </a:rPr>
              <a:t>CREATE </a:t>
            </a:r>
            <a:r>
              <a:rPr lang="en-US" sz="2448" b="1" kern="0" dirty="0">
                <a:solidFill>
                  <a:sysClr val="windowText" lastClr="000000"/>
                </a:solidFill>
                <a:latin typeface="Courier New"/>
                <a:cs typeface="Courier New"/>
              </a:rPr>
              <a:t>EXTERNAL</a:t>
            </a:r>
            <a:r>
              <a:rPr lang="en-US" sz="2448" kern="0" dirty="0">
                <a:solidFill>
                  <a:sysClr val="windowText" lastClr="000000"/>
                </a:solidFill>
                <a:latin typeface="Courier New"/>
                <a:cs typeface="Courier New"/>
              </a:rPr>
              <a:t> TABLE salaries (</a:t>
            </a:r>
          </a:p>
          <a:p>
            <a:pPr defTabSz="926167">
              <a:defRPr/>
            </a:pPr>
            <a:r>
              <a:rPr lang="en-US" sz="2448" kern="0" dirty="0">
                <a:solidFill>
                  <a:sysClr val="windowText" lastClr="000000"/>
                </a:solidFill>
                <a:latin typeface="Courier New"/>
                <a:cs typeface="Courier New"/>
              </a:rPr>
              <a:t>   gender string,</a:t>
            </a:r>
          </a:p>
          <a:p>
            <a:pPr defTabSz="926167">
              <a:defRPr/>
            </a:pPr>
            <a:r>
              <a:rPr lang="en-US" sz="2448" kern="0" dirty="0">
                <a:solidFill>
                  <a:sysClr val="windowText" lastClr="000000"/>
                </a:solidFill>
                <a:latin typeface="Courier New"/>
                <a:cs typeface="Courier New"/>
              </a:rPr>
              <a:t>   age int,</a:t>
            </a:r>
          </a:p>
          <a:p>
            <a:pPr defTabSz="926167">
              <a:defRPr/>
            </a:pPr>
            <a:r>
              <a:rPr lang="en-US" sz="2448" kern="0" dirty="0">
                <a:solidFill>
                  <a:sysClr val="windowText" lastClr="000000"/>
                </a:solidFill>
                <a:latin typeface="Courier New"/>
                <a:cs typeface="Courier New"/>
              </a:rPr>
              <a:t>   salary double,</a:t>
            </a:r>
          </a:p>
          <a:p>
            <a:pPr defTabSz="926167">
              <a:defRPr/>
            </a:pPr>
            <a:r>
              <a:rPr lang="en-US" sz="2448" kern="0" dirty="0">
                <a:solidFill>
                  <a:sysClr val="windowText" lastClr="000000"/>
                </a:solidFill>
                <a:latin typeface="Courier New"/>
                <a:cs typeface="Courier New"/>
              </a:rPr>
              <a:t>   zip int</a:t>
            </a:r>
          </a:p>
          <a:p>
            <a:pPr defTabSz="926167">
              <a:defRPr/>
            </a:pPr>
            <a:r>
              <a:rPr lang="en-US" sz="2448" kern="0" dirty="0">
                <a:solidFill>
                  <a:sysClr val="windowText" lastClr="000000"/>
                </a:solidFill>
                <a:latin typeface="Courier New"/>
                <a:cs typeface="Courier New"/>
              </a:rPr>
              <a:t> ) ROW FORMAT DELIMITED </a:t>
            </a:r>
          </a:p>
          <a:p>
            <a:pPr defTabSz="926167">
              <a:defRPr/>
            </a:pPr>
            <a:r>
              <a:rPr lang="en-US" sz="2448" kern="0" dirty="0">
                <a:solidFill>
                  <a:sysClr val="windowText" lastClr="000000"/>
                </a:solidFill>
                <a:latin typeface="Courier New"/>
                <a:cs typeface="Courier New"/>
              </a:rPr>
              <a:t>   FIELDS TERMINATED BY ','; </a:t>
            </a:r>
            <a:endParaRPr lang="en-US" sz="2448" kern="0" dirty="0">
              <a:solidFill>
                <a:sysClr val="windowText" lastClr="000000"/>
              </a:solidFill>
            </a:endParaRPr>
          </a:p>
        </p:txBody>
      </p:sp>
      <p:sp>
        <p:nvSpPr>
          <p:cNvPr id="7" name="Rectangle 6"/>
          <p:cNvSpPr/>
          <p:nvPr/>
        </p:nvSpPr>
        <p:spPr>
          <a:xfrm>
            <a:off x="1928878" y="1429334"/>
            <a:ext cx="8608647" cy="3070835"/>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7380721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Defining a Table LOCATION</a:t>
            </a:r>
          </a:p>
        </p:txBody>
      </p:sp>
      <p:sp>
        <p:nvSpPr>
          <p:cNvPr id="6" name="TextBox 5"/>
          <p:cNvSpPr txBox="1"/>
          <p:nvPr/>
        </p:nvSpPr>
        <p:spPr>
          <a:xfrm>
            <a:off x="2123099" y="1546655"/>
            <a:ext cx="7325121" cy="3167183"/>
          </a:xfrm>
          <a:prstGeom prst="rect">
            <a:avLst/>
          </a:prstGeom>
          <a:noFill/>
        </p:spPr>
        <p:txBody>
          <a:bodyPr wrap="none" lIns="92637" tIns="46319" rIns="92637" bIns="46319" rtlCol="0">
            <a:spAutoFit/>
          </a:bodyPr>
          <a:lstStyle/>
          <a:p>
            <a:pPr defTabSz="926167">
              <a:defRPr/>
            </a:pPr>
            <a:r>
              <a:rPr lang="en-US" sz="2448" kern="0" dirty="0">
                <a:solidFill>
                  <a:sysClr val="windowText" lastClr="000000"/>
                </a:solidFill>
                <a:latin typeface="Courier New"/>
                <a:cs typeface="Courier New"/>
              </a:rPr>
              <a:t>CREATE EXTERNAL TABLE SALARIES (</a:t>
            </a:r>
          </a:p>
          <a:p>
            <a:pPr defTabSz="926167">
              <a:defRPr/>
            </a:pPr>
            <a:r>
              <a:rPr lang="en-US" sz="2448" kern="0" dirty="0">
                <a:solidFill>
                  <a:sysClr val="windowText" lastClr="000000"/>
                </a:solidFill>
                <a:latin typeface="Courier New"/>
                <a:cs typeface="Courier New"/>
              </a:rPr>
              <a:t>   gender string,</a:t>
            </a:r>
          </a:p>
          <a:p>
            <a:pPr defTabSz="926167">
              <a:defRPr/>
            </a:pPr>
            <a:r>
              <a:rPr lang="en-US" sz="2448" kern="0" dirty="0">
                <a:solidFill>
                  <a:sysClr val="windowText" lastClr="000000"/>
                </a:solidFill>
                <a:latin typeface="Courier New"/>
                <a:cs typeface="Courier New"/>
              </a:rPr>
              <a:t>   age int,</a:t>
            </a:r>
          </a:p>
          <a:p>
            <a:pPr defTabSz="926167">
              <a:defRPr/>
            </a:pPr>
            <a:r>
              <a:rPr lang="en-US" sz="2448" kern="0" dirty="0">
                <a:solidFill>
                  <a:sysClr val="windowText" lastClr="000000"/>
                </a:solidFill>
                <a:latin typeface="Courier New"/>
                <a:cs typeface="Courier New"/>
              </a:rPr>
              <a:t>   salary double,</a:t>
            </a:r>
          </a:p>
          <a:p>
            <a:pPr defTabSz="926167">
              <a:defRPr/>
            </a:pPr>
            <a:r>
              <a:rPr lang="en-US" sz="2448" kern="0" dirty="0">
                <a:solidFill>
                  <a:sysClr val="windowText" lastClr="000000"/>
                </a:solidFill>
                <a:latin typeface="Courier New"/>
                <a:cs typeface="Courier New"/>
              </a:rPr>
              <a:t>   zip int</a:t>
            </a:r>
          </a:p>
          <a:p>
            <a:pPr defTabSz="926167">
              <a:defRPr/>
            </a:pPr>
            <a:r>
              <a:rPr lang="en-US" sz="2448" kern="0" dirty="0">
                <a:solidFill>
                  <a:sysClr val="windowText" lastClr="000000"/>
                </a:solidFill>
                <a:latin typeface="Courier New"/>
                <a:cs typeface="Courier New"/>
              </a:rPr>
              <a:t> ) ROW FORMAT DELIMITED </a:t>
            </a:r>
          </a:p>
          <a:p>
            <a:pPr defTabSz="926167">
              <a:defRPr/>
            </a:pPr>
            <a:r>
              <a:rPr lang="en-US" sz="2448" kern="0" dirty="0">
                <a:solidFill>
                  <a:sysClr val="windowText" lastClr="000000"/>
                </a:solidFill>
                <a:latin typeface="Courier New"/>
                <a:cs typeface="Courier New"/>
              </a:rPr>
              <a:t>   FIELDS TERMINATED BY ','</a:t>
            </a:r>
          </a:p>
          <a:p>
            <a:pPr defTabSz="926167">
              <a:defRPr/>
            </a:pPr>
            <a:r>
              <a:rPr lang="en-US" sz="2448" kern="0" dirty="0">
                <a:solidFill>
                  <a:sysClr val="windowText" lastClr="000000"/>
                </a:solidFill>
                <a:latin typeface="Courier New"/>
                <a:cs typeface="Courier New"/>
              </a:rPr>
              <a:t>   </a:t>
            </a:r>
            <a:r>
              <a:rPr lang="en-US" sz="2448" b="1" kern="0" dirty="0">
                <a:solidFill>
                  <a:sysClr val="windowText" lastClr="000000"/>
                </a:solidFill>
                <a:latin typeface="Courier New"/>
                <a:cs typeface="Courier New"/>
              </a:rPr>
              <a:t>LOCATION '/user/train/salaries/'</a:t>
            </a:r>
            <a:r>
              <a:rPr lang="en-US" sz="2448" kern="0" dirty="0">
                <a:solidFill>
                  <a:sysClr val="windowText" lastClr="000000"/>
                </a:solidFill>
                <a:latin typeface="Courier New"/>
                <a:cs typeface="Courier New"/>
              </a:rPr>
              <a:t>; </a:t>
            </a:r>
            <a:endParaRPr lang="en-US" sz="2448" kern="0" dirty="0">
              <a:solidFill>
                <a:sysClr val="windowText" lastClr="000000"/>
              </a:solidFill>
            </a:endParaRPr>
          </a:p>
        </p:txBody>
      </p:sp>
      <p:sp>
        <p:nvSpPr>
          <p:cNvPr id="7" name="Rectangle 6"/>
          <p:cNvSpPr/>
          <p:nvPr/>
        </p:nvSpPr>
        <p:spPr>
          <a:xfrm>
            <a:off x="1915925" y="1429333"/>
            <a:ext cx="8608647" cy="3372336"/>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8228879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Loading Data into Hive</a:t>
            </a:r>
          </a:p>
        </p:txBody>
      </p:sp>
      <p:sp>
        <p:nvSpPr>
          <p:cNvPr id="8" name="Content Placeholder 2"/>
          <p:cNvSpPr txBox="1">
            <a:spLocks/>
          </p:cNvSpPr>
          <p:nvPr/>
        </p:nvSpPr>
        <p:spPr>
          <a:xfrm>
            <a:off x="2036094" y="1237715"/>
            <a:ext cx="8393430" cy="5328289"/>
          </a:xfrm>
          <a:prstGeom prst="rect">
            <a:avLst/>
          </a:prstGeom>
        </p:spPr>
        <p:txBody>
          <a:bodyPr vert="horz" lIns="92637" tIns="46319" rIns="92637" bIns="4631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63084">
              <a:buNone/>
              <a:defRPr/>
            </a:pPr>
            <a:r>
              <a:rPr lang="en-US" sz="2856" dirty="0">
                <a:solidFill>
                  <a:sysClr val="windowText" lastClr="000000"/>
                </a:solidFill>
                <a:latin typeface="Calibri"/>
              </a:rPr>
              <a:t>LOAD DATA LOCAL INPATH ’/tmp/customers.csv' OVERWRITE INTO TABLE customers;</a:t>
            </a:r>
          </a:p>
          <a:p>
            <a:pPr marL="347311" indent="-347311" defTabSz="463084">
              <a:defRPr/>
            </a:pPr>
            <a:endParaRPr lang="en-US" sz="2856" dirty="0">
              <a:solidFill>
                <a:sysClr val="windowText" lastClr="000000"/>
              </a:solidFill>
              <a:latin typeface="Calibri"/>
            </a:endParaRPr>
          </a:p>
          <a:p>
            <a:pPr marL="0" indent="0" defTabSz="463084">
              <a:buNone/>
              <a:defRPr/>
            </a:pPr>
            <a:r>
              <a:rPr lang="en-US" sz="2856" dirty="0">
                <a:solidFill>
                  <a:sysClr val="windowText" lastClr="000000"/>
                </a:solidFill>
                <a:latin typeface="Calibri"/>
              </a:rPr>
              <a:t>LOAD DATA INPATH '/user/train/customers.csv' OVERWRITE INTO TABLE customers;</a:t>
            </a:r>
          </a:p>
          <a:p>
            <a:pPr marL="0" indent="0" defTabSz="463084">
              <a:buNone/>
              <a:defRPr/>
            </a:pPr>
            <a:endParaRPr lang="en-US" sz="2856" dirty="0">
              <a:solidFill>
                <a:sysClr val="windowText" lastClr="000000"/>
              </a:solidFill>
              <a:latin typeface="Calibri"/>
            </a:endParaRPr>
          </a:p>
          <a:p>
            <a:pPr marL="0" indent="0" defTabSz="463084">
              <a:buNone/>
              <a:defRPr/>
            </a:pPr>
            <a:r>
              <a:rPr lang="en-US" sz="2856" dirty="0">
                <a:solidFill>
                  <a:sysClr val="windowText" lastClr="000000"/>
                </a:solidFill>
                <a:latin typeface="Calibri"/>
              </a:rPr>
              <a:t>INSERT INTO TABLE birthdays </a:t>
            </a:r>
          </a:p>
          <a:p>
            <a:pPr marL="0" indent="0" defTabSz="463084">
              <a:buNone/>
              <a:defRPr/>
            </a:pPr>
            <a:r>
              <a:rPr lang="en-US" sz="2856" dirty="0">
                <a:solidFill>
                  <a:sysClr val="windowText" lastClr="000000"/>
                </a:solidFill>
                <a:latin typeface="Calibri"/>
              </a:rPr>
              <a:t>	SELECT firstName, lastName, birthday </a:t>
            </a:r>
          </a:p>
          <a:p>
            <a:pPr marL="0" indent="0" defTabSz="463084">
              <a:buNone/>
              <a:defRPr/>
            </a:pPr>
            <a:r>
              <a:rPr lang="en-US" sz="2856" dirty="0">
                <a:solidFill>
                  <a:sysClr val="windowText" lastClr="000000"/>
                </a:solidFill>
                <a:latin typeface="Calibri"/>
              </a:rPr>
              <a:t>	FROM customers </a:t>
            </a:r>
          </a:p>
          <a:p>
            <a:pPr marL="0" indent="0" defTabSz="463084">
              <a:buNone/>
              <a:defRPr/>
            </a:pPr>
            <a:r>
              <a:rPr lang="en-US" sz="2856" dirty="0">
                <a:solidFill>
                  <a:sysClr val="windowText" lastClr="000000"/>
                </a:solidFill>
                <a:latin typeface="Calibri"/>
              </a:rPr>
              <a:t>	WHERE birthday IS NOT NULL;</a:t>
            </a:r>
          </a:p>
        </p:txBody>
      </p:sp>
      <p:sp>
        <p:nvSpPr>
          <p:cNvPr id="9" name="Rectangle 8"/>
          <p:cNvSpPr/>
          <p:nvPr/>
        </p:nvSpPr>
        <p:spPr>
          <a:xfrm>
            <a:off x="1915925" y="1250666"/>
            <a:ext cx="8608647" cy="1060839"/>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10" name="Rectangle 9"/>
          <p:cNvSpPr/>
          <p:nvPr/>
        </p:nvSpPr>
        <p:spPr>
          <a:xfrm>
            <a:off x="1915040" y="2701433"/>
            <a:ext cx="8608647" cy="1060839"/>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11" name="Rectangle 10"/>
          <p:cNvSpPr/>
          <p:nvPr/>
        </p:nvSpPr>
        <p:spPr>
          <a:xfrm>
            <a:off x="1914157" y="4196867"/>
            <a:ext cx="8608647" cy="2134639"/>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5563101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Performing Queries</a:t>
            </a:r>
          </a:p>
        </p:txBody>
      </p:sp>
      <p:sp>
        <p:nvSpPr>
          <p:cNvPr id="8" name="Content Placeholder 2"/>
          <p:cNvSpPr txBox="1">
            <a:spLocks/>
          </p:cNvSpPr>
          <p:nvPr/>
        </p:nvSpPr>
        <p:spPr>
          <a:xfrm>
            <a:off x="2049047" y="1237714"/>
            <a:ext cx="8393430" cy="5216622"/>
          </a:xfrm>
          <a:prstGeom prst="rect">
            <a:avLst/>
          </a:prstGeom>
        </p:spPr>
        <p:txBody>
          <a:bodyPr vert="horz" lIns="92637" tIns="46319" rIns="92637" bIns="46319"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63084">
              <a:buNone/>
              <a:defRPr/>
            </a:pPr>
            <a:r>
              <a:rPr lang="en-US" sz="2856" dirty="0">
                <a:solidFill>
                  <a:sysClr val="windowText" lastClr="000000"/>
                </a:solidFill>
                <a:latin typeface="Calibri"/>
              </a:rPr>
              <a:t>SELECT * FROM customers;</a:t>
            </a:r>
          </a:p>
          <a:p>
            <a:pPr marL="0" indent="0" defTabSz="463084">
              <a:buNone/>
              <a:defRPr/>
            </a:pPr>
            <a:endParaRPr lang="en-US" sz="2856" dirty="0">
              <a:solidFill>
                <a:sysClr val="windowText" lastClr="000000"/>
              </a:solidFill>
              <a:latin typeface="Calibri"/>
            </a:endParaRPr>
          </a:p>
          <a:p>
            <a:pPr marL="0" indent="0" defTabSz="463084">
              <a:buNone/>
              <a:defRPr/>
            </a:pPr>
            <a:r>
              <a:rPr lang="en-US" sz="2856" dirty="0">
                <a:solidFill>
                  <a:sysClr val="windowText" lastClr="000000"/>
                </a:solidFill>
                <a:latin typeface="Calibri"/>
              </a:rPr>
              <a:t>FROM customers</a:t>
            </a:r>
            <a:br>
              <a:rPr lang="en-US" sz="2856" dirty="0">
                <a:solidFill>
                  <a:sysClr val="windowText" lastClr="000000"/>
                </a:solidFill>
                <a:latin typeface="Calibri"/>
              </a:rPr>
            </a:br>
            <a:r>
              <a:rPr lang="en-US" sz="2856" dirty="0">
                <a:solidFill>
                  <a:sysClr val="windowText" lastClr="000000"/>
                </a:solidFill>
                <a:latin typeface="Calibri"/>
              </a:rPr>
              <a:t>	SELECT firstName, lastName, address, zip </a:t>
            </a:r>
            <a:br>
              <a:rPr lang="en-US" sz="2856" dirty="0">
                <a:solidFill>
                  <a:sysClr val="windowText" lastClr="000000"/>
                </a:solidFill>
                <a:latin typeface="Calibri"/>
              </a:rPr>
            </a:br>
            <a:r>
              <a:rPr lang="en-US" sz="2856" dirty="0">
                <a:solidFill>
                  <a:sysClr val="windowText" lastClr="000000"/>
                </a:solidFill>
                <a:latin typeface="Calibri"/>
              </a:rPr>
              <a:t>	WHERE orderID &gt; 0 </a:t>
            </a:r>
            <a:br>
              <a:rPr lang="en-US" sz="2856" dirty="0">
                <a:solidFill>
                  <a:sysClr val="windowText" lastClr="000000"/>
                </a:solidFill>
                <a:latin typeface="Calibri"/>
              </a:rPr>
            </a:br>
            <a:r>
              <a:rPr lang="en-US" sz="2856" dirty="0">
                <a:solidFill>
                  <a:sysClr val="windowText" lastClr="000000"/>
                </a:solidFill>
                <a:latin typeface="Calibri"/>
              </a:rPr>
              <a:t>	ORDER BY zip;</a:t>
            </a:r>
          </a:p>
          <a:p>
            <a:pPr marL="0" indent="0" defTabSz="463084">
              <a:buNone/>
              <a:defRPr/>
            </a:pPr>
            <a:endParaRPr lang="en-US" sz="2856" dirty="0">
              <a:solidFill>
                <a:sysClr val="windowText" lastClr="000000"/>
              </a:solidFill>
              <a:latin typeface="Calibri"/>
            </a:endParaRPr>
          </a:p>
          <a:p>
            <a:pPr marL="0" indent="0" defTabSz="463084">
              <a:buNone/>
              <a:defRPr/>
            </a:pPr>
            <a:r>
              <a:rPr lang="en-US" sz="2856" dirty="0">
                <a:solidFill>
                  <a:sysClr val="windowText" lastClr="000000"/>
                </a:solidFill>
                <a:latin typeface="Calibri"/>
              </a:rPr>
              <a:t>SELECT customers.*, orders.* </a:t>
            </a:r>
            <a:br>
              <a:rPr lang="en-US" sz="2856" dirty="0">
                <a:solidFill>
                  <a:sysClr val="windowText" lastClr="000000"/>
                </a:solidFill>
                <a:latin typeface="Calibri"/>
              </a:rPr>
            </a:br>
            <a:r>
              <a:rPr lang="en-US" sz="2856" dirty="0">
                <a:solidFill>
                  <a:sysClr val="windowText" lastClr="000000"/>
                </a:solidFill>
                <a:latin typeface="Calibri"/>
              </a:rPr>
              <a:t>	FROM customers </a:t>
            </a:r>
            <a:br>
              <a:rPr lang="en-US" sz="2856" dirty="0">
                <a:solidFill>
                  <a:sysClr val="windowText" lastClr="000000"/>
                </a:solidFill>
                <a:latin typeface="Calibri"/>
              </a:rPr>
            </a:br>
            <a:r>
              <a:rPr lang="en-US" sz="2856" dirty="0">
                <a:solidFill>
                  <a:sysClr val="windowText" lastClr="000000"/>
                </a:solidFill>
                <a:latin typeface="Calibri"/>
              </a:rPr>
              <a:t>	JOIN orders ON </a:t>
            </a:r>
            <a:br>
              <a:rPr lang="en-US" sz="2856" dirty="0">
                <a:solidFill>
                  <a:sysClr val="windowText" lastClr="000000"/>
                </a:solidFill>
                <a:latin typeface="Calibri"/>
              </a:rPr>
            </a:br>
            <a:r>
              <a:rPr lang="en-US" sz="2856" dirty="0">
                <a:solidFill>
                  <a:sysClr val="windowText" lastClr="000000"/>
                </a:solidFill>
                <a:latin typeface="Calibri"/>
              </a:rPr>
              <a:t>	(customers.customerID = orders.customerID);</a:t>
            </a:r>
          </a:p>
        </p:txBody>
      </p:sp>
      <p:sp>
        <p:nvSpPr>
          <p:cNvPr id="9" name="Rectangle 8"/>
          <p:cNvSpPr/>
          <p:nvPr/>
        </p:nvSpPr>
        <p:spPr>
          <a:xfrm>
            <a:off x="1928878" y="1250663"/>
            <a:ext cx="8608647" cy="547172"/>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10" name="Rectangle 9"/>
          <p:cNvSpPr/>
          <p:nvPr/>
        </p:nvSpPr>
        <p:spPr>
          <a:xfrm>
            <a:off x="1917712" y="2144058"/>
            <a:ext cx="8608647" cy="1786673"/>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11" name="Rectangle 10"/>
          <p:cNvSpPr/>
          <p:nvPr/>
        </p:nvSpPr>
        <p:spPr>
          <a:xfrm>
            <a:off x="1928878" y="4287999"/>
            <a:ext cx="8608647" cy="1898340"/>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2742277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Hive Partitions</a:t>
            </a:r>
          </a:p>
        </p:txBody>
      </p:sp>
      <p:sp>
        <p:nvSpPr>
          <p:cNvPr id="2" name="Content Placeholder 1"/>
          <p:cNvSpPr>
            <a:spLocks noGrp="1"/>
          </p:cNvSpPr>
          <p:nvPr>
            <p:ph sz="quarter" idx="10"/>
          </p:nvPr>
        </p:nvSpPr>
        <p:spPr>
          <a:xfrm>
            <a:off x="1851419" y="1489637"/>
            <a:ext cx="7969931" cy="4739759"/>
          </a:xfrm>
        </p:spPr>
        <p:txBody>
          <a:bodyPr/>
          <a:lstStyle/>
          <a:p>
            <a:pPr defTabSz="463084">
              <a:defRPr/>
            </a:pPr>
            <a:r>
              <a:rPr lang="en-US" sz="2000" dirty="0">
                <a:solidFill>
                  <a:sysClr val="windowText" lastClr="000000"/>
                </a:solidFill>
              </a:rPr>
              <a:t>Use the </a:t>
            </a:r>
            <a:r>
              <a:rPr lang="en-US" sz="2000" b="1" dirty="0">
                <a:solidFill>
                  <a:sysClr val="windowText" lastClr="000000"/>
                </a:solidFill>
              </a:rPr>
              <a:t>partitioned by</a:t>
            </a:r>
            <a:r>
              <a:rPr lang="en-US" sz="2000" dirty="0">
                <a:solidFill>
                  <a:sysClr val="windowText" lastClr="000000"/>
                </a:solidFill>
              </a:rPr>
              <a:t> clause to define a partition when creating a table:</a:t>
            </a:r>
          </a:p>
          <a:p>
            <a:pPr marL="347311" indent="-347311" defTabSz="463084">
              <a:defRPr/>
            </a:pPr>
            <a:endParaRPr lang="en-US" sz="2000" dirty="0">
              <a:solidFill>
                <a:sysClr val="windowText" lastClr="000000"/>
              </a:solidFill>
            </a:endParaRPr>
          </a:p>
          <a:p>
            <a:pPr marL="463084" lvl="1" indent="0" defTabSz="463084">
              <a:buNone/>
              <a:defRPr/>
            </a:pPr>
            <a:r>
              <a:rPr lang="en-US" sz="2000" dirty="0">
                <a:solidFill>
                  <a:sysClr val="windowText" lastClr="000000"/>
                </a:solidFill>
                <a:latin typeface="Consolas" panose="020B0609020204030204" pitchFamily="49" charset="0"/>
              </a:rPr>
              <a:t>create table employees (id </a:t>
            </a:r>
            <a:r>
              <a:rPr lang="en-US" sz="2000" dirty="0" err="1">
                <a:solidFill>
                  <a:sysClr val="windowText" lastClr="000000"/>
                </a:solidFill>
                <a:latin typeface="Consolas" panose="020B0609020204030204" pitchFamily="49" charset="0"/>
              </a:rPr>
              <a:t>int</a:t>
            </a:r>
            <a:r>
              <a:rPr lang="en-US" sz="2000" dirty="0">
                <a:solidFill>
                  <a:sysClr val="windowText" lastClr="000000"/>
                </a:solidFill>
                <a:latin typeface="Consolas" panose="020B0609020204030204" pitchFamily="49" charset="0"/>
              </a:rPr>
              <a:t>, name string, salary double)</a:t>
            </a:r>
          </a:p>
          <a:p>
            <a:pPr marL="463084" lvl="1" indent="0" defTabSz="463084">
              <a:buNone/>
              <a:defRPr/>
            </a:pPr>
            <a:r>
              <a:rPr lang="en-US" sz="2000" dirty="0">
                <a:solidFill>
                  <a:sysClr val="windowText" lastClr="000000"/>
                </a:solidFill>
                <a:latin typeface="Consolas" panose="020B0609020204030204" pitchFamily="49" charset="0"/>
              </a:rPr>
              <a:t>partitioned by (</a:t>
            </a:r>
            <a:r>
              <a:rPr lang="en-US" sz="2000" dirty="0" err="1">
                <a:solidFill>
                  <a:sysClr val="windowText" lastClr="000000"/>
                </a:solidFill>
                <a:latin typeface="Consolas" panose="020B0609020204030204" pitchFamily="49" charset="0"/>
              </a:rPr>
              <a:t>dept</a:t>
            </a:r>
            <a:r>
              <a:rPr lang="en-US" sz="2000" dirty="0">
                <a:solidFill>
                  <a:sysClr val="windowText" lastClr="000000"/>
                </a:solidFill>
                <a:latin typeface="Consolas" panose="020B0609020204030204" pitchFamily="49" charset="0"/>
              </a:rPr>
              <a:t> string);</a:t>
            </a:r>
          </a:p>
          <a:p>
            <a:pPr marL="347311" indent="-347311" defTabSz="463084">
              <a:defRPr/>
            </a:pPr>
            <a:endParaRPr lang="en-US" sz="2000" dirty="0">
              <a:solidFill>
                <a:sysClr val="windowText" lastClr="000000"/>
              </a:solidFill>
            </a:endParaRPr>
          </a:p>
          <a:p>
            <a:pPr defTabSz="463084">
              <a:defRPr/>
            </a:pPr>
            <a:r>
              <a:rPr lang="en-US" sz="2000" dirty="0">
                <a:solidFill>
                  <a:sysClr val="windowText" lastClr="000000"/>
                </a:solidFill>
              </a:rPr>
              <a:t>Subfolders are created based on the partition values:</a:t>
            </a:r>
          </a:p>
          <a:p>
            <a:pPr marL="463084" lvl="1" indent="0" defTabSz="463084">
              <a:buNone/>
              <a:defRPr/>
            </a:pPr>
            <a:r>
              <a:rPr lang="en-US" sz="2000" dirty="0">
                <a:solidFill>
                  <a:sysClr val="windowText" lastClr="000000"/>
                </a:solidFill>
                <a:latin typeface="Consolas" panose="020B0609020204030204" pitchFamily="49" charset="0"/>
              </a:rPr>
              <a:t>/apps/hive/warehouse/employees</a:t>
            </a:r>
          </a:p>
          <a:p>
            <a:pPr marL="463084" lvl="1" indent="0" defTabSz="463084">
              <a:buNone/>
              <a:defRPr/>
            </a:pPr>
            <a:r>
              <a:rPr lang="en-US" sz="2000" dirty="0">
                <a:solidFill>
                  <a:sysClr val="windowText" lastClr="000000"/>
                </a:solidFill>
                <a:latin typeface="Consolas" panose="020B0609020204030204" pitchFamily="49" charset="0"/>
              </a:rPr>
              <a:t>    /</a:t>
            </a:r>
            <a:r>
              <a:rPr lang="en-US" sz="2000" dirty="0" err="1">
                <a:solidFill>
                  <a:sysClr val="windowText" lastClr="000000"/>
                </a:solidFill>
                <a:latin typeface="Consolas" panose="020B0609020204030204" pitchFamily="49" charset="0"/>
              </a:rPr>
              <a:t>dept</a:t>
            </a:r>
            <a:r>
              <a:rPr lang="en-US" sz="2000" dirty="0">
                <a:solidFill>
                  <a:sysClr val="windowText" lastClr="000000"/>
                </a:solidFill>
                <a:latin typeface="Consolas" panose="020B0609020204030204" pitchFamily="49" charset="0"/>
              </a:rPr>
              <a:t>=</a:t>
            </a:r>
            <a:r>
              <a:rPr lang="en-US" sz="2000" dirty="0" err="1">
                <a:solidFill>
                  <a:sysClr val="windowText" lastClr="000000"/>
                </a:solidFill>
                <a:latin typeface="Consolas" panose="020B0609020204030204" pitchFamily="49" charset="0"/>
              </a:rPr>
              <a:t>hr</a:t>
            </a:r>
            <a:r>
              <a:rPr lang="en-US" sz="2000" dirty="0">
                <a:solidFill>
                  <a:sysClr val="windowText" lastClr="000000"/>
                </a:solidFill>
                <a:latin typeface="Consolas" panose="020B0609020204030204" pitchFamily="49" charset="0"/>
              </a:rPr>
              <a:t>/</a:t>
            </a:r>
          </a:p>
          <a:p>
            <a:pPr marL="463084" lvl="1" indent="0" defTabSz="463084">
              <a:buNone/>
              <a:defRPr/>
            </a:pPr>
            <a:r>
              <a:rPr lang="en-US" sz="2000" dirty="0">
                <a:solidFill>
                  <a:sysClr val="windowText" lastClr="000000"/>
                </a:solidFill>
                <a:latin typeface="Consolas" panose="020B0609020204030204" pitchFamily="49" charset="0"/>
              </a:rPr>
              <a:t>    /</a:t>
            </a:r>
            <a:r>
              <a:rPr lang="en-US" sz="2000" dirty="0" err="1">
                <a:solidFill>
                  <a:sysClr val="windowText" lastClr="000000"/>
                </a:solidFill>
                <a:latin typeface="Consolas" panose="020B0609020204030204" pitchFamily="49" charset="0"/>
              </a:rPr>
              <a:t>dept</a:t>
            </a:r>
            <a:r>
              <a:rPr lang="en-US" sz="2000" dirty="0">
                <a:solidFill>
                  <a:sysClr val="windowText" lastClr="000000"/>
                </a:solidFill>
                <a:latin typeface="Consolas" panose="020B0609020204030204" pitchFamily="49" charset="0"/>
              </a:rPr>
              <a:t>=support/</a:t>
            </a:r>
          </a:p>
          <a:p>
            <a:pPr marL="463084" lvl="1" indent="0" defTabSz="463084">
              <a:buNone/>
              <a:defRPr/>
            </a:pPr>
            <a:r>
              <a:rPr lang="en-US" sz="2000" dirty="0">
                <a:solidFill>
                  <a:sysClr val="windowText" lastClr="000000"/>
                </a:solidFill>
                <a:latin typeface="Consolas" panose="020B0609020204030204" pitchFamily="49" charset="0"/>
              </a:rPr>
              <a:t>    /</a:t>
            </a:r>
            <a:r>
              <a:rPr lang="en-US" sz="2000" dirty="0" err="1">
                <a:solidFill>
                  <a:sysClr val="windowText" lastClr="000000"/>
                </a:solidFill>
                <a:latin typeface="Consolas" panose="020B0609020204030204" pitchFamily="49" charset="0"/>
              </a:rPr>
              <a:t>dept</a:t>
            </a:r>
            <a:r>
              <a:rPr lang="en-US" sz="2000" dirty="0">
                <a:solidFill>
                  <a:sysClr val="windowText" lastClr="000000"/>
                </a:solidFill>
                <a:latin typeface="Consolas" panose="020B0609020204030204" pitchFamily="49" charset="0"/>
              </a:rPr>
              <a:t>=engineering/</a:t>
            </a:r>
          </a:p>
          <a:p>
            <a:pPr marL="463084" lvl="1" indent="0" defTabSz="463084">
              <a:buNone/>
              <a:defRPr/>
            </a:pPr>
            <a:r>
              <a:rPr lang="en-US" sz="2000" dirty="0">
                <a:solidFill>
                  <a:sysClr val="windowText" lastClr="000000"/>
                </a:solidFill>
                <a:latin typeface="Consolas" panose="020B0609020204030204" pitchFamily="49" charset="0"/>
              </a:rPr>
              <a:t>    /</a:t>
            </a:r>
            <a:r>
              <a:rPr lang="en-US" sz="2000" dirty="0" err="1">
                <a:solidFill>
                  <a:sysClr val="windowText" lastClr="000000"/>
                </a:solidFill>
                <a:latin typeface="Consolas" panose="020B0609020204030204" pitchFamily="49" charset="0"/>
              </a:rPr>
              <a:t>dept</a:t>
            </a:r>
            <a:r>
              <a:rPr lang="en-US" sz="2000" dirty="0">
                <a:solidFill>
                  <a:sysClr val="windowText" lastClr="000000"/>
                </a:solidFill>
                <a:latin typeface="Consolas" panose="020B0609020204030204" pitchFamily="49" charset="0"/>
              </a:rPr>
              <a:t>=training/</a:t>
            </a:r>
          </a:p>
          <a:p>
            <a:endParaRPr lang="en-US" sz="2000" dirty="0"/>
          </a:p>
        </p:txBody>
      </p:sp>
    </p:spTree>
    <p:extLst>
      <p:ext uri="{BB962C8B-B14F-4D97-AF65-F5344CB8AC3E}">
        <p14:creationId xmlns:p14="http://schemas.microsoft.com/office/powerpoint/2010/main" val="24777752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Hive Buckets</a:t>
            </a:r>
          </a:p>
        </p:txBody>
      </p:sp>
      <p:sp>
        <p:nvSpPr>
          <p:cNvPr id="19" name="Multidocument 18"/>
          <p:cNvSpPr/>
          <p:nvPr/>
        </p:nvSpPr>
        <p:spPr>
          <a:xfrm>
            <a:off x="2016907" y="1355135"/>
            <a:ext cx="1439156" cy="1630957"/>
          </a:xfrm>
          <a:prstGeom prst="flowChartMultidocument">
            <a:avLst/>
          </a:prstGeom>
          <a:solidFill>
            <a:srgbClr val="21A30F"/>
          </a:solidFill>
          <a:ln w="25400" cap="flat" cmpd="sng" algn="ctr">
            <a:solidFill>
              <a:srgbClr val="21A30F">
                <a:shade val="50000"/>
              </a:srgbClr>
            </a:solidFill>
            <a:prstDash val="solid"/>
          </a:ln>
          <a:effectLst/>
        </p:spPr>
        <p:txBody>
          <a:bodyPr lIns="92637" tIns="46319" rIns="92637" bIns="46319" rtlCol="0" anchor="ctr"/>
          <a:lstStyle/>
          <a:p>
            <a:pPr algn="ctr" defTabSz="926167">
              <a:defRPr/>
            </a:pPr>
            <a:r>
              <a:rPr lang="en-US" sz="1836" kern="0" dirty="0">
                <a:solidFill>
                  <a:sysClr val="window" lastClr="FFFFFF"/>
                </a:solidFill>
                <a:latin typeface="Calibri"/>
              </a:rPr>
              <a:t>input</a:t>
            </a:r>
          </a:p>
          <a:p>
            <a:pPr algn="ctr" defTabSz="926167">
              <a:defRPr/>
            </a:pPr>
            <a:r>
              <a:rPr lang="en-US" sz="1836" kern="0" dirty="0">
                <a:solidFill>
                  <a:sysClr val="window" lastClr="FFFFFF"/>
                </a:solidFill>
                <a:latin typeface="Calibri"/>
              </a:rPr>
              <a:t>records</a:t>
            </a:r>
          </a:p>
        </p:txBody>
      </p:sp>
      <p:sp>
        <p:nvSpPr>
          <p:cNvPr id="20" name="Rectangle 19"/>
          <p:cNvSpPr/>
          <p:nvPr/>
        </p:nvSpPr>
        <p:spPr>
          <a:xfrm>
            <a:off x="4943131" y="1606972"/>
            <a:ext cx="2470552" cy="863447"/>
          </a:xfrm>
          <a:prstGeom prst="rect">
            <a:avLst/>
          </a:prstGeom>
          <a:solidFill>
            <a:srgbClr val="244A58"/>
          </a:solidFill>
          <a:ln w="25400" cap="flat" cmpd="sng" algn="ctr">
            <a:solidFill>
              <a:srgbClr val="244A58">
                <a:shade val="50000"/>
              </a:srgbClr>
            </a:solidFill>
            <a:prstDash val="solid"/>
          </a:ln>
          <a:effectLst/>
        </p:spPr>
        <p:txBody>
          <a:bodyPr lIns="92637" tIns="46319" rIns="92637" bIns="46319" rtlCol="0" anchor="ctr"/>
          <a:lstStyle/>
          <a:p>
            <a:pPr algn="ctr" defTabSz="926167">
              <a:defRPr/>
            </a:pPr>
            <a:r>
              <a:rPr lang="en-US" sz="1836" kern="0" dirty="0">
                <a:solidFill>
                  <a:sysClr val="window" lastClr="FFFFFF"/>
                </a:solidFill>
                <a:latin typeface="Calibri"/>
              </a:rPr>
              <a:t>the column value is hashed</a:t>
            </a:r>
          </a:p>
        </p:txBody>
      </p:sp>
      <p:grpSp>
        <p:nvGrpSpPr>
          <p:cNvPr id="21" name="Group 20"/>
          <p:cNvGrpSpPr/>
          <p:nvPr/>
        </p:nvGrpSpPr>
        <p:grpSpPr>
          <a:xfrm>
            <a:off x="3120197" y="3992703"/>
            <a:ext cx="5600243" cy="1811584"/>
            <a:chOff x="1810867" y="3914769"/>
            <a:chExt cx="5490933" cy="1776224"/>
          </a:xfrm>
        </p:grpSpPr>
        <p:sp>
          <p:nvSpPr>
            <p:cNvPr id="22" name="Can 21"/>
            <p:cNvSpPr/>
            <p:nvPr/>
          </p:nvSpPr>
          <p:spPr>
            <a:xfrm>
              <a:off x="1810867" y="4432860"/>
              <a:ext cx="1246442" cy="1258133"/>
            </a:xfrm>
            <a:prstGeom prst="can">
              <a:avLst/>
            </a:prstGeom>
            <a:solidFill>
              <a:srgbClr val="244A58"/>
            </a:solidFill>
            <a:ln w="25400" cap="flat" cmpd="sng" algn="ctr">
              <a:solidFill>
                <a:srgbClr val="244A58">
                  <a:shade val="50000"/>
                </a:srgbClr>
              </a:solidFill>
              <a:prstDash val="solid"/>
            </a:ln>
            <a:effectLst/>
          </p:spPr>
          <p:txBody>
            <a:bodyPr rtlCol="0" anchor="ctr"/>
            <a:lstStyle/>
            <a:p>
              <a:pPr algn="ctr" defTabSz="926167">
                <a:defRPr/>
              </a:pPr>
              <a:r>
                <a:rPr lang="en-US" sz="1836" kern="0" dirty="0">
                  <a:solidFill>
                    <a:sysClr val="window" lastClr="FFFFFF"/>
                  </a:solidFill>
                  <a:latin typeface="Calibri"/>
                </a:rPr>
                <a:t>bucket 0</a:t>
              </a:r>
            </a:p>
          </p:txBody>
        </p:sp>
        <p:sp>
          <p:nvSpPr>
            <p:cNvPr id="23" name="Freeform 22"/>
            <p:cNvSpPr/>
            <p:nvPr/>
          </p:nvSpPr>
          <p:spPr>
            <a:xfrm>
              <a:off x="1834385" y="3950502"/>
              <a:ext cx="1222924" cy="682249"/>
            </a:xfrm>
            <a:custGeom>
              <a:avLst/>
              <a:gdLst>
                <a:gd name="connsiteX0" fmla="*/ 0 w 1222924"/>
                <a:gd name="connsiteY0" fmla="*/ 752731 h 752731"/>
                <a:gd name="connsiteX1" fmla="*/ 435079 w 1222924"/>
                <a:gd name="connsiteY1" fmla="*/ 203 h 752731"/>
                <a:gd name="connsiteX2" fmla="*/ 1222924 w 1222924"/>
                <a:gd name="connsiteY2" fmla="*/ 670423 h 752731"/>
                <a:gd name="connsiteX3" fmla="*/ 1222924 w 1222924"/>
                <a:gd name="connsiteY3" fmla="*/ 670423 h 752731"/>
                <a:gd name="connsiteX0" fmla="*/ 0 w 1222924"/>
                <a:gd name="connsiteY0" fmla="*/ 682249 h 682249"/>
                <a:gd name="connsiteX1" fmla="*/ 646739 w 1222924"/>
                <a:gd name="connsiteY1" fmla="*/ 270 h 682249"/>
                <a:gd name="connsiteX2" fmla="*/ 1222924 w 1222924"/>
                <a:gd name="connsiteY2" fmla="*/ 599941 h 682249"/>
                <a:gd name="connsiteX3" fmla="*/ 1222924 w 1222924"/>
                <a:gd name="connsiteY3" fmla="*/ 599941 h 682249"/>
              </a:gdLst>
              <a:ahLst/>
              <a:cxnLst>
                <a:cxn ang="0">
                  <a:pos x="connsiteX0" y="connsiteY0"/>
                </a:cxn>
                <a:cxn ang="0">
                  <a:pos x="connsiteX1" y="connsiteY1"/>
                </a:cxn>
                <a:cxn ang="0">
                  <a:pos x="connsiteX2" y="connsiteY2"/>
                </a:cxn>
                <a:cxn ang="0">
                  <a:pos x="connsiteX3" y="connsiteY3"/>
                </a:cxn>
              </a:cxnLst>
              <a:rect l="l" t="t" r="r" b="b"/>
              <a:pathLst>
                <a:path w="1222924" h="682249">
                  <a:moveTo>
                    <a:pt x="0" y="682249"/>
                  </a:moveTo>
                  <a:cubicBezTo>
                    <a:pt x="115629" y="312844"/>
                    <a:pt x="442918" y="13988"/>
                    <a:pt x="646739" y="270"/>
                  </a:cubicBezTo>
                  <a:cubicBezTo>
                    <a:pt x="850560" y="-13448"/>
                    <a:pt x="1126893" y="499996"/>
                    <a:pt x="1222924" y="599941"/>
                  </a:cubicBezTo>
                  <a:lnTo>
                    <a:pt x="1222924" y="599941"/>
                  </a:lnTo>
                </a:path>
              </a:pathLst>
            </a:custGeom>
            <a:noFill/>
            <a:ln w="25400" cap="flat" cmpd="sng" algn="ctr">
              <a:solidFill>
                <a:srgbClr val="244A58"/>
              </a:solidFill>
              <a:prstDash val="solid"/>
            </a:ln>
            <a:effectLst>
              <a:outerShdw blurRad="40000" dist="20000" dir="5400000" rotWithShape="0">
                <a:srgbClr val="000000">
                  <a:alpha val="38000"/>
                </a:srgbClr>
              </a:outerShdw>
            </a:effectLst>
          </p:spPr>
          <p:txBody>
            <a:bodyPr rtlCol="0" anchor="ctr"/>
            <a:lstStyle/>
            <a:p>
              <a:pPr algn="ctr" defTabSz="926167">
                <a:defRPr/>
              </a:pPr>
              <a:endParaRPr lang="en-US" sz="1836" kern="0" dirty="0">
                <a:solidFill>
                  <a:sysClr val="windowText" lastClr="000000"/>
                </a:solidFill>
                <a:latin typeface="Calibri"/>
              </a:endParaRPr>
            </a:p>
          </p:txBody>
        </p:sp>
        <p:sp>
          <p:nvSpPr>
            <p:cNvPr id="24" name="Can 23"/>
            <p:cNvSpPr/>
            <p:nvPr/>
          </p:nvSpPr>
          <p:spPr>
            <a:xfrm>
              <a:off x="3950518" y="4432403"/>
              <a:ext cx="1246442" cy="1258133"/>
            </a:xfrm>
            <a:prstGeom prst="can">
              <a:avLst/>
            </a:prstGeom>
            <a:solidFill>
              <a:srgbClr val="244A58"/>
            </a:solidFill>
            <a:ln w="25400" cap="flat" cmpd="sng" algn="ctr">
              <a:solidFill>
                <a:srgbClr val="244A58">
                  <a:shade val="50000"/>
                </a:srgbClr>
              </a:solidFill>
              <a:prstDash val="solid"/>
            </a:ln>
            <a:effectLst/>
          </p:spPr>
          <p:txBody>
            <a:bodyPr rtlCol="0" anchor="ctr"/>
            <a:lstStyle/>
            <a:p>
              <a:pPr algn="ctr" defTabSz="926167">
                <a:defRPr/>
              </a:pPr>
              <a:r>
                <a:rPr lang="en-US" sz="1836" kern="0" dirty="0">
                  <a:solidFill>
                    <a:sysClr val="window" lastClr="FFFFFF"/>
                  </a:solidFill>
                  <a:latin typeface="Calibri"/>
                </a:rPr>
                <a:t>bucket 1</a:t>
              </a:r>
            </a:p>
          </p:txBody>
        </p:sp>
        <p:sp>
          <p:nvSpPr>
            <p:cNvPr id="25" name="Freeform 24"/>
            <p:cNvSpPr/>
            <p:nvPr/>
          </p:nvSpPr>
          <p:spPr>
            <a:xfrm>
              <a:off x="3974036" y="3950045"/>
              <a:ext cx="1222924" cy="682249"/>
            </a:xfrm>
            <a:custGeom>
              <a:avLst/>
              <a:gdLst>
                <a:gd name="connsiteX0" fmla="*/ 0 w 1222924"/>
                <a:gd name="connsiteY0" fmla="*/ 752731 h 752731"/>
                <a:gd name="connsiteX1" fmla="*/ 435079 w 1222924"/>
                <a:gd name="connsiteY1" fmla="*/ 203 h 752731"/>
                <a:gd name="connsiteX2" fmla="*/ 1222924 w 1222924"/>
                <a:gd name="connsiteY2" fmla="*/ 670423 h 752731"/>
                <a:gd name="connsiteX3" fmla="*/ 1222924 w 1222924"/>
                <a:gd name="connsiteY3" fmla="*/ 670423 h 752731"/>
                <a:gd name="connsiteX0" fmla="*/ 0 w 1222924"/>
                <a:gd name="connsiteY0" fmla="*/ 682249 h 682249"/>
                <a:gd name="connsiteX1" fmla="*/ 646739 w 1222924"/>
                <a:gd name="connsiteY1" fmla="*/ 270 h 682249"/>
                <a:gd name="connsiteX2" fmla="*/ 1222924 w 1222924"/>
                <a:gd name="connsiteY2" fmla="*/ 599941 h 682249"/>
                <a:gd name="connsiteX3" fmla="*/ 1222924 w 1222924"/>
                <a:gd name="connsiteY3" fmla="*/ 599941 h 682249"/>
              </a:gdLst>
              <a:ahLst/>
              <a:cxnLst>
                <a:cxn ang="0">
                  <a:pos x="connsiteX0" y="connsiteY0"/>
                </a:cxn>
                <a:cxn ang="0">
                  <a:pos x="connsiteX1" y="connsiteY1"/>
                </a:cxn>
                <a:cxn ang="0">
                  <a:pos x="connsiteX2" y="connsiteY2"/>
                </a:cxn>
                <a:cxn ang="0">
                  <a:pos x="connsiteX3" y="connsiteY3"/>
                </a:cxn>
              </a:cxnLst>
              <a:rect l="l" t="t" r="r" b="b"/>
              <a:pathLst>
                <a:path w="1222924" h="682249">
                  <a:moveTo>
                    <a:pt x="0" y="682249"/>
                  </a:moveTo>
                  <a:cubicBezTo>
                    <a:pt x="115629" y="312844"/>
                    <a:pt x="442918" y="13988"/>
                    <a:pt x="646739" y="270"/>
                  </a:cubicBezTo>
                  <a:cubicBezTo>
                    <a:pt x="850560" y="-13448"/>
                    <a:pt x="1126893" y="499996"/>
                    <a:pt x="1222924" y="599941"/>
                  </a:cubicBezTo>
                  <a:lnTo>
                    <a:pt x="1222924" y="599941"/>
                  </a:lnTo>
                </a:path>
              </a:pathLst>
            </a:custGeom>
            <a:noFill/>
            <a:ln w="25400" cap="flat" cmpd="sng" algn="ctr">
              <a:solidFill>
                <a:srgbClr val="244A58"/>
              </a:solidFill>
              <a:prstDash val="solid"/>
            </a:ln>
            <a:effectLst>
              <a:outerShdw blurRad="40000" dist="20000" dir="5400000" rotWithShape="0">
                <a:srgbClr val="000000">
                  <a:alpha val="38000"/>
                </a:srgbClr>
              </a:outerShdw>
            </a:effectLst>
          </p:spPr>
          <p:txBody>
            <a:bodyPr rtlCol="0" anchor="ctr"/>
            <a:lstStyle/>
            <a:p>
              <a:pPr algn="ctr" defTabSz="926167">
                <a:defRPr/>
              </a:pPr>
              <a:endParaRPr lang="en-US" sz="1836" kern="0" dirty="0">
                <a:solidFill>
                  <a:sysClr val="windowText" lastClr="000000"/>
                </a:solidFill>
                <a:latin typeface="Calibri"/>
              </a:endParaRPr>
            </a:p>
          </p:txBody>
        </p:sp>
        <p:sp>
          <p:nvSpPr>
            <p:cNvPr id="26" name="Can 25"/>
            <p:cNvSpPr/>
            <p:nvPr/>
          </p:nvSpPr>
          <p:spPr>
            <a:xfrm>
              <a:off x="6055358" y="4397127"/>
              <a:ext cx="1246442" cy="1258133"/>
            </a:xfrm>
            <a:prstGeom prst="can">
              <a:avLst/>
            </a:prstGeom>
            <a:solidFill>
              <a:srgbClr val="244A58"/>
            </a:solidFill>
            <a:ln w="25400" cap="flat" cmpd="sng" algn="ctr">
              <a:solidFill>
                <a:srgbClr val="244A58">
                  <a:shade val="50000"/>
                </a:srgbClr>
              </a:solidFill>
              <a:prstDash val="solid"/>
            </a:ln>
            <a:effectLst/>
          </p:spPr>
          <p:txBody>
            <a:bodyPr rtlCol="0" anchor="ctr"/>
            <a:lstStyle/>
            <a:p>
              <a:pPr algn="ctr" defTabSz="926167">
                <a:defRPr/>
              </a:pPr>
              <a:r>
                <a:rPr lang="en-US" sz="1836" kern="0" dirty="0">
                  <a:solidFill>
                    <a:sysClr val="window" lastClr="FFFFFF"/>
                  </a:solidFill>
                  <a:latin typeface="Calibri"/>
                </a:rPr>
                <a:t>bucket 2</a:t>
              </a:r>
            </a:p>
          </p:txBody>
        </p:sp>
        <p:sp>
          <p:nvSpPr>
            <p:cNvPr id="27" name="Freeform 26"/>
            <p:cNvSpPr/>
            <p:nvPr/>
          </p:nvSpPr>
          <p:spPr>
            <a:xfrm>
              <a:off x="6078876" y="3914769"/>
              <a:ext cx="1222924" cy="682249"/>
            </a:xfrm>
            <a:custGeom>
              <a:avLst/>
              <a:gdLst>
                <a:gd name="connsiteX0" fmla="*/ 0 w 1222924"/>
                <a:gd name="connsiteY0" fmla="*/ 752731 h 752731"/>
                <a:gd name="connsiteX1" fmla="*/ 435079 w 1222924"/>
                <a:gd name="connsiteY1" fmla="*/ 203 h 752731"/>
                <a:gd name="connsiteX2" fmla="*/ 1222924 w 1222924"/>
                <a:gd name="connsiteY2" fmla="*/ 670423 h 752731"/>
                <a:gd name="connsiteX3" fmla="*/ 1222924 w 1222924"/>
                <a:gd name="connsiteY3" fmla="*/ 670423 h 752731"/>
                <a:gd name="connsiteX0" fmla="*/ 0 w 1222924"/>
                <a:gd name="connsiteY0" fmla="*/ 682249 h 682249"/>
                <a:gd name="connsiteX1" fmla="*/ 646739 w 1222924"/>
                <a:gd name="connsiteY1" fmla="*/ 270 h 682249"/>
                <a:gd name="connsiteX2" fmla="*/ 1222924 w 1222924"/>
                <a:gd name="connsiteY2" fmla="*/ 599941 h 682249"/>
                <a:gd name="connsiteX3" fmla="*/ 1222924 w 1222924"/>
                <a:gd name="connsiteY3" fmla="*/ 599941 h 682249"/>
              </a:gdLst>
              <a:ahLst/>
              <a:cxnLst>
                <a:cxn ang="0">
                  <a:pos x="connsiteX0" y="connsiteY0"/>
                </a:cxn>
                <a:cxn ang="0">
                  <a:pos x="connsiteX1" y="connsiteY1"/>
                </a:cxn>
                <a:cxn ang="0">
                  <a:pos x="connsiteX2" y="connsiteY2"/>
                </a:cxn>
                <a:cxn ang="0">
                  <a:pos x="connsiteX3" y="connsiteY3"/>
                </a:cxn>
              </a:cxnLst>
              <a:rect l="l" t="t" r="r" b="b"/>
              <a:pathLst>
                <a:path w="1222924" h="682249">
                  <a:moveTo>
                    <a:pt x="0" y="682249"/>
                  </a:moveTo>
                  <a:cubicBezTo>
                    <a:pt x="115629" y="312844"/>
                    <a:pt x="442918" y="13988"/>
                    <a:pt x="646739" y="270"/>
                  </a:cubicBezTo>
                  <a:cubicBezTo>
                    <a:pt x="850560" y="-13448"/>
                    <a:pt x="1126893" y="499996"/>
                    <a:pt x="1222924" y="599941"/>
                  </a:cubicBezTo>
                  <a:lnTo>
                    <a:pt x="1222924" y="599941"/>
                  </a:lnTo>
                </a:path>
              </a:pathLst>
            </a:custGeom>
            <a:noFill/>
            <a:ln w="25400" cap="flat" cmpd="sng" algn="ctr">
              <a:solidFill>
                <a:srgbClr val="244A58"/>
              </a:solidFill>
              <a:prstDash val="solid"/>
            </a:ln>
            <a:effectLst>
              <a:outerShdw blurRad="40000" dist="20000" dir="5400000" rotWithShape="0">
                <a:srgbClr val="000000">
                  <a:alpha val="38000"/>
                </a:srgbClr>
              </a:outerShdw>
            </a:effectLst>
          </p:spPr>
          <p:txBody>
            <a:bodyPr rtlCol="0" anchor="ctr"/>
            <a:lstStyle/>
            <a:p>
              <a:pPr algn="ctr" defTabSz="926167">
                <a:defRPr/>
              </a:pPr>
              <a:endParaRPr lang="en-US" sz="1836" kern="0" dirty="0">
                <a:solidFill>
                  <a:sysClr val="windowText" lastClr="000000"/>
                </a:solidFill>
                <a:latin typeface="Calibri"/>
              </a:endParaRPr>
            </a:p>
          </p:txBody>
        </p:sp>
      </p:grpSp>
      <p:cxnSp>
        <p:nvCxnSpPr>
          <p:cNvPr id="28" name="Straight Arrow Connector 27"/>
          <p:cNvCxnSpPr/>
          <p:nvPr/>
        </p:nvCxnSpPr>
        <p:spPr>
          <a:xfrm flipV="1">
            <a:off x="3647950" y="2074734"/>
            <a:ext cx="1175312" cy="11993"/>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cxnSp>
        <p:nvCxnSpPr>
          <p:cNvPr id="29" name="Straight Arrow Connector 28"/>
          <p:cNvCxnSpPr>
            <a:stCxn id="20" idx="2"/>
            <a:endCxn id="23" idx="1"/>
          </p:cNvCxnSpPr>
          <p:nvPr/>
        </p:nvCxnSpPr>
        <p:spPr>
          <a:xfrm flipH="1">
            <a:off x="3803859" y="2470419"/>
            <a:ext cx="2374609" cy="1559002"/>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cxnSp>
        <p:nvCxnSpPr>
          <p:cNvPr id="30" name="Straight Arrow Connector 29"/>
          <p:cNvCxnSpPr>
            <a:stCxn id="20" idx="2"/>
            <a:endCxn id="25" idx="1"/>
          </p:cNvCxnSpPr>
          <p:nvPr/>
        </p:nvCxnSpPr>
        <p:spPr>
          <a:xfrm flipH="1">
            <a:off x="5986045" y="2470423"/>
            <a:ext cx="192363" cy="1558536"/>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cxnSp>
        <p:nvCxnSpPr>
          <p:cNvPr id="31" name="Straight Arrow Connector 30"/>
          <p:cNvCxnSpPr>
            <a:stCxn id="20" idx="2"/>
            <a:endCxn id="27" idx="1"/>
          </p:cNvCxnSpPr>
          <p:nvPr/>
        </p:nvCxnSpPr>
        <p:spPr>
          <a:xfrm>
            <a:off x="6178408" y="2470482"/>
            <a:ext cx="1954379" cy="1522558"/>
          </a:xfrm>
          <a:prstGeom prst="straightConnector1">
            <a:avLst/>
          </a:prstGeom>
          <a:noFill/>
          <a:ln w="25400" cap="flat" cmpd="sng" algn="ctr">
            <a:solidFill>
              <a:srgbClr val="21A30F"/>
            </a:solidFill>
            <a:prstDash val="solid"/>
            <a:tailEnd type="arrow"/>
          </a:ln>
          <a:effectLst>
            <a:outerShdw blurRad="40000" dist="20000" dir="5400000" rotWithShape="0">
              <a:srgbClr val="000000">
                <a:alpha val="38000"/>
              </a:srgbClr>
            </a:outerShdw>
          </a:effectLst>
        </p:spPr>
      </p:cxnSp>
      <p:sp>
        <p:nvSpPr>
          <p:cNvPr id="32" name="TextBox 31"/>
          <p:cNvSpPr txBox="1"/>
          <p:nvPr/>
        </p:nvSpPr>
        <p:spPr>
          <a:xfrm>
            <a:off x="7737492" y="2710269"/>
            <a:ext cx="2674432" cy="669676"/>
          </a:xfrm>
          <a:prstGeom prst="rect">
            <a:avLst/>
          </a:prstGeom>
          <a:noFill/>
        </p:spPr>
        <p:txBody>
          <a:bodyPr wrap="square" lIns="92637" tIns="46319" rIns="92637" bIns="46319" rtlCol="0">
            <a:spAutoFit/>
          </a:bodyPr>
          <a:lstStyle/>
          <a:p>
            <a:pPr defTabSz="926167">
              <a:defRPr/>
            </a:pPr>
            <a:r>
              <a:rPr lang="en-US" sz="1836" kern="0" dirty="0">
                <a:solidFill>
                  <a:sysClr val="windowText" lastClr="000000"/>
                </a:solidFill>
              </a:rPr>
              <a:t>The table’s data is divided up into buckets</a:t>
            </a:r>
          </a:p>
        </p:txBody>
      </p:sp>
      <p:pic>
        <p:nvPicPr>
          <p:cNvPr id="33" name="Picture 32" descr="icon_job_tracker.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8671" y="1311649"/>
            <a:ext cx="696148" cy="696148"/>
          </a:xfrm>
          <a:prstGeom prst="rect">
            <a:avLst/>
          </a:prstGeom>
        </p:spPr>
      </p:pic>
    </p:spTree>
    <p:extLst>
      <p:ext uri="{BB962C8B-B14F-4D97-AF65-F5344CB8AC3E}">
        <p14:creationId xmlns:p14="http://schemas.microsoft.com/office/powerpoint/2010/main" val="13960628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22" presetClass="entr" presetSubtype="1"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par>
                                <p:cTn id="22" presetID="22" presetClass="entr" presetSubtype="1"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Skewed Tables</a:t>
            </a:r>
          </a:p>
        </p:txBody>
      </p:sp>
      <p:sp>
        <p:nvSpPr>
          <p:cNvPr id="6" name="Content Placeholder 2"/>
          <p:cNvSpPr txBox="1">
            <a:spLocks/>
          </p:cNvSpPr>
          <p:nvPr/>
        </p:nvSpPr>
        <p:spPr>
          <a:xfrm>
            <a:off x="2036094" y="1244906"/>
            <a:ext cx="8393430" cy="5010404"/>
          </a:xfrm>
          <a:prstGeom prst="rect">
            <a:avLst/>
          </a:prstGeom>
        </p:spPr>
        <p:txBody>
          <a:bodyPr vert="horz" lIns="92637" tIns="46319" rIns="92637" bIns="4631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60" marR="92636" indent="0" defTabSz="463084">
              <a:spcBef>
                <a:spcPts val="1835"/>
              </a:spcBef>
              <a:buNone/>
              <a:defRPr/>
            </a:pPr>
            <a:r>
              <a:rPr lang="en-US" sz="2856" dirty="0">
                <a:solidFill>
                  <a:sysClr val="windowText" lastClr="000000"/>
                </a:solidFill>
                <a:latin typeface="Courier New"/>
                <a:ea typeface="ＭＳ 明朝"/>
                <a:cs typeface="Times New Roman"/>
              </a:rPr>
              <a:t>CREATE TABLE Customers (</a:t>
            </a:r>
          </a:p>
          <a:p>
            <a:pPr marL="23160" marR="92636" indent="0" defTabSz="463084">
              <a:spcBef>
                <a:spcPts val="0"/>
              </a:spcBef>
              <a:buNone/>
              <a:defRPr/>
            </a:pPr>
            <a:r>
              <a:rPr lang="en-US" sz="2856" dirty="0">
                <a:solidFill>
                  <a:sysClr val="windowText" lastClr="000000"/>
                </a:solidFill>
                <a:latin typeface="Courier New"/>
                <a:ea typeface="ＭＳ 明朝"/>
                <a:cs typeface="Times New Roman"/>
              </a:rPr>
              <a:t>    id int,</a:t>
            </a:r>
          </a:p>
          <a:p>
            <a:pPr marL="23160" marR="92636" indent="0" defTabSz="463084">
              <a:spcBef>
                <a:spcPts val="0"/>
              </a:spcBef>
              <a:buNone/>
              <a:defRPr/>
            </a:pPr>
            <a:r>
              <a:rPr lang="en-US" sz="2856" dirty="0">
                <a:solidFill>
                  <a:sysClr val="windowText" lastClr="000000"/>
                </a:solidFill>
                <a:latin typeface="Courier New"/>
                <a:ea typeface="ＭＳ 明朝"/>
                <a:cs typeface="Times New Roman"/>
              </a:rPr>
              <a:t>    username string,</a:t>
            </a:r>
          </a:p>
          <a:p>
            <a:pPr marL="23160" marR="92636" indent="0" defTabSz="463084">
              <a:spcBef>
                <a:spcPts val="0"/>
              </a:spcBef>
              <a:buNone/>
              <a:defRPr/>
            </a:pPr>
            <a:r>
              <a:rPr lang="en-US" sz="2856" dirty="0">
                <a:solidFill>
                  <a:sysClr val="windowText" lastClr="000000"/>
                </a:solidFill>
                <a:latin typeface="Courier New"/>
                <a:ea typeface="ＭＳ 明朝"/>
                <a:cs typeface="Times New Roman"/>
              </a:rPr>
              <a:t>    zip int</a:t>
            </a:r>
          </a:p>
          <a:p>
            <a:pPr marL="23160" marR="92636" indent="0" defTabSz="463084">
              <a:spcBef>
                <a:spcPts val="0"/>
              </a:spcBef>
              <a:buNone/>
              <a:defRPr/>
            </a:pPr>
            <a:r>
              <a:rPr lang="en-US" sz="2856" dirty="0">
                <a:solidFill>
                  <a:sysClr val="windowText" lastClr="000000"/>
                </a:solidFill>
                <a:latin typeface="Courier New"/>
                <a:ea typeface="ＭＳ 明朝"/>
                <a:cs typeface="Times New Roman"/>
              </a:rPr>
              <a:t>)</a:t>
            </a:r>
          </a:p>
          <a:p>
            <a:pPr marL="23160" marR="92636" indent="0" defTabSz="463084">
              <a:spcBef>
                <a:spcPts val="0"/>
              </a:spcBef>
              <a:spcAft>
                <a:spcPts val="1835"/>
              </a:spcAft>
              <a:buNone/>
              <a:defRPr/>
            </a:pPr>
            <a:r>
              <a:rPr lang="en-US" sz="2856" b="1" dirty="0">
                <a:solidFill>
                  <a:sysClr val="windowText" lastClr="000000"/>
                </a:solidFill>
                <a:latin typeface="Courier New"/>
                <a:ea typeface="ＭＳ 明朝"/>
                <a:cs typeface="Times New Roman"/>
              </a:rPr>
              <a:t>SKEWED BY (zip) ON (57701, 57702)</a:t>
            </a:r>
            <a:br>
              <a:rPr lang="en-US" sz="2856" b="1" dirty="0">
                <a:solidFill>
                  <a:sysClr val="windowText" lastClr="000000"/>
                </a:solidFill>
                <a:latin typeface="Courier New"/>
                <a:ea typeface="ＭＳ 明朝"/>
                <a:cs typeface="Times New Roman"/>
              </a:rPr>
            </a:br>
            <a:r>
              <a:rPr lang="en-US" sz="2856" b="1" dirty="0">
                <a:solidFill>
                  <a:sysClr val="windowText" lastClr="000000"/>
                </a:solidFill>
                <a:latin typeface="Courier New"/>
                <a:ea typeface="ＭＳ 明朝"/>
                <a:cs typeface="Times New Roman"/>
              </a:rPr>
              <a:t>STORED as DIRECTORIES</a:t>
            </a:r>
            <a:r>
              <a:rPr lang="en-US" sz="2856" dirty="0">
                <a:solidFill>
                  <a:sysClr val="windowText" lastClr="000000"/>
                </a:solidFill>
                <a:latin typeface="Courier New"/>
                <a:ea typeface="ＭＳ 明朝"/>
                <a:cs typeface="Times New Roman"/>
              </a:rPr>
              <a:t>;</a:t>
            </a:r>
          </a:p>
          <a:p>
            <a:pPr marL="347311" indent="-347311" defTabSz="463084">
              <a:defRPr/>
            </a:pPr>
            <a:endParaRPr lang="en-US" sz="2856" dirty="0">
              <a:solidFill>
                <a:sysClr val="windowText" lastClr="000000"/>
              </a:solidFill>
              <a:latin typeface="Calibri"/>
            </a:endParaRPr>
          </a:p>
        </p:txBody>
      </p:sp>
      <p:sp>
        <p:nvSpPr>
          <p:cNvPr id="7" name="Rectangle 6"/>
          <p:cNvSpPr/>
          <p:nvPr/>
        </p:nvSpPr>
        <p:spPr>
          <a:xfrm>
            <a:off x="1915925" y="1257856"/>
            <a:ext cx="8608647" cy="3316507"/>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5978782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Sorting Data</a:t>
            </a:r>
          </a:p>
        </p:txBody>
      </p:sp>
      <p:sp>
        <p:nvSpPr>
          <p:cNvPr id="2" name="Content Placeholder 1"/>
          <p:cNvSpPr>
            <a:spLocks noGrp="1"/>
          </p:cNvSpPr>
          <p:nvPr>
            <p:ph sz="quarter" idx="10"/>
          </p:nvPr>
        </p:nvSpPr>
        <p:spPr>
          <a:xfrm>
            <a:off x="1767794" y="1489579"/>
            <a:ext cx="8262405" cy="2915380"/>
          </a:xfrm>
        </p:spPr>
        <p:txBody>
          <a:bodyPr/>
          <a:lstStyle/>
          <a:p>
            <a:pPr marL="0" indent="0" defTabSz="463084">
              <a:buNone/>
              <a:defRPr/>
            </a:pPr>
            <a:r>
              <a:rPr lang="en-US" sz="2448" dirty="0">
                <a:solidFill>
                  <a:sysClr val="windowText" lastClr="000000"/>
                </a:solidFill>
              </a:rPr>
              <a:t>Hive has two sorting clauses:</a:t>
            </a:r>
          </a:p>
          <a:p>
            <a:pPr marL="0" indent="0" defTabSz="463084">
              <a:buNone/>
              <a:defRPr/>
            </a:pPr>
            <a:endParaRPr lang="en-US" sz="2448" dirty="0">
              <a:solidFill>
                <a:sysClr val="windowText" lastClr="000000"/>
              </a:solidFill>
            </a:endParaRPr>
          </a:p>
          <a:p>
            <a:pPr marL="521142" indent="-463136"/>
            <a:r>
              <a:rPr lang="en-US" sz="2448" b="1" dirty="0">
                <a:solidFill>
                  <a:sysClr val="windowText" lastClr="000000"/>
                </a:solidFill>
              </a:rPr>
              <a:t>order by</a:t>
            </a:r>
            <a:r>
              <a:rPr lang="en-US" sz="2448" dirty="0">
                <a:solidFill>
                  <a:sysClr val="windowText" lastClr="000000"/>
                </a:solidFill>
              </a:rPr>
              <a:t>: a complete ordering of the data</a:t>
            </a:r>
          </a:p>
          <a:p>
            <a:pPr marL="58012" indent="0">
              <a:buNone/>
            </a:pPr>
            <a:endParaRPr lang="en-US" sz="2448" dirty="0">
              <a:solidFill>
                <a:sysClr val="windowText" lastClr="000000"/>
              </a:solidFill>
            </a:endParaRPr>
          </a:p>
          <a:p>
            <a:pPr marL="521142" indent="-463136"/>
            <a:r>
              <a:rPr lang="en-US" sz="2448" b="1" dirty="0">
                <a:solidFill>
                  <a:sysClr val="windowText" lastClr="000000"/>
                </a:solidFill>
              </a:rPr>
              <a:t>sort by</a:t>
            </a:r>
            <a:r>
              <a:rPr lang="en-US" sz="2448" dirty="0">
                <a:solidFill>
                  <a:sysClr val="windowText" lastClr="000000"/>
                </a:solidFill>
              </a:rPr>
              <a:t>: data output is sorted per reducer</a:t>
            </a:r>
          </a:p>
          <a:p>
            <a:endParaRPr lang="en-US" dirty="0"/>
          </a:p>
        </p:txBody>
      </p:sp>
    </p:spTree>
    <p:extLst>
      <p:ext uri="{BB962C8B-B14F-4D97-AF65-F5344CB8AC3E}">
        <p14:creationId xmlns:p14="http://schemas.microsoft.com/office/powerpoint/2010/main" val="6341375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Using Distribute By</a:t>
            </a:r>
          </a:p>
        </p:txBody>
      </p:sp>
      <p:sp>
        <p:nvSpPr>
          <p:cNvPr id="7" name="Content Placeholder 2"/>
          <p:cNvSpPr txBox="1">
            <a:spLocks/>
          </p:cNvSpPr>
          <p:nvPr/>
        </p:nvSpPr>
        <p:spPr>
          <a:xfrm>
            <a:off x="2049047" y="1244905"/>
            <a:ext cx="8393430" cy="5372956"/>
          </a:xfrm>
          <a:prstGeom prst="rect">
            <a:avLst/>
          </a:prstGeom>
        </p:spPr>
        <p:txBody>
          <a:bodyPr vert="horz" lIns="92637" tIns="46319" rIns="92637" bIns="4631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63084">
              <a:buNone/>
              <a:defRPr/>
            </a:pPr>
            <a:r>
              <a:rPr lang="en-US" sz="2856" dirty="0">
                <a:solidFill>
                  <a:sysClr val="windowText" lastClr="000000"/>
                </a:solidFill>
                <a:latin typeface="Courier New"/>
                <a:cs typeface="Courier New"/>
              </a:rPr>
              <a:t>insert overwrite table mytable</a:t>
            </a:r>
          </a:p>
          <a:p>
            <a:pPr marL="0" indent="0" defTabSz="463084">
              <a:buNone/>
              <a:defRPr/>
            </a:pPr>
            <a:r>
              <a:rPr lang="en-US" sz="2856" dirty="0">
                <a:solidFill>
                  <a:sysClr val="windowText" lastClr="000000"/>
                </a:solidFill>
                <a:latin typeface="Courier New"/>
                <a:cs typeface="Courier New"/>
              </a:rPr>
              <a:t>   select gender,age,salary</a:t>
            </a:r>
          </a:p>
          <a:p>
            <a:pPr marL="0" indent="0" defTabSz="463084">
              <a:buNone/>
              <a:defRPr/>
            </a:pPr>
            <a:r>
              <a:rPr lang="en-US" sz="2856" dirty="0">
                <a:solidFill>
                  <a:sysClr val="windowText" lastClr="000000"/>
                </a:solidFill>
                <a:latin typeface="Courier New"/>
                <a:cs typeface="Courier New"/>
              </a:rPr>
              <a:t>   from salaries</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a:t>
            </a:r>
            <a:r>
              <a:rPr lang="en-US" sz="2856" b="1" dirty="0">
                <a:solidFill>
                  <a:sysClr val="windowText" lastClr="000000"/>
                </a:solidFill>
                <a:latin typeface="Courier New"/>
                <a:cs typeface="Courier New"/>
              </a:rPr>
              <a:t>distribute by age</a:t>
            </a:r>
            <a:r>
              <a:rPr lang="en-US" sz="2856" dirty="0">
                <a:solidFill>
                  <a:sysClr val="windowText" lastClr="000000"/>
                </a:solidFill>
                <a:latin typeface="Courier New"/>
                <a:cs typeface="Courier New"/>
              </a:rPr>
              <a:t>;</a:t>
            </a:r>
          </a:p>
          <a:p>
            <a:pPr marL="0" indent="0" defTabSz="463084">
              <a:buNone/>
              <a:defRPr/>
            </a:pPr>
            <a:endParaRPr lang="en-US" sz="2856" dirty="0">
              <a:solidFill>
                <a:sysClr val="windowText" lastClr="000000"/>
              </a:solidFill>
              <a:latin typeface="Courier New"/>
              <a:cs typeface="Courier New"/>
            </a:endParaRPr>
          </a:p>
          <a:p>
            <a:pPr marL="0" indent="0" defTabSz="463084">
              <a:buNone/>
              <a:defRPr/>
            </a:pPr>
            <a:r>
              <a:rPr lang="en-US" sz="2856" dirty="0">
                <a:solidFill>
                  <a:sysClr val="windowText" lastClr="000000"/>
                </a:solidFill>
                <a:latin typeface="Courier New"/>
                <a:cs typeface="Courier New"/>
              </a:rPr>
              <a:t>insert overwrite table mytable</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select gender,age,salary</a:t>
            </a:r>
          </a:p>
          <a:p>
            <a:pPr marL="0" indent="0" defTabSz="463084">
              <a:buNone/>
              <a:defRPr/>
            </a:pPr>
            <a:r>
              <a:rPr lang="en-US" sz="2856" dirty="0">
                <a:solidFill>
                  <a:sysClr val="windowText" lastClr="000000"/>
                </a:solidFill>
                <a:latin typeface="Courier New"/>
                <a:cs typeface="Courier New"/>
              </a:rPr>
              <a:t>   from salaries</a:t>
            </a:r>
          </a:p>
          <a:p>
            <a:pPr marL="0" indent="0" defTabSz="463084">
              <a:buNone/>
              <a:defRPr/>
            </a:pPr>
            <a:r>
              <a:rPr lang="en-US" sz="2856" dirty="0">
                <a:solidFill>
                  <a:sysClr val="windowText" lastClr="000000"/>
                </a:solidFill>
                <a:latin typeface="Courier New"/>
                <a:cs typeface="Courier New"/>
              </a:rPr>
              <a:t>   </a:t>
            </a:r>
            <a:r>
              <a:rPr lang="en-US" sz="2856" b="1" dirty="0">
                <a:solidFill>
                  <a:sysClr val="windowText" lastClr="000000"/>
                </a:solidFill>
                <a:latin typeface="Courier New"/>
                <a:cs typeface="Courier New"/>
              </a:rPr>
              <a:t>distribute by age</a:t>
            </a:r>
          </a:p>
          <a:p>
            <a:pPr marL="0" indent="0" defTabSz="463084">
              <a:buNone/>
              <a:defRPr/>
            </a:pPr>
            <a:r>
              <a:rPr lang="en-US" sz="2856" b="1" dirty="0">
                <a:solidFill>
                  <a:sysClr val="windowText" lastClr="000000"/>
                </a:solidFill>
                <a:latin typeface="Courier New"/>
                <a:cs typeface="Courier New"/>
              </a:rPr>
              <a:t>   sort by age</a:t>
            </a:r>
            <a:r>
              <a:rPr lang="en-US" sz="2856" dirty="0">
                <a:solidFill>
                  <a:sysClr val="windowText" lastClr="000000"/>
                </a:solidFill>
                <a:latin typeface="Courier New"/>
                <a:cs typeface="Courier New"/>
              </a:rPr>
              <a:t>;</a:t>
            </a:r>
          </a:p>
          <a:p>
            <a:pPr marL="347311" indent="-347311" defTabSz="463084">
              <a:defRPr/>
            </a:pPr>
            <a:endParaRPr lang="en-US" sz="2856" dirty="0">
              <a:solidFill>
                <a:sysClr val="windowText" lastClr="000000"/>
              </a:solidFill>
              <a:latin typeface="Calibri"/>
            </a:endParaRPr>
          </a:p>
          <a:p>
            <a:pPr marL="347311" indent="-347311" defTabSz="463084">
              <a:defRPr/>
            </a:pPr>
            <a:endParaRPr lang="en-US" sz="2856" dirty="0">
              <a:solidFill>
                <a:sysClr val="windowText" lastClr="000000"/>
              </a:solidFill>
              <a:latin typeface="Calibri"/>
            </a:endParaRPr>
          </a:p>
        </p:txBody>
      </p:sp>
      <p:sp>
        <p:nvSpPr>
          <p:cNvPr id="8" name="Rectangle 7"/>
          <p:cNvSpPr/>
          <p:nvPr/>
        </p:nvSpPr>
        <p:spPr>
          <a:xfrm>
            <a:off x="1928878" y="1257914"/>
            <a:ext cx="8608647" cy="2005983"/>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9" name="Rectangle 8"/>
          <p:cNvSpPr/>
          <p:nvPr/>
        </p:nvSpPr>
        <p:spPr>
          <a:xfrm>
            <a:off x="1927993" y="3772309"/>
            <a:ext cx="8608647" cy="2592518"/>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2608595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HIVE: What is it?</a:t>
            </a:r>
          </a:p>
        </p:txBody>
      </p:sp>
      <p:sp>
        <p:nvSpPr>
          <p:cNvPr id="3" name="Content Placeholder 2"/>
          <p:cNvSpPr>
            <a:spLocks noGrp="1"/>
          </p:cNvSpPr>
          <p:nvPr>
            <p:ph sz="quarter" idx="10"/>
          </p:nvPr>
        </p:nvSpPr>
        <p:spPr>
          <a:xfrm>
            <a:off x="274638" y="1697062"/>
            <a:ext cx="6464680" cy="4989571"/>
          </a:xfrm>
          <a:prstGeom prst="rect">
            <a:avLst/>
          </a:prstGeom>
        </p:spPr>
        <p:txBody>
          <a:bodyPr/>
          <a:lstStyle/>
          <a:p>
            <a:pPr>
              <a:lnSpc>
                <a:spcPts val="3060"/>
              </a:lnSpc>
              <a:spcBef>
                <a:spcPts val="306"/>
              </a:spcBef>
              <a:spcAft>
                <a:spcPts val="306"/>
              </a:spcAft>
            </a:pPr>
            <a:r>
              <a:rPr lang="en-US" sz="2400" dirty="0">
                <a:solidFill>
                  <a:schemeClr val="tx1">
                    <a:lumMod val="65000"/>
                    <a:lumOff val="35000"/>
                  </a:schemeClr>
                </a:solidFill>
                <a:latin typeface="+mj-lt"/>
              </a:rPr>
              <a:t>Enables you to view big data as ‘Tables’ and use familiar SQL-like operations on them.</a:t>
            </a:r>
          </a:p>
          <a:p>
            <a:pPr marL="692558" lvl="1" indent="-349724">
              <a:lnSpc>
                <a:spcPts val="3060"/>
              </a:lnSpc>
              <a:spcBef>
                <a:spcPts val="306"/>
              </a:spcBef>
              <a:spcAft>
                <a:spcPts val="306"/>
              </a:spcAft>
            </a:pPr>
            <a:r>
              <a:rPr lang="en-US" dirty="0">
                <a:solidFill>
                  <a:schemeClr val="tx1">
                    <a:lumMod val="65000"/>
                    <a:lumOff val="35000"/>
                  </a:schemeClr>
                </a:solidFill>
                <a:latin typeface="+mj-lt"/>
              </a:rPr>
              <a:t>Lets you impose a table-like view on big data</a:t>
            </a:r>
          </a:p>
          <a:p>
            <a:pPr marL="692558" lvl="1" indent="-349724">
              <a:lnSpc>
                <a:spcPts val="3060"/>
              </a:lnSpc>
              <a:spcBef>
                <a:spcPts val="306"/>
              </a:spcBef>
              <a:spcAft>
                <a:spcPts val="306"/>
              </a:spcAft>
            </a:pPr>
            <a:r>
              <a:rPr lang="en-US" dirty="0">
                <a:solidFill>
                  <a:schemeClr val="tx1">
                    <a:lumMod val="65000"/>
                    <a:lumOff val="35000"/>
                  </a:schemeClr>
                </a:solidFill>
                <a:latin typeface="+mj-lt"/>
              </a:rPr>
              <a:t>However, not a substitute for full-fledged RDBMS.</a:t>
            </a:r>
          </a:p>
          <a:p>
            <a:pPr>
              <a:lnSpc>
                <a:spcPts val="3060"/>
              </a:lnSpc>
              <a:spcBef>
                <a:spcPts val="612"/>
              </a:spcBef>
              <a:spcAft>
                <a:spcPts val="612"/>
              </a:spcAft>
            </a:pPr>
            <a:r>
              <a:rPr lang="en-US" sz="2400" dirty="0">
                <a:solidFill>
                  <a:schemeClr val="tx1">
                    <a:lumMod val="65000"/>
                    <a:lumOff val="35000"/>
                  </a:schemeClr>
                </a:solidFill>
                <a:latin typeface="+mj-lt"/>
              </a:rPr>
              <a:t>Hive tables can be queried using </a:t>
            </a:r>
            <a:r>
              <a:rPr lang="en-US" sz="2400" b="1" dirty="0" err="1">
                <a:solidFill>
                  <a:schemeClr val="tx1">
                    <a:lumMod val="65000"/>
                    <a:lumOff val="35000"/>
                  </a:schemeClr>
                </a:solidFill>
                <a:latin typeface="+mj-lt"/>
              </a:rPr>
              <a:t>HiveQL</a:t>
            </a:r>
            <a:r>
              <a:rPr lang="en-US" sz="2400" dirty="0">
                <a:solidFill>
                  <a:schemeClr val="tx1">
                    <a:lumMod val="65000"/>
                    <a:lumOff val="35000"/>
                  </a:schemeClr>
                </a:solidFill>
                <a:latin typeface="+mj-lt"/>
              </a:rPr>
              <a:t>, a SQL-like query language</a:t>
            </a:r>
          </a:p>
          <a:p>
            <a:pPr marL="692558" lvl="1" indent="-349724">
              <a:lnSpc>
                <a:spcPts val="3060"/>
              </a:lnSpc>
              <a:spcBef>
                <a:spcPts val="306"/>
              </a:spcBef>
              <a:spcAft>
                <a:spcPts val="306"/>
              </a:spcAft>
            </a:pPr>
            <a:r>
              <a:rPr lang="en-US" dirty="0" err="1">
                <a:solidFill>
                  <a:schemeClr val="tx1">
                    <a:lumMod val="65000"/>
                    <a:lumOff val="35000"/>
                  </a:schemeClr>
                </a:solidFill>
                <a:latin typeface="+mj-lt"/>
              </a:rPr>
              <a:t>HiveQL</a:t>
            </a:r>
            <a:r>
              <a:rPr lang="en-US" dirty="0">
                <a:solidFill>
                  <a:schemeClr val="tx1">
                    <a:lumMod val="65000"/>
                    <a:lumOff val="35000"/>
                  </a:schemeClr>
                </a:solidFill>
                <a:latin typeface="+mj-lt"/>
              </a:rPr>
              <a:t> queries are eventually executed as MapReduce or Tez programs by Hadoop</a:t>
            </a:r>
          </a:p>
          <a:p>
            <a:pPr marL="466209" lvl="1" indent="0">
              <a:buNone/>
            </a:pPr>
            <a:endParaRPr lang="en-US" dirty="0">
              <a:latin typeface="+mj-lt"/>
            </a:endParaRPr>
          </a:p>
        </p:txBody>
      </p:sp>
      <p:sp>
        <p:nvSpPr>
          <p:cNvPr id="4" name="Slide Number Placeholder 3"/>
          <p:cNvSpPr>
            <a:spLocks noGrp="1"/>
          </p:cNvSpPr>
          <p:nvPr>
            <p:ph type="sldNum" sz="quarter" idx="11"/>
          </p:nvPr>
        </p:nvSpPr>
        <p:spPr/>
        <p:txBody>
          <a:bodyPr/>
          <a:lstStyle/>
          <a:p>
            <a:pPr>
              <a:defRPr/>
            </a:pPr>
            <a:fld id="{F8A0AC42-AA1D-4944-8D96-660DE70C7E1B}" type="slidenum">
              <a:rPr lang="en-IN"/>
              <a:pPr>
                <a:defRPr/>
              </a:pPr>
              <a:t>3</a:t>
            </a:fld>
            <a:endParaRPr lang="en-IN" dirty="0"/>
          </a:p>
        </p:txBody>
      </p:sp>
      <p:grpSp>
        <p:nvGrpSpPr>
          <p:cNvPr id="5" name="Group 4"/>
          <p:cNvGrpSpPr/>
          <p:nvPr/>
        </p:nvGrpSpPr>
        <p:grpSpPr>
          <a:xfrm>
            <a:off x="7300911" y="1921483"/>
            <a:ext cx="4677834" cy="4484064"/>
            <a:chOff x="7072771" y="1418896"/>
            <a:chExt cx="5026026" cy="4861623"/>
          </a:xfrm>
        </p:grpSpPr>
        <p:sp>
          <p:nvSpPr>
            <p:cNvPr id="52" name="Rectangle 51"/>
            <p:cNvSpPr/>
            <p:nvPr/>
          </p:nvSpPr>
          <p:spPr bwMode="auto">
            <a:xfrm>
              <a:off x="7072771" y="1418896"/>
              <a:ext cx="5026026" cy="48616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grpSp>
          <p:nvGrpSpPr>
            <p:cNvPr id="35" name="Group 34"/>
            <p:cNvGrpSpPr/>
            <p:nvPr/>
          </p:nvGrpSpPr>
          <p:grpSpPr>
            <a:xfrm>
              <a:off x="7356051" y="4773720"/>
              <a:ext cx="4256897" cy="1237676"/>
              <a:chOff x="7491846" y="4764667"/>
              <a:chExt cx="4256897" cy="1237676"/>
            </a:xfrm>
          </p:grpSpPr>
          <p:sp>
            <p:nvSpPr>
              <p:cNvPr id="16" name="Rectangle 15"/>
              <p:cNvSpPr/>
              <p:nvPr/>
            </p:nvSpPr>
            <p:spPr bwMode="auto">
              <a:xfrm>
                <a:off x="7491846" y="4764667"/>
                <a:ext cx="4256897" cy="1237676"/>
              </a:xfrm>
              <a:prstGeom prst="rect">
                <a:avLst/>
              </a:prstGeom>
              <a:solidFill>
                <a:schemeClr val="accent3"/>
              </a:solidFill>
              <a:ln w="317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918" kern="0" dirty="0">
                  <a:gradFill>
                    <a:gsLst>
                      <a:gs pos="0">
                        <a:srgbClr val="FFFFFF"/>
                      </a:gs>
                      <a:gs pos="100000">
                        <a:srgbClr val="FFFFFF"/>
                      </a:gs>
                    </a:gsLst>
                    <a:lin ang="5400000" scaled="0"/>
                  </a:gradFill>
                  <a:latin typeface="Cambria" panose="02040503050406030204" pitchFamily="18" charset="0"/>
                </a:endParaRPr>
              </a:p>
            </p:txBody>
          </p:sp>
          <p:sp>
            <p:nvSpPr>
              <p:cNvPr id="17" name="Rounded Rectangle 16"/>
              <p:cNvSpPr/>
              <p:nvPr/>
            </p:nvSpPr>
            <p:spPr bwMode="auto">
              <a:xfrm>
                <a:off x="8528255" y="4844992"/>
                <a:ext cx="595746" cy="360218"/>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8" name="Rounded Rectangle 17"/>
              <p:cNvSpPr/>
              <p:nvPr/>
            </p:nvSpPr>
            <p:spPr bwMode="auto">
              <a:xfrm>
                <a:off x="9322421" y="5124885"/>
                <a:ext cx="595746" cy="360218"/>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9" name="Rounded Rectangle 18"/>
              <p:cNvSpPr/>
              <p:nvPr/>
            </p:nvSpPr>
            <p:spPr bwMode="auto">
              <a:xfrm>
                <a:off x="10127815" y="4854045"/>
                <a:ext cx="595746" cy="360218"/>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0" name="Rounded Rectangle 19"/>
              <p:cNvSpPr/>
              <p:nvPr/>
            </p:nvSpPr>
            <p:spPr bwMode="auto">
              <a:xfrm>
                <a:off x="10680889" y="5439789"/>
                <a:ext cx="595746" cy="360218"/>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1" name="Rounded Rectangle 20"/>
              <p:cNvSpPr/>
              <p:nvPr/>
            </p:nvSpPr>
            <p:spPr bwMode="auto">
              <a:xfrm>
                <a:off x="8057940" y="5439789"/>
                <a:ext cx="595746" cy="360218"/>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2" name="TextBox 21"/>
              <p:cNvSpPr txBox="1"/>
              <p:nvPr/>
            </p:nvSpPr>
            <p:spPr>
              <a:xfrm>
                <a:off x="9163094" y="5485103"/>
                <a:ext cx="914400" cy="517240"/>
              </a:xfrm>
              <a:prstGeom prst="rect">
                <a:avLst/>
              </a:prstGeom>
              <a:noFill/>
            </p:spPr>
            <p:txBody>
              <a:bodyPr wrap="none" lIns="186521" tIns="149217" rIns="186521" bIns="149217" rtlCol="0" anchor="ctr">
                <a:noAutofit/>
              </a:bodyPr>
              <a:lstStyle/>
              <a:p>
                <a:pPr algn="ctr">
                  <a:lnSpc>
                    <a:spcPct val="90000"/>
                  </a:lnSpc>
                  <a:spcAft>
                    <a:spcPts val="612"/>
                  </a:spcAft>
                </a:pPr>
                <a:r>
                  <a:rPr lang="en-US" sz="2040" dirty="0">
                    <a:solidFill>
                      <a:schemeClr val="bg1"/>
                    </a:solidFill>
                  </a:rPr>
                  <a:t>HDFS</a:t>
                </a:r>
              </a:p>
            </p:txBody>
          </p:sp>
          <p:sp>
            <p:nvSpPr>
              <p:cNvPr id="167" name="Freeform 166"/>
              <p:cNvSpPr>
                <a:spLocks/>
              </p:cNvSpPr>
              <p:nvPr/>
            </p:nvSpPr>
            <p:spPr bwMode="auto">
              <a:xfrm>
                <a:off x="7523621" y="5138007"/>
                <a:ext cx="541592" cy="41080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IN" sz="2000">
                  <a:solidFill>
                    <a:srgbClr val="000000"/>
                  </a:solidFill>
                </a:endParaRPr>
              </a:p>
            </p:txBody>
          </p:sp>
        </p:grpSp>
        <p:grpSp>
          <p:nvGrpSpPr>
            <p:cNvPr id="47" name="Group 46"/>
            <p:cNvGrpSpPr/>
            <p:nvPr/>
          </p:nvGrpSpPr>
          <p:grpSpPr>
            <a:xfrm>
              <a:off x="8045760" y="3114219"/>
              <a:ext cx="2877477" cy="895452"/>
              <a:chOff x="7710139" y="3141866"/>
              <a:chExt cx="2877477" cy="933154"/>
            </a:xfrm>
          </p:grpSpPr>
          <p:sp>
            <p:nvSpPr>
              <p:cNvPr id="8" name="Rectangle 7"/>
              <p:cNvSpPr/>
              <p:nvPr/>
            </p:nvSpPr>
            <p:spPr bwMode="auto">
              <a:xfrm>
                <a:off x="7710139" y="3141866"/>
                <a:ext cx="2877477" cy="933154"/>
              </a:xfrm>
              <a:prstGeom prst="rect">
                <a:avLst/>
              </a:prstGeom>
              <a:solidFill>
                <a:schemeClr val="accent2"/>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grpSp>
            <p:nvGrpSpPr>
              <p:cNvPr id="29" name="Group 28"/>
              <p:cNvGrpSpPr/>
              <p:nvPr/>
            </p:nvGrpSpPr>
            <p:grpSpPr>
              <a:xfrm>
                <a:off x="7833384" y="3257717"/>
                <a:ext cx="843834" cy="700526"/>
                <a:chOff x="10450072" y="3249718"/>
                <a:chExt cx="843834" cy="700526"/>
              </a:xfrm>
            </p:grpSpPr>
            <p:sp>
              <p:nvSpPr>
                <p:cNvPr id="90" name="Rectangle 89"/>
                <p:cNvSpPr/>
                <p:nvPr/>
              </p:nvSpPr>
              <p:spPr bwMode="auto">
                <a:xfrm>
                  <a:off x="10455346" y="3251213"/>
                  <a:ext cx="838560" cy="699031"/>
                </a:xfrm>
                <a:prstGeom prst="rect">
                  <a:avLst/>
                </a:prstGeom>
                <a:solidFill>
                  <a:schemeClr val="accent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91" name="Straight Connector 90"/>
                <p:cNvCxnSpPr/>
                <p:nvPr/>
              </p:nvCxnSpPr>
              <p:spPr>
                <a:xfrm>
                  <a:off x="10455346" y="3374282"/>
                  <a:ext cx="83856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455346" y="3482583"/>
                  <a:ext cx="83856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0455346" y="3590884"/>
                  <a:ext cx="83856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455346" y="3699184"/>
                  <a:ext cx="83856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0450072" y="3817332"/>
                  <a:ext cx="83856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0305031" y="3592618"/>
                  <a:ext cx="68580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10466484" y="3592618"/>
                  <a:ext cx="68580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10618884" y="3592618"/>
                  <a:ext cx="68580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0780337" y="3592618"/>
                  <a:ext cx="685800" cy="0"/>
                </a:xfrm>
                <a:prstGeom prst="line">
                  <a:avLst/>
                </a:prstGeom>
                <a:solidFill>
                  <a:schemeClr val="accent1"/>
                </a:solid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8721165" y="3257717"/>
                <a:ext cx="843834" cy="700526"/>
                <a:chOff x="10450072" y="3249718"/>
                <a:chExt cx="843834" cy="700526"/>
              </a:xfrm>
              <a:solidFill>
                <a:schemeClr val="accent2"/>
              </a:solidFill>
            </p:grpSpPr>
            <p:sp>
              <p:nvSpPr>
                <p:cNvPr id="122" name="Rectangle 121"/>
                <p:cNvSpPr/>
                <p:nvPr/>
              </p:nvSpPr>
              <p:spPr bwMode="auto">
                <a:xfrm>
                  <a:off x="10455346" y="3251213"/>
                  <a:ext cx="838560" cy="699031"/>
                </a:xfrm>
                <a:prstGeom prst="rect">
                  <a:avLst/>
                </a:prstGeom>
                <a:solidFill>
                  <a:schemeClr val="tx2">
                    <a:lumMod val="75000"/>
                  </a:schemeClr>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129" name="Straight Connector 128"/>
                <p:cNvCxnSpPr/>
                <p:nvPr/>
              </p:nvCxnSpPr>
              <p:spPr>
                <a:xfrm>
                  <a:off x="10455346" y="3374282"/>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0455346" y="3482583"/>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0455346" y="3590884"/>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0455346" y="3699184"/>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0450072" y="3817332"/>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10305031"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10466484"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10618884"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5400000">
                  <a:off x="10780337"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9606250" y="3257717"/>
                <a:ext cx="843834" cy="700526"/>
                <a:chOff x="10450072" y="3249718"/>
                <a:chExt cx="843834" cy="700526"/>
              </a:xfrm>
              <a:solidFill>
                <a:schemeClr val="accent4">
                  <a:lumMod val="75000"/>
                </a:schemeClr>
              </a:solidFill>
            </p:grpSpPr>
            <p:sp>
              <p:nvSpPr>
                <p:cNvPr id="146" name="Rectangle 145"/>
                <p:cNvSpPr/>
                <p:nvPr/>
              </p:nvSpPr>
              <p:spPr bwMode="auto">
                <a:xfrm>
                  <a:off x="10455346" y="3251213"/>
                  <a:ext cx="838560" cy="699031"/>
                </a:xfrm>
                <a:prstGeom prst="rect">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cxnSp>
              <p:nvCxnSpPr>
                <p:cNvPr id="147" name="Straight Connector 146"/>
                <p:cNvCxnSpPr/>
                <p:nvPr/>
              </p:nvCxnSpPr>
              <p:spPr>
                <a:xfrm>
                  <a:off x="10455346" y="3374282"/>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0455346" y="3482583"/>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0455346" y="3590884"/>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0455346" y="3699184"/>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0450072" y="3817332"/>
                  <a:ext cx="83856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10305031"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10466484"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10618884"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10780337" y="3592618"/>
                  <a:ext cx="685800" cy="0"/>
                </a:xfrm>
                <a:prstGeom prst="line">
                  <a:avLst/>
                </a:prstGeom>
                <a:grpFill/>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1" name="Trapezoid 30"/>
            <p:cNvSpPr/>
            <p:nvPr/>
          </p:nvSpPr>
          <p:spPr bwMode="auto">
            <a:xfrm>
              <a:off x="7356050" y="4306492"/>
              <a:ext cx="4229590" cy="457825"/>
            </a:xfrm>
            <a:prstGeom prst="trapezoid">
              <a:avLst>
                <a:gd name="adj" fmla="val 64879"/>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32" name="TextBox 31"/>
            <p:cNvSpPr txBox="1"/>
            <p:nvPr/>
          </p:nvSpPr>
          <p:spPr>
            <a:xfrm>
              <a:off x="8807032" y="4069362"/>
              <a:ext cx="1367757" cy="315213"/>
            </a:xfrm>
            <a:prstGeom prst="rect">
              <a:avLst/>
            </a:prstGeom>
            <a:noFill/>
          </p:spPr>
          <p:txBody>
            <a:bodyPr wrap="none" lIns="186521" tIns="149217" rIns="186521" bIns="149217" rtlCol="0" anchor="ctr">
              <a:noAutofit/>
            </a:bodyPr>
            <a:lstStyle/>
            <a:p>
              <a:pPr>
                <a:lnSpc>
                  <a:spcPct val="90000"/>
                </a:lnSpc>
                <a:spcAft>
                  <a:spcPts val="612"/>
                </a:spcAft>
              </a:pPr>
              <a:r>
                <a:rPr lang="en-US" sz="1632" dirty="0">
                  <a:solidFill>
                    <a:schemeClr val="accent1"/>
                  </a:solidFill>
                </a:rPr>
                <a:t>Table View</a:t>
              </a:r>
            </a:p>
          </p:txBody>
        </p:sp>
        <p:grpSp>
          <p:nvGrpSpPr>
            <p:cNvPr id="37" name="Group 36"/>
            <p:cNvGrpSpPr/>
            <p:nvPr/>
          </p:nvGrpSpPr>
          <p:grpSpPr>
            <a:xfrm>
              <a:off x="7356050" y="1536574"/>
              <a:ext cx="4256897" cy="1568240"/>
              <a:chOff x="7491845" y="1536574"/>
              <a:chExt cx="4256897" cy="1568240"/>
            </a:xfrm>
          </p:grpSpPr>
          <p:sp>
            <p:nvSpPr>
              <p:cNvPr id="119" name="Rectangle 118"/>
              <p:cNvSpPr/>
              <p:nvPr/>
            </p:nvSpPr>
            <p:spPr bwMode="auto">
              <a:xfrm>
                <a:off x="7491845" y="1536574"/>
                <a:ext cx="4256897" cy="886691"/>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10" name="Freeform 9"/>
              <p:cNvSpPr/>
              <p:nvPr/>
            </p:nvSpPr>
            <p:spPr bwMode="auto">
              <a:xfrm>
                <a:off x="7711402" y="1966064"/>
                <a:ext cx="331417" cy="366148"/>
              </a:xfrm>
              <a:custGeom>
                <a:avLst/>
                <a:gdLst>
                  <a:gd name="connsiteX0" fmla="*/ 338138 w 728663"/>
                  <a:gd name="connsiteY0" fmla="*/ 0 h 823912"/>
                  <a:gd name="connsiteX1" fmla="*/ 73819 w 728663"/>
                  <a:gd name="connsiteY1" fmla="*/ 97631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35719 w 728663"/>
                  <a:gd name="connsiteY1" fmla="*/ 73819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97631 w 728663"/>
                  <a:gd name="connsiteY1" fmla="*/ 66675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97631 w 728663"/>
                  <a:gd name="connsiteY1" fmla="*/ 66675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97631 w 728663"/>
                  <a:gd name="connsiteY1" fmla="*/ 66675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21470 w 711995"/>
                  <a:gd name="connsiteY0" fmla="*/ 0 h 823912"/>
                  <a:gd name="connsiteX1" fmla="*/ 80963 w 711995"/>
                  <a:gd name="connsiteY1" fmla="*/ 66675 h 823912"/>
                  <a:gd name="connsiteX2" fmla="*/ 0 w 711995"/>
                  <a:gd name="connsiteY2" fmla="*/ 497681 h 823912"/>
                  <a:gd name="connsiteX3" fmla="*/ 450057 w 711995"/>
                  <a:gd name="connsiteY3" fmla="*/ 823912 h 823912"/>
                  <a:gd name="connsiteX4" fmla="*/ 711995 w 711995"/>
                  <a:gd name="connsiteY4" fmla="*/ 733425 h 823912"/>
                  <a:gd name="connsiteX5" fmla="*/ 476251 w 711995"/>
                  <a:gd name="connsiteY5" fmla="*/ 707231 h 823912"/>
                  <a:gd name="connsiteX6" fmla="*/ 495301 w 711995"/>
                  <a:gd name="connsiteY6" fmla="*/ 621506 h 823912"/>
                  <a:gd name="connsiteX7" fmla="*/ 497682 w 711995"/>
                  <a:gd name="connsiteY7" fmla="*/ 571500 h 823912"/>
                  <a:gd name="connsiteX8" fmla="*/ 350045 w 711995"/>
                  <a:gd name="connsiteY8" fmla="*/ 423862 h 823912"/>
                  <a:gd name="connsiteX9" fmla="*/ 521495 w 711995"/>
                  <a:gd name="connsiteY9" fmla="*/ 528637 h 823912"/>
                  <a:gd name="connsiteX10" fmla="*/ 521495 w 711995"/>
                  <a:gd name="connsiteY10" fmla="*/ 302418 h 823912"/>
                  <a:gd name="connsiteX11" fmla="*/ 357189 w 711995"/>
                  <a:gd name="connsiteY11" fmla="*/ 54768 h 823912"/>
                  <a:gd name="connsiteX12" fmla="*/ 321470 w 711995"/>
                  <a:gd name="connsiteY12" fmla="*/ 0 h 823912"/>
                  <a:gd name="connsiteX0" fmla="*/ 347343 w 737868"/>
                  <a:gd name="connsiteY0" fmla="*/ 0 h 823912"/>
                  <a:gd name="connsiteX1" fmla="*/ 106836 w 737868"/>
                  <a:gd name="connsiteY1" fmla="*/ 66675 h 823912"/>
                  <a:gd name="connsiteX2" fmla="*/ 25873 w 737868"/>
                  <a:gd name="connsiteY2" fmla="*/ 497681 h 823912"/>
                  <a:gd name="connsiteX3" fmla="*/ 475930 w 737868"/>
                  <a:gd name="connsiteY3" fmla="*/ 823912 h 823912"/>
                  <a:gd name="connsiteX4" fmla="*/ 737868 w 737868"/>
                  <a:gd name="connsiteY4" fmla="*/ 733425 h 823912"/>
                  <a:gd name="connsiteX5" fmla="*/ 502124 w 737868"/>
                  <a:gd name="connsiteY5" fmla="*/ 707231 h 823912"/>
                  <a:gd name="connsiteX6" fmla="*/ 521174 w 737868"/>
                  <a:gd name="connsiteY6" fmla="*/ 621506 h 823912"/>
                  <a:gd name="connsiteX7" fmla="*/ 523555 w 737868"/>
                  <a:gd name="connsiteY7" fmla="*/ 571500 h 823912"/>
                  <a:gd name="connsiteX8" fmla="*/ 375918 w 737868"/>
                  <a:gd name="connsiteY8" fmla="*/ 423862 h 823912"/>
                  <a:gd name="connsiteX9" fmla="*/ 547368 w 737868"/>
                  <a:gd name="connsiteY9" fmla="*/ 528637 h 823912"/>
                  <a:gd name="connsiteX10" fmla="*/ 547368 w 737868"/>
                  <a:gd name="connsiteY10" fmla="*/ 302418 h 823912"/>
                  <a:gd name="connsiteX11" fmla="*/ 383062 w 737868"/>
                  <a:gd name="connsiteY11" fmla="*/ 54768 h 823912"/>
                  <a:gd name="connsiteX12" fmla="*/ 347343 w 737868"/>
                  <a:gd name="connsiteY12" fmla="*/ 0 h 823912"/>
                  <a:gd name="connsiteX0" fmla="*/ 347343 w 737868"/>
                  <a:gd name="connsiteY0" fmla="*/ 0 h 823912"/>
                  <a:gd name="connsiteX1" fmla="*/ 106836 w 737868"/>
                  <a:gd name="connsiteY1" fmla="*/ 66675 h 823912"/>
                  <a:gd name="connsiteX2" fmla="*/ 25873 w 737868"/>
                  <a:gd name="connsiteY2" fmla="*/ 497681 h 823912"/>
                  <a:gd name="connsiteX3" fmla="*/ 475930 w 737868"/>
                  <a:gd name="connsiteY3" fmla="*/ 823912 h 823912"/>
                  <a:gd name="connsiteX4" fmla="*/ 737868 w 737868"/>
                  <a:gd name="connsiteY4" fmla="*/ 733425 h 823912"/>
                  <a:gd name="connsiteX5" fmla="*/ 502124 w 737868"/>
                  <a:gd name="connsiteY5" fmla="*/ 707231 h 823912"/>
                  <a:gd name="connsiteX6" fmla="*/ 521174 w 737868"/>
                  <a:gd name="connsiteY6" fmla="*/ 621506 h 823912"/>
                  <a:gd name="connsiteX7" fmla="*/ 523555 w 737868"/>
                  <a:gd name="connsiteY7" fmla="*/ 571500 h 823912"/>
                  <a:gd name="connsiteX8" fmla="*/ 375918 w 737868"/>
                  <a:gd name="connsiteY8" fmla="*/ 423862 h 823912"/>
                  <a:gd name="connsiteX9" fmla="*/ 547368 w 737868"/>
                  <a:gd name="connsiteY9" fmla="*/ 528637 h 823912"/>
                  <a:gd name="connsiteX10" fmla="*/ 547368 w 737868"/>
                  <a:gd name="connsiteY10" fmla="*/ 302418 h 823912"/>
                  <a:gd name="connsiteX11" fmla="*/ 383062 w 737868"/>
                  <a:gd name="connsiteY11" fmla="*/ 54768 h 823912"/>
                  <a:gd name="connsiteX12" fmla="*/ 347343 w 737868"/>
                  <a:gd name="connsiteY12" fmla="*/ 0 h 823912"/>
                  <a:gd name="connsiteX0" fmla="*/ 347343 w 737868"/>
                  <a:gd name="connsiteY0" fmla="*/ 0 h 795337"/>
                  <a:gd name="connsiteX1" fmla="*/ 106836 w 737868"/>
                  <a:gd name="connsiteY1" fmla="*/ 66675 h 795337"/>
                  <a:gd name="connsiteX2" fmla="*/ 25873 w 737868"/>
                  <a:gd name="connsiteY2" fmla="*/ 497681 h 795337"/>
                  <a:gd name="connsiteX3" fmla="*/ 487836 w 737868"/>
                  <a:gd name="connsiteY3" fmla="*/ 795337 h 795337"/>
                  <a:gd name="connsiteX4" fmla="*/ 737868 w 737868"/>
                  <a:gd name="connsiteY4" fmla="*/ 733425 h 795337"/>
                  <a:gd name="connsiteX5" fmla="*/ 502124 w 737868"/>
                  <a:gd name="connsiteY5" fmla="*/ 707231 h 795337"/>
                  <a:gd name="connsiteX6" fmla="*/ 521174 w 737868"/>
                  <a:gd name="connsiteY6" fmla="*/ 621506 h 795337"/>
                  <a:gd name="connsiteX7" fmla="*/ 523555 w 737868"/>
                  <a:gd name="connsiteY7" fmla="*/ 571500 h 795337"/>
                  <a:gd name="connsiteX8" fmla="*/ 375918 w 737868"/>
                  <a:gd name="connsiteY8" fmla="*/ 423862 h 795337"/>
                  <a:gd name="connsiteX9" fmla="*/ 547368 w 737868"/>
                  <a:gd name="connsiteY9" fmla="*/ 528637 h 795337"/>
                  <a:gd name="connsiteX10" fmla="*/ 547368 w 737868"/>
                  <a:gd name="connsiteY10" fmla="*/ 302418 h 795337"/>
                  <a:gd name="connsiteX11" fmla="*/ 383062 w 737868"/>
                  <a:gd name="connsiteY11" fmla="*/ 54768 h 795337"/>
                  <a:gd name="connsiteX12" fmla="*/ 347343 w 737868"/>
                  <a:gd name="connsiteY12" fmla="*/ 0 h 795337"/>
                  <a:gd name="connsiteX0" fmla="*/ 347343 w 737868"/>
                  <a:gd name="connsiteY0" fmla="*/ 0 h 800325"/>
                  <a:gd name="connsiteX1" fmla="*/ 106836 w 737868"/>
                  <a:gd name="connsiteY1" fmla="*/ 66675 h 800325"/>
                  <a:gd name="connsiteX2" fmla="*/ 25873 w 737868"/>
                  <a:gd name="connsiteY2" fmla="*/ 497681 h 800325"/>
                  <a:gd name="connsiteX3" fmla="*/ 487836 w 737868"/>
                  <a:gd name="connsiteY3" fmla="*/ 795337 h 800325"/>
                  <a:gd name="connsiteX4" fmla="*/ 737868 w 737868"/>
                  <a:gd name="connsiteY4" fmla="*/ 733425 h 800325"/>
                  <a:gd name="connsiteX5" fmla="*/ 502124 w 737868"/>
                  <a:gd name="connsiteY5" fmla="*/ 707231 h 800325"/>
                  <a:gd name="connsiteX6" fmla="*/ 521174 w 737868"/>
                  <a:gd name="connsiteY6" fmla="*/ 621506 h 800325"/>
                  <a:gd name="connsiteX7" fmla="*/ 523555 w 737868"/>
                  <a:gd name="connsiteY7" fmla="*/ 571500 h 800325"/>
                  <a:gd name="connsiteX8" fmla="*/ 375918 w 737868"/>
                  <a:gd name="connsiteY8" fmla="*/ 423862 h 800325"/>
                  <a:gd name="connsiteX9" fmla="*/ 547368 w 737868"/>
                  <a:gd name="connsiteY9" fmla="*/ 528637 h 800325"/>
                  <a:gd name="connsiteX10" fmla="*/ 547368 w 737868"/>
                  <a:gd name="connsiteY10" fmla="*/ 302418 h 800325"/>
                  <a:gd name="connsiteX11" fmla="*/ 383062 w 737868"/>
                  <a:gd name="connsiteY11" fmla="*/ 54768 h 800325"/>
                  <a:gd name="connsiteX12" fmla="*/ 347343 w 737868"/>
                  <a:gd name="connsiteY12" fmla="*/ 0 h 800325"/>
                  <a:gd name="connsiteX0" fmla="*/ 347343 w 771205"/>
                  <a:gd name="connsiteY0" fmla="*/ 0 h 800325"/>
                  <a:gd name="connsiteX1" fmla="*/ 106836 w 771205"/>
                  <a:gd name="connsiteY1" fmla="*/ 66675 h 800325"/>
                  <a:gd name="connsiteX2" fmla="*/ 25873 w 771205"/>
                  <a:gd name="connsiteY2" fmla="*/ 497681 h 800325"/>
                  <a:gd name="connsiteX3" fmla="*/ 487836 w 771205"/>
                  <a:gd name="connsiteY3" fmla="*/ 795337 h 800325"/>
                  <a:gd name="connsiteX4" fmla="*/ 771205 w 771205"/>
                  <a:gd name="connsiteY4" fmla="*/ 707232 h 800325"/>
                  <a:gd name="connsiteX5" fmla="*/ 502124 w 771205"/>
                  <a:gd name="connsiteY5" fmla="*/ 707231 h 800325"/>
                  <a:gd name="connsiteX6" fmla="*/ 521174 w 771205"/>
                  <a:gd name="connsiteY6" fmla="*/ 621506 h 800325"/>
                  <a:gd name="connsiteX7" fmla="*/ 523555 w 771205"/>
                  <a:gd name="connsiteY7" fmla="*/ 571500 h 800325"/>
                  <a:gd name="connsiteX8" fmla="*/ 375918 w 771205"/>
                  <a:gd name="connsiteY8" fmla="*/ 423862 h 800325"/>
                  <a:gd name="connsiteX9" fmla="*/ 547368 w 771205"/>
                  <a:gd name="connsiteY9" fmla="*/ 528637 h 800325"/>
                  <a:gd name="connsiteX10" fmla="*/ 547368 w 771205"/>
                  <a:gd name="connsiteY10" fmla="*/ 302418 h 800325"/>
                  <a:gd name="connsiteX11" fmla="*/ 383062 w 771205"/>
                  <a:gd name="connsiteY11" fmla="*/ 54768 h 800325"/>
                  <a:gd name="connsiteX12" fmla="*/ 347343 w 771205"/>
                  <a:gd name="connsiteY12" fmla="*/ 0 h 800325"/>
                  <a:gd name="connsiteX0" fmla="*/ 347343 w 771205"/>
                  <a:gd name="connsiteY0" fmla="*/ 0 h 800325"/>
                  <a:gd name="connsiteX1" fmla="*/ 106836 w 771205"/>
                  <a:gd name="connsiteY1" fmla="*/ 66675 h 800325"/>
                  <a:gd name="connsiteX2" fmla="*/ 25873 w 771205"/>
                  <a:gd name="connsiteY2" fmla="*/ 497681 h 800325"/>
                  <a:gd name="connsiteX3" fmla="*/ 487836 w 771205"/>
                  <a:gd name="connsiteY3" fmla="*/ 795337 h 800325"/>
                  <a:gd name="connsiteX4" fmla="*/ 771205 w 771205"/>
                  <a:gd name="connsiteY4" fmla="*/ 707232 h 800325"/>
                  <a:gd name="connsiteX5" fmla="*/ 502124 w 771205"/>
                  <a:gd name="connsiteY5" fmla="*/ 707231 h 800325"/>
                  <a:gd name="connsiteX6" fmla="*/ 521174 w 771205"/>
                  <a:gd name="connsiteY6" fmla="*/ 621506 h 800325"/>
                  <a:gd name="connsiteX7" fmla="*/ 523555 w 771205"/>
                  <a:gd name="connsiteY7" fmla="*/ 571500 h 800325"/>
                  <a:gd name="connsiteX8" fmla="*/ 375918 w 771205"/>
                  <a:gd name="connsiteY8" fmla="*/ 423862 h 800325"/>
                  <a:gd name="connsiteX9" fmla="*/ 547368 w 771205"/>
                  <a:gd name="connsiteY9" fmla="*/ 528637 h 800325"/>
                  <a:gd name="connsiteX10" fmla="*/ 547368 w 771205"/>
                  <a:gd name="connsiteY10" fmla="*/ 302418 h 800325"/>
                  <a:gd name="connsiteX11" fmla="*/ 383062 w 771205"/>
                  <a:gd name="connsiteY11" fmla="*/ 54768 h 800325"/>
                  <a:gd name="connsiteX12" fmla="*/ 347343 w 77120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502124 w 752155"/>
                  <a:gd name="connsiteY5" fmla="*/ 707231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11649 w 752155"/>
                  <a:gd name="connsiteY6" fmla="*/ 666751 h 800325"/>
                  <a:gd name="connsiteX7" fmla="*/ 521174 w 752155"/>
                  <a:gd name="connsiteY7" fmla="*/ 621506 h 800325"/>
                  <a:gd name="connsiteX8" fmla="*/ 523555 w 752155"/>
                  <a:gd name="connsiteY8" fmla="*/ 571500 h 800325"/>
                  <a:gd name="connsiteX9" fmla="*/ 375918 w 752155"/>
                  <a:gd name="connsiteY9" fmla="*/ 423862 h 800325"/>
                  <a:gd name="connsiteX10" fmla="*/ 547368 w 752155"/>
                  <a:gd name="connsiteY10" fmla="*/ 528637 h 800325"/>
                  <a:gd name="connsiteX11" fmla="*/ 547368 w 752155"/>
                  <a:gd name="connsiteY11" fmla="*/ 302418 h 800325"/>
                  <a:gd name="connsiteX12" fmla="*/ 383062 w 752155"/>
                  <a:gd name="connsiteY12" fmla="*/ 54768 h 800325"/>
                  <a:gd name="connsiteX13" fmla="*/ 347343 w 752155"/>
                  <a:gd name="connsiteY13"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521174 w 752155"/>
                  <a:gd name="connsiteY7" fmla="*/ 621506 h 800325"/>
                  <a:gd name="connsiteX8" fmla="*/ 523555 w 752155"/>
                  <a:gd name="connsiteY8" fmla="*/ 571500 h 800325"/>
                  <a:gd name="connsiteX9" fmla="*/ 375918 w 752155"/>
                  <a:gd name="connsiteY9" fmla="*/ 423862 h 800325"/>
                  <a:gd name="connsiteX10" fmla="*/ 547368 w 752155"/>
                  <a:gd name="connsiteY10" fmla="*/ 528637 h 800325"/>
                  <a:gd name="connsiteX11" fmla="*/ 547368 w 752155"/>
                  <a:gd name="connsiteY11" fmla="*/ 302418 h 800325"/>
                  <a:gd name="connsiteX12" fmla="*/ 383062 w 752155"/>
                  <a:gd name="connsiteY12" fmla="*/ 54768 h 800325"/>
                  <a:gd name="connsiteX13" fmla="*/ 347343 w 752155"/>
                  <a:gd name="connsiteY13"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528318 w 752155"/>
                  <a:gd name="connsiteY7" fmla="*/ 642938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387824 w 752155"/>
                  <a:gd name="connsiteY7" fmla="*/ 614363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387824 w 752155"/>
                  <a:gd name="connsiteY7" fmla="*/ 614363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47368 w 752155"/>
                  <a:gd name="connsiteY9" fmla="*/ 545306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37843 w 752155"/>
                  <a:gd name="connsiteY9" fmla="*/ 578644 h 800325"/>
                  <a:gd name="connsiteX10" fmla="*/ 547368 w 752155"/>
                  <a:gd name="connsiteY10" fmla="*/ 545306 h 800325"/>
                  <a:gd name="connsiteX11" fmla="*/ 375918 w 752155"/>
                  <a:gd name="connsiteY11" fmla="*/ 423862 h 800325"/>
                  <a:gd name="connsiteX12" fmla="*/ 547368 w 752155"/>
                  <a:gd name="connsiteY12" fmla="*/ 528637 h 800325"/>
                  <a:gd name="connsiteX13" fmla="*/ 547368 w 752155"/>
                  <a:gd name="connsiteY13" fmla="*/ 302418 h 800325"/>
                  <a:gd name="connsiteX14" fmla="*/ 383062 w 752155"/>
                  <a:gd name="connsiteY14" fmla="*/ 54768 h 800325"/>
                  <a:gd name="connsiteX15" fmla="*/ 347343 w 752155"/>
                  <a:gd name="connsiteY15"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1630 w 752155"/>
                  <a:gd name="connsiteY9" fmla="*/ 554831 h 800325"/>
                  <a:gd name="connsiteX10" fmla="*/ 547368 w 752155"/>
                  <a:gd name="connsiteY10" fmla="*/ 545306 h 800325"/>
                  <a:gd name="connsiteX11" fmla="*/ 375918 w 752155"/>
                  <a:gd name="connsiteY11" fmla="*/ 423862 h 800325"/>
                  <a:gd name="connsiteX12" fmla="*/ 547368 w 752155"/>
                  <a:gd name="connsiteY12" fmla="*/ 528637 h 800325"/>
                  <a:gd name="connsiteX13" fmla="*/ 547368 w 752155"/>
                  <a:gd name="connsiteY13" fmla="*/ 302418 h 800325"/>
                  <a:gd name="connsiteX14" fmla="*/ 383062 w 752155"/>
                  <a:gd name="connsiteY14" fmla="*/ 54768 h 800325"/>
                  <a:gd name="connsiteX15" fmla="*/ 347343 w 752155"/>
                  <a:gd name="connsiteY15"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1630 w 752155"/>
                  <a:gd name="connsiteY9" fmla="*/ 554831 h 800325"/>
                  <a:gd name="connsiteX10" fmla="*/ 447355 w 752155"/>
                  <a:gd name="connsiteY10" fmla="*/ 552451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1630 w 752155"/>
                  <a:gd name="connsiteY9" fmla="*/ 554831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99730 w 752155"/>
                  <a:gd name="connsiteY12" fmla="*/ 428624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99730 w 752155"/>
                  <a:gd name="connsiteY12" fmla="*/ 428624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99730 w 752155"/>
                  <a:gd name="connsiteY12" fmla="*/ 428624 h 800325"/>
                  <a:gd name="connsiteX13" fmla="*/ 533080 w 752155"/>
                  <a:gd name="connsiteY13" fmla="*/ 435768 h 800325"/>
                  <a:gd name="connsiteX14" fmla="*/ 547368 w 752155"/>
                  <a:gd name="connsiteY14" fmla="*/ 302418 h 800325"/>
                  <a:gd name="connsiteX15" fmla="*/ 383062 w 752155"/>
                  <a:gd name="connsiteY15" fmla="*/ 54768 h 800325"/>
                  <a:gd name="connsiteX16" fmla="*/ 347343 w 752155"/>
                  <a:gd name="connsiteY16" fmla="*/ 0 h 8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2155" h="800325">
                    <a:moveTo>
                      <a:pt x="347343" y="0"/>
                    </a:moveTo>
                    <a:cubicBezTo>
                      <a:pt x="267174" y="22225"/>
                      <a:pt x="165574" y="11112"/>
                      <a:pt x="106836" y="66675"/>
                    </a:cubicBezTo>
                    <a:cubicBezTo>
                      <a:pt x="-11433" y="199230"/>
                      <a:pt x="-20164" y="298450"/>
                      <a:pt x="25873" y="497681"/>
                    </a:cubicBezTo>
                    <a:cubicBezTo>
                      <a:pt x="106835" y="742156"/>
                      <a:pt x="421161" y="822324"/>
                      <a:pt x="487836" y="795337"/>
                    </a:cubicBezTo>
                    <a:lnTo>
                      <a:pt x="752155" y="709613"/>
                    </a:lnTo>
                    <a:cubicBezTo>
                      <a:pt x="660079" y="719138"/>
                      <a:pt x="534668" y="731044"/>
                      <a:pt x="464024" y="695325"/>
                    </a:cubicBezTo>
                    <a:cubicBezTo>
                      <a:pt x="423940" y="688181"/>
                      <a:pt x="518793" y="698103"/>
                      <a:pt x="528318" y="685800"/>
                    </a:cubicBezTo>
                    <a:cubicBezTo>
                      <a:pt x="539034" y="677069"/>
                      <a:pt x="431878" y="688975"/>
                      <a:pt x="387824" y="614363"/>
                    </a:cubicBezTo>
                    <a:cubicBezTo>
                      <a:pt x="469976" y="611188"/>
                      <a:pt x="524349" y="619123"/>
                      <a:pt x="523555" y="607217"/>
                    </a:cubicBezTo>
                    <a:cubicBezTo>
                      <a:pt x="474343" y="604837"/>
                      <a:pt x="408461" y="600074"/>
                      <a:pt x="366392" y="557212"/>
                    </a:cubicBezTo>
                    <a:lnTo>
                      <a:pt x="383061" y="483395"/>
                    </a:lnTo>
                    <a:cubicBezTo>
                      <a:pt x="425923" y="532607"/>
                      <a:pt x="473550" y="553243"/>
                      <a:pt x="533080" y="559594"/>
                    </a:cubicBezTo>
                    <a:cubicBezTo>
                      <a:pt x="466405" y="540544"/>
                      <a:pt x="418779" y="488155"/>
                      <a:pt x="399730" y="428624"/>
                    </a:cubicBezTo>
                    <a:lnTo>
                      <a:pt x="533080" y="435768"/>
                    </a:lnTo>
                    <a:lnTo>
                      <a:pt x="547368" y="302418"/>
                    </a:lnTo>
                    <a:lnTo>
                      <a:pt x="383062" y="54768"/>
                    </a:lnTo>
                    <a:lnTo>
                      <a:pt x="347343" y="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IN" sz="2000" b="1" dirty="0">
                  <a:solidFill>
                    <a:srgbClr val="FFFFFF"/>
                  </a:solidFill>
                  <a:ea typeface="Segoe UI" pitchFamily="34" charset="0"/>
                  <a:cs typeface="Segoe UI" pitchFamily="34" charset="0"/>
                </a:endParaRPr>
              </a:p>
            </p:txBody>
          </p:sp>
          <p:grpSp>
            <p:nvGrpSpPr>
              <p:cNvPr id="11" name="Group 10"/>
              <p:cNvGrpSpPr/>
              <p:nvPr/>
            </p:nvGrpSpPr>
            <p:grpSpPr>
              <a:xfrm>
                <a:off x="7543720" y="1707886"/>
                <a:ext cx="610528" cy="618101"/>
                <a:chOff x="1058398" y="3354141"/>
                <a:chExt cx="533724" cy="520412"/>
              </a:xfrm>
            </p:grpSpPr>
            <p:sp>
              <p:nvSpPr>
                <p:cNvPr id="12" name="Freeform 11"/>
                <p:cNvSpPr/>
                <p:nvPr/>
              </p:nvSpPr>
              <p:spPr bwMode="auto">
                <a:xfrm>
                  <a:off x="1058398" y="3354142"/>
                  <a:ext cx="533723" cy="415322"/>
                </a:xfrm>
                <a:custGeom>
                  <a:avLst/>
                  <a:gdLst>
                    <a:gd name="connsiteX0" fmla="*/ 528506 w 533723"/>
                    <a:gd name="connsiteY0" fmla="*/ 291832 h 418083"/>
                    <a:gd name="connsiteX1" fmla="*/ 510121 w 533723"/>
                    <a:gd name="connsiteY1" fmla="*/ 300446 h 418083"/>
                    <a:gd name="connsiteX2" fmla="*/ 500354 w 533723"/>
                    <a:gd name="connsiteY2" fmla="*/ 302312 h 418083"/>
                    <a:gd name="connsiteX3" fmla="*/ 489695 w 533723"/>
                    <a:gd name="connsiteY3" fmla="*/ 299159 h 418083"/>
                    <a:gd name="connsiteX4" fmla="*/ 490953 w 533723"/>
                    <a:gd name="connsiteY4" fmla="*/ 302242 h 418083"/>
                    <a:gd name="connsiteX5" fmla="*/ 490826 w 533723"/>
                    <a:gd name="connsiteY5" fmla="*/ 302554 h 418083"/>
                    <a:gd name="connsiteX6" fmla="*/ 497481 w 533723"/>
                    <a:gd name="connsiteY6" fmla="*/ 306188 h 418083"/>
                    <a:gd name="connsiteX7" fmla="*/ 505812 w 533723"/>
                    <a:gd name="connsiteY7" fmla="*/ 305901 h 418083"/>
                    <a:gd name="connsiteX8" fmla="*/ 523335 w 533723"/>
                    <a:gd name="connsiteY8" fmla="*/ 297575 h 418083"/>
                    <a:gd name="connsiteX9" fmla="*/ 528506 w 533723"/>
                    <a:gd name="connsiteY9" fmla="*/ 291832 h 418083"/>
                    <a:gd name="connsiteX10" fmla="*/ 459095 w 533723"/>
                    <a:gd name="connsiteY10" fmla="*/ 214354 h 418083"/>
                    <a:gd name="connsiteX11" fmla="*/ 470185 w 533723"/>
                    <a:gd name="connsiteY11" fmla="*/ 232917 h 418083"/>
                    <a:gd name="connsiteX12" fmla="*/ 469083 w 533723"/>
                    <a:gd name="connsiteY12" fmla="*/ 236710 h 418083"/>
                    <a:gd name="connsiteX13" fmla="*/ 465107 w 533723"/>
                    <a:gd name="connsiteY13" fmla="*/ 228628 h 418083"/>
                    <a:gd name="connsiteX14" fmla="*/ 462850 w 533723"/>
                    <a:gd name="connsiteY14" fmla="*/ 223907 h 418083"/>
                    <a:gd name="connsiteX15" fmla="*/ 461361 w 533723"/>
                    <a:gd name="connsiteY15" fmla="*/ 220754 h 418083"/>
                    <a:gd name="connsiteX16" fmla="*/ 458921 w 533723"/>
                    <a:gd name="connsiteY16" fmla="*/ 213862 h 418083"/>
                    <a:gd name="connsiteX17" fmla="*/ 459095 w 533723"/>
                    <a:gd name="connsiteY17" fmla="*/ 214354 h 418083"/>
                    <a:gd name="connsiteX18" fmla="*/ 458953 w 533723"/>
                    <a:gd name="connsiteY18" fmla="*/ 214116 h 418083"/>
                    <a:gd name="connsiteX19" fmla="*/ 231642 w 533723"/>
                    <a:gd name="connsiteY19" fmla="*/ 117869 h 418083"/>
                    <a:gd name="connsiteX20" fmla="*/ 245739 w 533723"/>
                    <a:gd name="connsiteY20" fmla="*/ 119960 h 418083"/>
                    <a:gd name="connsiteX21" fmla="*/ 247479 w 533723"/>
                    <a:gd name="connsiteY21" fmla="*/ 117948 h 418083"/>
                    <a:gd name="connsiteX22" fmla="*/ 241439 w 533723"/>
                    <a:gd name="connsiteY22" fmla="*/ 117896 h 418083"/>
                    <a:gd name="connsiteX23" fmla="*/ 231642 w 533723"/>
                    <a:gd name="connsiteY23" fmla="*/ 117869 h 418083"/>
                    <a:gd name="connsiteX24" fmla="*/ 393966 w 533723"/>
                    <a:gd name="connsiteY24" fmla="*/ 59548 h 418083"/>
                    <a:gd name="connsiteX25" fmla="*/ 394760 w 533723"/>
                    <a:gd name="connsiteY25" fmla="*/ 61641 h 418083"/>
                    <a:gd name="connsiteX26" fmla="*/ 396543 w 533723"/>
                    <a:gd name="connsiteY26" fmla="*/ 61922 h 418083"/>
                    <a:gd name="connsiteX27" fmla="*/ 135290 w 533723"/>
                    <a:gd name="connsiteY27" fmla="*/ 95 h 418083"/>
                    <a:gd name="connsiteX28" fmla="*/ 142002 w 533723"/>
                    <a:gd name="connsiteY28" fmla="*/ 118 h 418083"/>
                    <a:gd name="connsiteX29" fmla="*/ 184247 w 533723"/>
                    <a:gd name="connsiteY29" fmla="*/ 9888 h 418083"/>
                    <a:gd name="connsiteX30" fmla="*/ 237411 w 533723"/>
                    <a:gd name="connsiteY30" fmla="*/ 31727 h 418083"/>
                    <a:gd name="connsiteX31" fmla="*/ 273908 w 533723"/>
                    <a:gd name="connsiteY31" fmla="*/ 50693 h 418083"/>
                    <a:gd name="connsiteX32" fmla="*/ 300993 w 533723"/>
                    <a:gd name="connsiteY32" fmla="*/ 65241 h 418083"/>
                    <a:gd name="connsiteX33" fmla="*/ 313770 w 533723"/>
                    <a:gd name="connsiteY33" fmla="*/ 72415 h 418083"/>
                    <a:gd name="connsiteX34" fmla="*/ 317458 w 533723"/>
                    <a:gd name="connsiteY34" fmla="*/ 74704 h 418083"/>
                    <a:gd name="connsiteX35" fmla="*/ 321989 w 533723"/>
                    <a:gd name="connsiteY35" fmla="*/ 77518 h 418083"/>
                    <a:gd name="connsiteX36" fmla="*/ 328509 w 533723"/>
                    <a:gd name="connsiteY36" fmla="*/ 81728 h 418083"/>
                    <a:gd name="connsiteX37" fmla="*/ 329950 w 533723"/>
                    <a:gd name="connsiteY37" fmla="*/ 82770 h 418083"/>
                    <a:gd name="connsiteX38" fmla="*/ 322786 w 533723"/>
                    <a:gd name="connsiteY38" fmla="*/ 67357 h 418083"/>
                    <a:gd name="connsiteX39" fmla="*/ 318179 w 533723"/>
                    <a:gd name="connsiteY39" fmla="*/ 66024 h 418083"/>
                    <a:gd name="connsiteX40" fmla="*/ 315145 w 533723"/>
                    <a:gd name="connsiteY40" fmla="*/ 65146 h 418083"/>
                    <a:gd name="connsiteX41" fmla="*/ 315984 w 533723"/>
                    <a:gd name="connsiteY41" fmla="*/ 64282 h 418083"/>
                    <a:gd name="connsiteX42" fmla="*/ 336115 w 533723"/>
                    <a:gd name="connsiteY42" fmla="*/ 45493 h 418083"/>
                    <a:gd name="connsiteX43" fmla="*/ 339135 w 533723"/>
                    <a:gd name="connsiteY43" fmla="*/ 43303 h 418083"/>
                    <a:gd name="connsiteX44" fmla="*/ 344556 w 533723"/>
                    <a:gd name="connsiteY44" fmla="*/ 40552 h 418083"/>
                    <a:gd name="connsiteX45" fmla="*/ 348957 w 533723"/>
                    <a:gd name="connsiteY45" fmla="*/ 38760 h 418083"/>
                    <a:gd name="connsiteX46" fmla="*/ 368054 w 533723"/>
                    <a:gd name="connsiteY46" fmla="*/ 34807 h 418083"/>
                    <a:gd name="connsiteX47" fmla="*/ 382234 w 533723"/>
                    <a:gd name="connsiteY47" fmla="*/ 37952 h 418083"/>
                    <a:gd name="connsiteX48" fmla="*/ 390275 w 533723"/>
                    <a:gd name="connsiteY48" fmla="*/ 35652 h 418083"/>
                    <a:gd name="connsiteX49" fmla="*/ 390840 w 533723"/>
                    <a:gd name="connsiteY49" fmla="*/ 35749 h 418083"/>
                    <a:gd name="connsiteX50" fmla="*/ 391575 w 533723"/>
                    <a:gd name="connsiteY50" fmla="*/ 35894 h 418083"/>
                    <a:gd name="connsiteX51" fmla="*/ 391750 w 533723"/>
                    <a:gd name="connsiteY51" fmla="*/ 35955 h 418083"/>
                    <a:gd name="connsiteX52" fmla="*/ 392615 w 533723"/>
                    <a:gd name="connsiteY52" fmla="*/ 36327 h 418083"/>
                    <a:gd name="connsiteX53" fmla="*/ 393242 w 533723"/>
                    <a:gd name="connsiteY53" fmla="*/ 36306 h 418083"/>
                    <a:gd name="connsiteX54" fmla="*/ 393406 w 533723"/>
                    <a:gd name="connsiteY54" fmla="*/ 36317 h 418083"/>
                    <a:gd name="connsiteX55" fmla="*/ 397383 w 533723"/>
                    <a:gd name="connsiteY55" fmla="*/ 37341 h 418083"/>
                    <a:gd name="connsiteX56" fmla="*/ 408367 w 533723"/>
                    <a:gd name="connsiteY56" fmla="*/ 43126 h 418083"/>
                    <a:gd name="connsiteX57" fmla="*/ 459773 w 533723"/>
                    <a:gd name="connsiteY57" fmla="*/ 126491 h 418083"/>
                    <a:gd name="connsiteX58" fmla="*/ 441680 w 533723"/>
                    <a:gd name="connsiteY58" fmla="*/ 188008 h 418083"/>
                    <a:gd name="connsiteX59" fmla="*/ 442553 w 533723"/>
                    <a:gd name="connsiteY59" fmla="*/ 192637 h 418083"/>
                    <a:gd name="connsiteX60" fmla="*/ 443081 w 533723"/>
                    <a:gd name="connsiteY60" fmla="*/ 194875 h 418083"/>
                    <a:gd name="connsiteX61" fmla="*/ 451172 w 533723"/>
                    <a:gd name="connsiteY61" fmla="*/ 201092 h 418083"/>
                    <a:gd name="connsiteX62" fmla="*/ 458953 w 533723"/>
                    <a:gd name="connsiteY62" fmla="*/ 214116 h 418083"/>
                    <a:gd name="connsiteX63" fmla="*/ 459209 w 533723"/>
                    <a:gd name="connsiteY63" fmla="*/ 216161 h 418083"/>
                    <a:gd name="connsiteX64" fmla="*/ 460971 w 533723"/>
                    <a:gd name="connsiteY64" fmla="*/ 219929 h 418083"/>
                    <a:gd name="connsiteX65" fmla="*/ 461361 w 533723"/>
                    <a:gd name="connsiteY65" fmla="*/ 220754 h 418083"/>
                    <a:gd name="connsiteX66" fmla="*/ 470303 w 533723"/>
                    <a:gd name="connsiteY66" fmla="*/ 246015 h 418083"/>
                    <a:gd name="connsiteX67" fmla="*/ 469962 w 533723"/>
                    <a:gd name="connsiteY67" fmla="*/ 245448 h 418083"/>
                    <a:gd name="connsiteX68" fmla="*/ 468971 w 533723"/>
                    <a:gd name="connsiteY68" fmla="*/ 243799 h 418083"/>
                    <a:gd name="connsiteX69" fmla="*/ 464115 w 533723"/>
                    <a:gd name="connsiteY69" fmla="*/ 240660 h 418083"/>
                    <a:gd name="connsiteX70" fmla="*/ 457544 w 533723"/>
                    <a:gd name="connsiteY70" fmla="*/ 239804 h 418083"/>
                    <a:gd name="connsiteX71" fmla="*/ 463829 w 533723"/>
                    <a:gd name="connsiteY71" fmla="*/ 242086 h 418083"/>
                    <a:gd name="connsiteX72" fmla="*/ 469895 w 533723"/>
                    <a:gd name="connsiteY72" fmla="*/ 245979 h 418083"/>
                    <a:gd name="connsiteX73" fmla="*/ 470460 w 533723"/>
                    <a:gd name="connsiteY73" fmla="*/ 246460 h 418083"/>
                    <a:gd name="connsiteX74" fmla="*/ 485321 w 533723"/>
                    <a:gd name="connsiteY74" fmla="*/ 288443 h 418083"/>
                    <a:gd name="connsiteX75" fmla="*/ 485666 w 533723"/>
                    <a:gd name="connsiteY75" fmla="*/ 289289 h 418083"/>
                    <a:gd name="connsiteX76" fmla="*/ 485392 w 533723"/>
                    <a:gd name="connsiteY76" fmla="*/ 285754 h 418083"/>
                    <a:gd name="connsiteX77" fmla="*/ 485409 w 533723"/>
                    <a:gd name="connsiteY77" fmla="*/ 284254 h 418083"/>
                    <a:gd name="connsiteX78" fmla="*/ 485552 w 533723"/>
                    <a:gd name="connsiteY78" fmla="*/ 284634 h 418083"/>
                    <a:gd name="connsiteX79" fmla="*/ 487684 w 533723"/>
                    <a:gd name="connsiteY79" fmla="*/ 290297 h 418083"/>
                    <a:gd name="connsiteX80" fmla="*/ 487716 w 533723"/>
                    <a:gd name="connsiteY80" fmla="*/ 290381 h 418083"/>
                    <a:gd name="connsiteX81" fmla="*/ 487709 w 533723"/>
                    <a:gd name="connsiteY81" fmla="*/ 290382 h 418083"/>
                    <a:gd name="connsiteX82" fmla="*/ 486150 w 533723"/>
                    <a:gd name="connsiteY82" fmla="*/ 290474 h 418083"/>
                    <a:gd name="connsiteX83" fmla="*/ 488742 w 533723"/>
                    <a:gd name="connsiteY83" fmla="*/ 296824 h 418083"/>
                    <a:gd name="connsiteX84" fmla="*/ 494320 w 533723"/>
                    <a:gd name="connsiteY84" fmla="*/ 295556 h 418083"/>
                    <a:gd name="connsiteX85" fmla="*/ 512429 w 533723"/>
                    <a:gd name="connsiteY85" fmla="*/ 291820 h 418083"/>
                    <a:gd name="connsiteX86" fmla="*/ 519005 w 533723"/>
                    <a:gd name="connsiteY86" fmla="*/ 287509 h 418083"/>
                    <a:gd name="connsiteX87" fmla="*/ 520508 w 533723"/>
                    <a:gd name="connsiteY87" fmla="*/ 286839 h 418083"/>
                    <a:gd name="connsiteX88" fmla="*/ 522424 w 533723"/>
                    <a:gd name="connsiteY88" fmla="*/ 286502 h 418083"/>
                    <a:gd name="connsiteX89" fmla="*/ 523091 w 533723"/>
                    <a:gd name="connsiteY89" fmla="*/ 286385 h 418083"/>
                    <a:gd name="connsiteX90" fmla="*/ 525364 w 533723"/>
                    <a:gd name="connsiteY90" fmla="*/ 286646 h 418083"/>
                    <a:gd name="connsiteX91" fmla="*/ 533413 w 533723"/>
                    <a:gd name="connsiteY91" fmla="*/ 297855 h 418083"/>
                    <a:gd name="connsiteX92" fmla="*/ 530826 w 533723"/>
                    <a:gd name="connsiteY92" fmla="*/ 316249 h 418083"/>
                    <a:gd name="connsiteX93" fmla="*/ 530588 w 533723"/>
                    <a:gd name="connsiteY93" fmla="*/ 318085 h 418083"/>
                    <a:gd name="connsiteX94" fmla="*/ 530192 w 533723"/>
                    <a:gd name="connsiteY94" fmla="*/ 320320 h 418083"/>
                    <a:gd name="connsiteX95" fmla="*/ 529838 w 533723"/>
                    <a:gd name="connsiteY95" fmla="*/ 321637 h 418083"/>
                    <a:gd name="connsiteX96" fmla="*/ 526883 w 533723"/>
                    <a:gd name="connsiteY96" fmla="*/ 332653 h 418083"/>
                    <a:gd name="connsiteX97" fmla="*/ 524435 w 533723"/>
                    <a:gd name="connsiteY97" fmla="*/ 341781 h 418083"/>
                    <a:gd name="connsiteX98" fmla="*/ 519934 w 533723"/>
                    <a:gd name="connsiteY98" fmla="*/ 353045 h 418083"/>
                    <a:gd name="connsiteX99" fmla="*/ 493458 w 533723"/>
                    <a:gd name="connsiteY99" fmla="*/ 392987 h 418083"/>
                    <a:gd name="connsiteX100" fmla="*/ 421143 w 533723"/>
                    <a:gd name="connsiteY100" fmla="*/ 403455 h 418083"/>
                    <a:gd name="connsiteX101" fmla="*/ 416615 w 533723"/>
                    <a:gd name="connsiteY101" fmla="*/ 401105 h 418083"/>
                    <a:gd name="connsiteX102" fmla="*/ 415306 w 533723"/>
                    <a:gd name="connsiteY102" fmla="*/ 404311 h 418083"/>
                    <a:gd name="connsiteX103" fmla="*/ 382546 w 533723"/>
                    <a:gd name="connsiteY103" fmla="*/ 418083 h 418083"/>
                    <a:gd name="connsiteX104" fmla="*/ 364512 w 533723"/>
                    <a:gd name="connsiteY104" fmla="*/ 414388 h 418083"/>
                    <a:gd name="connsiteX105" fmla="*/ 362260 w 533723"/>
                    <a:gd name="connsiteY105" fmla="*/ 412847 h 418083"/>
                    <a:gd name="connsiteX106" fmla="*/ 359508 w 533723"/>
                    <a:gd name="connsiteY106" fmla="*/ 412530 h 418083"/>
                    <a:gd name="connsiteX107" fmla="*/ 354180 w 533723"/>
                    <a:gd name="connsiteY107" fmla="*/ 409493 h 418083"/>
                    <a:gd name="connsiteX108" fmla="*/ 351263 w 533723"/>
                    <a:gd name="connsiteY108" fmla="*/ 406931 h 418083"/>
                    <a:gd name="connsiteX109" fmla="*/ 351015 w 533723"/>
                    <a:gd name="connsiteY109" fmla="*/ 406713 h 418083"/>
                    <a:gd name="connsiteX110" fmla="*/ 348397 w 533723"/>
                    <a:gd name="connsiteY110" fmla="*/ 403432 h 418083"/>
                    <a:gd name="connsiteX111" fmla="*/ 347445 w 533723"/>
                    <a:gd name="connsiteY111" fmla="*/ 401927 h 418083"/>
                    <a:gd name="connsiteX112" fmla="*/ 345319 w 533723"/>
                    <a:gd name="connsiteY112" fmla="*/ 397536 h 418083"/>
                    <a:gd name="connsiteX113" fmla="*/ 344561 w 533723"/>
                    <a:gd name="connsiteY113" fmla="*/ 395286 h 418083"/>
                    <a:gd name="connsiteX114" fmla="*/ 335650 w 533723"/>
                    <a:gd name="connsiteY114" fmla="*/ 375455 h 418083"/>
                    <a:gd name="connsiteX115" fmla="*/ 322714 w 533723"/>
                    <a:gd name="connsiteY115" fmla="*/ 362234 h 418083"/>
                    <a:gd name="connsiteX116" fmla="*/ 319648 w 533723"/>
                    <a:gd name="connsiteY116" fmla="*/ 358159 h 418083"/>
                    <a:gd name="connsiteX117" fmla="*/ 319434 w 533723"/>
                    <a:gd name="connsiteY117" fmla="*/ 357823 h 418083"/>
                    <a:gd name="connsiteX118" fmla="*/ 314734 w 533723"/>
                    <a:gd name="connsiteY118" fmla="*/ 350455 h 418083"/>
                    <a:gd name="connsiteX119" fmla="*/ 319052 w 533723"/>
                    <a:gd name="connsiteY119" fmla="*/ 316733 h 418083"/>
                    <a:gd name="connsiteX120" fmla="*/ 323333 w 533723"/>
                    <a:gd name="connsiteY120" fmla="*/ 310656 h 418083"/>
                    <a:gd name="connsiteX121" fmla="*/ 320679 w 533723"/>
                    <a:gd name="connsiteY121" fmla="*/ 310837 h 418083"/>
                    <a:gd name="connsiteX122" fmla="*/ 316984 w 533723"/>
                    <a:gd name="connsiteY122" fmla="*/ 309959 h 418083"/>
                    <a:gd name="connsiteX123" fmla="*/ 278469 w 533723"/>
                    <a:gd name="connsiteY123" fmla="*/ 281787 h 418083"/>
                    <a:gd name="connsiteX124" fmla="*/ 279196 w 533723"/>
                    <a:gd name="connsiteY124" fmla="*/ 221148 h 418083"/>
                    <a:gd name="connsiteX125" fmla="*/ 281137 w 533723"/>
                    <a:gd name="connsiteY125" fmla="*/ 212759 h 418083"/>
                    <a:gd name="connsiteX126" fmla="*/ 280817 w 533723"/>
                    <a:gd name="connsiteY126" fmla="*/ 212855 h 418083"/>
                    <a:gd name="connsiteX127" fmla="*/ 280074 w 533723"/>
                    <a:gd name="connsiteY127" fmla="*/ 213019 h 418083"/>
                    <a:gd name="connsiteX128" fmla="*/ 208386 w 533723"/>
                    <a:gd name="connsiteY128" fmla="*/ 230868 h 418083"/>
                    <a:gd name="connsiteX129" fmla="*/ 129358 w 533723"/>
                    <a:gd name="connsiteY129" fmla="*/ 256155 h 418083"/>
                    <a:gd name="connsiteX130" fmla="*/ 76481 w 533723"/>
                    <a:gd name="connsiteY130" fmla="*/ 253856 h 418083"/>
                    <a:gd name="connsiteX131" fmla="*/ 56365 w 533723"/>
                    <a:gd name="connsiteY131" fmla="*/ 204718 h 418083"/>
                    <a:gd name="connsiteX132" fmla="*/ 6361 w 533723"/>
                    <a:gd name="connsiteY132" fmla="*/ 145234 h 418083"/>
                    <a:gd name="connsiteX133" fmla="*/ 4924 w 533723"/>
                    <a:gd name="connsiteY133" fmla="*/ 90923 h 418083"/>
                    <a:gd name="connsiteX134" fmla="*/ 26190 w 533723"/>
                    <a:gd name="connsiteY134" fmla="*/ 62762 h 418083"/>
                    <a:gd name="connsiteX135" fmla="*/ 51192 w 533723"/>
                    <a:gd name="connsiteY135" fmla="*/ 63624 h 418083"/>
                    <a:gd name="connsiteX136" fmla="*/ 92574 w 533723"/>
                    <a:gd name="connsiteY136" fmla="*/ 72245 h 418083"/>
                    <a:gd name="connsiteX137" fmla="*/ 148899 w 533723"/>
                    <a:gd name="connsiteY137" fmla="*/ 97533 h 418083"/>
                    <a:gd name="connsiteX138" fmla="*/ 100620 w 533723"/>
                    <a:gd name="connsiteY138" fmla="*/ 70233 h 418083"/>
                    <a:gd name="connsiteX139" fmla="*/ 68722 w 533723"/>
                    <a:gd name="connsiteY139" fmla="*/ 57877 h 418083"/>
                    <a:gd name="connsiteX140" fmla="*/ 95735 w 533723"/>
                    <a:gd name="connsiteY140" fmla="*/ 33739 h 418083"/>
                    <a:gd name="connsiteX141" fmla="*/ 118438 w 533723"/>
                    <a:gd name="connsiteY141" fmla="*/ 6440 h 418083"/>
                    <a:gd name="connsiteX142" fmla="*/ 135290 w 533723"/>
                    <a:gd name="connsiteY142" fmla="*/ 95 h 418083"/>
                    <a:gd name="connsiteX0" fmla="*/ 528506 w 533723"/>
                    <a:gd name="connsiteY0" fmla="*/ 291832 h 419386"/>
                    <a:gd name="connsiteX1" fmla="*/ 510121 w 533723"/>
                    <a:gd name="connsiteY1" fmla="*/ 300446 h 419386"/>
                    <a:gd name="connsiteX2" fmla="*/ 500354 w 533723"/>
                    <a:gd name="connsiteY2" fmla="*/ 302312 h 419386"/>
                    <a:gd name="connsiteX3" fmla="*/ 489695 w 533723"/>
                    <a:gd name="connsiteY3" fmla="*/ 299159 h 419386"/>
                    <a:gd name="connsiteX4" fmla="*/ 490953 w 533723"/>
                    <a:gd name="connsiteY4" fmla="*/ 302242 h 419386"/>
                    <a:gd name="connsiteX5" fmla="*/ 490826 w 533723"/>
                    <a:gd name="connsiteY5" fmla="*/ 302554 h 419386"/>
                    <a:gd name="connsiteX6" fmla="*/ 497481 w 533723"/>
                    <a:gd name="connsiteY6" fmla="*/ 306188 h 419386"/>
                    <a:gd name="connsiteX7" fmla="*/ 505812 w 533723"/>
                    <a:gd name="connsiteY7" fmla="*/ 305901 h 419386"/>
                    <a:gd name="connsiteX8" fmla="*/ 523335 w 533723"/>
                    <a:gd name="connsiteY8" fmla="*/ 297575 h 419386"/>
                    <a:gd name="connsiteX9" fmla="*/ 528506 w 533723"/>
                    <a:gd name="connsiteY9" fmla="*/ 291832 h 419386"/>
                    <a:gd name="connsiteX10" fmla="*/ 459095 w 533723"/>
                    <a:gd name="connsiteY10" fmla="*/ 214354 h 419386"/>
                    <a:gd name="connsiteX11" fmla="*/ 470185 w 533723"/>
                    <a:gd name="connsiteY11" fmla="*/ 232917 h 419386"/>
                    <a:gd name="connsiteX12" fmla="*/ 469083 w 533723"/>
                    <a:gd name="connsiteY12" fmla="*/ 236710 h 419386"/>
                    <a:gd name="connsiteX13" fmla="*/ 465107 w 533723"/>
                    <a:gd name="connsiteY13" fmla="*/ 228628 h 419386"/>
                    <a:gd name="connsiteX14" fmla="*/ 462850 w 533723"/>
                    <a:gd name="connsiteY14" fmla="*/ 223907 h 419386"/>
                    <a:gd name="connsiteX15" fmla="*/ 461361 w 533723"/>
                    <a:gd name="connsiteY15" fmla="*/ 220754 h 419386"/>
                    <a:gd name="connsiteX16" fmla="*/ 459095 w 533723"/>
                    <a:gd name="connsiteY16" fmla="*/ 214354 h 419386"/>
                    <a:gd name="connsiteX17" fmla="*/ 458921 w 533723"/>
                    <a:gd name="connsiteY17" fmla="*/ 213862 h 419386"/>
                    <a:gd name="connsiteX18" fmla="*/ 459095 w 533723"/>
                    <a:gd name="connsiteY18" fmla="*/ 214354 h 419386"/>
                    <a:gd name="connsiteX19" fmla="*/ 458953 w 533723"/>
                    <a:gd name="connsiteY19" fmla="*/ 214116 h 419386"/>
                    <a:gd name="connsiteX20" fmla="*/ 458921 w 533723"/>
                    <a:gd name="connsiteY20" fmla="*/ 213862 h 419386"/>
                    <a:gd name="connsiteX21" fmla="*/ 231642 w 533723"/>
                    <a:gd name="connsiteY21" fmla="*/ 117869 h 419386"/>
                    <a:gd name="connsiteX22" fmla="*/ 245739 w 533723"/>
                    <a:gd name="connsiteY22" fmla="*/ 119960 h 419386"/>
                    <a:gd name="connsiteX23" fmla="*/ 247479 w 533723"/>
                    <a:gd name="connsiteY23" fmla="*/ 117948 h 419386"/>
                    <a:gd name="connsiteX24" fmla="*/ 241439 w 533723"/>
                    <a:gd name="connsiteY24" fmla="*/ 117896 h 419386"/>
                    <a:gd name="connsiteX25" fmla="*/ 231642 w 533723"/>
                    <a:gd name="connsiteY25" fmla="*/ 117869 h 419386"/>
                    <a:gd name="connsiteX26" fmla="*/ 393966 w 533723"/>
                    <a:gd name="connsiteY26" fmla="*/ 59548 h 419386"/>
                    <a:gd name="connsiteX27" fmla="*/ 394760 w 533723"/>
                    <a:gd name="connsiteY27" fmla="*/ 61641 h 419386"/>
                    <a:gd name="connsiteX28" fmla="*/ 396543 w 533723"/>
                    <a:gd name="connsiteY28" fmla="*/ 61922 h 419386"/>
                    <a:gd name="connsiteX29" fmla="*/ 393966 w 533723"/>
                    <a:gd name="connsiteY29" fmla="*/ 59548 h 419386"/>
                    <a:gd name="connsiteX30" fmla="*/ 135290 w 533723"/>
                    <a:gd name="connsiteY30" fmla="*/ 95 h 419386"/>
                    <a:gd name="connsiteX31" fmla="*/ 142002 w 533723"/>
                    <a:gd name="connsiteY31" fmla="*/ 118 h 419386"/>
                    <a:gd name="connsiteX32" fmla="*/ 184247 w 533723"/>
                    <a:gd name="connsiteY32" fmla="*/ 9888 h 419386"/>
                    <a:gd name="connsiteX33" fmla="*/ 237411 w 533723"/>
                    <a:gd name="connsiteY33" fmla="*/ 31727 h 419386"/>
                    <a:gd name="connsiteX34" fmla="*/ 273908 w 533723"/>
                    <a:gd name="connsiteY34" fmla="*/ 50693 h 419386"/>
                    <a:gd name="connsiteX35" fmla="*/ 300993 w 533723"/>
                    <a:gd name="connsiteY35" fmla="*/ 65241 h 419386"/>
                    <a:gd name="connsiteX36" fmla="*/ 313770 w 533723"/>
                    <a:gd name="connsiteY36" fmla="*/ 72415 h 419386"/>
                    <a:gd name="connsiteX37" fmla="*/ 317458 w 533723"/>
                    <a:gd name="connsiteY37" fmla="*/ 74704 h 419386"/>
                    <a:gd name="connsiteX38" fmla="*/ 321989 w 533723"/>
                    <a:gd name="connsiteY38" fmla="*/ 77518 h 419386"/>
                    <a:gd name="connsiteX39" fmla="*/ 328509 w 533723"/>
                    <a:gd name="connsiteY39" fmla="*/ 81728 h 419386"/>
                    <a:gd name="connsiteX40" fmla="*/ 329950 w 533723"/>
                    <a:gd name="connsiteY40" fmla="*/ 82770 h 419386"/>
                    <a:gd name="connsiteX41" fmla="*/ 322786 w 533723"/>
                    <a:gd name="connsiteY41" fmla="*/ 67357 h 419386"/>
                    <a:gd name="connsiteX42" fmla="*/ 318179 w 533723"/>
                    <a:gd name="connsiteY42" fmla="*/ 66024 h 419386"/>
                    <a:gd name="connsiteX43" fmla="*/ 315145 w 533723"/>
                    <a:gd name="connsiteY43" fmla="*/ 65146 h 419386"/>
                    <a:gd name="connsiteX44" fmla="*/ 315984 w 533723"/>
                    <a:gd name="connsiteY44" fmla="*/ 64282 h 419386"/>
                    <a:gd name="connsiteX45" fmla="*/ 336115 w 533723"/>
                    <a:gd name="connsiteY45" fmla="*/ 45493 h 419386"/>
                    <a:gd name="connsiteX46" fmla="*/ 339135 w 533723"/>
                    <a:gd name="connsiteY46" fmla="*/ 43303 h 419386"/>
                    <a:gd name="connsiteX47" fmla="*/ 344556 w 533723"/>
                    <a:gd name="connsiteY47" fmla="*/ 40552 h 419386"/>
                    <a:gd name="connsiteX48" fmla="*/ 348957 w 533723"/>
                    <a:gd name="connsiteY48" fmla="*/ 38760 h 419386"/>
                    <a:gd name="connsiteX49" fmla="*/ 368054 w 533723"/>
                    <a:gd name="connsiteY49" fmla="*/ 34807 h 419386"/>
                    <a:gd name="connsiteX50" fmla="*/ 382234 w 533723"/>
                    <a:gd name="connsiteY50" fmla="*/ 37952 h 419386"/>
                    <a:gd name="connsiteX51" fmla="*/ 390275 w 533723"/>
                    <a:gd name="connsiteY51" fmla="*/ 35652 h 419386"/>
                    <a:gd name="connsiteX52" fmla="*/ 390840 w 533723"/>
                    <a:gd name="connsiteY52" fmla="*/ 35749 h 419386"/>
                    <a:gd name="connsiteX53" fmla="*/ 391575 w 533723"/>
                    <a:gd name="connsiteY53" fmla="*/ 35894 h 419386"/>
                    <a:gd name="connsiteX54" fmla="*/ 391750 w 533723"/>
                    <a:gd name="connsiteY54" fmla="*/ 35955 h 419386"/>
                    <a:gd name="connsiteX55" fmla="*/ 392615 w 533723"/>
                    <a:gd name="connsiteY55" fmla="*/ 36327 h 419386"/>
                    <a:gd name="connsiteX56" fmla="*/ 393242 w 533723"/>
                    <a:gd name="connsiteY56" fmla="*/ 36306 h 419386"/>
                    <a:gd name="connsiteX57" fmla="*/ 393406 w 533723"/>
                    <a:gd name="connsiteY57" fmla="*/ 36317 h 419386"/>
                    <a:gd name="connsiteX58" fmla="*/ 397383 w 533723"/>
                    <a:gd name="connsiteY58" fmla="*/ 37341 h 419386"/>
                    <a:gd name="connsiteX59" fmla="*/ 408367 w 533723"/>
                    <a:gd name="connsiteY59" fmla="*/ 43126 h 419386"/>
                    <a:gd name="connsiteX60" fmla="*/ 459773 w 533723"/>
                    <a:gd name="connsiteY60" fmla="*/ 126491 h 419386"/>
                    <a:gd name="connsiteX61" fmla="*/ 441680 w 533723"/>
                    <a:gd name="connsiteY61" fmla="*/ 188008 h 419386"/>
                    <a:gd name="connsiteX62" fmla="*/ 442553 w 533723"/>
                    <a:gd name="connsiteY62" fmla="*/ 192637 h 419386"/>
                    <a:gd name="connsiteX63" fmla="*/ 443081 w 533723"/>
                    <a:gd name="connsiteY63" fmla="*/ 194875 h 419386"/>
                    <a:gd name="connsiteX64" fmla="*/ 451172 w 533723"/>
                    <a:gd name="connsiteY64" fmla="*/ 201092 h 419386"/>
                    <a:gd name="connsiteX65" fmla="*/ 458953 w 533723"/>
                    <a:gd name="connsiteY65" fmla="*/ 214116 h 419386"/>
                    <a:gd name="connsiteX66" fmla="*/ 459209 w 533723"/>
                    <a:gd name="connsiteY66" fmla="*/ 216161 h 419386"/>
                    <a:gd name="connsiteX67" fmla="*/ 460971 w 533723"/>
                    <a:gd name="connsiteY67" fmla="*/ 219929 h 419386"/>
                    <a:gd name="connsiteX68" fmla="*/ 461361 w 533723"/>
                    <a:gd name="connsiteY68" fmla="*/ 220754 h 419386"/>
                    <a:gd name="connsiteX69" fmla="*/ 470303 w 533723"/>
                    <a:gd name="connsiteY69" fmla="*/ 246015 h 419386"/>
                    <a:gd name="connsiteX70" fmla="*/ 469962 w 533723"/>
                    <a:gd name="connsiteY70" fmla="*/ 245448 h 419386"/>
                    <a:gd name="connsiteX71" fmla="*/ 468971 w 533723"/>
                    <a:gd name="connsiteY71" fmla="*/ 243799 h 419386"/>
                    <a:gd name="connsiteX72" fmla="*/ 464115 w 533723"/>
                    <a:gd name="connsiteY72" fmla="*/ 240660 h 419386"/>
                    <a:gd name="connsiteX73" fmla="*/ 457544 w 533723"/>
                    <a:gd name="connsiteY73" fmla="*/ 239804 h 419386"/>
                    <a:gd name="connsiteX74" fmla="*/ 463829 w 533723"/>
                    <a:gd name="connsiteY74" fmla="*/ 242086 h 419386"/>
                    <a:gd name="connsiteX75" fmla="*/ 469895 w 533723"/>
                    <a:gd name="connsiteY75" fmla="*/ 245979 h 419386"/>
                    <a:gd name="connsiteX76" fmla="*/ 470460 w 533723"/>
                    <a:gd name="connsiteY76" fmla="*/ 246460 h 419386"/>
                    <a:gd name="connsiteX77" fmla="*/ 485321 w 533723"/>
                    <a:gd name="connsiteY77" fmla="*/ 288443 h 419386"/>
                    <a:gd name="connsiteX78" fmla="*/ 485666 w 533723"/>
                    <a:gd name="connsiteY78" fmla="*/ 289289 h 419386"/>
                    <a:gd name="connsiteX79" fmla="*/ 485392 w 533723"/>
                    <a:gd name="connsiteY79" fmla="*/ 285754 h 419386"/>
                    <a:gd name="connsiteX80" fmla="*/ 485409 w 533723"/>
                    <a:gd name="connsiteY80" fmla="*/ 284254 h 419386"/>
                    <a:gd name="connsiteX81" fmla="*/ 485552 w 533723"/>
                    <a:gd name="connsiteY81" fmla="*/ 284634 h 419386"/>
                    <a:gd name="connsiteX82" fmla="*/ 487684 w 533723"/>
                    <a:gd name="connsiteY82" fmla="*/ 290297 h 419386"/>
                    <a:gd name="connsiteX83" fmla="*/ 487716 w 533723"/>
                    <a:gd name="connsiteY83" fmla="*/ 290381 h 419386"/>
                    <a:gd name="connsiteX84" fmla="*/ 487709 w 533723"/>
                    <a:gd name="connsiteY84" fmla="*/ 290382 h 419386"/>
                    <a:gd name="connsiteX85" fmla="*/ 486150 w 533723"/>
                    <a:gd name="connsiteY85" fmla="*/ 290474 h 419386"/>
                    <a:gd name="connsiteX86" fmla="*/ 488742 w 533723"/>
                    <a:gd name="connsiteY86" fmla="*/ 296824 h 419386"/>
                    <a:gd name="connsiteX87" fmla="*/ 494320 w 533723"/>
                    <a:gd name="connsiteY87" fmla="*/ 295556 h 419386"/>
                    <a:gd name="connsiteX88" fmla="*/ 512429 w 533723"/>
                    <a:gd name="connsiteY88" fmla="*/ 291820 h 419386"/>
                    <a:gd name="connsiteX89" fmla="*/ 519005 w 533723"/>
                    <a:gd name="connsiteY89" fmla="*/ 287509 h 419386"/>
                    <a:gd name="connsiteX90" fmla="*/ 520508 w 533723"/>
                    <a:gd name="connsiteY90" fmla="*/ 286839 h 419386"/>
                    <a:gd name="connsiteX91" fmla="*/ 522424 w 533723"/>
                    <a:gd name="connsiteY91" fmla="*/ 286502 h 419386"/>
                    <a:gd name="connsiteX92" fmla="*/ 523091 w 533723"/>
                    <a:gd name="connsiteY92" fmla="*/ 286385 h 419386"/>
                    <a:gd name="connsiteX93" fmla="*/ 525364 w 533723"/>
                    <a:gd name="connsiteY93" fmla="*/ 286646 h 419386"/>
                    <a:gd name="connsiteX94" fmla="*/ 533413 w 533723"/>
                    <a:gd name="connsiteY94" fmla="*/ 297855 h 419386"/>
                    <a:gd name="connsiteX95" fmla="*/ 530826 w 533723"/>
                    <a:gd name="connsiteY95" fmla="*/ 316249 h 419386"/>
                    <a:gd name="connsiteX96" fmla="*/ 530588 w 533723"/>
                    <a:gd name="connsiteY96" fmla="*/ 318085 h 419386"/>
                    <a:gd name="connsiteX97" fmla="*/ 530192 w 533723"/>
                    <a:gd name="connsiteY97" fmla="*/ 320320 h 419386"/>
                    <a:gd name="connsiteX98" fmla="*/ 529838 w 533723"/>
                    <a:gd name="connsiteY98" fmla="*/ 321637 h 419386"/>
                    <a:gd name="connsiteX99" fmla="*/ 526883 w 533723"/>
                    <a:gd name="connsiteY99" fmla="*/ 332653 h 419386"/>
                    <a:gd name="connsiteX100" fmla="*/ 524435 w 533723"/>
                    <a:gd name="connsiteY100" fmla="*/ 341781 h 419386"/>
                    <a:gd name="connsiteX101" fmla="*/ 519934 w 533723"/>
                    <a:gd name="connsiteY101" fmla="*/ 353045 h 419386"/>
                    <a:gd name="connsiteX102" fmla="*/ 493458 w 533723"/>
                    <a:gd name="connsiteY102" fmla="*/ 392987 h 419386"/>
                    <a:gd name="connsiteX103" fmla="*/ 421143 w 533723"/>
                    <a:gd name="connsiteY103" fmla="*/ 403455 h 419386"/>
                    <a:gd name="connsiteX104" fmla="*/ 416615 w 533723"/>
                    <a:gd name="connsiteY104" fmla="*/ 401105 h 419386"/>
                    <a:gd name="connsiteX105" fmla="*/ 401019 w 533723"/>
                    <a:gd name="connsiteY105" fmla="*/ 392405 h 419386"/>
                    <a:gd name="connsiteX106" fmla="*/ 382546 w 533723"/>
                    <a:gd name="connsiteY106" fmla="*/ 418083 h 419386"/>
                    <a:gd name="connsiteX107" fmla="*/ 364512 w 533723"/>
                    <a:gd name="connsiteY107" fmla="*/ 414388 h 419386"/>
                    <a:gd name="connsiteX108" fmla="*/ 362260 w 533723"/>
                    <a:gd name="connsiteY108" fmla="*/ 412847 h 419386"/>
                    <a:gd name="connsiteX109" fmla="*/ 359508 w 533723"/>
                    <a:gd name="connsiteY109" fmla="*/ 412530 h 419386"/>
                    <a:gd name="connsiteX110" fmla="*/ 354180 w 533723"/>
                    <a:gd name="connsiteY110" fmla="*/ 409493 h 419386"/>
                    <a:gd name="connsiteX111" fmla="*/ 351263 w 533723"/>
                    <a:gd name="connsiteY111" fmla="*/ 406931 h 419386"/>
                    <a:gd name="connsiteX112" fmla="*/ 351015 w 533723"/>
                    <a:gd name="connsiteY112" fmla="*/ 406713 h 419386"/>
                    <a:gd name="connsiteX113" fmla="*/ 348397 w 533723"/>
                    <a:gd name="connsiteY113" fmla="*/ 403432 h 419386"/>
                    <a:gd name="connsiteX114" fmla="*/ 347445 w 533723"/>
                    <a:gd name="connsiteY114" fmla="*/ 401927 h 419386"/>
                    <a:gd name="connsiteX115" fmla="*/ 345319 w 533723"/>
                    <a:gd name="connsiteY115" fmla="*/ 397536 h 419386"/>
                    <a:gd name="connsiteX116" fmla="*/ 344561 w 533723"/>
                    <a:gd name="connsiteY116" fmla="*/ 395286 h 419386"/>
                    <a:gd name="connsiteX117" fmla="*/ 335650 w 533723"/>
                    <a:gd name="connsiteY117" fmla="*/ 375455 h 419386"/>
                    <a:gd name="connsiteX118" fmla="*/ 322714 w 533723"/>
                    <a:gd name="connsiteY118" fmla="*/ 362234 h 419386"/>
                    <a:gd name="connsiteX119" fmla="*/ 319648 w 533723"/>
                    <a:gd name="connsiteY119" fmla="*/ 358159 h 419386"/>
                    <a:gd name="connsiteX120" fmla="*/ 319434 w 533723"/>
                    <a:gd name="connsiteY120" fmla="*/ 357823 h 419386"/>
                    <a:gd name="connsiteX121" fmla="*/ 314734 w 533723"/>
                    <a:gd name="connsiteY121" fmla="*/ 350455 h 419386"/>
                    <a:gd name="connsiteX122" fmla="*/ 319052 w 533723"/>
                    <a:gd name="connsiteY122" fmla="*/ 316733 h 419386"/>
                    <a:gd name="connsiteX123" fmla="*/ 323333 w 533723"/>
                    <a:gd name="connsiteY123" fmla="*/ 310656 h 419386"/>
                    <a:gd name="connsiteX124" fmla="*/ 320679 w 533723"/>
                    <a:gd name="connsiteY124" fmla="*/ 310837 h 419386"/>
                    <a:gd name="connsiteX125" fmla="*/ 316984 w 533723"/>
                    <a:gd name="connsiteY125" fmla="*/ 309959 h 419386"/>
                    <a:gd name="connsiteX126" fmla="*/ 278469 w 533723"/>
                    <a:gd name="connsiteY126" fmla="*/ 281787 h 419386"/>
                    <a:gd name="connsiteX127" fmla="*/ 279196 w 533723"/>
                    <a:gd name="connsiteY127" fmla="*/ 221148 h 419386"/>
                    <a:gd name="connsiteX128" fmla="*/ 281137 w 533723"/>
                    <a:gd name="connsiteY128" fmla="*/ 212759 h 419386"/>
                    <a:gd name="connsiteX129" fmla="*/ 280817 w 533723"/>
                    <a:gd name="connsiteY129" fmla="*/ 212855 h 419386"/>
                    <a:gd name="connsiteX130" fmla="*/ 280074 w 533723"/>
                    <a:gd name="connsiteY130" fmla="*/ 213019 h 419386"/>
                    <a:gd name="connsiteX131" fmla="*/ 208386 w 533723"/>
                    <a:gd name="connsiteY131" fmla="*/ 230868 h 419386"/>
                    <a:gd name="connsiteX132" fmla="*/ 129358 w 533723"/>
                    <a:gd name="connsiteY132" fmla="*/ 256155 h 419386"/>
                    <a:gd name="connsiteX133" fmla="*/ 76481 w 533723"/>
                    <a:gd name="connsiteY133" fmla="*/ 253856 h 419386"/>
                    <a:gd name="connsiteX134" fmla="*/ 56365 w 533723"/>
                    <a:gd name="connsiteY134" fmla="*/ 204718 h 419386"/>
                    <a:gd name="connsiteX135" fmla="*/ 6361 w 533723"/>
                    <a:gd name="connsiteY135" fmla="*/ 145234 h 419386"/>
                    <a:gd name="connsiteX136" fmla="*/ 4924 w 533723"/>
                    <a:gd name="connsiteY136" fmla="*/ 90923 h 419386"/>
                    <a:gd name="connsiteX137" fmla="*/ 26190 w 533723"/>
                    <a:gd name="connsiteY137" fmla="*/ 62762 h 419386"/>
                    <a:gd name="connsiteX138" fmla="*/ 51192 w 533723"/>
                    <a:gd name="connsiteY138" fmla="*/ 63624 h 419386"/>
                    <a:gd name="connsiteX139" fmla="*/ 92574 w 533723"/>
                    <a:gd name="connsiteY139" fmla="*/ 72245 h 419386"/>
                    <a:gd name="connsiteX140" fmla="*/ 148899 w 533723"/>
                    <a:gd name="connsiteY140" fmla="*/ 97533 h 419386"/>
                    <a:gd name="connsiteX141" fmla="*/ 100620 w 533723"/>
                    <a:gd name="connsiteY141" fmla="*/ 70233 h 419386"/>
                    <a:gd name="connsiteX142" fmla="*/ 68722 w 533723"/>
                    <a:gd name="connsiteY142" fmla="*/ 57877 h 419386"/>
                    <a:gd name="connsiteX143" fmla="*/ 95735 w 533723"/>
                    <a:gd name="connsiteY143" fmla="*/ 33739 h 419386"/>
                    <a:gd name="connsiteX144" fmla="*/ 118438 w 533723"/>
                    <a:gd name="connsiteY144" fmla="*/ 6440 h 419386"/>
                    <a:gd name="connsiteX145" fmla="*/ 135290 w 533723"/>
                    <a:gd name="connsiteY145" fmla="*/ 95 h 419386"/>
                    <a:gd name="connsiteX0" fmla="*/ 528506 w 533723"/>
                    <a:gd name="connsiteY0" fmla="*/ 291832 h 415347"/>
                    <a:gd name="connsiteX1" fmla="*/ 510121 w 533723"/>
                    <a:gd name="connsiteY1" fmla="*/ 300446 h 415347"/>
                    <a:gd name="connsiteX2" fmla="*/ 500354 w 533723"/>
                    <a:gd name="connsiteY2" fmla="*/ 302312 h 415347"/>
                    <a:gd name="connsiteX3" fmla="*/ 489695 w 533723"/>
                    <a:gd name="connsiteY3" fmla="*/ 299159 h 415347"/>
                    <a:gd name="connsiteX4" fmla="*/ 490953 w 533723"/>
                    <a:gd name="connsiteY4" fmla="*/ 302242 h 415347"/>
                    <a:gd name="connsiteX5" fmla="*/ 490826 w 533723"/>
                    <a:gd name="connsiteY5" fmla="*/ 302554 h 415347"/>
                    <a:gd name="connsiteX6" fmla="*/ 497481 w 533723"/>
                    <a:gd name="connsiteY6" fmla="*/ 306188 h 415347"/>
                    <a:gd name="connsiteX7" fmla="*/ 505812 w 533723"/>
                    <a:gd name="connsiteY7" fmla="*/ 305901 h 415347"/>
                    <a:gd name="connsiteX8" fmla="*/ 523335 w 533723"/>
                    <a:gd name="connsiteY8" fmla="*/ 297575 h 415347"/>
                    <a:gd name="connsiteX9" fmla="*/ 528506 w 533723"/>
                    <a:gd name="connsiteY9" fmla="*/ 291832 h 415347"/>
                    <a:gd name="connsiteX10" fmla="*/ 459095 w 533723"/>
                    <a:gd name="connsiteY10" fmla="*/ 214354 h 415347"/>
                    <a:gd name="connsiteX11" fmla="*/ 470185 w 533723"/>
                    <a:gd name="connsiteY11" fmla="*/ 232917 h 415347"/>
                    <a:gd name="connsiteX12" fmla="*/ 469083 w 533723"/>
                    <a:gd name="connsiteY12" fmla="*/ 236710 h 415347"/>
                    <a:gd name="connsiteX13" fmla="*/ 465107 w 533723"/>
                    <a:gd name="connsiteY13" fmla="*/ 228628 h 415347"/>
                    <a:gd name="connsiteX14" fmla="*/ 462850 w 533723"/>
                    <a:gd name="connsiteY14" fmla="*/ 223907 h 415347"/>
                    <a:gd name="connsiteX15" fmla="*/ 461361 w 533723"/>
                    <a:gd name="connsiteY15" fmla="*/ 220754 h 415347"/>
                    <a:gd name="connsiteX16" fmla="*/ 459095 w 533723"/>
                    <a:gd name="connsiteY16" fmla="*/ 214354 h 415347"/>
                    <a:gd name="connsiteX17" fmla="*/ 458921 w 533723"/>
                    <a:gd name="connsiteY17" fmla="*/ 213862 h 415347"/>
                    <a:gd name="connsiteX18" fmla="*/ 459095 w 533723"/>
                    <a:gd name="connsiteY18" fmla="*/ 214354 h 415347"/>
                    <a:gd name="connsiteX19" fmla="*/ 458953 w 533723"/>
                    <a:gd name="connsiteY19" fmla="*/ 214116 h 415347"/>
                    <a:gd name="connsiteX20" fmla="*/ 458921 w 533723"/>
                    <a:gd name="connsiteY20" fmla="*/ 213862 h 415347"/>
                    <a:gd name="connsiteX21" fmla="*/ 231642 w 533723"/>
                    <a:gd name="connsiteY21" fmla="*/ 117869 h 415347"/>
                    <a:gd name="connsiteX22" fmla="*/ 245739 w 533723"/>
                    <a:gd name="connsiteY22" fmla="*/ 119960 h 415347"/>
                    <a:gd name="connsiteX23" fmla="*/ 247479 w 533723"/>
                    <a:gd name="connsiteY23" fmla="*/ 117948 h 415347"/>
                    <a:gd name="connsiteX24" fmla="*/ 241439 w 533723"/>
                    <a:gd name="connsiteY24" fmla="*/ 117896 h 415347"/>
                    <a:gd name="connsiteX25" fmla="*/ 231642 w 533723"/>
                    <a:gd name="connsiteY25" fmla="*/ 117869 h 415347"/>
                    <a:gd name="connsiteX26" fmla="*/ 393966 w 533723"/>
                    <a:gd name="connsiteY26" fmla="*/ 59548 h 415347"/>
                    <a:gd name="connsiteX27" fmla="*/ 394760 w 533723"/>
                    <a:gd name="connsiteY27" fmla="*/ 61641 h 415347"/>
                    <a:gd name="connsiteX28" fmla="*/ 396543 w 533723"/>
                    <a:gd name="connsiteY28" fmla="*/ 61922 h 415347"/>
                    <a:gd name="connsiteX29" fmla="*/ 393966 w 533723"/>
                    <a:gd name="connsiteY29" fmla="*/ 59548 h 415347"/>
                    <a:gd name="connsiteX30" fmla="*/ 135290 w 533723"/>
                    <a:gd name="connsiteY30" fmla="*/ 95 h 415347"/>
                    <a:gd name="connsiteX31" fmla="*/ 142002 w 533723"/>
                    <a:gd name="connsiteY31" fmla="*/ 118 h 415347"/>
                    <a:gd name="connsiteX32" fmla="*/ 184247 w 533723"/>
                    <a:gd name="connsiteY32" fmla="*/ 9888 h 415347"/>
                    <a:gd name="connsiteX33" fmla="*/ 237411 w 533723"/>
                    <a:gd name="connsiteY33" fmla="*/ 31727 h 415347"/>
                    <a:gd name="connsiteX34" fmla="*/ 273908 w 533723"/>
                    <a:gd name="connsiteY34" fmla="*/ 50693 h 415347"/>
                    <a:gd name="connsiteX35" fmla="*/ 300993 w 533723"/>
                    <a:gd name="connsiteY35" fmla="*/ 65241 h 415347"/>
                    <a:gd name="connsiteX36" fmla="*/ 313770 w 533723"/>
                    <a:gd name="connsiteY36" fmla="*/ 72415 h 415347"/>
                    <a:gd name="connsiteX37" fmla="*/ 317458 w 533723"/>
                    <a:gd name="connsiteY37" fmla="*/ 74704 h 415347"/>
                    <a:gd name="connsiteX38" fmla="*/ 321989 w 533723"/>
                    <a:gd name="connsiteY38" fmla="*/ 77518 h 415347"/>
                    <a:gd name="connsiteX39" fmla="*/ 328509 w 533723"/>
                    <a:gd name="connsiteY39" fmla="*/ 81728 h 415347"/>
                    <a:gd name="connsiteX40" fmla="*/ 329950 w 533723"/>
                    <a:gd name="connsiteY40" fmla="*/ 82770 h 415347"/>
                    <a:gd name="connsiteX41" fmla="*/ 322786 w 533723"/>
                    <a:gd name="connsiteY41" fmla="*/ 67357 h 415347"/>
                    <a:gd name="connsiteX42" fmla="*/ 318179 w 533723"/>
                    <a:gd name="connsiteY42" fmla="*/ 66024 h 415347"/>
                    <a:gd name="connsiteX43" fmla="*/ 315145 w 533723"/>
                    <a:gd name="connsiteY43" fmla="*/ 65146 h 415347"/>
                    <a:gd name="connsiteX44" fmla="*/ 315984 w 533723"/>
                    <a:gd name="connsiteY44" fmla="*/ 64282 h 415347"/>
                    <a:gd name="connsiteX45" fmla="*/ 336115 w 533723"/>
                    <a:gd name="connsiteY45" fmla="*/ 45493 h 415347"/>
                    <a:gd name="connsiteX46" fmla="*/ 339135 w 533723"/>
                    <a:gd name="connsiteY46" fmla="*/ 43303 h 415347"/>
                    <a:gd name="connsiteX47" fmla="*/ 344556 w 533723"/>
                    <a:gd name="connsiteY47" fmla="*/ 40552 h 415347"/>
                    <a:gd name="connsiteX48" fmla="*/ 348957 w 533723"/>
                    <a:gd name="connsiteY48" fmla="*/ 38760 h 415347"/>
                    <a:gd name="connsiteX49" fmla="*/ 368054 w 533723"/>
                    <a:gd name="connsiteY49" fmla="*/ 34807 h 415347"/>
                    <a:gd name="connsiteX50" fmla="*/ 382234 w 533723"/>
                    <a:gd name="connsiteY50" fmla="*/ 37952 h 415347"/>
                    <a:gd name="connsiteX51" fmla="*/ 390275 w 533723"/>
                    <a:gd name="connsiteY51" fmla="*/ 35652 h 415347"/>
                    <a:gd name="connsiteX52" fmla="*/ 390840 w 533723"/>
                    <a:gd name="connsiteY52" fmla="*/ 35749 h 415347"/>
                    <a:gd name="connsiteX53" fmla="*/ 391575 w 533723"/>
                    <a:gd name="connsiteY53" fmla="*/ 35894 h 415347"/>
                    <a:gd name="connsiteX54" fmla="*/ 391750 w 533723"/>
                    <a:gd name="connsiteY54" fmla="*/ 35955 h 415347"/>
                    <a:gd name="connsiteX55" fmla="*/ 392615 w 533723"/>
                    <a:gd name="connsiteY55" fmla="*/ 36327 h 415347"/>
                    <a:gd name="connsiteX56" fmla="*/ 393242 w 533723"/>
                    <a:gd name="connsiteY56" fmla="*/ 36306 h 415347"/>
                    <a:gd name="connsiteX57" fmla="*/ 393406 w 533723"/>
                    <a:gd name="connsiteY57" fmla="*/ 36317 h 415347"/>
                    <a:gd name="connsiteX58" fmla="*/ 397383 w 533723"/>
                    <a:gd name="connsiteY58" fmla="*/ 37341 h 415347"/>
                    <a:gd name="connsiteX59" fmla="*/ 408367 w 533723"/>
                    <a:gd name="connsiteY59" fmla="*/ 43126 h 415347"/>
                    <a:gd name="connsiteX60" fmla="*/ 459773 w 533723"/>
                    <a:gd name="connsiteY60" fmla="*/ 126491 h 415347"/>
                    <a:gd name="connsiteX61" fmla="*/ 441680 w 533723"/>
                    <a:gd name="connsiteY61" fmla="*/ 188008 h 415347"/>
                    <a:gd name="connsiteX62" fmla="*/ 442553 w 533723"/>
                    <a:gd name="connsiteY62" fmla="*/ 192637 h 415347"/>
                    <a:gd name="connsiteX63" fmla="*/ 443081 w 533723"/>
                    <a:gd name="connsiteY63" fmla="*/ 194875 h 415347"/>
                    <a:gd name="connsiteX64" fmla="*/ 451172 w 533723"/>
                    <a:gd name="connsiteY64" fmla="*/ 201092 h 415347"/>
                    <a:gd name="connsiteX65" fmla="*/ 458953 w 533723"/>
                    <a:gd name="connsiteY65" fmla="*/ 214116 h 415347"/>
                    <a:gd name="connsiteX66" fmla="*/ 459209 w 533723"/>
                    <a:gd name="connsiteY66" fmla="*/ 216161 h 415347"/>
                    <a:gd name="connsiteX67" fmla="*/ 460971 w 533723"/>
                    <a:gd name="connsiteY67" fmla="*/ 219929 h 415347"/>
                    <a:gd name="connsiteX68" fmla="*/ 461361 w 533723"/>
                    <a:gd name="connsiteY68" fmla="*/ 220754 h 415347"/>
                    <a:gd name="connsiteX69" fmla="*/ 470303 w 533723"/>
                    <a:gd name="connsiteY69" fmla="*/ 246015 h 415347"/>
                    <a:gd name="connsiteX70" fmla="*/ 469962 w 533723"/>
                    <a:gd name="connsiteY70" fmla="*/ 245448 h 415347"/>
                    <a:gd name="connsiteX71" fmla="*/ 468971 w 533723"/>
                    <a:gd name="connsiteY71" fmla="*/ 243799 h 415347"/>
                    <a:gd name="connsiteX72" fmla="*/ 464115 w 533723"/>
                    <a:gd name="connsiteY72" fmla="*/ 240660 h 415347"/>
                    <a:gd name="connsiteX73" fmla="*/ 457544 w 533723"/>
                    <a:gd name="connsiteY73" fmla="*/ 239804 h 415347"/>
                    <a:gd name="connsiteX74" fmla="*/ 463829 w 533723"/>
                    <a:gd name="connsiteY74" fmla="*/ 242086 h 415347"/>
                    <a:gd name="connsiteX75" fmla="*/ 469895 w 533723"/>
                    <a:gd name="connsiteY75" fmla="*/ 245979 h 415347"/>
                    <a:gd name="connsiteX76" fmla="*/ 470460 w 533723"/>
                    <a:gd name="connsiteY76" fmla="*/ 246460 h 415347"/>
                    <a:gd name="connsiteX77" fmla="*/ 485321 w 533723"/>
                    <a:gd name="connsiteY77" fmla="*/ 288443 h 415347"/>
                    <a:gd name="connsiteX78" fmla="*/ 485666 w 533723"/>
                    <a:gd name="connsiteY78" fmla="*/ 289289 h 415347"/>
                    <a:gd name="connsiteX79" fmla="*/ 485392 w 533723"/>
                    <a:gd name="connsiteY79" fmla="*/ 285754 h 415347"/>
                    <a:gd name="connsiteX80" fmla="*/ 485409 w 533723"/>
                    <a:gd name="connsiteY80" fmla="*/ 284254 h 415347"/>
                    <a:gd name="connsiteX81" fmla="*/ 485552 w 533723"/>
                    <a:gd name="connsiteY81" fmla="*/ 284634 h 415347"/>
                    <a:gd name="connsiteX82" fmla="*/ 487684 w 533723"/>
                    <a:gd name="connsiteY82" fmla="*/ 290297 h 415347"/>
                    <a:gd name="connsiteX83" fmla="*/ 487716 w 533723"/>
                    <a:gd name="connsiteY83" fmla="*/ 290381 h 415347"/>
                    <a:gd name="connsiteX84" fmla="*/ 487709 w 533723"/>
                    <a:gd name="connsiteY84" fmla="*/ 290382 h 415347"/>
                    <a:gd name="connsiteX85" fmla="*/ 486150 w 533723"/>
                    <a:gd name="connsiteY85" fmla="*/ 290474 h 415347"/>
                    <a:gd name="connsiteX86" fmla="*/ 488742 w 533723"/>
                    <a:gd name="connsiteY86" fmla="*/ 296824 h 415347"/>
                    <a:gd name="connsiteX87" fmla="*/ 494320 w 533723"/>
                    <a:gd name="connsiteY87" fmla="*/ 295556 h 415347"/>
                    <a:gd name="connsiteX88" fmla="*/ 512429 w 533723"/>
                    <a:gd name="connsiteY88" fmla="*/ 291820 h 415347"/>
                    <a:gd name="connsiteX89" fmla="*/ 519005 w 533723"/>
                    <a:gd name="connsiteY89" fmla="*/ 287509 h 415347"/>
                    <a:gd name="connsiteX90" fmla="*/ 520508 w 533723"/>
                    <a:gd name="connsiteY90" fmla="*/ 286839 h 415347"/>
                    <a:gd name="connsiteX91" fmla="*/ 522424 w 533723"/>
                    <a:gd name="connsiteY91" fmla="*/ 286502 h 415347"/>
                    <a:gd name="connsiteX92" fmla="*/ 523091 w 533723"/>
                    <a:gd name="connsiteY92" fmla="*/ 286385 h 415347"/>
                    <a:gd name="connsiteX93" fmla="*/ 525364 w 533723"/>
                    <a:gd name="connsiteY93" fmla="*/ 286646 h 415347"/>
                    <a:gd name="connsiteX94" fmla="*/ 533413 w 533723"/>
                    <a:gd name="connsiteY94" fmla="*/ 297855 h 415347"/>
                    <a:gd name="connsiteX95" fmla="*/ 530826 w 533723"/>
                    <a:gd name="connsiteY95" fmla="*/ 316249 h 415347"/>
                    <a:gd name="connsiteX96" fmla="*/ 530588 w 533723"/>
                    <a:gd name="connsiteY96" fmla="*/ 318085 h 415347"/>
                    <a:gd name="connsiteX97" fmla="*/ 530192 w 533723"/>
                    <a:gd name="connsiteY97" fmla="*/ 320320 h 415347"/>
                    <a:gd name="connsiteX98" fmla="*/ 529838 w 533723"/>
                    <a:gd name="connsiteY98" fmla="*/ 321637 h 415347"/>
                    <a:gd name="connsiteX99" fmla="*/ 526883 w 533723"/>
                    <a:gd name="connsiteY99" fmla="*/ 332653 h 415347"/>
                    <a:gd name="connsiteX100" fmla="*/ 524435 w 533723"/>
                    <a:gd name="connsiteY100" fmla="*/ 341781 h 415347"/>
                    <a:gd name="connsiteX101" fmla="*/ 519934 w 533723"/>
                    <a:gd name="connsiteY101" fmla="*/ 353045 h 415347"/>
                    <a:gd name="connsiteX102" fmla="*/ 493458 w 533723"/>
                    <a:gd name="connsiteY102" fmla="*/ 392987 h 415347"/>
                    <a:gd name="connsiteX103" fmla="*/ 421143 w 533723"/>
                    <a:gd name="connsiteY103" fmla="*/ 403455 h 415347"/>
                    <a:gd name="connsiteX104" fmla="*/ 416615 w 533723"/>
                    <a:gd name="connsiteY104" fmla="*/ 401105 h 415347"/>
                    <a:gd name="connsiteX105" fmla="*/ 401019 w 533723"/>
                    <a:gd name="connsiteY105" fmla="*/ 392405 h 415347"/>
                    <a:gd name="connsiteX106" fmla="*/ 381629 w 533723"/>
                    <a:gd name="connsiteY106" fmla="*/ 410745 h 415347"/>
                    <a:gd name="connsiteX107" fmla="*/ 364512 w 533723"/>
                    <a:gd name="connsiteY107" fmla="*/ 414388 h 415347"/>
                    <a:gd name="connsiteX108" fmla="*/ 362260 w 533723"/>
                    <a:gd name="connsiteY108" fmla="*/ 412847 h 415347"/>
                    <a:gd name="connsiteX109" fmla="*/ 359508 w 533723"/>
                    <a:gd name="connsiteY109" fmla="*/ 412530 h 415347"/>
                    <a:gd name="connsiteX110" fmla="*/ 354180 w 533723"/>
                    <a:gd name="connsiteY110" fmla="*/ 409493 h 415347"/>
                    <a:gd name="connsiteX111" fmla="*/ 351263 w 533723"/>
                    <a:gd name="connsiteY111" fmla="*/ 406931 h 415347"/>
                    <a:gd name="connsiteX112" fmla="*/ 351015 w 533723"/>
                    <a:gd name="connsiteY112" fmla="*/ 406713 h 415347"/>
                    <a:gd name="connsiteX113" fmla="*/ 348397 w 533723"/>
                    <a:gd name="connsiteY113" fmla="*/ 403432 h 415347"/>
                    <a:gd name="connsiteX114" fmla="*/ 347445 w 533723"/>
                    <a:gd name="connsiteY114" fmla="*/ 401927 h 415347"/>
                    <a:gd name="connsiteX115" fmla="*/ 345319 w 533723"/>
                    <a:gd name="connsiteY115" fmla="*/ 397536 h 415347"/>
                    <a:gd name="connsiteX116" fmla="*/ 344561 w 533723"/>
                    <a:gd name="connsiteY116" fmla="*/ 395286 h 415347"/>
                    <a:gd name="connsiteX117" fmla="*/ 335650 w 533723"/>
                    <a:gd name="connsiteY117" fmla="*/ 375455 h 415347"/>
                    <a:gd name="connsiteX118" fmla="*/ 322714 w 533723"/>
                    <a:gd name="connsiteY118" fmla="*/ 362234 h 415347"/>
                    <a:gd name="connsiteX119" fmla="*/ 319648 w 533723"/>
                    <a:gd name="connsiteY119" fmla="*/ 358159 h 415347"/>
                    <a:gd name="connsiteX120" fmla="*/ 319434 w 533723"/>
                    <a:gd name="connsiteY120" fmla="*/ 357823 h 415347"/>
                    <a:gd name="connsiteX121" fmla="*/ 314734 w 533723"/>
                    <a:gd name="connsiteY121" fmla="*/ 350455 h 415347"/>
                    <a:gd name="connsiteX122" fmla="*/ 319052 w 533723"/>
                    <a:gd name="connsiteY122" fmla="*/ 316733 h 415347"/>
                    <a:gd name="connsiteX123" fmla="*/ 323333 w 533723"/>
                    <a:gd name="connsiteY123" fmla="*/ 310656 h 415347"/>
                    <a:gd name="connsiteX124" fmla="*/ 320679 w 533723"/>
                    <a:gd name="connsiteY124" fmla="*/ 310837 h 415347"/>
                    <a:gd name="connsiteX125" fmla="*/ 316984 w 533723"/>
                    <a:gd name="connsiteY125" fmla="*/ 309959 h 415347"/>
                    <a:gd name="connsiteX126" fmla="*/ 278469 w 533723"/>
                    <a:gd name="connsiteY126" fmla="*/ 281787 h 415347"/>
                    <a:gd name="connsiteX127" fmla="*/ 279196 w 533723"/>
                    <a:gd name="connsiteY127" fmla="*/ 221148 h 415347"/>
                    <a:gd name="connsiteX128" fmla="*/ 281137 w 533723"/>
                    <a:gd name="connsiteY128" fmla="*/ 212759 h 415347"/>
                    <a:gd name="connsiteX129" fmla="*/ 280817 w 533723"/>
                    <a:gd name="connsiteY129" fmla="*/ 212855 h 415347"/>
                    <a:gd name="connsiteX130" fmla="*/ 280074 w 533723"/>
                    <a:gd name="connsiteY130" fmla="*/ 213019 h 415347"/>
                    <a:gd name="connsiteX131" fmla="*/ 208386 w 533723"/>
                    <a:gd name="connsiteY131" fmla="*/ 230868 h 415347"/>
                    <a:gd name="connsiteX132" fmla="*/ 129358 w 533723"/>
                    <a:gd name="connsiteY132" fmla="*/ 256155 h 415347"/>
                    <a:gd name="connsiteX133" fmla="*/ 76481 w 533723"/>
                    <a:gd name="connsiteY133" fmla="*/ 253856 h 415347"/>
                    <a:gd name="connsiteX134" fmla="*/ 56365 w 533723"/>
                    <a:gd name="connsiteY134" fmla="*/ 204718 h 415347"/>
                    <a:gd name="connsiteX135" fmla="*/ 6361 w 533723"/>
                    <a:gd name="connsiteY135" fmla="*/ 145234 h 415347"/>
                    <a:gd name="connsiteX136" fmla="*/ 4924 w 533723"/>
                    <a:gd name="connsiteY136" fmla="*/ 90923 h 415347"/>
                    <a:gd name="connsiteX137" fmla="*/ 26190 w 533723"/>
                    <a:gd name="connsiteY137" fmla="*/ 62762 h 415347"/>
                    <a:gd name="connsiteX138" fmla="*/ 51192 w 533723"/>
                    <a:gd name="connsiteY138" fmla="*/ 63624 h 415347"/>
                    <a:gd name="connsiteX139" fmla="*/ 92574 w 533723"/>
                    <a:gd name="connsiteY139" fmla="*/ 72245 h 415347"/>
                    <a:gd name="connsiteX140" fmla="*/ 148899 w 533723"/>
                    <a:gd name="connsiteY140" fmla="*/ 97533 h 415347"/>
                    <a:gd name="connsiteX141" fmla="*/ 100620 w 533723"/>
                    <a:gd name="connsiteY141" fmla="*/ 70233 h 415347"/>
                    <a:gd name="connsiteX142" fmla="*/ 68722 w 533723"/>
                    <a:gd name="connsiteY142" fmla="*/ 57877 h 415347"/>
                    <a:gd name="connsiteX143" fmla="*/ 95735 w 533723"/>
                    <a:gd name="connsiteY143" fmla="*/ 33739 h 415347"/>
                    <a:gd name="connsiteX144" fmla="*/ 118438 w 533723"/>
                    <a:gd name="connsiteY144" fmla="*/ 6440 h 415347"/>
                    <a:gd name="connsiteX145" fmla="*/ 135290 w 533723"/>
                    <a:gd name="connsiteY145" fmla="*/ 95 h 415347"/>
                    <a:gd name="connsiteX0" fmla="*/ 528506 w 533723"/>
                    <a:gd name="connsiteY0" fmla="*/ 291832 h 415322"/>
                    <a:gd name="connsiteX1" fmla="*/ 510121 w 533723"/>
                    <a:gd name="connsiteY1" fmla="*/ 300446 h 415322"/>
                    <a:gd name="connsiteX2" fmla="*/ 500354 w 533723"/>
                    <a:gd name="connsiteY2" fmla="*/ 302312 h 415322"/>
                    <a:gd name="connsiteX3" fmla="*/ 489695 w 533723"/>
                    <a:gd name="connsiteY3" fmla="*/ 299159 h 415322"/>
                    <a:gd name="connsiteX4" fmla="*/ 490953 w 533723"/>
                    <a:gd name="connsiteY4" fmla="*/ 302242 h 415322"/>
                    <a:gd name="connsiteX5" fmla="*/ 490826 w 533723"/>
                    <a:gd name="connsiteY5" fmla="*/ 302554 h 415322"/>
                    <a:gd name="connsiteX6" fmla="*/ 497481 w 533723"/>
                    <a:gd name="connsiteY6" fmla="*/ 306188 h 415322"/>
                    <a:gd name="connsiteX7" fmla="*/ 505812 w 533723"/>
                    <a:gd name="connsiteY7" fmla="*/ 305901 h 415322"/>
                    <a:gd name="connsiteX8" fmla="*/ 523335 w 533723"/>
                    <a:gd name="connsiteY8" fmla="*/ 297575 h 415322"/>
                    <a:gd name="connsiteX9" fmla="*/ 528506 w 533723"/>
                    <a:gd name="connsiteY9" fmla="*/ 291832 h 415322"/>
                    <a:gd name="connsiteX10" fmla="*/ 459095 w 533723"/>
                    <a:gd name="connsiteY10" fmla="*/ 214354 h 415322"/>
                    <a:gd name="connsiteX11" fmla="*/ 470185 w 533723"/>
                    <a:gd name="connsiteY11" fmla="*/ 232917 h 415322"/>
                    <a:gd name="connsiteX12" fmla="*/ 469083 w 533723"/>
                    <a:gd name="connsiteY12" fmla="*/ 236710 h 415322"/>
                    <a:gd name="connsiteX13" fmla="*/ 465107 w 533723"/>
                    <a:gd name="connsiteY13" fmla="*/ 228628 h 415322"/>
                    <a:gd name="connsiteX14" fmla="*/ 462850 w 533723"/>
                    <a:gd name="connsiteY14" fmla="*/ 223907 h 415322"/>
                    <a:gd name="connsiteX15" fmla="*/ 461361 w 533723"/>
                    <a:gd name="connsiteY15" fmla="*/ 220754 h 415322"/>
                    <a:gd name="connsiteX16" fmla="*/ 459095 w 533723"/>
                    <a:gd name="connsiteY16" fmla="*/ 214354 h 415322"/>
                    <a:gd name="connsiteX17" fmla="*/ 458921 w 533723"/>
                    <a:gd name="connsiteY17" fmla="*/ 213862 h 415322"/>
                    <a:gd name="connsiteX18" fmla="*/ 459095 w 533723"/>
                    <a:gd name="connsiteY18" fmla="*/ 214354 h 415322"/>
                    <a:gd name="connsiteX19" fmla="*/ 458953 w 533723"/>
                    <a:gd name="connsiteY19" fmla="*/ 214116 h 415322"/>
                    <a:gd name="connsiteX20" fmla="*/ 458921 w 533723"/>
                    <a:gd name="connsiteY20" fmla="*/ 213862 h 415322"/>
                    <a:gd name="connsiteX21" fmla="*/ 231642 w 533723"/>
                    <a:gd name="connsiteY21" fmla="*/ 117869 h 415322"/>
                    <a:gd name="connsiteX22" fmla="*/ 245739 w 533723"/>
                    <a:gd name="connsiteY22" fmla="*/ 119960 h 415322"/>
                    <a:gd name="connsiteX23" fmla="*/ 247479 w 533723"/>
                    <a:gd name="connsiteY23" fmla="*/ 117948 h 415322"/>
                    <a:gd name="connsiteX24" fmla="*/ 241439 w 533723"/>
                    <a:gd name="connsiteY24" fmla="*/ 117896 h 415322"/>
                    <a:gd name="connsiteX25" fmla="*/ 231642 w 533723"/>
                    <a:gd name="connsiteY25" fmla="*/ 117869 h 415322"/>
                    <a:gd name="connsiteX26" fmla="*/ 393966 w 533723"/>
                    <a:gd name="connsiteY26" fmla="*/ 59548 h 415322"/>
                    <a:gd name="connsiteX27" fmla="*/ 394760 w 533723"/>
                    <a:gd name="connsiteY27" fmla="*/ 61641 h 415322"/>
                    <a:gd name="connsiteX28" fmla="*/ 396543 w 533723"/>
                    <a:gd name="connsiteY28" fmla="*/ 61922 h 415322"/>
                    <a:gd name="connsiteX29" fmla="*/ 393966 w 533723"/>
                    <a:gd name="connsiteY29" fmla="*/ 59548 h 415322"/>
                    <a:gd name="connsiteX30" fmla="*/ 135290 w 533723"/>
                    <a:gd name="connsiteY30" fmla="*/ 95 h 415322"/>
                    <a:gd name="connsiteX31" fmla="*/ 142002 w 533723"/>
                    <a:gd name="connsiteY31" fmla="*/ 118 h 415322"/>
                    <a:gd name="connsiteX32" fmla="*/ 184247 w 533723"/>
                    <a:gd name="connsiteY32" fmla="*/ 9888 h 415322"/>
                    <a:gd name="connsiteX33" fmla="*/ 237411 w 533723"/>
                    <a:gd name="connsiteY33" fmla="*/ 31727 h 415322"/>
                    <a:gd name="connsiteX34" fmla="*/ 273908 w 533723"/>
                    <a:gd name="connsiteY34" fmla="*/ 50693 h 415322"/>
                    <a:gd name="connsiteX35" fmla="*/ 300993 w 533723"/>
                    <a:gd name="connsiteY35" fmla="*/ 65241 h 415322"/>
                    <a:gd name="connsiteX36" fmla="*/ 313770 w 533723"/>
                    <a:gd name="connsiteY36" fmla="*/ 72415 h 415322"/>
                    <a:gd name="connsiteX37" fmla="*/ 317458 w 533723"/>
                    <a:gd name="connsiteY37" fmla="*/ 74704 h 415322"/>
                    <a:gd name="connsiteX38" fmla="*/ 321989 w 533723"/>
                    <a:gd name="connsiteY38" fmla="*/ 77518 h 415322"/>
                    <a:gd name="connsiteX39" fmla="*/ 328509 w 533723"/>
                    <a:gd name="connsiteY39" fmla="*/ 81728 h 415322"/>
                    <a:gd name="connsiteX40" fmla="*/ 329950 w 533723"/>
                    <a:gd name="connsiteY40" fmla="*/ 82770 h 415322"/>
                    <a:gd name="connsiteX41" fmla="*/ 322786 w 533723"/>
                    <a:gd name="connsiteY41" fmla="*/ 67357 h 415322"/>
                    <a:gd name="connsiteX42" fmla="*/ 318179 w 533723"/>
                    <a:gd name="connsiteY42" fmla="*/ 66024 h 415322"/>
                    <a:gd name="connsiteX43" fmla="*/ 315145 w 533723"/>
                    <a:gd name="connsiteY43" fmla="*/ 65146 h 415322"/>
                    <a:gd name="connsiteX44" fmla="*/ 315984 w 533723"/>
                    <a:gd name="connsiteY44" fmla="*/ 64282 h 415322"/>
                    <a:gd name="connsiteX45" fmla="*/ 336115 w 533723"/>
                    <a:gd name="connsiteY45" fmla="*/ 45493 h 415322"/>
                    <a:gd name="connsiteX46" fmla="*/ 339135 w 533723"/>
                    <a:gd name="connsiteY46" fmla="*/ 43303 h 415322"/>
                    <a:gd name="connsiteX47" fmla="*/ 344556 w 533723"/>
                    <a:gd name="connsiteY47" fmla="*/ 40552 h 415322"/>
                    <a:gd name="connsiteX48" fmla="*/ 348957 w 533723"/>
                    <a:gd name="connsiteY48" fmla="*/ 38760 h 415322"/>
                    <a:gd name="connsiteX49" fmla="*/ 368054 w 533723"/>
                    <a:gd name="connsiteY49" fmla="*/ 34807 h 415322"/>
                    <a:gd name="connsiteX50" fmla="*/ 382234 w 533723"/>
                    <a:gd name="connsiteY50" fmla="*/ 37952 h 415322"/>
                    <a:gd name="connsiteX51" fmla="*/ 390275 w 533723"/>
                    <a:gd name="connsiteY51" fmla="*/ 35652 h 415322"/>
                    <a:gd name="connsiteX52" fmla="*/ 390840 w 533723"/>
                    <a:gd name="connsiteY52" fmla="*/ 35749 h 415322"/>
                    <a:gd name="connsiteX53" fmla="*/ 391575 w 533723"/>
                    <a:gd name="connsiteY53" fmla="*/ 35894 h 415322"/>
                    <a:gd name="connsiteX54" fmla="*/ 391750 w 533723"/>
                    <a:gd name="connsiteY54" fmla="*/ 35955 h 415322"/>
                    <a:gd name="connsiteX55" fmla="*/ 392615 w 533723"/>
                    <a:gd name="connsiteY55" fmla="*/ 36327 h 415322"/>
                    <a:gd name="connsiteX56" fmla="*/ 393242 w 533723"/>
                    <a:gd name="connsiteY56" fmla="*/ 36306 h 415322"/>
                    <a:gd name="connsiteX57" fmla="*/ 393406 w 533723"/>
                    <a:gd name="connsiteY57" fmla="*/ 36317 h 415322"/>
                    <a:gd name="connsiteX58" fmla="*/ 397383 w 533723"/>
                    <a:gd name="connsiteY58" fmla="*/ 37341 h 415322"/>
                    <a:gd name="connsiteX59" fmla="*/ 408367 w 533723"/>
                    <a:gd name="connsiteY59" fmla="*/ 43126 h 415322"/>
                    <a:gd name="connsiteX60" fmla="*/ 459773 w 533723"/>
                    <a:gd name="connsiteY60" fmla="*/ 126491 h 415322"/>
                    <a:gd name="connsiteX61" fmla="*/ 441680 w 533723"/>
                    <a:gd name="connsiteY61" fmla="*/ 188008 h 415322"/>
                    <a:gd name="connsiteX62" fmla="*/ 442553 w 533723"/>
                    <a:gd name="connsiteY62" fmla="*/ 192637 h 415322"/>
                    <a:gd name="connsiteX63" fmla="*/ 443081 w 533723"/>
                    <a:gd name="connsiteY63" fmla="*/ 194875 h 415322"/>
                    <a:gd name="connsiteX64" fmla="*/ 451172 w 533723"/>
                    <a:gd name="connsiteY64" fmla="*/ 201092 h 415322"/>
                    <a:gd name="connsiteX65" fmla="*/ 458953 w 533723"/>
                    <a:gd name="connsiteY65" fmla="*/ 214116 h 415322"/>
                    <a:gd name="connsiteX66" fmla="*/ 459209 w 533723"/>
                    <a:gd name="connsiteY66" fmla="*/ 216161 h 415322"/>
                    <a:gd name="connsiteX67" fmla="*/ 460971 w 533723"/>
                    <a:gd name="connsiteY67" fmla="*/ 219929 h 415322"/>
                    <a:gd name="connsiteX68" fmla="*/ 461361 w 533723"/>
                    <a:gd name="connsiteY68" fmla="*/ 220754 h 415322"/>
                    <a:gd name="connsiteX69" fmla="*/ 470303 w 533723"/>
                    <a:gd name="connsiteY69" fmla="*/ 246015 h 415322"/>
                    <a:gd name="connsiteX70" fmla="*/ 469962 w 533723"/>
                    <a:gd name="connsiteY70" fmla="*/ 245448 h 415322"/>
                    <a:gd name="connsiteX71" fmla="*/ 468971 w 533723"/>
                    <a:gd name="connsiteY71" fmla="*/ 243799 h 415322"/>
                    <a:gd name="connsiteX72" fmla="*/ 464115 w 533723"/>
                    <a:gd name="connsiteY72" fmla="*/ 240660 h 415322"/>
                    <a:gd name="connsiteX73" fmla="*/ 457544 w 533723"/>
                    <a:gd name="connsiteY73" fmla="*/ 239804 h 415322"/>
                    <a:gd name="connsiteX74" fmla="*/ 463829 w 533723"/>
                    <a:gd name="connsiteY74" fmla="*/ 242086 h 415322"/>
                    <a:gd name="connsiteX75" fmla="*/ 469895 w 533723"/>
                    <a:gd name="connsiteY75" fmla="*/ 245979 h 415322"/>
                    <a:gd name="connsiteX76" fmla="*/ 470460 w 533723"/>
                    <a:gd name="connsiteY76" fmla="*/ 246460 h 415322"/>
                    <a:gd name="connsiteX77" fmla="*/ 485321 w 533723"/>
                    <a:gd name="connsiteY77" fmla="*/ 288443 h 415322"/>
                    <a:gd name="connsiteX78" fmla="*/ 485666 w 533723"/>
                    <a:gd name="connsiteY78" fmla="*/ 289289 h 415322"/>
                    <a:gd name="connsiteX79" fmla="*/ 485392 w 533723"/>
                    <a:gd name="connsiteY79" fmla="*/ 285754 h 415322"/>
                    <a:gd name="connsiteX80" fmla="*/ 485409 w 533723"/>
                    <a:gd name="connsiteY80" fmla="*/ 284254 h 415322"/>
                    <a:gd name="connsiteX81" fmla="*/ 485552 w 533723"/>
                    <a:gd name="connsiteY81" fmla="*/ 284634 h 415322"/>
                    <a:gd name="connsiteX82" fmla="*/ 487684 w 533723"/>
                    <a:gd name="connsiteY82" fmla="*/ 290297 h 415322"/>
                    <a:gd name="connsiteX83" fmla="*/ 487716 w 533723"/>
                    <a:gd name="connsiteY83" fmla="*/ 290381 h 415322"/>
                    <a:gd name="connsiteX84" fmla="*/ 487709 w 533723"/>
                    <a:gd name="connsiteY84" fmla="*/ 290382 h 415322"/>
                    <a:gd name="connsiteX85" fmla="*/ 486150 w 533723"/>
                    <a:gd name="connsiteY85" fmla="*/ 290474 h 415322"/>
                    <a:gd name="connsiteX86" fmla="*/ 488742 w 533723"/>
                    <a:gd name="connsiteY86" fmla="*/ 296824 h 415322"/>
                    <a:gd name="connsiteX87" fmla="*/ 494320 w 533723"/>
                    <a:gd name="connsiteY87" fmla="*/ 295556 h 415322"/>
                    <a:gd name="connsiteX88" fmla="*/ 512429 w 533723"/>
                    <a:gd name="connsiteY88" fmla="*/ 291820 h 415322"/>
                    <a:gd name="connsiteX89" fmla="*/ 519005 w 533723"/>
                    <a:gd name="connsiteY89" fmla="*/ 287509 h 415322"/>
                    <a:gd name="connsiteX90" fmla="*/ 520508 w 533723"/>
                    <a:gd name="connsiteY90" fmla="*/ 286839 h 415322"/>
                    <a:gd name="connsiteX91" fmla="*/ 522424 w 533723"/>
                    <a:gd name="connsiteY91" fmla="*/ 286502 h 415322"/>
                    <a:gd name="connsiteX92" fmla="*/ 523091 w 533723"/>
                    <a:gd name="connsiteY92" fmla="*/ 286385 h 415322"/>
                    <a:gd name="connsiteX93" fmla="*/ 525364 w 533723"/>
                    <a:gd name="connsiteY93" fmla="*/ 286646 h 415322"/>
                    <a:gd name="connsiteX94" fmla="*/ 533413 w 533723"/>
                    <a:gd name="connsiteY94" fmla="*/ 297855 h 415322"/>
                    <a:gd name="connsiteX95" fmla="*/ 530826 w 533723"/>
                    <a:gd name="connsiteY95" fmla="*/ 316249 h 415322"/>
                    <a:gd name="connsiteX96" fmla="*/ 530588 w 533723"/>
                    <a:gd name="connsiteY96" fmla="*/ 318085 h 415322"/>
                    <a:gd name="connsiteX97" fmla="*/ 530192 w 533723"/>
                    <a:gd name="connsiteY97" fmla="*/ 320320 h 415322"/>
                    <a:gd name="connsiteX98" fmla="*/ 529838 w 533723"/>
                    <a:gd name="connsiteY98" fmla="*/ 321637 h 415322"/>
                    <a:gd name="connsiteX99" fmla="*/ 526883 w 533723"/>
                    <a:gd name="connsiteY99" fmla="*/ 332653 h 415322"/>
                    <a:gd name="connsiteX100" fmla="*/ 524435 w 533723"/>
                    <a:gd name="connsiteY100" fmla="*/ 341781 h 415322"/>
                    <a:gd name="connsiteX101" fmla="*/ 519934 w 533723"/>
                    <a:gd name="connsiteY101" fmla="*/ 353045 h 415322"/>
                    <a:gd name="connsiteX102" fmla="*/ 493458 w 533723"/>
                    <a:gd name="connsiteY102" fmla="*/ 392987 h 415322"/>
                    <a:gd name="connsiteX103" fmla="*/ 421143 w 533723"/>
                    <a:gd name="connsiteY103" fmla="*/ 403455 h 415322"/>
                    <a:gd name="connsiteX104" fmla="*/ 416615 w 533723"/>
                    <a:gd name="connsiteY104" fmla="*/ 401105 h 415322"/>
                    <a:gd name="connsiteX105" fmla="*/ 403771 w 533723"/>
                    <a:gd name="connsiteY105" fmla="*/ 393322 h 415322"/>
                    <a:gd name="connsiteX106" fmla="*/ 381629 w 533723"/>
                    <a:gd name="connsiteY106" fmla="*/ 410745 h 415322"/>
                    <a:gd name="connsiteX107" fmla="*/ 364512 w 533723"/>
                    <a:gd name="connsiteY107" fmla="*/ 414388 h 415322"/>
                    <a:gd name="connsiteX108" fmla="*/ 362260 w 533723"/>
                    <a:gd name="connsiteY108" fmla="*/ 412847 h 415322"/>
                    <a:gd name="connsiteX109" fmla="*/ 359508 w 533723"/>
                    <a:gd name="connsiteY109" fmla="*/ 412530 h 415322"/>
                    <a:gd name="connsiteX110" fmla="*/ 354180 w 533723"/>
                    <a:gd name="connsiteY110" fmla="*/ 409493 h 415322"/>
                    <a:gd name="connsiteX111" fmla="*/ 351263 w 533723"/>
                    <a:gd name="connsiteY111" fmla="*/ 406931 h 415322"/>
                    <a:gd name="connsiteX112" fmla="*/ 351015 w 533723"/>
                    <a:gd name="connsiteY112" fmla="*/ 406713 h 415322"/>
                    <a:gd name="connsiteX113" fmla="*/ 348397 w 533723"/>
                    <a:gd name="connsiteY113" fmla="*/ 403432 h 415322"/>
                    <a:gd name="connsiteX114" fmla="*/ 347445 w 533723"/>
                    <a:gd name="connsiteY114" fmla="*/ 401927 h 415322"/>
                    <a:gd name="connsiteX115" fmla="*/ 345319 w 533723"/>
                    <a:gd name="connsiteY115" fmla="*/ 397536 h 415322"/>
                    <a:gd name="connsiteX116" fmla="*/ 344561 w 533723"/>
                    <a:gd name="connsiteY116" fmla="*/ 395286 h 415322"/>
                    <a:gd name="connsiteX117" fmla="*/ 335650 w 533723"/>
                    <a:gd name="connsiteY117" fmla="*/ 375455 h 415322"/>
                    <a:gd name="connsiteX118" fmla="*/ 322714 w 533723"/>
                    <a:gd name="connsiteY118" fmla="*/ 362234 h 415322"/>
                    <a:gd name="connsiteX119" fmla="*/ 319648 w 533723"/>
                    <a:gd name="connsiteY119" fmla="*/ 358159 h 415322"/>
                    <a:gd name="connsiteX120" fmla="*/ 319434 w 533723"/>
                    <a:gd name="connsiteY120" fmla="*/ 357823 h 415322"/>
                    <a:gd name="connsiteX121" fmla="*/ 314734 w 533723"/>
                    <a:gd name="connsiteY121" fmla="*/ 350455 h 415322"/>
                    <a:gd name="connsiteX122" fmla="*/ 319052 w 533723"/>
                    <a:gd name="connsiteY122" fmla="*/ 316733 h 415322"/>
                    <a:gd name="connsiteX123" fmla="*/ 323333 w 533723"/>
                    <a:gd name="connsiteY123" fmla="*/ 310656 h 415322"/>
                    <a:gd name="connsiteX124" fmla="*/ 320679 w 533723"/>
                    <a:gd name="connsiteY124" fmla="*/ 310837 h 415322"/>
                    <a:gd name="connsiteX125" fmla="*/ 316984 w 533723"/>
                    <a:gd name="connsiteY125" fmla="*/ 309959 h 415322"/>
                    <a:gd name="connsiteX126" fmla="*/ 278469 w 533723"/>
                    <a:gd name="connsiteY126" fmla="*/ 281787 h 415322"/>
                    <a:gd name="connsiteX127" fmla="*/ 279196 w 533723"/>
                    <a:gd name="connsiteY127" fmla="*/ 221148 h 415322"/>
                    <a:gd name="connsiteX128" fmla="*/ 281137 w 533723"/>
                    <a:gd name="connsiteY128" fmla="*/ 212759 h 415322"/>
                    <a:gd name="connsiteX129" fmla="*/ 280817 w 533723"/>
                    <a:gd name="connsiteY129" fmla="*/ 212855 h 415322"/>
                    <a:gd name="connsiteX130" fmla="*/ 280074 w 533723"/>
                    <a:gd name="connsiteY130" fmla="*/ 213019 h 415322"/>
                    <a:gd name="connsiteX131" fmla="*/ 208386 w 533723"/>
                    <a:gd name="connsiteY131" fmla="*/ 230868 h 415322"/>
                    <a:gd name="connsiteX132" fmla="*/ 129358 w 533723"/>
                    <a:gd name="connsiteY132" fmla="*/ 256155 h 415322"/>
                    <a:gd name="connsiteX133" fmla="*/ 76481 w 533723"/>
                    <a:gd name="connsiteY133" fmla="*/ 253856 h 415322"/>
                    <a:gd name="connsiteX134" fmla="*/ 56365 w 533723"/>
                    <a:gd name="connsiteY134" fmla="*/ 204718 h 415322"/>
                    <a:gd name="connsiteX135" fmla="*/ 6361 w 533723"/>
                    <a:gd name="connsiteY135" fmla="*/ 145234 h 415322"/>
                    <a:gd name="connsiteX136" fmla="*/ 4924 w 533723"/>
                    <a:gd name="connsiteY136" fmla="*/ 90923 h 415322"/>
                    <a:gd name="connsiteX137" fmla="*/ 26190 w 533723"/>
                    <a:gd name="connsiteY137" fmla="*/ 62762 h 415322"/>
                    <a:gd name="connsiteX138" fmla="*/ 51192 w 533723"/>
                    <a:gd name="connsiteY138" fmla="*/ 63624 h 415322"/>
                    <a:gd name="connsiteX139" fmla="*/ 92574 w 533723"/>
                    <a:gd name="connsiteY139" fmla="*/ 72245 h 415322"/>
                    <a:gd name="connsiteX140" fmla="*/ 148899 w 533723"/>
                    <a:gd name="connsiteY140" fmla="*/ 97533 h 415322"/>
                    <a:gd name="connsiteX141" fmla="*/ 100620 w 533723"/>
                    <a:gd name="connsiteY141" fmla="*/ 70233 h 415322"/>
                    <a:gd name="connsiteX142" fmla="*/ 68722 w 533723"/>
                    <a:gd name="connsiteY142" fmla="*/ 57877 h 415322"/>
                    <a:gd name="connsiteX143" fmla="*/ 95735 w 533723"/>
                    <a:gd name="connsiteY143" fmla="*/ 33739 h 415322"/>
                    <a:gd name="connsiteX144" fmla="*/ 118438 w 533723"/>
                    <a:gd name="connsiteY144" fmla="*/ 6440 h 415322"/>
                    <a:gd name="connsiteX145" fmla="*/ 135290 w 533723"/>
                    <a:gd name="connsiteY145" fmla="*/ 95 h 41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33723" h="415322">
                      <a:moveTo>
                        <a:pt x="528506" y="291832"/>
                      </a:moveTo>
                      <a:cubicBezTo>
                        <a:pt x="528506" y="291832"/>
                        <a:pt x="516154" y="299584"/>
                        <a:pt x="510121" y="300446"/>
                      </a:cubicBezTo>
                      <a:cubicBezTo>
                        <a:pt x="507105" y="300877"/>
                        <a:pt x="504089" y="302097"/>
                        <a:pt x="500354" y="302312"/>
                      </a:cubicBezTo>
                      <a:lnTo>
                        <a:pt x="489695" y="299159"/>
                      </a:lnTo>
                      <a:lnTo>
                        <a:pt x="490953" y="302242"/>
                      </a:lnTo>
                      <a:cubicBezTo>
                        <a:pt x="490911" y="302346"/>
                        <a:pt x="490868" y="302450"/>
                        <a:pt x="490826" y="302554"/>
                      </a:cubicBezTo>
                      <a:lnTo>
                        <a:pt x="497481" y="306188"/>
                      </a:lnTo>
                      <a:cubicBezTo>
                        <a:pt x="502940" y="306475"/>
                        <a:pt x="505812" y="305901"/>
                        <a:pt x="505812" y="305901"/>
                      </a:cubicBezTo>
                      <a:cubicBezTo>
                        <a:pt x="517015" y="304465"/>
                        <a:pt x="521899" y="299010"/>
                        <a:pt x="523335" y="297575"/>
                      </a:cubicBezTo>
                      <a:cubicBezTo>
                        <a:pt x="525059" y="296426"/>
                        <a:pt x="528506" y="291832"/>
                        <a:pt x="528506" y="291832"/>
                      </a:cubicBezTo>
                      <a:close/>
                      <a:moveTo>
                        <a:pt x="459095" y="214354"/>
                      </a:moveTo>
                      <a:lnTo>
                        <a:pt x="470185" y="232917"/>
                      </a:lnTo>
                      <a:lnTo>
                        <a:pt x="469083" y="236710"/>
                      </a:lnTo>
                      <a:lnTo>
                        <a:pt x="465107" y="228628"/>
                      </a:lnTo>
                      <a:cubicBezTo>
                        <a:pt x="464316" y="226985"/>
                        <a:pt x="463551" y="225384"/>
                        <a:pt x="462850" y="223907"/>
                      </a:cubicBezTo>
                      <a:lnTo>
                        <a:pt x="461361" y="220754"/>
                      </a:lnTo>
                      <a:lnTo>
                        <a:pt x="459095" y="214354"/>
                      </a:lnTo>
                      <a:close/>
                      <a:moveTo>
                        <a:pt x="458921" y="213862"/>
                      </a:moveTo>
                      <a:lnTo>
                        <a:pt x="459095" y="214354"/>
                      </a:lnTo>
                      <a:lnTo>
                        <a:pt x="458953" y="214116"/>
                      </a:lnTo>
                      <a:cubicBezTo>
                        <a:pt x="458942" y="214031"/>
                        <a:pt x="458932" y="213947"/>
                        <a:pt x="458921" y="213862"/>
                      </a:cubicBezTo>
                      <a:close/>
                      <a:moveTo>
                        <a:pt x="231642" y="117869"/>
                      </a:moveTo>
                      <a:lnTo>
                        <a:pt x="245739" y="119960"/>
                      </a:lnTo>
                      <a:lnTo>
                        <a:pt x="247479" y="117948"/>
                      </a:lnTo>
                      <a:lnTo>
                        <a:pt x="241439" y="117896"/>
                      </a:lnTo>
                      <a:lnTo>
                        <a:pt x="231642" y="117869"/>
                      </a:lnTo>
                      <a:close/>
                      <a:moveTo>
                        <a:pt x="393966" y="59548"/>
                      </a:moveTo>
                      <a:lnTo>
                        <a:pt x="394760" y="61641"/>
                      </a:lnTo>
                      <a:lnTo>
                        <a:pt x="396543" y="61922"/>
                      </a:lnTo>
                      <a:lnTo>
                        <a:pt x="393966" y="59548"/>
                      </a:lnTo>
                      <a:close/>
                      <a:moveTo>
                        <a:pt x="135290" y="95"/>
                      </a:moveTo>
                      <a:cubicBezTo>
                        <a:pt x="137297" y="-44"/>
                        <a:pt x="139488" y="-26"/>
                        <a:pt x="142002" y="118"/>
                      </a:cubicBezTo>
                      <a:cubicBezTo>
                        <a:pt x="151773" y="692"/>
                        <a:pt x="171890" y="5290"/>
                        <a:pt x="184247" y="9888"/>
                      </a:cubicBezTo>
                      <a:cubicBezTo>
                        <a:pt x="196604" y="14198"/>
                        <a:pt x="225916" y="24831"/>
                        <a:pt x="237411" y="31727"/>
                      </a:cubicBezTo>
                      <a:cubicBezTo>
                        <a:pt x="250056" y="38911"/>
                        <a:pt x="261551" y="43509"/>
                        <a:pt x="273908" y="50693"/>
                      </a:cubicBezTo>
                      <a:cubicBezTo>
                        <a:pt x="280230" y="54285"/>
                        <a:pt x="290576" y="59601"/>
                        <a:pt x="300993" y="65241"/>
                      </a:cubicBezTo>
                      <a:lnTo>
                        <a:pt x="313770" y="72415"/>
                      </a:lnTo>
                      <a:lnTo>
                        <a:pt x="317458" y="74704"/>
                      </a:lnTo>
                      <a:lnTo>
                        <a:pt x="321989" y="77518"/>
                      </a:lnTo>
                      <a:lnTo>
                        <a:pt x="328509" y="81728"/>
                      </a:lnTo>
                      <a:lnTo>
                        <a:pt x="329950" y="82770"/>
                      </a:lnTo>
                      <a:lnTo>
                        <a:pt x="322786" y="67357"/>
                      </a:lnTo>
                      <a:lnTo>
                        <a:pt x="318179" y="66024"/>
                      </a:lnTo>
                      <a:lnTo>
                        <a:pt x="315145" y="65146"/>
                      </a:lnTo>
                      <a:lnTo>
                        <a:pt x="315984" y="64282"/>
                      </a:lnTo>
                      <a:cubicBezTo>
                        <a:pt x="319030" y="61163"/>
                        <a:pt x="328778" y="51321"/>
                        <a:pt x="336115" y="45493"/>
                      </a:cubicBezTo>
                      <a:lnTo>
                        <a:pt x="339135" y="43303"/>
                      </a:lnTo>
                      <a:lnTo>
                        <a:pt x="344556" y="40552"/>
                      </a:lnTo>
                      <a:lnTo>
                        <a:pt x="348957" y="38760"/>
                      </a:lnTo>
                      <a:cubicBezTo>
                        <a:pt x="353552" y="36748"/>
                        <a:pt x="359726" y="34376"/>
                        <a:pt x="368054" y="34807"/>
                      </a:cubicBezTo>
                      <a:cubicBezTo>
                        <a:pt x="372219" y="35023"/>
                        <a:pt x="376921" y="35939"/>
                        <a:pt x="382234" y="37952"/>
                      </a:cubicBezTo>
                      <a:cubicBezTo>
                        <a:pt x="403198" y="46001"/>
                        <a:pt x="390275" y="35652"/>
                        <a:pt x="390275" y="35652"/>
                      </a:cubicBezTo>
                      <a:cubicBezTo>
                        <a:pt x="390275" y="35652"/>
                        <a:pt x="390477" y="35683"/>
                        <a:pt x="390840" y="35749"/>
                      </a:cubicBezTo>
                      <a:lnTo>
                        <a:pt x="391575" y="35894"/>
                      </a:lnTo>
                      <a:lnTo>
                        <a:pt x="391750" y="35955"/>
                      </a:lnTo>
                      <a:cubicBezTo>
                        <a:pt x="392319" y="36184"/>
                        <a:pt x="392615" y="36327"/>
                        <a:pt x="392615" y="36327"/>
                      </a:cubicBezTo>
                      <a:cubicBezTo>
                        <a:pt x="392615" y="36327"/>
                        <a:pt x="392831" y="36305"/>
                        <a:pt x="393242" y="36306"/>
                      </a:cubicBezTo>
                      <a:lnTo>
                        <a:pt x="393406" y="36317"/>
                      </a:lnTo>
                      <a:lnTo>
                        <a:pt x="397383" y="37341"/>
                      </a:lnTo>
                      <a:cubicBezTo>
                        <a:pt x="401260" y="38527"/>
                        <a:pt x="405783" y="40395"/>
                        <a:pt x="408367" y="43126"/>
                      </a:cubicBezTo>
                      <a:cubicBezTo>
                        <a:pt x="413537" y="48875"/>
                        <a:pt x="463219" y="96019"/>
                        <a:pt x="459773" y="126491"/>
                      </a:cubicBezTo>
                      <a:cubicBezTo>
                        <a:pt x="457762" y="144888"/>
                        <a:pt x="440819" y="179671"/>
                        <a:pt x="441680" y="188008"/>
                      </a:cubicBezTo>
                      <a:cubicBezTo>
                        <a:pt x="441860" y="189266"/>
                        <a:pt x="442165" y="190853"/>
                        <a:pt x="442553" y="192637"/>
                      </a:cubicBezTo>
                      <a:lnTo>
                        <a:pt x="443081" y="194875"/>
                      </a:lnTo>
                      <a:lnTo>
                        <a:pt x="451172" y="201092"/>
                      </a:lnTo>
                      <a:lnTo>
                        <a:pt x="458953" y="214116"/>
                      </a:lnTo>
                      <a:cubicBezTo>
                        <a:pt x="459038" y="214798"/>
                        <a:pt x="459124" y="215479"/>
                        <a:pt x="459209" y="216161"/>
                      </a:cubicBezTo>
                      <a:cubicBezTo>
                        <a:pt x="459209" y="216161"/>
                        <a:pt x="459892" y="217634"/>
                        <a:pt x="460971" y="219929"/>
                      </a:cubicBezTo>
                      <a:lnTo>
                        <a:pt x="461361" y="220754"/>
                      </a:lnTo>
                      <a:lnTo>
                        <a:pt x="470303" y="246015"/>
                      </a:lnTo>
                      <a:lnTo>
                        <a:pt x="469962" y="245448"/>
                      </a:lnTo>
                      <a:lnTo>
                        <a:pt x="468971" y="243799"/>
                      </a:lnTo>
                      <a:cubicBezTo>
                        <a:pt x="468971" y="243799"/>
                        <a:pt x="466400" y="241516"/>
                        <a:pt x="464115" y="240660"/>
                      </a:cubicBezTo>
                      <a:cubicBezTo>
                        <a:pt x="461829" y="239518"/>
                        <a:pt x="457544" y="239804"/>
                        <a:pt x="457544" y="239804"/>
                      </a:cubicBezTo>
                      <a:cubicBezTo>
                        <a:pt x="457544" y="239804"/>
                        <a:pt x="461829" y="241516"/>
                        <a:pt x="463829" y="242086"/>
                      </a:cubicBezTo>
                      <a:cubicBezTo>
                        <a:pt x="465329" y="242300"/>
                        <a:pt x="468435" y="244762"/>
                        <a:pt x="469895" y="245979"/>
                      </a:cubicBezTo>
                      <a:lnTo>
                        <a:pt x="470460" y="246460"/>
                      </a:lnTo>
                      <a:lnTo>
                        <a:pt x="485321" y="288443"/>
                      </a:lnTo>
                      <a:lnTo>
                        <a:pt x="485666" y="289289"/>
                      </a:lnTo>
                      <a:cubicBezTo>
                        <a:pt x="485575" y="288111"/>
                        <a:pt x="485483" y="286932"/>
                        <a:pt x="485392" y="285754"/>
                      </a:cubicBezTo>
                      <a:cubicBezTo>
                        <a:pt x="485398" y="285254"/>
                        <a:pt x="485403" y="284754"/>
                        <a:pt x="485409" y="284254"/>
                      </a:cubicBezTo>
                      <a:cubicBezTo>
                        <a:pt x="485457" y="284381"/>
                        <a:pt x="485504" y="284507"/>
                        <a:pt x="485552" y="284634"/>
                      </a:cubicBezTo>
                      <a:lnTo>
                        <a:pt x="487684" y="290297"/>
                      </a:lnTo>
                      <a:cubicBezTo>
                        <a:pt x="487695" y="290325"/>
                        <a:pt x="487705" y="290353"/>
                        <a:pt x="487716" y="290381"/>
                      </a:cubicBezTo>
                      <a:cubicBezTo>
                        <a:pt x="487714" y="290381"/>
                        <a:pt x="487711" y="290382"/>
                        <a:pt x="487709" y="290382"/>
                      </a:cubicBezTo>
                      <a:lnTo>
                        <a:pt x="486150" y="290474"/>
                      </a:lnTo>
                      <a:lnTo>
                        <a:pt x="488742" y="296824"/>
                      </a:lnTo>
                      <a:lnTo>
                        <a:pt x="494320" y="295556"/>
                      </a:lnTo>
                      <a:cubicBezTo>
                        <a:pt x="500644" y="296131"/>
                        <a:pt x="506393" y="294406"/>
                        <a:pt x="512429" y="291820"/>
                      </a:cubicBezTo>
                      <a:cubicBezTo>
                        <a:pt x="515304" y="290526"/>
                        <a:pt x="517172" y="288730"/>
                        <a:pt x="519005" y="287509"/>
                      </a:cubicBezTo>
                      <a:lnTo>
                        <a:pt x="520508" y="286839"/>
                      </a:lnTo>
                      <a:lnTo>
                        <a:pt x="522424" y="286502"/>
                      </a:lnTo>
                      <a:lnTo>
                        <a:pt x="523091" y="286385"/>
                      </a:lnTo>
                      <a:lnTo>
                        <a:pt x="525364" y="286646"/>
                      </a:lnTo>
                      <a:cubicBezTo>
                        <a:pt x="530826" y="288371"/>
                        <a:pt x="531976" y="291532"/>
                        <a:pt x="533413" y="297855"/>
                      </a:cubicBezTo>
                      <a:cubicBezTo>
                        <a:pt x="534850" y="304178"/>
                        <a:pt x="530826" y="316249"/>
                        <a:pt x="530826" y="316249"/>
                      </a:cubicBezTo>
                      <a:cubicBezTo>
                        <a:pt x="530826" y="316249"/>
                        <a:pt x="530763" y="316891"/>
                        <a:pt x="530588" y="318085"/>
                      </a:cubicBezTo>
                      <a:lnTo>
                        <a:pt x="530192" y="320320"/>
                      </a:lnTo>
                      <a:lnTo>
                        <a:pt x="529838" y="321637"/>
                      </a:lnTo>
                      <a:lnTo>
                        <a:pt x="526883" y="332653"/>
                      </a:lnTo>
                      <a:lnTo>
                        <a:pt x="524435" y="341781"/>
                      </a:lnTo>
                      <a:lnTo>
                        <a:pt x="519934" y="353045"/>
                      </a:lnTo>
                      <a:cubicBezTo>
                        <a:pt x="514343" y="365490"/>
                        <a:pt x="505962" y="379622"/>
                        <a:pt x="493458" y="392987"/>
                      </a:cubicBezTo>
                      <a:cubicBezTo>
                        <a:pt x="468666" y="419716"/>
                        <a:pt x="437567" y="410878"/>
                        <a:pt x="421143" y="403455"/>
                      </a:cubicBezTo>
                      <a:lnTo>
                        <a:pt x="416615" y="401105"/>
                      </a:lnTo>
                      <a:cubicBezTo>
                        <a:pt x="416179" y="402174"/>
                        <a:pt x="404207" y="392253"/>
                        <a:pt x="403771" y="393322"/>
                      </a:cubicBezTo>
                      <a:cubicBezTo>
                        <a:pt x="395387" y="401831"/>
                        <a:pt x="388172" y="407234"/>
                        <a:pt x="381629" y="410745"/>
                      </a:cubicBezTo>
                      <a:cubicBezTo>
                        <a:pt x="375086" y="414256"/>
                        <a:pt x="370055" y="416767"/>
                        <a:pt x="364512" y="414388"/>
                      </a:cubicBezTo>
                      <a:lnTo>
                        <a:pt x="362260" y="412847"/>
                      </a:lnTo>
                      <a:lnTo>
                        <a:pt x="359508" y="412530"/>
                      </a:lnTo>
                      <a:lnTo>
                        <a:pt x="354180" y="409493"/>
                      </a:lnTo>
                      <a:lnTo>
                        <a:pt x="351263" y="406931"/>
                      </a:lnTo>
                      <a:lnTo>
                        <a:pt x="351015" y="406713"/>
                      </a:lnTo>
                      <a:lnTo>
                        <a:pt x="348397" y="403432"/>
                      </a:lnTo>
                      <a:lnTo>
                        <a:pt x="347445" y="401927"/>
                      </a:lnTo>
                      <a:lnTo>
                        <a:pt x="345319" y="397536"/>
                      </a:lnTo>
                      <a:cubicBezTo>
                        <a:pt x="344794" y="396166"/>
                        <a:pt x="344561" y="395286"/>
                        <a:pt x="344561" y="395286"/>
                      </a:cubicBezTo>
                      <a:lnTo>
                        <a:pt x="335650" y="375455"/>
                      </a:lnTo>
                      <a:cubicBezTo>
                        <a:pt x="335650" y="375455"/>
                        <a:pt x="327314" y="367408"/>
                        <a:pt x="322714" y="362234"/>
                      </a:cubicBezTo>
                      <a:lnTo>
                        <a:pt x="319648" y="358159"/>
                      </a:lnTo>
                      <a:lnTo>
                        <a:pt x="319434" y="357823"/>
                      </a:lnTo>
                      <a:lnTo>
                        <a:pt x="314734" y="350455"/>
                      </a:lnTo>
                      <a:cubicBezTo>
                        <a:pt x="314734" y="350455"/>
                        <a:pt x="310334" y="332411"/>
                        <a:pt x="319052" y="316733"/>
                      </a:cubicBezTo>
                      <a:lnTo>
                        <a:pt x="323333" y="310656"/>
                      </a:lnTo>
                      <a:lnTo>
                        <a:pt x="320679" y="310837"/>
                      </a:lnTo>
                      <a:cubicBezTo>
                        <a:pt x="319405" y="310763"/>
                        <a:pt x="318170" y="310498"/>
                        <a:pt x="316984" y="309959"/>
                      </a:cubicBezTo>
                      <a:cubicBezTo>
                        <a:pt x="307787" y="305647"/>
                        <a:pt x="281056" y="298172"/>
                        <a:pt x="278469" y="281787"/>
                      </a:cubicBezTo>
                      <a:cubicBezTo>
                        <a:pt x="276529" y="269497"/>
                        <a:pt x="275235" y="243140"/>
                        <a:pt x="279196" y="221148"/>
                      </a:cubicBezTo>
                      <a:lnTo>
                        <a:pt x="281137" y="212759"/>
                      </a:lnTo>
                      <a:lnTo>
                        <a:pt x="280817" y="212855"/>
                      </a:lnTo>
                      <a:lnTo>
                        <a:pt x="280074" y="213019"/>
                      </a:lnTo>
                      <a:cubicBezTo>
                        <a:pt x="269049" y="215467"/>
                        <a:pt x="223976" y="225587"/>
                        <a:pt x="208386" y="230868"/>
                      </a:cubicBezTo>
                      <a:cubicBezTo>
                        <a:pt x="190569" y="236902"/>
                        <a:pt x="148612" y="256155"/>
                        <a:pt x="129358" y="256155"/>
                      </a:cubicBezTo>
                      <a:cubicBezTo>
                        <a:pt x="102632" y="255868"/>
                        <a:pt x="76481" y="253856"/>
                        <a:pt x="76481" y="253856"/>
                      </a:cubicBezTo>
                      <a:cubicBezTo>
                        <a:pt x="76481" y="253856"/>
                        <a:pt x="66710" y="217649"/>
                        <a:pt x="56365" y="204718"/>
                      </a:cubicBezTo>
                      <a:cubicBezTo>
                        <a:pt x="45732" y="191787"/>
                        <a:pt x="12971" y="165062"/>
                        <a:pt x="6361" y="145234"/>
                      </a:cubicBezTo>
                      <a:cubicBezTo>
                        <a:pt x="39" y="125119"/>
                        <a:pt x="-3409" y="109027"/>
                        <a:pt x="4924" y="90923"/>
                      </a:cubicBezTo>
                      <a:cubicBezTo>
                        <a:pt x="12971" y="73107"/>
                        <a:pt x="26190" y="62762"/>
                        <a:pt x="26190" y="62762"/>
                      </a:cubicBezTo>
                      <a:lnTo>
                        <a:pt x="51192" y="63624"/>
                      </a:lnTo>
                      <a:cubicBezTo>
                        <a:pt x="62399" y="65061"/>
                        <a:pt x="80217" y="68222"/>
                        <a:pt x="92574" y="72245"/>
                      </a:cubicBezTo>
                      <a:cubicBezTo>
                        <a:pt x="104644" y="76268"/>
                        <a:pt x="148899" y="97533"/>
                        <a:pt x="148899" y="97533"/>
                      </a:cubicBezTo>
                      <a:lnTo>
                        <a:pt x="100620" y="70233"/>
                      </a:lnTo>
                      <a:lnTo>
                        <a:pt x="68722" y="57877"/>
                      </a:lnTo>
                      <a:cubicBezTo>
                        <a:pt x="68722" y="57877"/>
                        <a:pt x="82803" y="49544"/>
                        <a:pt x="95735" y="33739"/>
                      </a:cubicBezTo>
                      <a:cubicBezTo>
                        <a:pt x="108667" y="17934"/>
                        <a:pt x="109816" y="12187"/>
                        <a:pt x="118438" y="6440"/>
                      </a:cubicBezTo>
                      <a:cubicBezTo>
                        <a:pt x="124904" y="2345"/>
                        <a:pt x="129268" y="513"/>
                        <a:pt x="135290" y="95"/>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IN" sz="2000" b="1" dirty="0">
                    <a:solidFill>
                      <a:srgbClr val="FFFFFF"/>
                    </a:solidFill>
                    <a:ea typeface="Segoe UI" pitchFamily="34" charset="0"/>
                    <a:cs typeface="Segoe UI" pitchFamily="34" charset="0"/>
                  </a:endParaRPr>
                </a:p>
              </p:txBody>
            </p:sp>
            <p:sp>
              <p:nvSpPr>
                <p:cNvPr id="13" name="Freeform 12"/>
                <p:cNvSpPr>
                  <a:spLocks/>
                </p:cNvSpPr>
                <p:nvPr/>
              </p:nvSpPr>
              <p:spPr bwMode="auto">
                <a:xfrm>
                  <a:off x="1203881" y="3576757"/>
                  <a:ext cx="290830" cy="297796"/>
                </a:xfrm>
                <a:custGeom>
                  <a:avLst/>
                  <a:gdLst>
                    <a:gd name="connsiteX0" fmla="*/ 1222186 w 2129049"/>
                    <a:gd name="connsiteY0" fmla="*/ 1839320 h 2180047"/>
                    <a:gd name="connsiteX1" fmla="*/ 1208400 w 2129049"/>
                    <a:gd name="connsiteY1" fmla="*/ 1841119 h 2180047"/>
                    <a:gd name="connsiteX2" fmla="*/ 1186099 w 2129049"/>
                    <a:gd name="connsiteY2" fmla="*/ 1843640 h 2180047"/>
                    <a:gd name="connsiteX3" fmla="*/ 1188379 w 2129049"/>
                    <a:gd name="connsiteY3" fmla="*/ 1844841 h 2180047"/>
                    <a:gd name="connsiteX4" fmla="*/ 1243194 w 2129049"/>
                    <a:gd name="connsiteY4" fmla="*/ 1939957 h 2180047"/>
                    <a:gd name="connsiteX5" fmla="*/ 1223702 w 2129049"/>
                    <a:gd name="connsiteY5" fmla="*/ 1853174 h 2180047"/>
                    <a:gd name="connsiteX6" fmla="*/ 1222569 w 2129049"/>
                    <a:gd name="connsiteY6" fmla="*/ 1839342 h 2180047"/>
                    <a:gd name="connsiteX7" fmla="*/ 441891 w 2129049"/>
                    <a:gd name="connsiteY7" fmla="*/ 1746105 h 2180047"/>
                    <a:gd name="connsiteX8" fmla="*/ 450977 w 2129049"/>
                    <a:gd name="connsiteY8" fmla="*/ 1757606 h 2180047"/>
                    <a:gd name="connsiteX9" fmla="*/ 707370 w 2129049"/>
                    <a:gd name="connsiteY9" fmla="*/ 1976776 h 2180047"/>
                    <a:gd name="connsiteX10" fmla="*/ 766453 w 2129049"/>
                    <a:gd name="connsiteY10" fmla="*/ 2010648 h 2180047"/>
                    <a:gd name="connsiteX11" fmla="*/ 831225 w 2129049"/>
                    <a:gd name="connsiteY11" fmla="*/ 2015356 h 2180047"/>
                    <a:gd name="connsiteX12" fmla="*/ 999836 w 2129049"/>
                    <a:gd name="connsiteY12" fmla="*/ 2014732 h 2180047"/>
                    <a:gd name="connsiteX13" fmla="*/ 1033552 w 2129049"/>
                    <a:gd name="connsiteY13" fmla="*/ 2011934 h 2180047"/>
                    <a:gd name="connsiteX14" fmla="*/ 1030508 w 2129049"/>
                    <a:gd name="connsiteY14" fmla="*/ 1991231 h 2180047"/>
                    <a:gd name="connsiteX15" fmla="*/ 1069280 w 2129049"/>
                    <a:gd name="connsiteY15" fmla="*/ 1869985 h 2180047"/>
                    <a:gd name="connsiteX16" fmla="*/ 1086998 w 2129049"/>
                    <a:gd name="connsiteY16" fmla="*/ 1852207 h 2180047"/>
                    <a:gd name="connsiteX17" fmla="*/ 1040249 w 2129049"/>
                    <a:gd name="connsiteY17" fmla="*/ 1855089 h 2180047"/>
                    <a:gd name="connsiteX18" fmla="*/ 700561 w 2129049"/>
                    <a:gd name="connsiteY18" fmla="*/ 1833012 h 2180047"/>
                    <a:gd name="connsiteX19" fmla="*/ 442094 w 2129049"/>
                    <a:gd name="connsiteY19" fmla="*/ 1746192 h 2180047"/>
                    <a:gd name="connsiteX20" fmla="*/ 1059954 w 2129049"/>
                    <a:gd name="connsiteY20" fmla="*/ 1504433 h 2180047"/>
                    <a:gd name="connsiteX21" fmla="*/ 1137935 w 2129049"/>
                    <a:gd name="connsiteY21" fmla="*/ 1553560 h 2180047"/>
                    <a:gd name="connsiteX22" fmla="*/ 1232714 w 2129049"/>
                    <a:gd name="connsiteY22" fmla="*/ 1597039 h 2180047"/>
                    <a:gd name="connsiteX23" fmla="*/ 1498003 w 2129049"/>
                    <a:gd name="connsiteY23" fmla="*/ 1620193 h 2180047"/>
                    <a:gd name="connsiteX24" fmla="*/ 1417995 w 2129049"/>
                    <a:gd name="connsiteY24" fmla="*/ 1660186 h 2180047"/>
                    <a:gd name="connsiteX25" fmla="*/ 1260085 w 2129049"/>
                    <a:gd name="connsiteY25" fmla="*/ 1660186 h 2180047"/>
                    <a:gd name="connsiteX26" fmla="*/ 1110597 w 2129049"/>
                    <a:gd name="connsiteY26" fmla="*/ 1640189 h 2180047"/>
                    <a:gd name="connsiteX27" fmla="*/ 1099046 w 2129049"/>
                    <a:gd name="connsiteY27" fmla="*/ 1638682 h 2180047"/>
                    <a:gd name="connsiteX28" fmla="*/ 251840 w 2129049"/>
                    <a:gd name="connsiteY28" fmla="*/ 316333 h 2180047"/>
                    <a:gd name="connsiteX29" fmla="*/ 246796 w 2129049"/>
                    <a:gd name="connsiteY29" fmla="*/ 329846 h 2180047"/>
                    <a:gd name="connsiteX30" fmla="*/ 161902 w 2129049"/>
                    <a:gd name="connsiteY30" fmla="*/ 686152 h 2180047"/>
                    <a:gd name="connsiteX31" fmla="*/ 163319 w 2129049"/>
                    <a:gd name="connsiteY31" fmla="*/ 765157 h 2180047"/>
                    <a:gd name="connsiteX32" fmla="*/ 168120 w 2129049"/>
                    <a:gd name="connsiteY32" fmla="*/ 772124 h 2180047"/>
                    <a:gd name="connsiteX33" fmla="*/ 462568 w 2129049"/>
                    <a:gd name="connsiteY33" fmla="*/ 1054574 h 2180047"/>
                    <a:gd name="connsiteX34" fmla="*/ 1083519 w 2129049"/>
                    <a:gd name="connsiteY34" fmla="*/ 1296666 h 2180047"/>
                    <a:gd name="connsiteX35" fmla="*/ 1112988 w 2129049"/>
                    <a:gd name="connsiteY35" fmla="*/ 1212460 h 2180047"/>
                    <a:gd name="connsiteX36" fmla="*/ 635171 w 2129049"/>
                    <a:gd name="connsiteY36" fmla="*/ 913528 h 2180047"/>
                    <a:gd name="connsiteX37" fmla="*/ 256327 w 2129049"/>
                    <a:gd name="connsiteY37" fmla="*/ 344726 h 2180047"/>
                    <a:gd name="connsiteX38" fmla="*/ 203697 w 2129049"/>
                    <a:gd name="connsiteY38" fmla="*/ 216555 h 2180047"/>
                    <a:gd name="connsiteX39" fmla="*/ 195507 w 2129049"/>
                    <a:gd name="connsiteY39" fmla="*/ 224152 h 2180047"/>
                    <a:gd name="connsiteX40" fmla="*/ 153435 w 2129049"/>
                    <a:gd name="connsiteY40" fmla="*/ 280530 h 2180047"/>
                    <a:gd name="connsiteX41" fmla="*/ 119142 w 2129049"/>
                    <a:gd name="connsiteY41" fmla="*/ 338248 h 2180047"/>
                    <a:gd name="connsiteX42" fmla="*/ 162420 w 2129049"/>
                    <a:gd name="connsiteY42" fmla="*/ 270250 h 2180047"/>
                    <a:gd name="connsiteX43" fmla="*/ 200473 w 2129049"/>
                    <a:gd name="connsiteY43" fmla="*/ 220227 h 2180047"/>
                    <a:gd name="connsiteX44" fmla="*/ 545326 w 2129049"/>
                    <a:gd name="connsiteY44" fmla="*/ 37476 h 2180047"/>
                    <a:gd name="connsiteX45" fmla="*/ 541800 w 2129049"/>
                    <a:gd name="connsiteY45" fmla="*/ 40991 h 2180047"/>
                    <a:gd name="connsiteX46" fmla="*/ 536701 w 2129049"/>
                    <a:gd name="connsiteY46" fmla="*/ 46149 h 2180047"/>
                    <a:gd name="connsiteX47" fmla="*/ 940947 w 2129049"/>
                    <a:gd name="connsiteY47" fmla="*/ 939893 h 2180047"/>
                    <a:gd name="connsiteX48" fmla="*/ 978333 w 2129049"/>
                    <a:gd name="connsiteY48" fmla="*/ 993267 h 2180047"/>
                    <a:gd name="connsiteX49" fmla="*/ 1095859 w 2129049"/>
                    <a:gd name="connsiteY49" fmla="*/ 1039243 h 2180047"/>
                    <a:gd name="connsiteX50" fmla="*/ 1131484 w 2129049"/>
                    <a:gd name="connsiteY50" fmla="*/ 1124187 h 2180047"/>
                    <a:gd name="connsiteX51" fmla="*/ 1146506 w 2129049"/>
                    <a:gd name="connsiteY51" fmla="*/ 1133109 h 2180047"/>
                    <a:gd name="connsiteX52" fmla="*/ 1148541 w 2129049"/>
                    <a:gd name="connsiteY52" fmla="*/ 1133748 h 2180047"/>
                    <a:gd name="connsiteX53" fmla="*/ 1141842 w 2129049"/>
                    <a:gd name="connsiteY53" fmla="*/ 1144915 h 2180047"/>
                    <a:gd name="connsiteX54" fmla="*/ 1141505 w 2129049"/>
                    <a:gd name="connsiteY54" fmla="*/ 1145660 h 2180047"/>
                    <a:gd name="connsiteX55" fmla="*/ 1187973 w 2129049"/>
                    <a:gd name="connsiteY55" fmla="*/ 1232630 h 2180047"/>
                    <a:gd name="connsiteX56" fmla="*/ 1289562 w 2129049"/>
                    <a:gd name="connsiteY56" fmla="*/ 1373921 h 2180047"/>
                    <a:gd name="connsiteX57" fmla="*/ 1531690 w 2129049"/>
                    <a:gd name="connsiteY57" fmla="*/ 1481270 h 2180047"/>
                    <a:gd name="connsiteX58" fmla="*/ 1426417 w 2129049"/>
                    <a:gd name="connsiteY58" fmla="*/ 1496004 h 2180047"/>
                    <a:gd name="connsiteX59" fmla="*/ 1194816 w 2129049"/>
                    <a:gd name="connsiteY59" fmla="*/ 1399179 h 2180047"/>
                    <a:gd name="connsiteX60" fmla="*/ 1145436 w 2129049"/>
                    <a:gd name="connsiteY60" fmla="*/ 1340670 h 2180047"/>
                    <a:gd name="connsiteX61" fmla="*/ 1091189 w 2129049"/>
                    <a:gd name="connsiteY61" fmla="*/ 1275923 h 2180047"/>
                    <a:gd name="connsiteX62" fmla="*/ 1064249 w 2129049"/>
                    <a:gd name="connsiteY62" fmla="*/ 1369079 h 2180047"/>
                    <a:gd name="connsiteX63" fmla="*/ 1046007 w 2129049"/>
                    <a:gd name="connsiteY63" fmla="*/ 1483657 h 2180047"/>
                    <a:gd name="connsiteX64" fmla="*/ 1046013 w 2129049"/>
                    <a:gd name="connsiteY64" fmla="*/ 1495461 h 2180047"/>
                    <a:gd name="connsiteX65" fmla="*/ 1012870 w 2129049"/>
                    <a:gd name="connsiteY65" fmla="*/ 1487283 h 2180047"/>
                    <a:gd name="connsiteX66" fmla="*/ 561761 w 2129049"/>
                    <a:gd name="connsiteY66" fmla="*/ 1355377 h 2180047"/>
                    <a:gd name="connsiteX67" fmla="*/ 245802 w 2129049"/>
                    <a:gd name="connsiteY67" fmla="*/ 1165644 h 2180047"/>
                    <a:gd name="connsiteX68" fmla="*/ 203985 w 2129049"/>
                    <a:gd name="connsiteY68" fmla="*/ 1132152 h 2180047"/>
                    <a:gd name="connsiteX69" fmla="*/ 234345 w 2129049"/>
                    <a:gd name="connsiteY69" fmla="*/ 1297625 h 2180047"/>
                    <a:gd name="connsiteX70" fmla="*/ 260418 w 2129049"/>
                    <a:gd name="connsiteY70" fmla="*/ 1401636 h 2180047"/>
                    <a:gd name="connsiteX71" fmla="*/ 276086 w 2129049"/>
                    <a:gd name="connsiteY71" fmla="*/ 1451374 h 2180047"/>
                    <a:gd name="connsiteX72" fmla="*/ 305709 w 2129049"/>
                    <a:gd name="connsiteY72" fmla="*/ 1466895 h 2180047"/>
                    <a:gd name="connsiteX73" fmla="*/ 561761 w 2129049"/>
                    <a:gd name="connsiteY73" fmla="*/ 1572001 h 2180047"/>
                    <a:gd name="connsiteX74" fmla="*/ 1106575 w 2129049"/>
                    <a:gd name="connsiteY74" fmla="*/ 1664539 h 2180047"/>
                    <a:gd name="connsiteX75" fmla="*/ 1106413 w 2129049"/>
                    <a:gd name="connsiteY75" fmla="*/ 1663981 h 2180047"/>
                    <a:gd name="connsiteX76" fmla="*/ 1109394 w 2129049"/>
                    <a:gd name="connsiteY76" fmla="*/ 1669032 h 2180047"/>
                    <a:gd name="connsiteX77" fmla="*/ 1145872 w 2129049"/>
                    <a:gd name="connsiteY77" fmla="*/ 1724864 h 2180047"/>
                    <a:gd name="connsiteX78" fmla="*/ 1151390 w 2129049"/>
                    <a:gd name="connsiteY78" fmla="*/ 1728726 h 2180047"/>
                    <a:gd name="connsiteX79" fmla="*/ 1244657 w 2129049"/>
                    <a:gd name="connsiteY79" fmla="*/ 1793994 h 2180047"/>
                    <a:gd name="connsiteX80" fmla="*/ 1255282 w 2129049"/>
                    <a:gd name="connsiteY80" fmla="*/ 1801430 h 2180047"/>
                    <a:gd name="connsiteX81" fmla="*/ 1259765 w 2129049"/>
                    <a:gd name="connsiteY81" fmla="*/ 1803273 h 2180047"/>
                    <a:gd name="connsiteX82" fmla="*/ 1262425 w 2129049"/>
                    <a:gd name="connsiteY82" fmla="*/ 1805592 h 2180047"/>
                    <a:gd name="connsiteX83" fmla="*/ 1274330 w 2129049"/>
                    <a:gd name="connsiteY83" fmla="*/ 1811179 h 2180047"/>
                    <a:gd name="connsiteX84" fmla="*/ 1470632 w 2129049"/>
                    <a:gd name="connsiteY84" fmla="*/ 1851731 h 2180047"/>
                    <a:gd name="connsiteX85" fmla="*/ 1337987 w 2129049"/>
                    <a:gd name="connsiteY85" fmla="*/ 1879094 h 2180047"/>
                    <a:gd name="connsiteX86" fmla="*/ 1331095 w 2129049"/>
                    <a:gd name="connsiteY86" fmla="*/ 1878426 h 2180047"/>
                    <a:gd name="connsiteX87" fmla="*/ 1337882 w 2129049"/>
                    <a:gd name="connsiteY87" fmla="*/ 1887387 h 2180047"/>
                    <a:gd name="connsiteX88" fmla="*/ 2129049 w 2129049"/>
                    <a:gd name="connsiteY88" fmla="*/ 1929443 h 2180047"/>
                    <a:gd name="connsiteX89" fmla="*/ 1413632 w 2129049"/>
                    <a:gd name="connsiteY89" fmla="*/ 2169166 h 2180047"/>
                    <a:gd name="connsiteX90" fmla="*/ 1301496 w 2129049"/>
                    <a:gd name="connsiteY90" fmla="*/ 2177335 h 2180047"/>
                    <a:gd name="connsiteX91" fmla="*/ 1281595 w 2129049"/>
                    <a:gd name="connsiteY91" fmla="*/ 2175656 h 2180047"/>
                    <a:gd name="connsiteX92" fmla="*/ 1272759 w 2129049"/>
                    <a:gd name="connsiteY92" fmla="*/ 2177928 h 2180047"/>
                    <a:gd name="connsiteX93" fmla="*/ 1063402 w 2129049"/>
                    <a:gd name="connsiteY93" fmla="*/ 2155016 h 2180047"/>
                    <a:gd name="connsiteX94" fmla="*/ 994039 w 2129049"/>
                    <a:gd name="connsiteY94" fmla="*/ 2133739 h 2180047"/>
                    <a:gd name="connsiteX95" fmla="*/ 954380 w 2129049"/>
                    <a:gd name="connsiteY95" fmla="*/ 2125140 h 2180047"/>
                    <a:gd name="connsiteX96" fmla="*/ 485181 w 2129049"/>
                    <a:gd name="connsiteY96" fmla="*/ 1869194 h 2180047"/>
                    <a:gd name="connsiteX97" fmla="*/ 424111 w 2129049"/>
                    <a:gd name="connsiteY97" fmla="*/ 1817746 h 2180047"/>
                    <a:gd name="connsiteX98" fmla="*/ 407264 w 2129049"/>
                    <a:gd name="connsiteY98" fmla="*/ 1804650 h 2180047"/>
                    <a:gd name="connsiteX99" fmla="*/ 400242 w 2129049"/>
                    <a:gd name="connsiteY99" fmla="*/ 1797638 h 2180047"/>
                    <a:gd name="connsiteX100" fmla="*/ 373060 w 2129049"/>
                    <a:gd name="connsiteY100" fmla="*/ 1774739 h 2180047"/>
                    <a:gd name="connsiteX101" fmla="*/ 178723 w 2129049"/>
                    <a:gd name="connsiteY101" fmla="*/ 1546546 h 2180047"/>
                    <a:gd name="connsiteX102" fmla="*/ 0 w 2129049"/>
                    <a:gd name="connsiteY102" fmla="*/ 780817 h 2180047"/>
                    <a:gd name="connsiteX103" fmla="*/ 75177 w 2129049"/>
                    <a:gd name="connsiteY103" fmla="*/ 424975 h 2180047"/>
                    <a:gd name="connsiteX104" fmla="*/ 118668 w 2129049"/>
                    <a:gd name="connsiteY104" fmla="*/ 339046 h 2180047"/>
                    <a:gd name="connsiteX105" fmla="*/ 116953 w 2129049"/>
                    <a:gd name="connsiteY105" fmla="*/ 341932 h 2180047"/>
                    <a:gd name="connsiteX106" fmla="*/ 93993 w 2129049"/>
                    <a:gd name="connsiteY106" fmla="*/ 385485 h 2180047"/>
                    <a:gd name="connsiteX107" fmla="*/ 93509 w 2129049"/>
                    <a:gd name="connsiteY107" fmla="*/ 386464 h 2180047"/>
                    <a:gd name="connsiteX108" fmla="*/ 95671 w 2129049"/>
                    <a:gd name="connsiteY108" fmla="*/ 380966 h 2180047"/>
                    <a:gd name="connsiteX109" fmla="*/ 182624 w 2129049"/>
                    <a:gd name="connsiteY109" fmla="*/ 235436 h 2180047"/>
                    <a:gd name="connsiteX110" fmla="*/ 478385 w 2129049"/>
                    <a:gd name="connsiteY110" fmla="*/ 56179 h 2180047"/>
                    <a:gd name="connsiteX111" fmla="*/ 999928 w 2129049"/>
                    <a:gd name="connsiteY111" fmla="*/ 0 h 2180047"/>
                    <a:gd name="connsiteX112" fmla="*/ 1676449 w 2129049"/>
                    <a:gd name="connsiteY112" fmla="*/ 525838 h 2180047"/>
                    <a:gd name="connsiteX113" fmla="*/ 1579666 w 2129049"/>
                    <a:gd name="connsiteY113" fmla="*/ 999319 h 2180047"/>
                    <a:gd name="connsiteX114" fmla="*/ 1467605 w 2129049"/>
                    <a:gd name="connsiteY114" fmla="*/ 1154947 h 2180047"/>
                    <a:gd name="connsiteX115" fmla="*/ 1464597 w 2129049"/>
                    <a:gd name="connsiteY115" fmla="*/ 1153889 h 2180047"/>
                    <a:gd name="connsiteX116" fmla="*/ 1452025 w 2129049"/>
                    <a:gd name="connsiteY116" fmla="*/ 1125910 h 2180047"/>
                    <a:gd name="connsiteX117" fmla="*/ 1421781 w 2129049"/>
                    <a:gd name="connsiteY117" fmla="*/ 1058603 h 2180047"/>
                    <a:gd name="connsiteX118" fmla="*/ 1327088 w 2129049"/>
                    <a:gd name="connsiteY118" fmla="*/ 961820 h 2180047"/>
                    <a:gd name="connsiteX119" fmla="*/ 1304643 w 2129049"/>
                    <a:gd name="connsiteY119" fmla="*/ 931982 h 2180047"/>
                    <a:gd name="connsiteX120" fmla="*/ 1303076 w 2129049"/>
                    <a:gd name="connsiteY120" fmla="*/ 929526 h 2180047"/>
                    <a:gd name="connsiteX121" fmla="*/ 1268667 w 2129049"/>
                    <a:gd name="connsiteY121" fmla="*/ 875590 h 2180047"/>
                    <a:gd name="connsiteX122" fmla="*/ 1300274 w 2129049"/>
                    <a:gd name="connsiteY122" fmla="*/ 628723 h 2180047"/>
                    <a:gd name="connsiteX123" fmla="*/ 1307563 w 2129049"/>
                    <a:gd name="connsiteY123" fmla="*/ 618378 h 2180047"/>
                    <a:gd name="connsiteX124" fmla="*/ 1298642 w 2129049"/>
                    <a:gd name="connsiteY124" fmla="*/ 596988 h 2180047"/>
                    <a:gd name="connsiteX125" fmla="*/ 1292154 w 2129049"/>
                    <a:gd name="connsiteY125" fmla="*/ 580800 h 2180047"/>
                    <a:gd name="connsiteX126" fmla="*/ 1285141 w 2129049"/>
                    <a:gd name="connsiteY126" fmla="*/ 579133 h 2180047"/>
                    <a:gd name="connsiteX127" fmla="*/ 1003184 w 2129049"/>
                    <a:gd name="connsiteY127" fmla="*/ 372896 h 2180047"/>
                    <a:gd name="connsiteX128" fmla="*/ 993448 w 2129049"/>
                    <a:gd name="connsiteY128" fmla="*/ 53615 h 218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129049" h="2180047">
                      <a:moveTo>
                        <a:pt x="1222186" y="1839320"/>
                      </a:moveTo>
                      <a:cubicBezTo>
                        <a:pt x="1222186" y="1839320"/>
                        <a:pt x="1217322" y="1840010"/>
                        <a:pt x="1208400" y="1841119"/>
                      </a:cubicBezTo>
                      <a:lnTo>
                        <a:pt x="1186099" y="1843640"/>
                      </a:lnTo>
                      <a:lnTo>
                        <a:pt x="1188379" y="1844841"/>
                      </a:lnTo>
                      <a:cubicBezTo>
                        <a:pt x="1208837" y="1862152"/>
                        <a:pt x="1227939" y="1892644"/>
                        <a:pt x="1243194" y="1939957"/>
                      </a:cubicBezTo>
                      <a:cubicBezTo>
                        <a:pt x="1232936" y="1903158"/>
                        <a:pt x="1226723" y="1874737"/>
                        <a:pt x="1223702" y="1853174"/>
                      </a:cubicBezTo>
                      <a:lnTo>
                        <a:pt x="1222569" y="1839342"/>
                      </a:lnTo>
                      <a:close/>
                      <a:moveTo>
                        <a:pt x="441891" y="1746105"/>
                      </a:moveTo>
                      <a:lnTo>
                        <a:pt x="450977" y="1757606"/>
                      </a:lnTo>
                      <a:cubicBezTo>
                        <a:pt x="523579" y="1840277"/>
                        <a:pt x="612111" y="1915885"/>
                        <a:pt x="707370" y="1976776"/>
                      </a:cubicBezTo>
                      <a:lnTo>
                        <a:pt x="766453" y="2010648"/>
                      </a:lnTo>
                      <a:lnTo>
                        <a:pt x="831225" y="2015356"/>
                      </a:lnTo>
                      <a:cubicBezTo>
                        <a:pt x="884464" y="2017808"/>
                        <a:pt x="942877" y="2017788"/>
                        <a:pt x="999836" y="2014732"/>
                      </a:cubicBezTo>
                      <a:lnTo>
                        <a:pt x="1033552" y="2011934"/>
                      </a:lnTo>
                      <a:lnTo>
                        <a:pt x="1030508" y="1991231"/>
                      </a:lnTo>
                      <a:cubicBezTo>
                        <a:pt x="1029673" y="1945751"/>
                        <a:pt x="1045399" y="1901238"/>
                        <a:pt x="1069280" y="1869985"/>
                      </a:cubicBezTo>
                      <a:lnTo>
                        <a:pt x="1086998" y="1852207"/>
                      </a:lnTo>
                      <a:lnTo>
                        <a:pt x="1040249" y="1855089"/>
                      </a:lnTo>
                      <a:cubicBezTo>
                        <a:pt x="936134" y="1859819"/>
                        <a:pt x="805728" y="1858242"/>
                        <a:pt x="700561" y="1833012"/>
                      </a:cubicBezTo>
                      <a:cubicBezTo>
                        <a:pt x="607620" y="1810016"/>
                        <a:pt x="515887" y="1776557"/>
                        <a:pt x="442094" y="1746192"/>
                      </a:cubicBezTo>
                      <a:close/>
                      <a:moveTo>
                        <a:pt x="1059954" y="1504433"/>
                      </a:moveTo>
                      <a:lnTo>
                        <a:pt x="1137935" y="1553560"/>
                      </a:lnTo>
                      <a:cubicBezTo>
                        <a:pt x="1171787" y="1572701"/>
                        <a:pt x="1204817" y="1588620"/>
                        <a:pt x="1232714" y="1597039"/>
                      </a:cubicBezTo>
                      <a:cubicBezTo>
                        <a:pt x="1361148" y="1634927"/>
                        <a:pt x="1457999" y="1643347"/>
                        <a:pt x="1498003" y="1620193"/>
                      </a:cubicBezTo>
                      <a:cubicBezTo>
                        <a:pt x="1498003" y="1620193"/>
                        <a:pt x="1462210" y="1649661"/>
                        <a:pt x="1417995" y="1660186"/>
                      </a:cubicBezTo>
                      <a:cubicBezTo>
                        <a:pt x="1373780" y="1668605"/>
                        <a:pt x="1319038" y="1668605"/>
                        <a:pt x="1260085" y="1660186"/>
                      </a:cubicBezTo>
                      <a:cubicBezTo>
                        <a:pt x="1230609" y="1655976"/>
                        <a:pt x="1166918" y="1647556"/>
                        <a:pt x="1110597" y="1640189"/>
                      </a:cubicBezTo>
                      <a:lnTo>
                        <a:pt x="1099046" y="1638682"/>
                      </a:lnTo>
                      <a:close/>
                      <a:moveTo>
                        <a:pt x="251840" y="316333"/>
                      </a:moveTo>
                      <a:lnTo>
                        <a:pt x="246796" y="329846"/>
                      </a:lnTo>
                      <a:cubicBezTo>
                        <a:pt x="205006" y="446862"/>
                        <a:pt x="162954" y="588333"/>
                        <a:pt x="161902" y="686152"/>
                      </a:cubicBezTo>
                      <a:lnTo>
                        <a:pt x="163319" y="765157"/>
                      </a:lnTo>
                      <a:lnTo>
                        <a:pt x="168120" y="772124"/>
                      </a:lnTo>
                      <a:cubicBezTo>
                        <a:pt x="237177" y="866056"/>
                        <a:pt x="334563" y="972605"/>
                        <a:pt x="462568" y="1054574"/>
                      </a:cubicBezTo>
                      <a:cubicBezTo>
                        <a:pt x="755152" y="1239827"/>
                        <a:pt x="1083519" y="1296666"/>
                        <a:pt x="1083519" y="1296666"/>
                      </a:cubicBezTo>
                      <a:cubicBezTo>
                        <a:pt x="1112988" y="1212460"/>
                        <a:pt x="1112988" y="1212460"/>
                        <a:pt x="1112988" y="1212460"/>
                      </a:cubicBezTo>
                      <a:cubicBezTo>
                        <a:pt x="1112988" y="1212460"/>
                        <a:pt x="1058260" y="1208250"/>
                        <a:pt x="635171" y="913528"/>
                      </a:cubicBezTo>
                      <a:cubicBezTo>
                        <a:pt x="372057" y="730643"/>
                        <a:pt x="286544" y="495129"/>
                        <a:pt x="256327" y="344726"/>
                      </a:cubicBezTo>
                      <a:close/>
                      <a:moveTo>
                        <a:pt x="203697" y="216555"/>
                      </a:moveTo>
                      <a:lnTo>
                        <a:pt x="195507" y="224152"/>
                      </a:lnTo>
                      <a:cubicBezTo>
                        <a:pt x="181433" y="239566"/>
                        <a:pt x="166968" y="259629"/>
                        <a:pt x="153435" y="280530"/>
                      </a:cubicBezTo>
                      <a:lnTo>
                        <a:pt x="119142" y="338248"/>
                      </a:lnTo>
                      <a:lnTo>
                        <a:pt x="162420" y="270250"/>
                      </a:lnTo>
                      <a:cubicBezTo>
                        <a:pt x="176342" y="250442"/>
                        <a:pt x="189335" y="233719"/>
                        <a:pt x="200473" y="220227"/>
                      </a:cubicBezTo>
                      <a:close/>
                      <a:moveTo>
                        <a:pt x="545326" y="37476"/>
                      </a:moveTo>
                      <a:lnTo>
                        <a:pt x="541800" y="40991"/>
                      </a:lnTo>
                      <a:cubicBezTo>
                        <a:pt x="538494" y="44318"/>
                        <a:pt x="536701" y="46149"/>
                        <a:pt x="536701" y="46149"/>
                      </a:cubicBezTo>
                      <a:cubicBezTo>
                        <a:pt x="536701" y="131636"/>
                        <a:pt x="760164" y="665826"/>
                        <a:pt x="940947" y="939893"/>
                      </a:cubicBezTo>
                      <a:lnTo>
                        <a:pt x="978333" y="993267"/>
                      </a:lnTo>
                      <a:lnTo>
                        <a:pt x="1095859" y="1039243"/>
                      </a:lnTo>
                      <a:lnTo>
                        <a:pt x="1131484" y="1124187"/>
                      </a:lnTo>
                      <a:lnTo>
                        <a:pt x="1146506" y="1133109"/>
                      </a:lnTo>
                      <a:lnTo>
                        <a:pt x="1148541" y="1133748"/>
                      </a:lnTo>
                      <a:lnTo>
                        <a:pt x="1141842" y="1144915"/>
                      </a:lnTo>
                      <a:lnTo>
                        <a:pt x="1141505" y="1145660"/>
                      </a:lnTo>
                      <a:lnTo>
                        <a:pt x="1187973" y="1232630"/>
                      </a:lnTo>
                      <a:cubicBezTo>
                        <a:pt x="1223766" y="1293409"/>
                        <a:pt x="1261138" y="1345505"/>
                        <a:pt x="1289562" y="1373921"/>
                      </a:cubicBezTo>
                      <a:cubicBezTo>
                        <a:pt x="1344304" y="1428648"/>
                        <a:pt x="1426417" y="1496004"/>
                        <a:pt x="1531690" y="1481270"/>
                      </a:cubicBezTo>
                      <a:cubicBezTo>
                        <a:pt x="1531690" y="1481270"/>
                        <a:pt x="1476948" y="1504424"/>
                        <a:pt x="1426417" y="1496004"/>
                      </a:cubicBezTo>
                      <a:cubicBezTo>
                        <a:pt x="1377991" y="1485480"/>
                        <a:pt x="1245347" y="1456011"/>
                        <a:pt x="1194816" y="1399179"/>
                      </a:cubicBezTo>
                      <a:cubicBezTo>
                        <a:pt x="1182709" y="1384971"/>
                        <a:pt x="1165076" y="1364054"/>
                        <a:pt x="1145436" y="1340670"/>
                      </a:cubicBezTo>
                      <a:lnTo>
                        <a:pt x="1091189" y="1275923"/>
                      </a:lnTo>
                      <a:lnTo>
                        <a:pt x="1064249" y="1369079"/>
                      </a:lnTo>
                      <a:cubicBezTo>
                        <a:pt x="1054868" y="1409695"/>
                        <a:pt x="1048279" y="1449238"/>
                        <a:pt x="1046007" y="1483657"/>
                      </a:cubicBezTo>
                      <a:lnTo>
                        <a:pt x="1046013" y="1495461"/>
                      </a:lnTo>
                      <a:lnTo>
                        <a:pt x="1012870" y="1487283"/>
                      </a:lnTo>
                      <a:cubicBezTo>
                        <a:pt x="926987" y="1465792"/>
                        <a:pt x="733725" y="1415316"/>
                        <a:pt x="561761" y="1355377"/>
                      </a:cubicBezTo>
                      <a:cubicBezTo>
                        <a:pt x="461449" y="1320412"/>
                        <a:pt x="345032" y="1242374"/>
                        <a:pt x="245802" y="1165644"/>
                      </a:cubicBezTo>
                      <a:lnTo>
                        <a:pt x="203985" y="1132152"/>
                      </a:lnTo>
                      <a:lnTo>
                        <a:pt x="234345" y="1297625"/>
                      </a:lnTo>
                      <a:cubicBezTo>
                        <a:pt x="242410" y="1333469"/>
                        <a:pt x="251108" y="1368352"/>
                        <a:pt x="260418" y="1401636"/>
                      </a:cubicBezTo>
                      <a:lnTo>
                        <a:pt x="276086" y="1451374"/>
                      </a:lnTo>
                      <a:lnTo>
                        <a:pt x="305709" y="1466895"/>
                      </a:lnTo>
                      <a:cubicBezTo>
                        <a:pt x="373741" y="1500727"/>
                        <a:pt x="458919" y="1537496"/>
                        <a:pt x="561761" y="1572001"/>
                      </a:cubicBezTo>
                      <a:cubicBezTo>
                        <a:pt x="875187" y="1675055"/>
                        <a:pt x="1106575" y="1664539"/>
                        <a:pt x="1106575" y="1664539"/>
                      </a:cubicBezTo>
                      <a:lnTo>
                        <a:pt x="1106413" y="1663981"/>
                      </a:lnTo>
                      <a:lnTo>
                        <a:pt x="1109394" y="1669032"/>
                      </a:lnTo>
                      <a:lnTo>
                        <a:pt x="1145872" y="1724864"/>
                      </a:lnTo>
                      <a:lnTo>
                        <a:pt x="1151390" y="1728726"/>
                      </a:lnTo>
                      <a:cubicBezTo>
                        <a:pt x="1204685" y="1766022"/>
                        <a:pt x="1231333" y="1784670"/>
                        <a:pt x="1244657" y="1793994"/>
                      </a:cubicBezTo>
                      <a:lnTo>
                        <a:pt x="1255282" y="1801430"/>
                      </a:lnTo>
                      <a:lnTo>
                        <a:pt x="1259765" y="1803273"/>
                      </a:lnTo>
                      <a:lnTo>
                        <a:pt x="1262425" y="1805592"/>
                      </a:lnTo>
                      <a:lnTo>
                        <a:pt x="1274330" y="1811179"/>
                      </a:lnTo>
                      <a:cubicBezTo>
                        <a:pt x="1306011" y="1825288"/>
                        <a:pt x="1380623" y="1853310"/>
                        <a:pt x="1470632" y="1851731"/>
                      </a:cubicBezTo>
                      <a:cubicBezTo>
                        <a:pt x="1470632" y="1851731"/>
                        <a:pt x="1375886" y="1881199"/>
                        <a:pt x="1337987" y="1879094"/>
                      </a:cubicBezTo>
                      <a:lnTo>
                        <a:pt x="1331095" y="1878426"/>
                      </a:lnTo>
                      <a:lnTo>
                        <a:pt x="1337882" y="1887387"/>
                      </a:lnTo>
                      <a:cubicBezTo>
                        <a:pt x="1419945" y="2013557"/>
                        <a:pt x="2129049" y="1929443"/>
                        <a:pt x="2129049" y="1929443"/>
                      </a:cubicBezTo>
                      <a:cubicBezTo>
                        <a:pt x="2129049" y="1929443"/>
                        <a:pt x="2129049" y="1929443"/>
                        <a:pt x="1413632" y="2169166"/>
                      </a:cubicBezTo>
                      <a:cubicBezTo>
                        <a:pt x="1372338" y="2174818"/>
                        <a:pt x="1335063" y="2177389"/>
                        <a:pt x="1301496" y="2177335"/>
                      </a:cubicBezTo>
                      <a:lnTo>
                        <a:pt x="1281595" y="2175656"/>
                      </a:lnTo>
                      <a:lnTo>
                        <a:pt x="1272759" y="2177928"/>
                      </a:lnTo>
                      <a:cubicBezTo>
                        <a:pt x="1225811" y="2184118"/>
                        <a:pt x="1152027" y="2176826"/>
                        <a:pt x="1063402" y="2155016"/>
                      </a:cubicBezTo>
                      <a:lnTo>
                        <a:pt x="994039" y="2133739"/>
                      </a:lnTo>
                      <a:lnTo>
                        <a:pt x="954380" y="2125140"/>
                      </a:lnTo>
                      <a:cubicBezTo>
                        <a:pt x="795130" y="2082053"/>
                        <a:pt x="625466" y="1978945"/>
                        <a:pt x="485181" y="1869194"/>
                      </a:cubicBezTo>
                      <a:lnTo>
                        <a:pt x="424111" y="1817746"/>
                      </a:lnTo>
                      <a:lnTo>
                        <a:pt x="407264" y="1804650"/>
                      </a:lnTo>
                      <a:lnTo>
                        <a:pt x="400242" y="1797638"/>
                      </a:lnTo>
                      <a:lnTo>
                        <a:pt x="373060" y="1774739"/>
                      </a:lnTo>
                      <a:cubicBezTo>
                        <a:pt x="269990" y="1681147"/>
                        <a:pt x="196858" y="1593878"/>
                        <a:pt x="178723" y="1546546"/>
                      </a:cubicBezTo>
                      <a:cubicBezTo>
                        <a:pt x="92516" y="1378254"/>
                        <a:pt x="0" y="1054291"/>
                        <a:pt x="0" y="780817"/>
                      </a:cubicBezTo>
                      <a:cubicBezTo>
                        <a:pt x="0" y="639609"/>
                        <a:pt x="33412" y="519701"/>
                        <a:pt x="75177" y="424975"/>
                      </a:cubicBezTo>
                      <a:lnTo>
                        <a:pt x="118668" y="339046"/>
                      </a:lnTo>
                      <a:lnTo>
                        <a:pt x="116953" y="341932"/>
                      </a:lnTo>
                      <a:cubicBezTo>
                        <a:pt x="106605" y="360695"/>
                        <a:pt x="98512" y="376484"/>
                        <a:pt x="93993" y="385485"/>
                      </a:cubicBezTo>
                      <a:lnTo>
                        <a:pt x="93509" y="386464"/>
                      </a:lnTo>
                      <a:lnTo>
                        <a:pt x="95671" y="380966"/>
                      </a:lnTo>
                      <a:cubicBezTo>
                        <a:pt x="123713" y="321057"/>
                        <a:pt x="154747" y="273315"/>
                        <a:pt x="182624" y="235436"/>
                      </a:cubicBezTo>
                      <a:cubicBezTo>
                        <a:pt x="241010" y="154155"/>
                        <a:pt x="355019" y="96548"/>
                        <a:pt x="478385" y="56179"/>
                      </a:cubicBezTo>
                      <a:close/>
                      <a:moveTo>
                        <a:pt x="999928" y="0"/>
                      </a:moveTo>
                      <a:lnTo>
                        <a:pt x="1676449" y="525838"/>
                      </a:lnTo>
                      <a:cubicBezTo>
                        <a:pt x="1676449" y="525838"/>
                        <a:pt x="1594394" y="780465"/>
                        <a:pt x="1579666" y="999319"/>
                      </a:cubicBezTo>
                      <a:cubicBezTo>
                        <a:pt x="1570461" y="1136103"/>
                        <a:pt x="1517697" y="1165202"/>
                        <a:pt x="1467605" y="1154947"/>
                      </a:cubicBezTo>
                      <a:lnTo>
                        <a:pt x="1464597" y="1153889"/>
                      </a:lnTo>
                      <a:lnTo>
                        <a:pt x="1452025" y="1125910"/>
                      </a:lnTo>
                      <a:cubicBezTo>
                        <a:pt x="1443951" y="1107940"/>
                        <a:pt x="1434013" y="1085824"/>
                        <a:pt x="1421781" y="1058603"/>
                      </a:cubicBezTo>
                      <a:cubicBezTo>
                        <a:pt x="1421781" y="1058603"/>
                        <a:pt x="1360757" y="999691"/>
                        <a:pt x="1327088" y="961820"/>
                      </a:cubicBezTo>
                      <a:lnTo>
                        <a:pt x="1304643" y="931982"/>
                      </a:lnTo>
                      <a:lnTo>
                        <a:pt x="1303076" y="929526"/>
                      </a:lnTo>
                      <a:cubicBezTo>
                        <a:pt x="1268667" y="875590"/>
                        <a:pt x="1268667" y="875590"/>
                        <a:pt x="1268667" y="875590"/>
                      </a:cubicBezTo>
                      <a:cubicBezTo>
                        <a:pt x="1268667" y="875590"/>
                        <a:pt x="1236457" y="743498"/>
                        <a:pt x="1300274" y="628723"/>
                      </a:cubicBezTo>
                      <a:lnTo>
                        <a:pt x="1307563" y="618378"/>
                      </a:lnTo>
                      <a:lnTo>
                        <a:pt x="1298642" y="596988"/>
                      </a:lnTo>
                      <a:lnTo>
                        <a:pt x="1292154" y="580800"/>
                      </a:lnTo>
                      <a:lnTo>
                        <a:pt x="1285141" y="579133"/>
                      </a:lnTo>
                      <a:cubicBezTo>
                        <a:pt x="1217808" y="547566"/>
                        <a:pt x="1022122" y="492850"/>
                        <a:pt x="1003184" y="372896"/>
                      </a:cubicBezTo>
                      <a:cubicBezTo>
                        <a:pt x="992533" y="305422"/>
                        <a:pt x="984544" y="180018"/>
                        <a:pt x="993448" y="53615"/>
                      </a:cubicBezTo>
                      <a:close/>
                    </a:path>
                  </a:pathLst>
                </a:custGeom>
                <a:solidFill>
                  <a:srgbClr val="FAED22"/>
                </a:solidFill>
                <a:ln w="3175" cap="flat">
                  <a:solidFill>
                    <a:schemeClr val="tx1"/>
                  </a:solidFill>
                  <a:prstDash val="solid"/>
                  <a:miter lim="800000"/>
                  <a:headEnd/>
                  <a:tailEnd/>
                </a:ln>
              </p:spPr>
              <p:txBody>
                <a:bodyPr vert="horz" wrap="square" lIns="91427" tIns="45713" rIns="91427" bIns="45713" numCol="1" anchor="t" anchorCtr="0" compatLnSpc="1">
                  <a:prstTxWarp prst="textNoShape">
                    <a:avLst/>
                  </a:prstTxWarp>
                  <a:noAutofit/>
                </a:bodyPr>
                <a:lstStyle/>
                <a:p>
                  <a:pPr defTabSz="932563"/>
                  <a:endParaRPr lang="en-IN">
                    <a:solidFill>
                      <a:srgbClr val="000000"/>
                    </a:solidFill>
                  </a:endParaRPr>
                </a:p>
              </p:txBody>
            </p:sp>
            <p:sp>
              <p:nvSpPr>
                <p:cNvPr id="14" name="Freeform 13"/>
                <p:cNvSpPr>
                  <a:spLocks/>
                </p:cNvSpPr>
                <p:nvPr/>
              </p:nvSpPr>
              <p:spPr bwMode="auto">
                <a:xfrm>
                  <a:off x="1058398" y="3354141"/>
                  <a:ext cx="533724" cy="414349"/>
                </a:xfrm>
                <a:custGeom>
                  <a:avLst/>
                  <a:gdLst>
                    <a:gd name="connsiteX0" fmla="*/ 3283994 w 3907177"/>
                    <a:gd name="connsiteY0" fmla="*/ 2199606 h 3033282"/>
                    <a:gd name="connsiteX1" fmla="*/ 3216771 w 3907177"/>
                    <a:gd name="connsiteY1" fmla="*/ 2237508 h 3033282"/>
                    <a:gd name="connsiteX2" fmla="*/ 3176070 w 3907177"/>
                    <a:gd name="connsiteY2" fmla="*/ 2287254 h 3033282"/>
                    <a:gd name="connsiteX3" fmla="*/ 3157902 w 3907177"/>
                    <a:gd name="connsiteY3" fmla="*/ 2304911 h 3033282"/>
                    <a:gd name="connsiteX4" fmla="*/ 3148728 w 3907177"/>
                    <a:gd name="connsiteY4" fmla="*/ 2311436 h 3033282"/>
                    <a:gd name="connsiteX5" fmla="*/ 3136944 w 3907177"/>
                    <a:gd name="connsiteY5" fmla="*/ 2319628 h 3033282"/>
                    <a:gd name="connsiteX6" fmla="*/ 3154439 w 3907177"/>
                    <a:gd name="connsiteY6" fmla="*/ 2308277 h 3033282"/>
                    <a:gd name="connsiteX7" fmla="*/ 3157902 w 3907177"/>
                    <a:gd name="connsiteY7" fmla="*/ 2304911 h 3033282"/>
                    <a:gd name="connsiteX8" fmla="*/ 3176070 w 3907177"/>
                    <a:gd name="connsiteY8" fmla="*/ 2291992 h 3033282"/>
                    <a:gd name="connsiteX9" fmla="*/ 3229375 w 3907177"/>
                    <a:gd name="connsiteY9" fmla="*/ 2250142 h 3033282"/>
                    <a:gd name="connsiteX10" fmla="*/ 3317605 w 3907177"/>
                    <a:gd name="connsiteY10" fmla="*/ 2231191 h 3033282"/>
                    <a:gd name="connsiteX11" fmla="*/ 3378755 w 3907177"/>
                    <a:gd name="connsiteY11" fmla="*/ 2245404 h 3033282"/>
                    <a:gd name="connsiteX12" fmla="*/ 3382808 w 3907177"/>
                    <a:gd name="connsiteY12" fmla="*/ 2247161 h 3033282"/>
                    <a:gd name="connsiteX13" fmla="*/ 3351550 w 3907177"/>
                    <a:gd name="connsiteY13" fmla="*/ 2248260 h 3033282"/>
                    <a:gd name="connsiteX14" fmla="*/ 3315694 w 3907177"/>
                    <a:gd name="connsiteY14" fmla="*/ 2268558 h 3033282"/>
                    <a:gd name="connsiteX15" fmla="*/ 3248262 w 3907177"/>
                    <a:gd name="connsiteY15" fmla="*/ 2369622 h 3033282"/>
                    <a:gd name="connsiteX16" fmla="*/ 3195581 w 3907177"/>
                    <a:gd name="connsiteY16" fmla="*/ 2443314 h 3033282"/>
                    <a:gd name="connsiteX17" fmla="*/ 3288300 w 3907177"/>
                    <a:gd name="connsiteY17" fmla="*/ 2346462 h 3033282"/>
                    <a:gd name="connsiteX18" fmla="*/ 3334660 w 3907177"/>
                    <a:gd name="connsiteY18" fmla="*/ 2295930 h 3033282"/>
                    <a:gd name="connsiteX19" fmla="*/ 3404199 w 3907177"/>
                    <a:gd name="connsiteY19" fmla="*/ 2281191 h 3033282"/>
                    <a:gd name="connsiteX20" fmla="*/ 3442129 w 3907177"/>
                    <a:gd name="connsiteY20" fmla="*/ 2291719 h 3033282"/>
                    <a:gd name="connsiteX21" fmla="*/ 3448451 w 3907177"/>
                    <a:gd name="connsiteY21" fmla="*/ 2258031 h 3033282"/>
                    <a:gd name="connsiteX22" fmla="*/ 3432746 w 3907177"/>
                    <a:gd name="connsiteY22" fmla="*/ 2253458 h 3033282"/>
                    <a:gd name="connsiteX23" fmla="*/ 3399309 w 3907177"/>
                    <a:gd name="connsiteY23" fmla="*/ 2247403 h 3033282"/>
                    <a:gd name="connsiteX24" fmla="*/ 3406885 w 3907177"/>
                    <a:gd name="connsiteY24" fmla="*/ 2246720 h 3033282"/>
                    <a:gd name="connsiteX25" fmla="*/ 3422640 w 3907177"/>
                    <a:gd name="connsiteY25" fmla="*/ 2231191 h 3033282"/>
                    <a:gd name="connsiteX26" fmla="*/ 3370122 w 3907177"/>
                    <a:gd name="connsiteY26" fmla="*/ 2208029 h 3033282"/>
                    <a:gd name="connsiteX27" fmla="*/ 3283994 w 3907177"/>
                    <a:gd name="connsiteY27" fmla="*/ 2199606 h 3033282"/>
                    <a:gd name="connsiteX28" fmla="*/ 3868985 w 3907177"/>
                    <a:gd name="connsiteY28" fmla="*/ 2136388 h 3033282"/>
                    <a:gd name="connsiteX29" fmla="*/ 3734396 w 3907177"/>
                    <a:gd name="connsiteY29" fmla="*/ 2199444 h 3033282"/>
                    <a:gd name="connsiteX30" fmla="*/ 3559852 w 3907177"/>
                    <a:gd name="connsiteY30" fmla="*/ 2182629 h 3033282"/>
                    <a:gd name="connsiteX31" fmla="*/ 3641867 w 3907177"/>
                    <a:gd name="connsiteY31" fmla="*/ 2241481 h 3033282"/>
                    <a:gd name="connsiteX32" fmla="*/ 3702852 w 3907177"/>
                    <a:gd name="connsiteY32" fmla="*/ 2239379 h 3033282"/>
                    <a:gd name="connsiteX33" fmla="*/ 3831132 w 3907177"/>
                    <a:gd name="connsiteY33" fmla="*/ 2178425 h 3033282"/>
                    <a:gd name="connsiteX34" fmla="*/ 3868985 w 3907177"/>
                    <a:gd name="connsiteY34" fmla="*/ 2136388 h 3033282"/>
                    <a:gd name="connsiteX35" fmla="*/ 3385344 w 3907177"/>
                    <a:gd name="connsiteY35" fmla="*/ 2089937 h 3033282"/>
                    <a:gd name="connsiteX36" fmla="*/ 3403807 w 3907177"/>
                    <a:gd name="connsiteY36" fmla="*/ 2092045 h 3033282"/>
                    <a:gd name="connsiteX37" fmla="*/ 3420687 w 3907177"/>
                    <a:gd name="connsiteY37" fmla="*/ 2119439 h 3033282"/>
                    <a:gd name="connsiteX38" fmla="*/ 3410137 w 3907177"/>
                    <a:gd name="connsiteY38" fmla="*/ 2151048 h 3033282"/>
                    <a:gd name="connsiteX39" fmla="*/ 3380596 w 3907177"/>
                    <a:gd name="connsiteY39" fmla="*/ 2144726 h 3033282"/>
                    <a:gd name="connsiteX40" fmla="*/ 3353166 w 3907177"/>
                    <a:gd name="connsiteY40" fmla="*/ 2146834 h 3033282"/>
                    <a:gd name="connsiteX41" fmla="*/ 3353166 w 3907177"/>
                    <a:gd name="connsiteY41" fmla="*/ 2113117 h 3033282"/>
                    <a:gd name="connsiteX42" fmla="*/ 3370046 w 3907177"/>
                    <a:gd name="connsiteY42" fmla="*/ 2094152 h 3033282"/>
                    <a:gd name="connsiteX43" fmla="*/ 3385344 w 3907177"/>
                    <a:gd name="connsiteY43" fmla="*/ 2089937 h 3033282"/>
                    <a:gd name="connsiteX44" fmla="*/ 2921466 w 3907177"/>
                    <a:gd name="connsiteY44" fmla="*/ 1940074 h 3033282"/>
                    <a:gd name="connsiteX45" fmla="*/ 2876044 w 3907177"/>
                    <a:gd name="connsiteY45" fmla="*/ 1945069 h 3033282"/>
                    <a:gd name="connsiteX46" fmla="*/ 2796228 w 3907177"/>
                    <a:gd name="connsiteY46" fmla="*/ 1980818 h 3033282"/>
                    <a:gd name="connsiteX47" fmla="*/ 2716411 w 3907177"/>
                    <a:gd name="connsiteY47" fmla="*/ 2018670 h 3033282"/>
                    <a:gd name="connsiteX48" fmla="*/ 2773123 w 3907177"/>
                    <a:gd name="connsiteY48" fmla="*/ 2014464 h 3033282"/>
                    <a:gd name="connsiteX49" fmla="*/ 2813031 w 3907177"/>
                    <a:gd name="connsiteY49" fmla="*/ 2008155 h 3033282"/>
                    <a:gd name="connsiteX50" fmla="*/ 2810931 w 3907177"/>
                    <a:gd name="connsiteY50" fmla="*/ 2075448 h 3033282"/>
                    <a:gd name="connsiteX51" fmla="*/ 2825634 w 3907177"/>
                    <a:gd name="connsiteY51" fmla="*/ 2117505 h 3033282"/>
                    <a:gd name="connsiteX52" fmla="*/ 2817232 w 3907177"/>
                    <a:gd name="connsiteY52" fmla="*/ 2123814 h 3033282"/>
                    <a:gd name="connsiteX53" fmla="*/ 2773123 w 3907177"/>
                    <a:gd name="connsiteY53" fmla="*/ 2157460 h 3033282"/>
                    <a:gd name="connsiteX54" fmla="*/ 2848738 w 3907177"/>
                    <a:gd name="connsiteY54" fmla="*/ 2125917 h 3033282"/>
                    <a:gd name="connsiteX55" fmla="*/ 2941157 w 3907177"/>
                    <a:gd name="connsiteY55" fmla="*/ 2104888 h 3033282"/>
                    <a:gd name="connsiteX56" fmla="*/ 3111292 w 3907177"/>
                    <a:gd name="connsiteY56" fmla="*/ 2106991 h 3033282"/>
                    <a:gd name="connsiteX57" fmla="*/ 3056681 w 3907177"/>
                    <a:gd name="connsiteY57" fmla="*/ 2085962 h 3033282"/>
                    <a:gd name="connsiteX58" fmla="*/ 3016773 w 3907177"/>
                    <a:gd name="connsiteY58" fmla="*/ 2081756 h 3033282"/>
                    <a:gd name="connsiteX59" fmla="*/ 3023074 w 3907177"/>
                    <a:gd name="connsiteY59" fmla="*/ 2027081 h 3033282"/>
                    <a:gd name="connsiteX60" fmla="*/ 2995769 w 3907177"/>
                    <a:gd name="connsiteY60" fmla="*/ 1970303 h 3033282"/>
                    <a:gd name="connsiteX61" fmla="*/ 3018873 w 3907177"/>
                    <a:gd name="connsiteY61" fmla="*/ 1966098 h 3033282"/>
                    <a:gd name="connsiteX62" fmla="*/ 3065083 w 3907177"/>
                    <a:gd name="connsiteY62" fmla="*/ 1957686 h 3033282"/>
                    <a:gd name="connsiteX63" fmla="*/ 2968463 w 3907177"/>
                    <a:gd name="connsiteY63" fmla="*/ 1942966 h 3033282"/>
                    <a:gd name="connsiteX64" fmla="*/ 2921466 w 3907177"/>
                    <a:gd name="connsiteY64" fmla="*/ 1940074 h 3033282"/>
                    <a:gd name="connsiteX65" fmla="*/ 2882143 w 3907177"/>
                    <a:gd name="connsiteY65" fmla="*/ 1689578 h 3033282"/>
                    <a:gd name="connsiteX66" fmla="*/ 2779009 w 3907177"/>
                    <a:gd name="connsiteY66" fmla="*/ 1700880 h 3033282"/>
                    <a:gd name="connsiteX67" fmla="*/ 2720075 w 3907177"/>
                    <a:gd name="connsiteY67" fmla="*/ 1810222 h 3033282"/>
                    <a:gd name="connsiteX68" fmla="*/ 2806371 w 3907177"/>
                    <a:gd name="connsiteY68" fmla="*/ 1730318 h 3033282"/>
                    <a:gd name="connsiteX69" fmla="*/ 2953705 w 3907177"/>
                    <a:gd name="connsiteY69" fmla="*/ 1692469 h 3033282"/>
                    <a:gd name="connsiteX70" fmla="*/ 2882143 w 3907177"/>
                    <a:gd name="connsiteY70" fmla="*/ 1689578 h 3033282"/>
                    <a:gd name="connsiteX71" fmla="*/ 2751741 w 3907177"/>
                    <a:gd name="connsiteY71" fmla="*/ 1152523 h 3033282"/>
                    <a:gd name="connsiteX72" fmla="*/ 2752273 w 3907177"/>
                    <a:gd name="connsiteY72" fmla="*/ 1154187 h 3033282"/>
                    <a:gd name="connsiteX73" fmla="*/ 2764036 w 3907177"/>
                    <a:gd name="connsiteY73" fmla="*/ 1192874 h 3033282"/>
                    <a:gd name="connsiteX74" fmla="*/ 2787833 w 3907177"/>
                    <a:gd name="connsiteY74" fmla="*/ 1274009 h 3033282"/>
                    <a:gd name="connsiteX75" fmla="*/ 2819472 w 3907177"/>
                    <a:gd name="connsiteY75" fmla="*/ 1283014 h 3033282"/>
                    <a:gd name="connsiteX76" fmla="*/ 2820261 w 3907177"/>
                    <a:gd name="connsiteY76" fmla="*/ 1283258 h 3033282"/>
                    <a:gd name="connsiteX77" fmla="*/ 2825890 w 3907177"/>
                    <a:gd name="connsiteY77" fmla="*/ 1283302 h 3033282"/>
                    <a:gd name="connsiteX78" fmla="*/ 2903747 w 3907177"/>
                    <a:gd name="connsiteY78" fmla="*/ 1291542 h 3033282"/>
                    <a:gd name="connsiteX79" fmla="*/ 2899550 w 3907177"/>
                    <a:gd name="connsiteY79" fmla="*/ 1288295 h 3033282"/>
                    <a:gd name="connsiteX80" fmla="*/ 2806596 w 3907177"/>
                    <a:gd name="connsiteY80" fmla="*/ 1216396 h 3033282"/>
                    <a:gd name="connsiteX81" fmla="*/ 2775061 w 3907177"/>
                    <a:gd name="connsiteY81" fmla="*/ 1179930 h 3033282"/>
                    <a:gd name="connsiteX82" fmla="*/ 1695768 w 3907177"/>
                    <a:gd name="connsiteY82" fmla="*/ 862876 h 3033282"/>
                    <a:gd name="connsiteX83" fmla="*/ 2078780 w 3907177"/>
                    <a:gd name="connsiteY83" fmla="*/ 919680 h 3033282"/>
                    <a:gd name="connsiteX84" fmla="*/ 2177689 w 3907177"/>
                    <a:gd name="connsiteY84" fmla="*/ 938615 h 3033282"/>
                    <a:gd name="connsiteX85" fmla="*/ 2274495 w 3907177"/>
                    <a:gd name="connsiteY85" fmla="*/ 997523 h 3033282"/>
                    <a:gd name="connsiteX86" fmla="*/ 2192421 w 3907177"/>
                    <a:gd name="connsiteY86" fmla="*/ 984900 h 3033282"/>
                    <a:gd name="connsiteX87" fmla="*/ 2082989 w 3907177"/>
                    <a:gd name="connsiteY87" fmla="*/ 1031185 h 3033282"/>
                    <a:gd name="connsiteX88" fmla="*/ 2013542 w 3907177"/>
                    <a:gd name="connsiteY88" fmla="*/ 1064846 h 3033282"/>
                    <a:gd name="connsiteX89" fmla="*/ 2177689 w 3907177"/>
                    <a:gd name="connsiteY89" fmla="*/ 1060639 h 3033282"/>
                    <a:gd name="connsiteX90" fmla="*/ 2320793 w 3907177"/>
                    <a:gd name="connsiteY90" fmla="*/ 1102716 h 3033282"/>
                    <a:gd name="connsiteX91" fmla="*/ 2402867 w 3907177"/>
                    <a:gd name="connsiteY91" fmla="*/ 1193182 h 3033282"/>
                    <a:gd name="connsiteX92" fmla="*/ 2477977 w 3907177"/>
                    <a:gd name="connsiteY92" fmla="*/ 1304520 h 3033282"/>
                    <a:gd name="connsiteX93" fmla="*/ 2495231 w 3907177"/>
                    <a:gd name="connsiteY93" fmla="*/ 1302276 h 3033282"/>
                    <a:gd name="connsiteX94" fmla="*/ 2479203 w 3907177"/>
                    <a:gd name="connsiteY94" fmla="*/ 1263722 h 3033282"/>
                    <a:gd name="connsiteX95" fmla="*/ 2352360 w 3907177"/>
                    <a:gd name="connsiteY95" fmla="*/ 974380 h 3033282"/>
                    <a:gd name="connsiteX96" fmla="*/ 2194525 w 3907177"/>
                    <a:gd name="connsiteY96" fmla="*/ 875499 h 3033282"/>
                    <a:gd name="connsiteX97" fmla="*/ 1695768 w 3907177"/>
                    <a:gd name="connsiteY97" fmla="*/ 862876 h 3033282"/>
                    <a:gd name="connsiteX98" fmla="*/ 2884074 w 3907177"/>
                    <a:gd name="connsiteY98" fmla="*/ 435929 h 3033282"/>
                    <a:gd name="connsiteX99" fmla="*/ 2987291 w 3907177"/>
                    <a:gd name="connsiteY99" fmla="*/ 631716 h 3033282"/>
                    <a:gd name="connsiteX100" fmla="*/ 3130531 w 3907177"/>
                    <a:gd name="connsiteY100" fmla="*/ 1008552 h 3033282"/>
                    <a:gd name="connsiteX101" fmla="*/ 3063124 w 3907177"/>
                    <a:gd name="connsiteY101" fmla="*/ 682241 h 3033282"/>
                    <a:gd name="connsiteX102" fmla="*/ 2970440 w 3907177"/>
                    <a:gd name="connsiteY102" fmla="*/ 520138 h 3033282"/>
                    <a:gd name="connsiteX103" fmla="*/ 2884074 w 3907177"/>
                    <a:gd name="connsiteY103" fmla="*/ 435929 h 3033282"/>
                    <a:gd name="connsiteX104" fmla="*/ 990408 w 3907177"/>
                    <a:gd name="connsiteY104" fmla="*/ 698 h 3033282"/>
                    <a:gd name="connsiteX105" fmla="*/ 1039550 w 3907177"/>
                    <a:gd name="connsiteY105" fmla="*/ 863 h 3033282"/>
                    <a:gd name="connsiteX106" fmla="*/ 1348803 w 3907177"/>
                    <a:gd name="connsiteY106" fmla="*/ 72387 h 3033282"/>
                    <a:gd name="connsiteX107" fmla="*/ 1737998 w 3907177"/>
                    <a:gd name="connsiteY107" fmla="*/ 232264 h 3033282"/>
                    <a:gd name="connsiteX108" fmla="*/ 2005176 w 3907177"/>
                    <a:gd name="connsiteY108" fmla="*/ 371104 h 3033282"/>
                    <a:gd name="connsiteX109" fmla="*/ 2203455 w 3907177"/>
                    <a:gd name="connsiteY109" fmla="*/ 477601 h 3033282"/>
                    <a:gd name="connsiteX110" fmla="*/ 2296994 w 3907177"/>
                    <a:gd name="connsiteY110" fmla="*/ 530121 h 3033282"/>
                    <a:gd name="connsiteX111" fmla="*/ 2323986 w 3907177"/>
                    <a:gd name="connsiteY111" fmla="*/ 546882 h 3033282"/>
                    <a:gd name="connsiteX112" fmla="*/ 2357160 w 3907177"/>
                    <a:gd name="connsiteY112" fmla="*/ 567482 h 3033282"/>
                    <a:gd name="connsiteX113" fmla="*/ 2404890 w 3907177"/>
                    <a:gd name="connsiteY113" fmla="*/ 598298 h 3033282"/>
                    <a:gd name="connsiteX114" fmla="*/ 2415440 w 3907177"/>
                    <a:gd name="connsiteY114" fmla="*/ 605928 h 3033282"/>
                    <a:gd name="connsiteX115" fmla="*/ 2362991 w 3907177"/>
                    <a:gd name="connsiteY115" fmla="*/ 493093 h 3033282"/>
                    <a:gd name="connsiteX116" fmla="*/ 2329266 w 3907177"/>
                    <a:gd name="connsiteY116" fmla="*/ 483333 h 3033282"/>
                    <a:gd name="connsiteX117" fmla="*/ 2307060 w 3907177"/>
                    <a:gd name="connsiteY117" fmla="*/ 476906 h 3033282"/>
                    <a:gd name="connsiteX118" fmla="*/ 2313198 w 3907177"/>
                    <a:gd name="connsiteY118" fmla="*/ 470584 h 3033282"/>
                    <a:gd name="connsiteX119" fmla="*/ 2460566 w 3907177"/>
                    <a:gd name="connsiteY119" fmla="*/ 333037 h 3033282"/>
                    <a:gd name="connsiteX120" fmla="*/ 2482676 w 3907177"/>
                    <a:gd name="connsiteY120" fmla="*/ 317005 h 3033282"/>
                    <a:gd name="connsiteX121" fmla="*/ 2522361 w 3907177"/>
                    <a:gd name="connsiteY121" fmla="*/ 296868 h 3033282"/>
                    <a:gd name="connsiteX122" fmla="*/ 2554579 w 3907177"/>
                    <a:gd name="connsiteY122" fmla="*/ 283748 h 3033282"/>
                    <a:gd name="connsiteX123" fmla="*/ 2694384 w 3907177"/>
                    <a:gd name="connsiteY123" fmla="*/ 254812 h 3033282"/>
                    <a:gd name="connsiteX124" fmla="*/ 2798186 w 3907177"/>
                    <a:gd name="connsiteY124" fmla="*/ 277829 h 3033282"/>
                    <a:gd name="connsiteX125" fmla="*/ 2857052 w 3907177"/>
                    <a:gd name="connsiteY125" fmla="*/ 260994 h 3033282"/>
                    <a:gd name="connsiteX126" fmla="*/ 2861191 w 3907177"/>
                    <a:gd name="connsiteY126" fmla="*/ 261705 h 3033282"/>
                    <a:gd name="connsiteX127" fmla="*/ 2866568 w 3907177"/>
                    <a:gd name="connsiteY127" fmla="*/ 262766 h 3033282"/>
                    <a:gd name="connsiteX128" fmla="*/ 2867847 w 3907177"/>
                    <a:gd name="connsiteY128" fmla="*/ 263215 h 3033282"/>
                    <a:gd name="connsiteX129" fmla="*/ 2874182 w 3907177"/>
                    <a:gd name="connsiteY129" fmla="*/ 265939 h 3033282"/>
                    <a:gd name="connsiteX130" fmla="*/ 2878772 w 3907177"/>
                    <a:gd name="connsiteY130" fmla="*/ 265783 h 3033282"/>
                    <a:gd name="connsiteX131" fmla="*/ 2879970 w 3907177"/>
                    <a:gd name="connsiteY131" fmla="*/ 265863 h 3033282"/>
                    <a:gd name="connsiteX132" fmla="*/ 2909084 w 3907177"/>
                    <a:gd name="connsiteY132" fmla="*/ 273357 h 3033282"/>
                    <a:gd name="connsiteX133" fmla="*/ 2989498 w 3907177"/>
                    <a:gd name="connsiteY133" fmla="*/ 315709 h 3033282"/>
                    <a:gd name="connsiteX134" fmla="*/ 3365815 w 3907177"/>
                    <a:gd name="connsiteY134" fmla="*/ 925987 h 3033282"/>
                    <a:gd name="connsiteX135" fmla="*/ 3233368 w 3907177"/>
                    <a:gd name="connsiteY135" fmla="*/ 1376331 h 3033282"/>
                    <a:gd name="connsiteX136" fmla="*/ 3239761 w 3907177"/>
                    <a:gd name="connsiteY136" fmla="*/ 1410216 h 3033282"/>
                    <a:gd name="connsiteX137" fmla="*/ 3243622 w 3907177"/>
                    <a:gd name="connsiteY137" fmla="*/ 1426604 h 3033282"/>
                    <a:gd name="connsiteX138" fmla="*/ 3302854 w 3907177"/>
                    <a:gd name="connsiteY138" fmla="*/ 1472111 h 3033282"/>
                    <a:gd name="connsiteX139" fmla="*/ 3442037 w 3907177"/>
                    <a:gd name="connsiteY139" fmla="*/ 1705090 h 3033282"/>
                    <a:gd name="connsiteX140" fmla="*/ 3433973 w 3907177"/>
                    <a:gd name="connsiteY140" fmla="*/ 1732860 h 3033282"/>
                    <a:gd name="connsiteX141" fmla="*/ 3404867 w 3907177"/>
                    <a:gd name="connsiteY141" fmla="*/ 1673697 h 3033282"/>
                    <a:gd name="connsiteX142" fmla="*/ 3388345 w 3907177"/>
                    <a:gd name="connsiteY142" fmla="*/ 1639131 h 3033282"/>
                    <a:gd name="connsiteX143" fmla="*/ 3377441 w 3907177"/>
                    <a:gd name="connsiteY143" fmla="*/ 1616053 h 3033282"/>
                    <a:gd name="connsiteX144" fmla="*/ 3359581 w 3907177"/>
                    <a:gd name="connsiteY144" fmla="*/ 1565598 h 3033282"/>
                    <a:gd name="connsiteX145" fmla="*/ 3361687 w 3907177"/>
                    <a:gd name="connsiteY145" fmla="*/ 1582431 h 3033282"/>
                    <a:gd name="connsiteX146" fmla="*/ 3374588 w 3907177"/>
                    <a:gd name="connsiteY146" fmla="*/ 1610015 h 3033282"/>
                    <a:gd name="connsiteX147" fmla="*/ 3377441 w 3907177"/>
                    <a:gd name="connsiteY147" fmla="*/ 1616053 h 3033282"/>
                    <a:gd name="connsiteX148" fmla="*/ 3442901 w 3907177"/>
                    <a:gd name="connsiteY148" fmla="*/ 1800978 h 3033282"/>
                    <a:gd name="connsiteX149" fmla="*/ 3440408 w 3907177"/>
                    <a:gd name="connsiteY149" fmla="*/ 1796829 h 3033282"/>
                    <a:gd name="connsiteX150" fmla="*/ 3433154 w 3907177"/>
                    <a:gd name="connsiteY150" fmla="*/ 1784752 h 3033282"/>
                    <a:gd name="connsiteX151" fmla="*/ 3397602 w 3907177"/>
                    <a:gd name="connsiteY151" fmla="*/ 1761774 h 3033282"/>
                    <a:gd name="connsiteX152" fmla="*/ 3349501 w 3907177"/>
                    <a:gd name="connsiteY152" fmla="*/ 1755507 h 3033282"/>
                    <a:gd name="connsiteX153" fmla="*/ 3395510 w 3907177"/>
                    <a:gd name="connsiteY153" fmla="*/ 1772218 h 3033282"/>
                    <a:gd name="connsiteX154" fmla="*/ 3439918 w 3907177"/>
                    <a:gd name="connsiteY154" fmla="*/ 1800713 h 3033282"/>
                    <a:gd name="connsiteX155" fmla="*/ 3444055 w 3907177"/>
                    <a:gd name="connsiteY155" fmla="*/ 1804238 h 3033282"/>
                    <a:gd name="connsiteX156" fmla="*/ 3555468 w 3907177"/>
                    <a:gd name="connsiteY156" fmla="*/ 2118980 h 3033282"/>
                    <a:gd name="connsiteX157" fmla="*/ 3553362 w 3907177"/>
                    <a:gd name="connsiteY157" fmla="*/ 2091890 h 3033282"/>
                    <a:gd name="connsiteX158" fmla="*/ 3553487 w 3907177"/>
                    <a:gd name="connsiteY158" fmla="*/ 2080908 h 3033282"/>
                    <a:gd name="connsiteX159" fmla="*/ 3554536 w 3907177"/>
                    <a:gd name="connsiteY159" fmla="*/ 2083695 h 3033282"/>
                    <a:gd name="connsiteX160" fmla="*/ 3570142 w 3907177"/>
                    <a:gd name="connsiteY160" fmla="*/ 2125146 h 3033282"/>
                    <a:gd name="connsiteX161" fmla="*/ 3570375 w 3907177"/>
                    <a:gd name="connsiteY161" fmla="*/ 2125765 h 3033282"/>
                    <a:gd name="connsiteX162" fmla="*/ 3570326 w 3907177"/>
                    <a:gd name="connsiteY162" fmla="*/ 2125774 h 3033282"/>
                    <a:gd name="connsiteX163" fmla="*/ 3524755 w 3907177"/>
                    <a:gd name="connsiteY163" fmla="*/ 2128437 h 3033282"/>
                    <a:gd name="connsiteX164" fmla="*/ 3520991 w 3907177"/>
                    <a:gd name="connsiteY164" fmla="*/ 2130652 h 3033282"/>
                    <a:gd name="connsiteX165" fmla="*/ 3519898 w 3907177"/>
                    <a:gd name="connsiteY165" fmla="*/ 2125754 h 3033282"/>
                    <a:gd name="connsiteX166" fmla="*/ 3513061 w 3907177"/>
                    <a:gd name="connsiteY166" fmla="*/ 2102599 h 3033282"/>
                    <a:gd name="connsiteX167" fmla="*/ 3485716 w 3907177"/>
                    <a:gd name="connsiteY167" fmla="*/ 2058392 h 3033282"/>
                    <a:gd name="connsiteX168" fmla="*/ 3422611 w 3907177"/>
                    <a:gd name="connsiteY168" fmla="*/ 2039446 h 3033282"/>
                    <a:gd name="connsiteX169" fmla="*/ 3384747 w 3907177"/>
                    <a:gd name="connsiteY169" fmla="*/ 2043657 h 3033282"/>
                    <a:gd name="connsiteX170" fmla="*/ 3334263 w 3907177"/>
                    <a:gd name="connsiteY170" fmla="*/ 2031026 h 3033282"/>
                    <a:gd name="connsiteX171" fmla="*/ 3378437 w 3907177"/>
                    <a:gd name="connsiteY171" fmla="*/ 2058392 h 3033282"/>
                    <a:gd name="connsiteX172" fmla="*/ 3357402 w 3907177"/>
                    <a:gd name="connsiteY172" fmla="*/ 2092073 h 3033282"/>
                    <a:gd name="connsiteX173" fmla="*/ 3351091 w 3907177"/>
                    <a:gd name="connsiteY173" fmla="*/ 2140490 h 3033282"/>
                    <a:gd name="connsiteX174" fmla="*/ 3317435 w 3907177"/>
                    <a:gd name="connsiteY174" fmla="*/ 2140490 h 3033282"/>
                    <a:gd name="connsiteX175" fmla="*/ 3359505 w 3907177"/>
                    <a:gd name="connsiteY175" fmla="*/ 2155225 h 3033282"/>
                    <a:gd name="connsiteX176" fmla="*/ 3416300 w 3907177"/>
                    <a:gd name="connsiteY176" fmla="*/ 2180486 h 3033282"/>
                    <a:gd name="connsiteX177" fmla="*/ 3468953 w 3907177"/>
                    <a:gd name="connsiteY177" fmla="*/ 2204760 h 3033282"/>
                    <a:gd name="connsiteX178" fmla="*/ 3471183 w 3907177"/>
                    <a:gd name="connsiteY178" fmla="*/ 2205864 h 3033282"/>
                    <a:gd name="connsiteX179" fmla="*/ 3465112 w 3907177"/>
                    <a:gd name="connsiteY179" fmla="*/ 2222558 h 3033282"/>
                    <a:gd name="connsiteX180" fmla="*/ 3404088 w 3907177"/>
                    <a:gd name="connsiteY180" fmla="*/ 2397188 h 3033282"/>
                    <a:gd name="connsiteX181" fmla="*/ 3303083 w 3907177"/>
                    <a:gd name="connsiteY181" fmla="*/ 2544467 h 3033282"/>
                    <a:gd name="connsiteX182" fmla="*/ 3395671 w 3907177"/>
                    <a:gd name="connsiteY182" fmla="*/ 2456100 h 3033282"/>
                    <a:gd name="connsiteX183" fmla="*/ 3450382 w 3907177"/>
                    <a:gd name="connsiteY183" fmla="*/ 2386668 h 3033282"/>
                    <a:gd name="connsiteX184" fmla="*/ 3526136 w 3907177"/>
                    <a:gd name="connsiteY184" fmla="*/ 2184686 h 3033282"/>
                    <a:gd name="connsiteX185" fmla="*/ 3618725 w 3907177"/>
                    <a:gd name="connsiteY185" fmla="*/ 2163646 h 3033282"/>
                    <a:gd name="connsiteX186" fmla="*/ 3751294 w 3907177"/>
                    <a:gd name="connsiteY186" fmla="*/ 2136294 h 3033282"/>
                    <a:gd name="connsiteX187" fmla="*/ 3799430 w 3907177"/>
                    <a:gd name="connsiteY187" fmla="*/ 2104735 h 3033282"/>
                    <a:gd name="connsiteX188" fmla="*/ 3810437 w 3907177"/>
                    <a:gd name="connsiteY188" fmla="*/ 2099831 h 3033282"/>
                    <a:gd name="connsiteX189" fmla="*/ 3824461 w 3907177"/>
                    <a:gd name="connsiteY189" fmla="*/ 2097367 h 3033282"/>
                    <a:gd name="connsiteX190" fmla="*/ 3829342 w 3907177"/>
                    <a:gd name="connsiteY190" fmla="*/ 2096510 h 3033282"/>
                    <a:gd name="connsiteX191" fmla="*/ 3845987 w 3907177"/>
                    <a:gd name="connsiteY191" fmla="*/ 2098423 h 3033282"/>
                    <a:gd name="connsiteX192" fmla="*/ 3904907 w 3907177"/>
                    <a:gd name="connsiteY192" fmla="*/ 2180478 h 3033282"/>
                    <a:gd name="connsiteX193" fmla="*/ 3885968 w 3907177"/>
                    <a:gd name="connsiteY193" fmla="*/ 2315133 h 3033282"/>
                    <a:gd name="connsiteX194" fmla="*/ 3884225 w 3907177"/>
                    <a:gd name="connsiteY194" fmla="*/ 2328571 h 3033282"/>
                    <a:gd name="connsiteX195" fmla="*/ 3881324 w 3907177"/>
                    <a:gd name="connsiteY195" fmla="*/ 2344937 h 3033282"/>
                    <a:gd name="connsiteX196" fmla="*/ 3878738 w 3907177"/>
                    <a:gd name="connsiteY196" fmla="*/ 2354578 h 3033282"/>
                    <a:gd name="connsiteX197" fmla="*/ 3857107 w 3907177"/>
                    <a:gd name="connsiteY197" fmla="*/ 2435219 h 3033282"/>
                    <a:gd name="connsiteX198" fmla="*/ 3839183 w 3907177"/>
                    <a:gd name="connsiteY198" fmla="*/ 2502042 h 3033282"/>
                    <a:gd name="connsiteX199" fmla="*/ 3806236 w 3907177"/>
                    <a:gd name="connsiteY199" fmla="*/ 2584501 h 3033282"/>
                    <a:gd name="connsiteX200" fmla="*/ 3612412 w 3907177"/>
                    <a:gd name="connsiteY200" fmla="*/ 2876897 h 3033282"/>
                    <a:gd name="connsiteX201" fmla="*/ 3004275 w 3907177"/>
                    <a:gd name="connsiteY201" fmla="*/ 2912665 h 3033282"/>
                    <a:gd name="connsiteX202" fmla="*/ 2812785 w 3907177"/>
                    <a:gd name="connsiteY202" fmla="*/ 2759074 h 3033282"/>
                    <a:gd name="connsiteX203" fmla="*/ 2726510 w 3907177"/>
                    <a:gd name="connsiteY203" fmla="*/ 2651771 h 3033282"/>
                    <a:gd name="connsiteX204" fmla="*/ 2722301 w 3907177"/>
                    <a:gd name="connsiteY204" fmla="*/ 2655979 h 3033282"/>
                    <a:gd name="connsiteX205" fmla="*/ 2686529 w 3907177"/>
                    <a:gd name="connsiteY205" fmla="*/ 2750658 h 3033282"/>
                    <a:gd name="connsiteX206" fmla="*/ 2646547 w 3907177"/>
                    <a:gd name="connsiteY206" fmla="*/ 2799050 h 3033282"/>
                    <a:gd name="connsiteX207" fmla="*/ 2593940 w 3907177"/>
                    <a:gd name="connsiteY207" fmla="*/ 2887417 h 3033282"/>
                    <a:gd name="connsiteX208" fmla="*/ 2606566 w 3907177"/>
                    <a:gd name="connsiteY208" fmla="*/ 2963160 h 3033282"/>
                    <a:gd name="connsiteX209" fmla="*/ 2724406 w 3907177"/>
                    <a:gd name="connsiteY209" fmla="*/ 3001032 h 3033282"/>
                    <a:gd name="connsiteX210" fmla="*/ 2614983 w 3907177"/>
                    <a:gd name="connsiteY210" fmla="*/ 2916873 h 3033282"/>
                    <a:gd name="connsiteX211" fmla="*/ 2636026 w 3907177"/>
                    <a:gd name="connsiteY211" fmla="*/ 2931601 h 3033282"/>
                    <a:gd name="connsiteX212" fmla="*/ 2741240 w 3907177"/>
                    <a:gd name="connsiteY212" fmla="*/ 2975784 h 3033282"/>
                    <a:gd name="connsiteX213" fmla="*/ 2823307 w 3907177"/>
                    <a:gd name="connsiteY213" fmla="*/ 2935809 h 3033282"/>
                    <a:gd name="connsiteX214" fmla="*/ 2869601 w 3907177"/>
                    <a:gd name="connsiteY214" fmla="*/ 2874793 h 3033282"/>
                    <a:gd name="connsiteX215" fmla="*/ 2909582 w 3907177"/>
                    <a:gd name="connsiteY215" fmla="*/ 2914769 h 3033282"/>
                    <a:gd name="connsiteX216" fmla="*/ 2804368 w 3907177"/>
                    <a:gd name="connsiteY216" fmla="*/ 3009448 h 3033282"/>
                    <a:gd name="connsiteX217" fmla="*/ 2631817 w 3907177"/>
                    <a:gd name="connsiteY217" fmla="*/ 3019968 h 3033282"/>
                    <a:gd name="connsiteX218" fmla="*/ 2592812 w 3907177"/>
                    <a:gd name="connsiteY218" fmla="*/ 2997729 h 3033282"/>
                    <a:gd name="connsiteX219" fmla="*/ 2571463 w 3907177"/>
                    <a:gd name="connsiteY219" fmla="*/ 2978979 h 3033282"/>
                    <a:gd name="connsiteX220" fmla="*/ 2569646 w 3907177"/>
                    <a:gd name="connsiteY220" fmla="*/ 2977384 h 3033282"/>
                    <a:gd name="connsiteX221" fmla="*/ 2550477 w 3907177"/>
                    <a:gd name="connsiteY221" fmla="*/ 2953365 h 3033282"/>
                    <a:gd name="connsiteX222" fmla="*/ 2543509 w 3907177"/>
                    <a:gd name="connsiteY222" fmla="*/ 2942341 h 3033282"/>
                    <a:gd name="connsiteX223" fmla="*/ 2527951 w 3907177"/>
                    <a:gd name="connsiteY223" fmla="*/ 2910199 h 3033282"/>
                    <a:gd name="connsiteX224" fmla="*/ 2522395 w 3907177"/>
                    <a:gd name="connsiteY224" fmla="*/ 2893729 h 3033282"/>
                    <a:gd name="connsiteX225" fmla="*/ 2457162 w 3907177"/>
                    <a:gd name="connsiteY225" fmla="*/ 2748554 h 3033282"/>
                    <a:gd name="connsiteX226" fmla="*/ 2362469 w 3907177"/>
                    <a:gd name="connsiteY226" fmla="*/ 2651771 h 3033282"/>
                    <a:gd name="connsiteX227" fmla="*/ 2340024 w 3907177"/>
                    <a:gd name="connsiteY227" fmla="*/ 2621933 h 3033282"/>
                    <a:gd name="connsiteX228" fmla="*/ 2338457 w 3907177"/>
                    <a:gd name="connsiteY228" fmla="*/ 2619477 h 3033282"/>
                    <a:gd name="connsiteX229" fmla="*/ 2304048 w 3907177"/>
                    <a:gd name="connsiteY229" fmla="*/ 2565541 h 3033282"/>
                    <a:gd name="connsiteX230" fmla="*/ 2335655 w 3907177"/>
                    <a:gd name="connsiteY230" fmla="*/ 2318674 h 3033282"/>
                    <a:gd name="connsiteX231" fmla="*/ 2366996 w 3907177"/>
                    <a:gd name="connsiteY231" fmla="*/ 2274192 h 3033282"/>
                    <a:gd name="connsiteX232" fmla="*/ 2347572 w 3907177"/>
                    <a:gd name="connsiteY232" fmla="*/ 2275513 h 3033282"/>
                    <a:gd name="connsiteX233" fmla="*/ 2320522 w 3907177"/>
                    <a:gd name="connsiteY233" fmla="*/ 2269084 h 3033282"/>
                    <a:gd name="connsiteX234" fmla="*/ 2038565 w 3907177"/>
                    <a:gd name="connsiteY234" fmla="*/ 2062847 h 3033282"/>
                    <a:gd name="connsiteX235" fmla="*/ 2043892 w 3907177"/>
                    <a:gd name="connsiteY235" fmla="*/ 1618938 h 3033282"/>
                    <a:gd name="connsiteX236" fmla="*/ 2058099 w 3907177"/>
                    <a:gd name="connsiteY236" fmla="*/ 1557525 h 3033282"/>
                    <a:gd name="connsiteX237" fmla="*/ 2055755 w 3907177"/>
                    <a:gd name="connsiteY237" fmla="*/ 1558228 h 3033282"/>
                    <a:gd name="connsiteX238" fmla="*/ 2050316 w 3907177"/>
                    <a:gd name="connsiteY238" fmla="*/ 1559430 h 3033282"/>
                    <a:gd name="connsiteX239" fmla="*/ 1525518 w 3907177"/>
                    <a:gd name="connsiteY239" fmla="*/ 1690090 h 3033282"/>
                    <a:gd name="connsiteX240" fmla="*/ 946985 w 3907177"/>
                    <a:gd name="connsiteY240" fmla="*/ 1875211 h 3033282"/>
                    <a:gd name="connsiteX241" fmla="*/ 559893 w 3907177"/>
                    <a:gd name="connsiteY241" fmla="*/ 1858382 h 3033282"/>
                    <a:gd name="connsiteX242" fmla="*/ 412630 w 3907177"/>
                    <a:gd name="connsiteY242" fmla="*/ 1498659 h 3033282"/>
                    <a:gd name="connsiteX243" fmla="*/ 46576 w 3907177"/>
                    <a:gd name="connsiteY243" fmla="*/ 1063204 h 3033282"/>
                    <a:gd name="connsiteX244" fmla="*/ 36057 w 3907177"/>
                    <a:gd name="connsiteY244" fmla="*/ 665615 h 3033282"/>
                    <a:gd name="connsiteX245" fmla="*/ 191735 w 3907177"/>
                    <a:gd name="connsiteY245" fmla="*/ 459457 h 3033282"/>
                    <a:gd name="connsiteX246" fmla="*/ 374762 w 3907177"/>
                    <a:gd name="connsiteY246" fmla="*/ 465768 h 3033282"/>
                    <a:gd name="connsiteX247" fmla="*/ 677704 w 3907177"/>
                    <a:gd name="connsiteY247" fmla="*/ 528878 h 3033282"/>
                    <a:gd name="connsiteX248" fmla="*/ 1090040 w 3907177"/>
                    <a:gd name="connsiteY248" fmla="*/ 713999 h 3033282"/>
                    <a:gd name="connsiteX249" fmla="*/ 736609 w 3907177"/>
                    <a:gd name="connsiteY249" fmla="*/ 514152 h 3033282"/>
                    <a:gd name="connsiteX250" fmla="*/ 503092 w 3907177"/>
                    <a:gd name="connsiteY250" fmla="*/ 423695 h 3033282"/>
                    <a:gd name="connsiteX251" fmla="*/ 700845 w 3907177"/>
                    <a:gd name="connsiteY251" fmla="*/ 246989 h 3033282"/>
                    <a:gd name="connsiteX252" fmla="*/ 867042 w 3907177"/>
                    <a:gd name="connsiteY252" fmla="*/ 47143 h 3033282"/>
                    <a:gd name="connsiteX253" fmla="*/ 990408 w 3907177"/>
                    <a:gd name="connsiteY253" fmla="*/ 698 h 303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3907177" h="3033282">
                      <a:moveTo>
                        <a:pt x="3283994" y="2199606"/>
                      </a:moveTo>
                      <a:cubicBezTo>
                        <a:pt x="3260886" y="2199606"/>
                        <a:pt x="3239879" y="2208029"/>
                        <a:pt x="3216771" y="2237508"/>
                      </a:cubicBezTo>
                      <a:cubicBezTo>
                        <a:pt x="3206268" y="2252247"/>
                        <a:pt x="3191038" y="2271198"/>
                        <a:pt x="3176070" y="2287254"/>
                      </a:cubicBezTo>
                      <a:lnTo>
                        <a:pt x="3157902" y="2304911"/>
                      </a:lnTo>
                      <a:lnTo>
                        <a:pt x="3148728" y="2311436"/>
                      </a:lnTo>
                      <a:cubicBezTo>
                        <a:pt x="3141540" y="2316470"/>
                        <a:pt x="3136944" y="2319628"/>
                        <a:pt x="3136944" y="2319628"/>
                      </a:cubicBezTo>
                      <a:cubicBezTo>
                        <a:pt x="3141671" y="2318049"/>
                        <a:pt x="3147710" y="2313969"/>
                        <a:pt x="3154439" y="2308277"/>
                      </a:cubicBezTo>
                      <a:lnTo>
                        <a:pt x="3157902" y="2304911"/>
                      </a:lnTo>
                      <a:lnTo>
                        <a:pt x="3176070" y="2291992"/>
                      </a:lnTo>
                      <a:cubicBezTo>
                        <a:pt x="3196815" y="2276989"/>
                        <a:pt x="3219922" y="2259617"/>
                        <a:pt x="3229375" y="2250142"/>
                      </a:cubicBezTo>
                      <a:cubicBezTo>
                        <a:pt x="3248282" y="2231191"/>
                        <a:pt x="3283994" y="2231191"/>
                        <a:pt x="3317605" y="2231191"/>
                      </a:cubicBezTo>
                      <a:cubicBezTo>
                        <a:pt x="3341238" y="2231191"/>
                        <a:pt x="3367234" y="2240666"/>
                        <a:pt x="3378755" y="2245404"/>
                      </a:cubicBezTo>
                      <a:lnTo>
                        <a:pt x="3382808" y="2247161"/>
                      </a:lnTo>
                      <a:lnTo>
                        <a:pt x="3351550" y="2248260"/>
                      </a:lnTo>
                      <a:cubicBezTo>
                        <a:pt x="3337425" y="2251320"/>
                        <a:pt x="3324650" y="2257505"/>
                        <a:pt x="3315694" y="2268558"/>
                      </a:cubicBezTo>
                      <a:cubicBezTo>
                        <a:pt x="3281978" y="2310668"/>
                        <a:pt x="3267228" y="2335934"/>
                        <a:pt x="3248262" y="2369622"/>
                      </a:cubicBezTo>
                      <a:cubicBezTo>
                        <a:pt x="3229297" y="2403310"/>
                        <a:pt x="3195581" y="2443314"/>
                        <a:pt x="3195581" y="2443314"/>
                      </a:cubicBezTo>
                      <a:cubicBezTo>
                        <a:pt x="3195581" y="2443314"/>
                        <a:pt x="3273549" y="2363305"/>
                        <a:pt x="3288300" y="2346462"/>
                      </a:cubicBezTo>
                      <a:cubicBezTo>
                        <a:pt x="3303051" y="2327512"/>
                        <a:pt x="3309372" y="2312774"/>
                        <a:pt x="3334660" y="2295930"/>
                      </a:cubicBezTo>
                      <a:cubicBezTo>
                        <a:pt x="3357839" y="2279086"/>
                        <a:pt x="3381019" y="2279086"/>
                        <a:pt x="3404199" y="2281191"/>
                      </a:cubicBezTo>
                      <a:cubicBezTo>
                        <a:pt x="3427378" y="2283297"/>
                        <a:pt x="3442129" y="2291719"/>
                        <a:pt x="3442129" y="2291719"/>
                      </a:cubicBezTo>
                      <a:lnTo>
                        <a:pt x="3448451" y="2258031"/>
                      </a:lnTo>
                      <a:cubicBezTo>
                        <a:pt x="3448451" y="2258031"/>
                        <a:pt x="3442393" y="2255926"/>
                        <a:pt x="3432746" y="2253458"/>
                      </a:cubicBezTo>
                      <a:lnTo>
                        <a:pt x="3399309" y="2247403"/>
                      </a:lnTo>
                      <a:lnTo>
                        <a:pt x="3406885" y="2246720"/>
                      </a:lnTo>
                      <a:cubicBezTo>
                        <a:pt x="3417388" y="2244878"/>
                        <a:pt x="3426842" y="2240666"/>
                        <a:pt x="3422640" y="2231191"/>
                      </a:cubicBezTo>
                      <a:cubicBezTo>
                        <a:pt x="3412137" y="2214346"/>
                        <a:pt x="3391130" y="2216451"/>
                        <a:pt x="3370122" y="2208029"/>
                      </a:cubicBezTo>
                      <a:cubicBezTo>
                        <a:pt x="3349115" y="2201712"/>
                        <a:pt x="3309202" y="2199606"/>
                        <a:pt x="3283994" y="2199606"/>
                      </a:cubicBezTo>
                      <a:close/>
                      <a:moveTo>
                        <a:pt x="3868985" y="2136388"/>
                      </a:moveTo>
                      <a:cubicBezTo>
                        <a:pt x="3868985" y="2136388"/>
                        <a:pt x="3778558" y="2193138"/>
                        <a:pt x="3734396" y="2199444"/>
                      </a:cubicBezTo>
                      <a:cubicBezTo>
                        <a:pt x="3690235" y="2205750"/>
                        <a:pt x="3646073" y="2235176"/>
                        <a:pt x="3559852" y="2182629"/>
                      </a:cubicBezTo>
                      <a:cubicBezTo>
                        <a:pt x="3555646" y="2180527"/>
                        <a:pt x="3604014" y="2239379"/>
                        <a:pt x="3641867" y="2241481"/>
                      </a:cubicBezTo>
                      <a:cubicBezTo>
                        <a:pt x="3681823" y="2243583"/>
                        <a:pt x="3702852" y="2239379"/>
                        <a:pt x="3702852" y="2239379"/>
                      </a:cubicBezTo>
                      <a:cubicBezTo>
                        <a:pt x="3784867" y="2228870"/>
                        <a:pt x="3820617" y="2188935"/>
                        <a:pt x="3831132" y="2178425"/>
                      </a:cubicBezTo>
                      <a:cubicBezTo>
                        <a:pt x="3843750" y="2170018"/>
                        <a:pt x="3868985" y="2136388"/>
                        <a:pt x="3868985" y="2136388"/>
                      </a:cubicBezTo>
                      <a:close/>
                      <a:moveTo>
                        <a:pt x="3385344" y="2089937"/>
                      </a:moveTo>
                      <a:cubicBezTo>
                        <a:pt x="3391674" y="2089411"/>
                        <a:pt x="3398532" y="2089937"/>
                        <a:pt x="3403807" y="2092045"/>
                      </a:cubicBezTo>
                      <a:cubicBezTo>
                        <a:pt x="3412247" y="2096259"/>
                        <a:pt x="3418577" y="2104688"/>
                        <a:pt x="3420687" y="2119439"/>
                      </a:cubicBezTo>
                      <a:cubicBezTo>
                        <a:pt x="3422797" y="2132083"/>
                        <a:pt x="3410137" y="2151048"/>
                        <a:pt x="3410137" y="2151048"/>
                      </a:cubicBezTo>
                      <a:cubicBezTo>
                        <a:pt x="3410137" y="2151048"/>
                        <a:pt x="3389037" y="2144726"/>
                        <a:pt x="3380596" y="2144726"/>
                      </a:cubicBezTo>
                      <a:cubicBezTo>
                        <a:pt x="3374266" y="2142619"/>
                        <a:pt x="3353166" y="2146834"/>
                        <a:pt x="3353166" y="2146834"/>
                      </a:cubicBezTo>
                      <a:lnTo>
                        <a:pt x="3353166" y="2113117"/>
                      </a:lnTo>
                      <a:cubicBezTo>
                        <a:pt x="3353166" y="2113117"/>
                        <a:pt x="3365826" y="2096259"/>
                        <a:pt x="3370046" y="2094152"/>
                      </a:cubicBezTo>
                      <a:cubicBezTo>
                        <a:pt x="3373211" y="2092045"/>
                        <a:pt x="3379014" y="2090464"/>
                        <a:pt x="3385344" y="2089937"/>
                      </a:cubicBezTo>
                      <a:close/>
                      <a:moveTo>
                        <a:pt x="2921466" y="1940074"/>
                      </a:moveTo>
                      <a:cubicBezTo>
                        <a:pt x="2903875" y="1940863"/>
                        <a:pt x="2886546" y="1942966"/>
                        <a:pt x="2876044" y="1945069"/>
                      </a:cubicBezTo>
                      <a:cubicBezTo>
                        <a:pt x="2857140" y="1951377"/>
                        <a:pt x="2819332" y="1968200"/>
                        <a:pt x="2796228" y="1980818"/>
                      </a:cubicBezTo>
                      <a:cubicBezTo>
                        <a:pt x="2773123" y="1995538"/>
                        <a:pt x="2716411" y="2018670"/>
                        <a:pt x="2716411" y="2018670"/>
                      </a:cubicBezTo>
                      <a:cubicBezTo>
                        <a:pt x="2716411" y="2018670"/>
                        <a:pt x="2756319" y="2016567"/>
                        <a:pt x="2773123" y="2014464"/>
                      </a:cubicBezTo>
                      <a:cubicBezTo>
                        <a:pt x="2789926" y="2014464"/>
                        <a:pt x="2813031" y="2008155"/>
                        <a:pt x="2813031" y="2008155"/>
                      </a:cubicBezTo>
                      <a:cubicBezTo>
                        <a:pt x="2813031" y="2008155"/>
                        <a:pt x="2802529" y="2046007"/>
                        <a:pt x="2810931" y="2075448"/>
                      </a:cubicBezTo>
                      <a:cubicBezTo>
                        <a:pt x="2817232" y="2102785"/>
                        <a:pt x="2825634" y="2117505"/>
                        <a:pt x="2825634" y="2117505"/>
                      </a:cubicBezTo>
                      <a:cubicBezTo>
                        <a:pt x="2825634" y="2117505"/>
                        <a:pt x="2825634" y="2119608"/>
                        <a:pt x="2817232" y="2123814"/>
                      </a:cubicBezTo>
                      <a:cubicBezTo>
                        <a:pt x="2810931" y="2125917"/>
                        <a:pt x="2773123" y="2157460"/>
                        <a:pt x="2773123" y="2157460"/>
                      </a:cubicBezTo>
                      <a:cubicBezTo>
                        <a:pt x="2773123" y="2157460"/>
                        <a:pt x="2831935" y="2132226"/>
                        <a:pt x="2848738" y="2125917"/>
                      </a:cubicBezTo>
                      <a:cubicBezTo>
                        <a:pt x="2865542" y="2121711"/>
                        <a:pt x="2901249" y="2113300"/>
                        <a:pt x="2941157" y="2104888"/>
                      </a:cubicBezTo>
                      <a:cubicBezTo>
                        <a:pt x="2981066" y="2096476"/>
                        <a:pt x="3111292" y="2106991"/>
                        <a:pt x="3111292" y="2106991"/>
                      </a:cubicBezTo>
                      <a:cubicBezTo>
                        <a:pt x="3111292" y="2106991"/>
                        <a:pt x="3073484" y="2092271"/>
                        <a:pt x="3056681" y="2085962"/>
                      </a:cubicBezTo>
                      <a:cubicBezTo>
                        <a:pt x="3039878" y="2081756"/>
                        <a:pt x="3016773" y="2081756"/>
                        <a:pt x="3016773" y="2081756"/>
                      </a:cubicBezTo>
                      <a:cubicBezTo>
                        <a:pt x="3016773" y="2081756"/>
                        <a:pt x="3029375" y="2052316"/>
                        <a:pt x="3023074" y="2027081"/>
                      </a:cubicBezTo>
                      <a:cubicBezTo>
                        <a:pt x="3016773" y="1999744"/>
                        <a:pt x="2995769" y="1970303"/>
                        <a:pt x="2995769" y="1970303"/>
                      </a:cubicBezTo>
                      <a:cubicBezTo>
                        <a:pt x="2995769" y="1970303"/>
                        <a:pt x="3002070" y="1966098"/>
                        <a:pt x="3018873" y="1966098"/>
                      </a:cubicBezTo>
                      <a:cubicBezTo>
                        <a:pt x="3035677" y="1963995"/>
                        <a:pt x="3065083" y="1957686"/>
                        <a:pt x="3065083" y="1957686"/>
                      </a:cubicBezTo>
                      <a:cubicBezTo>
                        <a:pt x="3065083" y="1957686"/>
                        <a:pt x="2991568" y="1949274"/>
                        <a:pt x="2968463" y="1942966"/>
                      </a:cubicBezTo>
                      <a:cubicBezTo>
                        <a:pt x="2956910" y="1939811"/>
                        <a:pt x="2939057" y="1939286"/>
                        <a:pt x="2921466" y="1940074"/>
                      </a:cubicBezTo>
                      <a:close/>
                      <a:moveTo>
                        <a:pt x="2882143" y="1689578"/>
                      </a:moveTo>
                      <a:cubicBezTo>
                        <a:pt x="2843731" y="1689315"/>
                        <a:pt x="2800057" y="1691418"/>
                        <a:pt x="2779009" y="1700880"/>
                      </a:cubicBezTo>
                      <a:cubicBezTo>
                        <a:pt x="2736913" y="1717702"/>
                        <a:pt x="2720075" y="1810222"/>
                        <a:pt x="2720075" y="1810222"/>
                      </a:cubicBezTo>
                      <a:cubicBezTo>
                        <a:pt x="2720075" y="1810222"/>
                        <a:pt x="2760066" y="1759756"/>
                        <a:pt x="2806371" y="1730318"/>
                      </a:cubicBezTo>
                      <a:cubicBezTo>
                        <a:pt x="2852676" y="1698777"/>
                        <a:pt x="2953705" y="1692469"/>
                        <a:pt x="2953705" y="1692469"/>
                      </a:cubicBezTo>
                      <a:cubicBezTo>
                        <a:pt x="2953705" y="1692469"/>
                        <a:pt x="2920555" y="1689840"/>
                        <a:pt x="2882143" y="1689578"/>
                      </a:cubicBezTo>
                      <a:close/>
                      <a:moveTo>
                        <a:pt x="2751741" y="1152523"/>
                      </a:moveTo>
                      <a:lnTo>
                        <a:pt x="2752273" y="1154187"/>
                      </a:lnTo>
                      <a:lnTo>
                        <a:pt x="2764036" y="1192874"/>
                      </a:lnTo>
                      <a:lnTo>
                        <a:pt x="2787833" y="1274009"/>
                      </a:lnTo>
                      <a:lnTo>
                        <a:pt x="2819472" y="1283014"/>
                      </a:lnTo>
                      <a:lnTo>
                        <a:pt x="2820261" y="1283258"/>
                      </a:lnTo>
                      <a:lnTo>
                        <a:pt x="2825890" y="1283302"/>
                      </a:lnTo>
                      <a:lnTo>
                        <a:pt x="2903747" y="1291542"/>
                      </a:lnTo>
                      <a:lnTo>
                        <a:pt x="2899550" y="1288295"/>
                      </a:lnTo>
                      <a:cubicBezTo>
                        <a:pt x="2806596" y="1216396"/>
                        <a:pt x="2806596" y="1216396"/>
                        <a:pt x="2806596" y="1216396"/>
                      </a:cubicBezTo>
                      <a:cubicBezTo>
                        <a:pt x="2806596" y="1216396"/>
                        <a:pt x="2794376" y="1202454"/>
                        <a:pt x="2775061" y="1179930"/>
                      </a:cubicBezTo>
                      <a:close/>
                      <a:moveTo>
                        <a:pt x="1695768" y="862876"/>
                      </a:moveTo>
                      <a:cubicBezTo>
                        <a:pt x="2078780" y="919680"/>
                        <a:pt x="2078780" y="919680"/>
                        <a:pt x="2078780" y="919680"/>
                      </a:cubicBezTo>
                      <a:cubicBezTo>
                        <a:pt x="2078780" y="919680"/>
                        <a:pt x="2137705" y="923888"/>
                        <a:pt x="2177689" y="938615"/>
                      </a:cubicBezTo>
                      <a:cubicBezTo>
                        <a:pt x="2217674" y="951238"/>
                        <a:pt x="2274495" y="997523"/>
                        <a:pt x="2274495" y="997523"/>
                      </a:cubicBezTo>
                      <a:cubicBezTo>
                        <a:pt x="2274495" y="997523"/>
                        <a:pt x="2226092" y="984900"/>
                        <a:pt x="2192421" y="984900"/>
                      </a:cubicBezTo>
                      <a:cubicBezTo>
                        <a:pt x="2160854" y="987004"/>
                        <a:pt x="2101929" y="1026977"/>
                        <a:pt x="2082989" y="1031185"/>
                      </a:cubicBezTo>
                      <a:cubicBezTo>
                        <a:pt x="2061944" y="1035392"/>
                        <a:pt x="2013542" y="1064846"/>
                        <a:pt x="2013542" y="1064846"/>
                      </a:cubicBezTo>
                      <a:cubicBezTo>
                        <a:pt x="2013542" y="1064846"/>
                        <a:pt x="2118765" y="1039600"/>
                        <a:pt x="2177689" y="1060639"/>
                      </a:cubicBezTo>
                      <a:cubicBezTo>
                        <a:pt x="2234510" y="1081677"/>
                        <a:pt x="2276599" y="1062742"/>
                        <a:pt x="2320793" y="1102716"/>
                      </a:cubicBezTo>
                      <a:cubicBezTo>
                        <a:pt x="2362882" y="1142689"/>
                        <a:pt x="2402867" y="1193182"/>
                        <a:pt x="2402867" y="1193182"/>
                      </a:cubicBezTo>
                      <a:lnTo>
                        <a:pt x="2477977" y="1304520"/>
                      </a:lnTo>
                      <a:lnTo>
                        <a:pt x="2495231" y="1302276"/>
                      </a:lnTo>
                      <a:lnTo>
                        <a:pt x="2479203" y="1263722"/>
                      </a:lnTo>
                      <a:cubicBezTo>
                        <a:pt x="2435552" y="1159125"/>
                        <a:pt x="2373405" y="1012512"/>
                        <a:pt x="2352360" y="974380"/>
                      </a:cubicBezTo>
                      <a:cubicBezTo>
                        <a:pt x="2320793" y="913369"/>
                        <a:pt x="2238719" y="886019"/>
                        <a:pt x="2194525" y="875499"/>
                      </a:cubicBezTo>
                      <a:cubicBezTo>
                        <a:pt x="2150331" y="862876"/>
                        <a:pt x="1695768" y="862876"/>
                        <a:pt x="1695768" y="862876"/>
                      </a:cubicBezTo>
                      <a:close/>
                      <a:moveTo>
                        <a:pt x="2884074" y="435929"/>
                      </a:moveTo>
                      <a:cubicBezTo>
                        <a:pt x="2884074" y="435929"/>
                        <a:pt x="2919884" y="555927"/>
                        <a:pt x="2987291" y="631716"/>
                      </a:cubicBezTo>
                      <a:cubicBezTo>
                        <a:pt x="3054698" y="705399"/>
                        <a:pt x="3130531" y="1008552"/>
                        <a:pt x="3130531" y="1008552"/>
                      </a:cubicBezTo>
                      <a:cubicBezTo>
                        <a:pt x="3130531" y="1008552"/>
                        <a:pt x="3115786" y="812766"/>
                        <a:pt x="3063124" y="682241"/>
                      </a:cubicBezTo>
                      <a:cubicBezTo>
                        <a:pt x="3063124" y="682241"/>
                        <a:pt x="2993611" y="549612"/>
                        <a:pt x="2970440" y="520138"/>
                      </a:cubicBezTo>
                      <a:cubicBezTo>
                        <a:pt x="2945162" y="490665"/>
                        <a:pt x="2884074" y="435929"/>
                        <a:pt x="2884074" y="435929"/>
                      </a:cubicBezTo>
                      <a:close/>
                      <a:moveTo>
                        <a:pt x="990408" y="698"/>
                      </a:moveTo>
                      <a:cubicBezTo>
                        <a:pt x="1005101" y="-321"/>
                        <a:pt x="1021142" y="-189"/>
                        <a:pt x="1039550" y="863"/>
                      </a:cubicBezTo>
                      <a:cubicBezTo>
                        <a:pt x="1111078" y="5070"/>
                        <a:pt x="1258341" y="38728"/>
                        <a:pt x="1348803" y="72387"/>
                      </a:cubicBezTo>
                      <a:cubicBezTo>
                        <a:pt x="1439264" y="103941"/>
                        <a:pt x="1653848" y="181776"/>
                        <a:pt x="1737998" y="232264"/>
                      </a:cubicBezTo>
                      <a:cubicBezTo>
                        <a:pt x="1830564" y="284855"/>
                        <a:pt x="1914714" y="318513"/>
                        <a:pt x="2005176" y="371104"/>
                      </a:cubicBezTo>
                      <a:cubicBezTo>
                        <a:pt x="2051459" y="397400"/>
                        <a:pt x="2127194" y="436317"/>
                        <a:pt x="2203455" y="477601"/>
                      </a:cubicBezTo>
                      <a:lnTo>
                        <a:pt x="2296994" y="530121"/>
                      </a:lnTo>
                      <a:lnTo>
                        <a:pt x="2323986" y="546882"/>
                      </a:lnTo>
                      <a:lnTo>
                        <a:pt x="2357160" y="567482"/>
                      </a:lnTo>
                      <a:lnTo>
                        <a:pt x="2404890" y="598298"/>
                      </a:lnTo>
                      <a:lnTo>
                        <a:pt x="2415440" y="605928"/>
                      </a:lnTo>
                      <a:lnTo>
                        <a:pt x="2362991" y="493093"/>
                      </a:lnTo>
                      <a:cubicBezTo>
                        <a:pt x="2362991" y="493093"/>
                        <a:pt x="2362991" y="493093"/>
                        <a:pt x="2329266" y="483333"/>
                      </a:cubicBezTo>
                      <a:lnTo>
                        <a:pt x="2307060" y="476906"/>
                      </a:lnTo>
                      <a:lnTo>
                        <a:pt x="2313198" y="470584"/>
                      </a:lnTo>
                      <a:cubicBezTo>
                        <a:pt x="2335494" y="447752"/>
                        <a:pt x="2406858" y="375701"/>
                        <a:pt x="2460566" y="333037"/>
                      </a:cubicBezTo>
                      <a:lnTo>
                        <a:pt x="2482676" y="317005"/>
                      </a:lnTo>
                      <a:lnTo>
                        <a:pt x="2522361" y="296868"/>
                      </a:lnTo>
                      <a:lnTo>
                        <a:pt x="2554579" y="283748"/>
                      </a:lnTo>
                      <a:cubicBezTo>
                        <a:pt x="2588217" y="269017"/>
                        <a:pt x="2633417" y="251656"/>
                        <a:pt x="2694384" y="254812"/>
                      </a:cubicBezTo>
                      <a:cubicBezTo>
                        <a:pt x="2724868" y="256391"/>
                        <a:pt x="2759293" y="263098"/>
                        <a:pt x="2798186" y="277829"/>
                      </a:cubicBezTo>
                      <a:cubicBezTo>
                        <a:pt x="2951656" y="336753"/>
                        <a:pt x="2857052" y="260994"/>
                        <a:pt x="2857052" y="260994"/>
                      </a:cubicBezTo>
                      <a:cubicBezTo>
                        <a:pt x="2857052" y="260994"/>
                        <a:pt x="2858530" y="261224"/>
                        <a:pt x="2861191" y="261705"/>
                      </a:cubicBezTo>
                      <a:lnTo>
                        <a:pt x="2866568" y="262766"/>
                      </a:lnTo>
                      <a:lnTo>
                        <a:pt x="2867847" y="263215"/>
                      </a:lnTo>
                      <a:cubicBezTo>
                        <a:pt x="2872013" y="264887"/>
                        <a:pt x="2874182" y="265939"/>
                        <a:pt x="2874182" y="265939"/>
                      </a:cubicBezTo>
                      <a:cubicBezTo>
                        <a:pt x="2874182" y="265939"/>
                        <a:pt x="2875760" y="265775"/>
                        <a:pt x="2878772" y="265783"/>
                      </a:cubicBezTo>
                      <a:lnTo>
                        <a:pt x="2879970" y="265863"/>
                      </a:lnTo>
                      <a:lnTo>
                        <a:pt x="2909084" y="273357"/>
                      </a:lnTo>
                      <a:cubicBezTo>
                        <a:pt x="2937466" y="282038"/>
                        <a:pt x="2970577" y="295717"/>
                        <a:pt x="2989498" y="315709"/>
                      </a:cubicBezTo>
                      <a:cubicBezTo>
                        <a:pt x="3027340" y="357797"/>
                        <a:pt x="3391043" y="702920"/>
                        <a:pt x="3365815" y="925987"/>
                      </a:cubicBezTo>
                      <a:cubicBezTo>
                        <a:pt x="3351098" y="1060670"/>
                        <a:pt x="3227061" y="1315303"/>
                        <a:pt x="3233368" y="1376331"/>
                      </a:cubicBezTo>
                      <a:cubicBezTo>
                        <a:pt x="3234682" y="1385538"/>
                        <a:pt x="3236920" y="1397159"/>
                        <a:pt x="3239761" y="1410216"/>
                      </a:cubicBezTo>
                      <a:lnTo>
                        <a:pt x="3243622" y="1426604"/>
                      </a:lnTo>
                      <a:lnTo>
                        <a:pt x="3302854" y="1472111"/>
                      </a:lnTo>
                      <a:cubicBezTo>
                        <a:pt x="3370331" y="1532754"/>
                        <a:pt x="3422311" y="1609600"/>
                        <a:pt x="3442037" y="1705090"/>
                      </a:cubicBezTo>
                      <a:lnTo>
                        <a:pt x="3433973" y="1732860"/>
                      </a:lnTo>
                      <a:lnTo>
                        <a:pt x="3404867" y="1673697"/>
                      </a:lnTo>
                      <a:cubicBezTo>
                        <a:pt x="3399074" y="1661664"/>
                        <a:pt x="3393479" y="1649944"/>
                        <a:pt x="3388345" y="1639131"/>
                      </a:cubicBezTo>
                      <a:lnTo>
                        <a:pt x="3377441" y="1616053"/>
                      </a:lnTo>
                      <a:lnTo>
                        <a:pt x="3359581" y="1565598"/>
                      </a:lnTo>
                      <a:cubicBezTo>
                        <a:pt x="3359581" y="1565598"/>
                        <a:pt x="3359581" y="1565598"/>
                        <a:pt x="3361687" y="1582431"/>
                      </a:cubicBezTo>
                      <a:cubicBezTo>
                        <a:pt x="3361687" y="1582431"/>
                        <a:pt x="3366690" y="1593215"/>
                        <a:pt x="3374588" y="1610015"/>
                      </a:cubicBezTo>
                      <a:lnTo>
                        <a:pt x="3377441" y="1616053"/>
                      </a:lnTo>
                      <a:lnTo>
                        <a:pt x="3442901" y="1800978"/>
                      </a:lnTo>
                      <a:lnTo>
                        <a:pt x="3440408" y="1796829"/>
                      </a:lnTo>
                      <a:cubicBezTo>
                        <a:pt x="3438644" y="1793891"/>
                        <a:pt x="3436291" y="1789974"/>
                        <a:pt x="3433154" y="1784752"/>
                      </a:cubicBezTo>
                      <a:cubicBezTo>
                        <a:pt x="3433154" y="1784752"/>
                        <a:pt x="3414332" y="1768041"/>
                        <a:pt x="3397602" y="1761774"/>
                      </a:cubicBezTo>
                      <a:cubicBezTo>
                        <a:pt x="3380871" y="1753418"/>
                        <a:pt x="3349501" y="1755507"/>
                        <a:pt x="3349501" y="1755507"/>
                      </a:cubicBezTo>
                      <a:cubicBezTo>
                        <a:pt x="3349501" y="1755507"/>
                        <a:pt x="3380871" y="1768041"/>
                        <a:pt x="3395510" y="1772218"/>
                      </a:cubicBezTo>
                      <a:cubicBezTo>
                        <a:pt x="3406489" y="1773785"/>
                        <a:pt x="3429233" y="1791802"/>
                        <a:pt x="3439918" y="1800713"/>
                      </a:cubicBezTo>
                      <a:lnTo>
                        <a:pt x="3444055" y="1804238"/>
                      </a:lnTo>
                      <a:lnTo>
                        <a:pt x="3555468" y="2118980"/>
                      </a:lnTo>
                      <a:cubicBezTo>
                        <a:pt x="3555468" y="2118980"/>
                        <a:pt x="3553888" y="2108460"/>
                        <a:pt x="3553362" y="2091890"/>
                      </a:cubicBezTo>
                      <a:lnTo>
                        <a:pt x="3553487" y="2080908"/>
                      </a:lnTo>
                      <a:lnTo>
                        <a:pt x="3554536" y="2083695"/>
                      </a:lnTo>
                      <a:cubicBezTo>
                        <a:pt x="3566426" y="2115277"/>
                        <a:pt x="3569399" y="2123172"/>
                        <a:pt x="3570142" y="2125146"/>
                      </a:cubicBezTo>
                      <a:lnTo>
                        <a:pt x="3570375" y="2125765"/>
                      </a:lnTo>
                      <a:lnTo>
                        <a:pt x="3570326" y="2125774"/>
                      </a:lnTo>
                      <a:cubicBezTo>
                        <a:pt x="3545075" y="2130508"/>
                        <a:pt x="3536395" y="2124591"/>
                        <a:pt x="3524755" y="2128437"/>
                      </a:cubicBezTo>
                      <a:lnTo>
                        <a:pt x="3520991" y="2130652"/>
                      </a:lnTo>
                      <a:lnTo>
                        <a:pt x="3519898" y="2125754"/>
                      </a:lnTo>
                      <a:cubicBezTo>
                        <a:pt x="3517794" y="2116808"/>
                        <a:pt x="3515165" y="2106809"/>
                        <a:pt x="3513061" y="2102599"/>
                      </a:cubicBezTo>
                      <a:cubicBezTo>
                        <a:pt x="3510958" y="2096283"/>
                        <a:pt x="3498337" y="2064707"/>
                        <a:pt x="3485716" y="2058392"/>
                      </a:cubicBezTo>
                      <a:cubicBezTo>
                        <a:pt x="3475198" y="2052077"/>
                        <a:pt x="3435232" y="2037341"/>
                        <a:pt x="3422611" y="2039446"/>
                      </a:cubicBezTo>
                      <a:cubicBezTo>
                        <a:pt x="3409989" y="2039446"/>
                        <a:pt x="3397368" y="2045762"/>
                        <a:pt x="3384747" y="2043657"/>
                      </a:cubicBezTo>
                      <a:cubicBezTo>
                        <a:pt x="3372126" y="2041551"/>
                        <a:pt x="3334263" y="2031026"/>
                        <a:pt x="3334263" y="2031026"/>
                      </a:cubicBezTo>
                      <a:cubicBezTo>
                        <a:pt x="3378437" y="2058392"/>
                        <a:pt x="3378437" y="2058392"/>
                        <a:pt x="3378437" y="2058392"/>
                      </a:cubicBezTo>
                      <a:cubicBezTo>
                        <a:pt x="3378437" y="2058392"/>
                        <a:pt x="3359505" y="2079443"/>
                        <a:pt x="3357402" y="2092073"/>
                      </a:cubicBezTo>
                      <a:cubicBezTo>
                        <a:pt x="3348988" y="2111019"/>
                        <a:pt x="3351091" y="2140490"/>
                        <a:pt x="3351091" y="2140490"/>
                      </a:cubicBezTo>
                      <a:cubicBezTo>
                        <a:pt x="3317435" y="2140490"/>
                        <a:pt x="3317435" y="2140490"/>
                        <a:pt x="3317435" y="2140490"/>
                      </a:cubicBezTo>
                      <a:cubicBezTo>
                        <a:pt x="3317435" y="2140490"/>
                        <a:pt x="3348988" y="2148910"/>
                        <a:pt x="3359505" y="2155225"/>
                      </a:cubicBezTo>
                      <a:cubicBezTo>
                        <a:pt x="3370023" y="2161541"/>
                        <a:pt x="3395265" y="2172066"/>
                        <a:pt x="3416300" y="2180486"/>
                      </a:cubicBezTo>
                      <a:cubicBezTo>
                        <a:pt x="3432076" y="2186801"/>
                        <a:pt x="3457318" y="2199037"/>
                        <a:pt x="3468953" y="2204760"/>
                      </a:cubicBezTo>
                      <a:lnTo>
                        <a:pt x="3471183" y="2205864"/>
                      </a:lnTo>
                      <a:lnTo>
                        <a:pt x="3465112" y="2222558"/>
                      </a:lnTo>
                      <a:cubicBezTo>
                        <a:pt x="3458799" y="2247805"/>
                        <a:pt x="3418818" y="2359317"/>
                        <a:pt x="3404088" y="2397188"/>
                      </a:cubicBezTo>
                      <a:cubicBezTo>
                        <a:pt x="3389358" y="2435060"/>
                        <a:pt x="3303083" y="2544467"/>
                        <a:pt x="3303083" y="2544467"/>
                      </a:cubicBezTo>
                      <a:cubicBezTo>
                        <a:pt x="3303083" y="2544467"/>
                        <a:pt x="3383045" y="2468724"/>
                        <a:pt x="3395671" y="2456100"/>
                      </a:cubicBezTo>
                      <a:cubicBezTo>
                        <a:pt x="3410401" y="2443476"/>
                        <a:pt x="3429339" y="2411916"/>
                        <a:pt x="3450382" y="2386668"/>
                      </a:cubicBezTo>
                      <a:cubicBezTo>
                        <a:pt x="3469321" y="2363525"/>
                        <a:pt x="3515615" y="2209934"/>
                        <a:pt x="3526136" y="2184686"/>
                      </a:cubicBezTo>
                      <a:cubicBezTo>
                        <a:pt x="3538762" y="2157334"/>
                        <a:pt x="3574535" y="2159438"/>
                        <a:pt x="3618725" y="2163646"/>
                      </a:cubicBezTo>
                      <a:cubicBezTo>
                        <a:pt x="3665019" y="2167854"/>
                        <a:pt x="3707104" y="2155230"/>
                        <a:pt x="3751294" y="2136294"/>
                      </a:cubicBezTo>
                      <a:cubicBezTo>
                        <a:pt x="3772337" y="2126826"/>
                        <a:pt x="3786015" y="2113676"/>
                        <a:pt x="3799430" y="2104735"/>
                      </a:cubicBezTo>
                      <a:lnTo>
                        <a:pt x="3810437" y="2099831"/>
                      </a:lnTo>
                      <a:lnTo>
                        <a:pt x="3824461" y="2097367"/>
                      </a:lnTo>
                      <a:lnTo>
                        <a:pt x="3829342" y="2096510"/>
                      </a:lnTo>
                      <a:lnTo>
                        <a:pt x="3845987" y="2098423"/>
                      </a:lnTo>
                      <a:cubicBezTo>
                        <a:pt x="3885968" y="2111046"/>
                        <a:pt x="3894385" y="2134190"/>
                        <a:pt x="3904907" y="2180478"/>
                      </a:cubicBezTo>
                      <a:cubicBezTo>
                        <a:pt x="3915428" y="2226766"/>
                        <a:pt x="3885968" y="2315133"/>
                        <a:pt x="3885968" y="2315133"/>
                      </a:cubicBezTo>
                      <a:cubicBezTo>
                        <a:pt x="3885968" y="2315133"/>
                        <a:pt x="3885508" y="2319834"/>
                        <a:pt x="3884225" y="2328571"/>
                      </a:cubicBezTo>
                      <a:lnTo>
                        <a:pt x="3881324" y="2344937"/>
                      </a:lnTo>
                      <a:lnTo>
                        <a:pt x="3878738" y="2354578"/>
                      </a:lnTo>
                      <a:cubicBezTo>
                        <a:pt x="3870987" y="2383473"/>
                        <a:pt x="3863790" y="2410304"/>
                        <a:pt x="3857107" y="2435219"/>
                      </a:cubicBezTo>
                      <a:lnTo>
                        <a:pt x="3839183" y="2502042"/>
                      </a:lnTo>
                      <a:lnTo>
                        <a:pt x="3806236" y="2584501"/>
                      </a:lnTo>
                      <a:cubicBezTo>
                        <a:pt x="3765301" y="2675605"/>
                        <a:pt x="3703948" y="2779062"/>
                        <a:pt x="3612412" y="2876897"/>
                      </a:cubicBezTo>
                      <a:cubicBezTo>
                        <a:pt x="3370419" y="3137791"/>
                        <a:pt x="3046360" y="2935809"/>
                        <a:pt x="3004275" y="2912665"/>
                      </a:cubicBezTo>
                      <a:cubicBezTo>
                        <a:pt x="2962189" y="2889521"/>
                        <a:pt x="2852767" y="2792738"/>
                        <a:pt x="2812785" y="2759074"/>
                      </a:cubicBezTo>
                      <a:cubicBezTo>
                        <a:pt x="2770700" y="2725410"/>
                        <a:pt x="2726510" y="2651771"/>
                        <a:pt x="2726510" y="2651771"/>
                      </a:cubicBezTo>
                      <a:cubicBezTo>
                        <a:pt x="2726510" y="2651771"/>
                        <a:pt x="2724406" y="2649667"/>
                        <a:pt x="2722301" y="2655979"/>
                      </a:cubicBezTo>
                      <a:cubicBezTo>
                        <a:pt x="2720197" y="2662291"/>
                        <a:pt x="2699154" y="2727514"/>
                        <a:pt x="2686529" y="2750658"/>
                      </a:cubicBezTo>
                      <a:cubicBezTo>
                        <a:pt x="2676007" y="2771698"/>
                        <a:pt x="2661277" y="2782218"/>
                        <a:pt x="2646547" y="2799050"/>
                      </a:cubicBezTo>
                      <a:cubicBezTo>
                        <a:pt x="2633922" y="2817986"/>
                        <a:pt x="2612879" y="2845337"/>
                        <a:pt x="2593940" y="2887417"/>
                      </a:cubicBezTo>
                      <a:cubicBezTo>
                        <a:pt x="2575002" y="2929497"/>
                        <a:pt x="2606566" y="2963160"/>
                        <a:pt x="2606566" y="2963160"/>
                      </a:cubicBezTo>
                      <a:cubicBezTo>
                        <a:pt x="2627609" y="2988408"/>
                        <a:pt x="2697050" y="3005240"/>
                        <a:pt x="2724406" y="3001032"/>
                      </a:cubicBezTo>
                      <a:cubicBezTo>
                        <a:pt x="2654964" y="2986304"/>
                        <a:pt x="2614983" y="2916873"/>
                        <a:pt x="2614983" y="2916873"/>
                      </a:cubicBezTo>
                      <a:cubicBezTo>
                        <a:pt x="2614983" y="2916873"/>
                        <a:pt x="2614983" y="2916873"/>
                        <a:pt x="2636026" y="2931601"/>
                      </a:cubicBezTo>
                      <a:cubicBezTo>
                        <a:pt x="2654964" y="2946329"/>
                        <a:pt x="2688633" y="2969472"/>
                        <a:pt x="2741240" y="2975784"/>
                      </a:cubicBezTo>
                      <a:cubicBezTo>
                        <a:pt x="2793847" y="2982096"/>
                        <a:pt x="2823307" y="2935809"/>
                        <a:pt x="2823307" y="2935809"/>
                      </a:cubicBezTo>
                      <a:cubicBezTo>
                        <a:pt x="2823307" y="2935809"/>
                        <a:pt x="2823307" y="2935809"/>
                        <a:pt x="2869601" y="2874793"/>
                      </a:cubicBezTo>
                      <a:cubicBezTo>
                        <a:pt x="2869601" y="2874793"/>
                        <a:pt x="2869601" y="2874793"/>
                        <a:pt x="2909582" y="2914769"/>
                      </a:cubicBezTo>
                      <a:cubicBezTo>
                        <a:pt x="2909582" y="2914769"/>
                        <a:pt x="2838037" y="2988408"/>
                        <a:pt x="2804368" y="3009448"/>
                      </a:cubicBezTo>
                      <a:cubicBezTo>
                        <a:pt x="2770700" y="3030488"/>
                        <a:pt x="2715988" y="3045216"/>
                        <a:pt x="2631817" y="3019968"/>
                      </a:cubicBezTo>
                      <a:lnTo>
                        <a:pt x="2592812" y="2997729"/>
                      </a:lnTo>
                      <a:lnTo>
                        <a:pt x="2571463" y="2978979"/>
                      </a:lnTo>
                      <a:lnTo>
                        <a:pt x="2569646" y="2977384"/>
                      </a:lnTo>
                      <a:lnTo>
                        <a:pt x="2550477" y="2953365"/>
                      </a:lnTo>
                      <a:lnTo>
                        <a:pt x="2543509" y="2942341"/>
                      </a:lnTo>
                      <a:lnTo>
                        <a:pt x="2527951" y="2910199"/>
                      </a:lnTo>
                      <a:cubicBezTo>
                        <a:pt x="2524104" y="2900173"/>
                        <a:pt x="2522395" y="2893729"/>
                        <a:pt x="2522395" y="2893729"/>
                      </a:cubicBezTo>
                      <a:cubicBezTo>
                        <a:pt x="2522395" y="2893729"/>
                        <a:pt x="2522395" y="2893729"/>
                        <a:pt x="2457162" y="2748554"/>
                      </a:cubicBezTo>
                      <a:cubicBezTo>
                        <a:pt x="2457162" y="2748554"/>
                        <a:pt x="2396138" y="2689642"/>
                        <a:pt x="2362469" y="2651771"/>
                      </a:cubicBezTo>
                      <a:lnTo>
                        <a:pt x="2340024" y="2621933"/>
                      </a:lnTo>
                      <a:lnTo>
                        <a:pt x="2338457" y="2619477"/>
                      </a:lnTo>
                      <a:cubicBezTo>
                        <a:pt x="2304048" y="2565541"/>
                        <a:pt x="2304048" y="2565541"/>
                        <a:pt x="2304048" y="2565541"/>
                      </a:cubicBezTo>
                      <a:cubicBezTo>
                        <a:pt x="2304048" y="2565541"/>
                        <a:pt x="2271838" y="2433449"/>
                        <a:pt x="2335655" y="2318674"/>
                      </a:cubicBezTo>
                      <a:lnTo>
                        <a:pt x="2366996" y="2274192"/>
                      </a:lnTo>
                      <a:lnTo>
                        <a:pt x="2347572" y="2275513"/>
                      </a:lnTo>
                      <a:cubicBezTo>
                        <a:pt x="2338243" y="2274970"/>
                        <a:pt x="2329202" y="2273030"/>
                        <a:pt x="2320522" y="2269084"/>
                      </a:cubicBezTo>
                      <a:cubicBezTo>
                        <a:pt x="2253189" y="2237517"/>
                        <a:pt x="2057503" y="2182801"/>
                        <a:pt x="2038565" y="2062847"/>
                      </a:cubicBezTo>
                      <a:cubicBezTo>
                        <a:pt x="2024363" y="1972882"/>
                        <a:pt x="2014894" y="1779929"/>
                        <a:pt x="2043892" y="1618938"/>
                      </a:cubicBezTo>
                      <a:lnTo>
                        <a:pt x="2058099" y="1557525"/>
                      </a:lnTo>
                      <a:lnTo>
                        <a:pt x="2055755" y="1558228"/>
                      </a:lnTo>
                      <a:lnTo>
                        <a:pt x="2050316" y="1559430"/>
                      </a:lnTo>
                      <a:cubicBezTo>
                        <a:pt x="1969609" y="1577348"/>
                        <a:pt x="1639648" y="1651436"/>
                        <a:pt x="1525518" y="1690090"/>
                      </a:cubicBezTo>
                      <a:cubicBezTo>
                        <a:pt x="1395085" y="1734267"/>
                        <a:pt x="1087937" y="1875211"/>
                        <a:pt x="946985" y="1875211"/>
                      </a:cubicBezTo>
                      <a:cubicBezTo>
                        <a:pt x="751335" y="1873108"/>
                        <a:pt x="559893" y="1858382"/>
                        <a:pt x="559893" y="1858382"/>
                      </a:cubicBezTo>
                      <a:cubicBezTo>
                        <a:pt x="559893" y="1858382"/>
                        <a:pt x="488365" y="1593323"/>
                        <a:pt x="412630" y="1498659"/>
                      </a:cubicBezTo>
                      <a:cubicBezTo>
                        <a:pt x="334791" y="1403995"/>
                        <a:pt x="94962" y="1208355"/>
                        <a:pt x="46576" y="1063204"/>
                      </a:cubicBezTo>
                      <a:cubicBezTo>
                        <a:pt x="293" y="915949"/>
                        <a:pt x="-24952" y="798144"/>
                        <a:pt x="36057" y="665615"/>
                      </a:cubicBezTo>
                      <a:cubicBezTo>
                        <a:pt x="94962" y="535189"/>
                        <a:pt x="191735" y="459457"/>
                        <a:pt x="191735" y="459457"/>
                      </a:cubicBezTo>
                      <a:cubicBezTo>
                        <a:pt x="191735" y="459457"/>
                        <a:pt x="294819" y="455250"/>
                        <a:pt x="374762" y="465768"/>
                      </a:cubicBezTo>
                      <a:cubicBezTo>
                        <a:pt x="456809" y="476287"/>
                        <a:pt x="587242" y="499427"/>
                        <a:pt x="677704" y="528878"/>
                      </a:cubicBezTo>
                      <a:cubicBezTo>
                        <a:pt x="766061" y="558329"/>
                        <a:pt x="1090040" y="713999"/>
                        <a:pt x="1090040" y="713999"/>
                      </a:cubicBezTo>
                      <a:cubicBezTo>
                        <a:pt x="736609" y="514152"/>
                        <a:pt x="736609" y="514152"/>
                        <a:pt x="736609" y="514152"/>
                      </a:cubicBezTo>
                      <a:cubicBezTo>
                        <a:pt x="503092" y="423695"/>
                        <a:pt x="503092" y="423695"/>
                        <a:pt x="503092" y="423695"/>
                      </a:cubicBezTo>
                      <a:cubicBezTo>
                        <a:pt x="503092" y="423695"/>
                        <a:pt x="606176" y="362690"/>
                        <a:pt x="700845" y="246989"/>
                      </a:cubicBezTo>
                      <a:cubicBezTo>
                        <a:pt x="795514" y="131289"/>
                        <a:pt x="803929" y="89216"/>
                        <a:pt x="867042" y="47143"/>
                      </a:cubicBezTo>
                      <a:cubicBezTo>
                        <a:pt x="914377" y="17166"/>
                        <a:pt x="946327" y="3755"/>
                        <a:pt x="990408" y="698"/>
                      </a:cubicBezTo>
                      <a:close/>
                    </a:path>
                  </a:pathLst>
                </a:custGeom>
                <a:solidFill>
                  <a:srgbClr val="FAED22"/>
                </a:solidFill>
                <a:ln w="3175">
                  <a:solidFill>
                    <a:schemeClr val="tx1"/>
                  </a:solidFill>
                </a:ln>
              </p:spPr>
              <p:txBody>
                <a:bodyPr vert="horz" wrap="square" lIns="91427" tIns="45713" rIns="91427" bIns="45713" numCol="1" anchor="t" anchorCtr="0" compatLnSpc="1">
                  <a:prstTxWarp prst="textNoShape">
                    <a:avLst/>
                  </a:prstTxWarp>
                  <a:noAutofit/>
                </a:bodyPr>
                <a:lstStyle/>
                <a:p>
                  <a:pPr defTabSz="932563"/>
                  <a:endParaRPr lang="en-IN">
                    <a:solidFill>
                      <a:srgbClr val="000000"/>
                    </a:solidFill>
                  </a:endParaRPr>
                </a:p>
              </p:txBody>
            </p:sp>
          </p:grpSp>
          <p:sp>
            <p:nvSpPr>
              <p:cNvPr id="120" name="TextBox 119"/>
              <p:cNvSpPr txBox="1"/>
              <p:nvPr/>
            </p:nvSpPr>
            <p:spPr>
              <a:xfrm>
                <a:off x="9169506" y="1779045"/>
                <a:ext cx="914400" cy="417656"/>
              </a:xfrm>
              <a:prstGeom prst="rect">
                <a:avLst/>
              </a:prstGeom>
              <a:noFill/>
            </p:spPr>
            <p:txBody>
              <a:bodyPr wrap="none" lIns="186521" tIns="149217" rIns="186521" bIns="149217" rtlCol="0" anchor="ctr">
                <a:noAutofit/>
              </a:bodyPr>
              <a:lstStyle/>
              <a:p>
                <a:pPr algn="ctr">
                  <a:lnSpc>
                    <a:spcPct val="90000"/>
                  </a:lnSpc>
                  <a:spcAft>
                    <a:spcPts val="612"/>
                  </a:spcAft>
                </a:pPr>
                <a:r>
                  <a:rPr lang="en-US" sz="2448" dirty="0">
                    <a:solidFill>
                      <a:schemeClr val="tx1">
                        <a:lumMod val="65000"/>
                        <a:lumOff val="35000"/>
                      </a:schemeClr>
                    </a:solidFill>
                  </a:rPr>
                  <a:t>Hive</a:t>
                </a:r>
              </a:p>
            </p:txBody>
          </p:sp>
          <p:sp>
            <p:nvSpPr>
              <p:cNvPr id="33" name="Left-Right Arrow 32"/>
              <p:cNvSpPr/>
              <p:nvPr/>
            </p:nvSpPr>
            <p:spPr bwMode="auto">
              <a:xfrm rot="16200000">
                <a:off x="9332344" y="2655518"/>
                <a:ext cx="644990" cy="253602"/>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grpSp>
        <p:sp>
          <p:nvSpPr>
            <p:cNvPr id="34" name="TextBox 33"/>
            <p:cNvSpPr txBox="1"/>
            <p:nvPr/>
          </p:nvSpPr>
          <p:spPr>
            <a:xfrm>
              <a:off x="9539183" y="2611885"/>
              <a:ext cx="914400" cy="366571"/>
            </a:xfrm>
            <a:prstGeom prst="rect">
              <a:avLst/>
            </a:prstGeom>
            <a:noFill/>
          </p:spPr>
          <p:txBody>
            <a:bodyPr wrap="none" lIns="186521" tIns="149217" rIns="186521" bIns="149217" rtlCol="0" anchor="ctr">
              <a:noAutofit/>
            </a:bodyPr>
            <a:lstStyle/>
            <a:p>
              <a:pPr algn="ctr">
                <a:lnSpc>
                  <a:spcPct val="90000"/>
                </a:lnSpc>
                <a:spcAft>
                  <a:spcPts val="612"/>
                </a:spcAft>
              </a:pPr>
              <a:r>
                <a:rPr lang="en-US" sz="1632" dirty="0" err="1">
                  <a:solidFill>
                    <a:schemeClr val="accent1"/>
                  </a:solidFill>
                </a:rPr>
                <a:t>HiveQL</a:t>
              </a:r>
              <a:endParaRPr lang="en-US" sz="1632" dirty="0">
                <a:solidFill>
                  <a:schemeClr val="accent1"/>
                </a:solidFill>
              </a:endParaRPr>
            </a:p>
          </p:txBody>
        </p:sp>
        <p:cxnSp>
          <p:nvCxnSpPr>
            <p:cNvPr id="39" name="Straight Arrow Connector 38"/>
            <p:cNvCxnSpPr/>
            <p:nvPr/>
          </p:nvCxnSpPr>
          <p:spPr>
            <a:xfrm flipH="1">
              <a:off x="7356049" y="4009670"/>
              <a:ext cx="662403" cy="734901"/>
            </a:xfrm>
            <a:prstGeom prst="straightConnector1">
              <a:avLst/>
            </a:prstGeom>
            <a:ln w="57150">
              <a:solidFill>
                <a:schemeClr val="accent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923237" y="4022679"/>
              <a:ext cx="662403" cy="736747"/>
            </a:xfrm>
            <a:prstGeom prst="straightConnector1">
              <a:avLst/>
            </a:prstGeom>
            <a:ln w="57150">
              <a:solidFill>
                <a:schemeClr val="accent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523462" y="1192030"/>
            <a:ext cx="11520866" cy="578106"/>
          </a:xfrm>
          <a:prstGeom prst="rect">
            <a:avLst/>
          </a:prstGeom>
          <a:solidFill>
            <a:schemeClr val="accent3"/>
          </a:solidFill>
        </p:spPr>
        <p:txBody>
          <a:bodyPr wrap="square">
            <a:spAutoFit/>
          </a:bodyPr>
          <a:lstStyle/>
          <a:p>
            <a:pPr algn="ctr">
              <a:lnSpc>
                <a:spcPts val="3672"/>
              </a:lnSpc>
            </a:pPr>
            <a:r>
              <a:rPr lang="en-US" sz="1836" b="1" dirty="0">
                <a:solidFill>
                  <a:schemeClr val="bg1"/>
                </a:solidFill>
                <a:latin typeface="Segoe UI Semibold" panose="020B0702040204020203" pitchFamily="34" charset="0"/>
                <a:cs typeface="Segoe UI Semibold" panose="020B0702040204020203" pitchFamily="34" charset="0"/>
              </a:rPr>
              <a:t>A </a:t>
            </a:r>
            <a:r>
              <a:rPr lang="en-US" sz="1836" dirty="0">
                <a:solidFill>
                  <a:schemeClr val="bg1"/>
                </a:solidFill>
                <a:latin typeface="Segoe UI Semibold" panose="020B0702040204020203" pitchFamily="34" charset="0"/>
                <a:cs typeface="Segoe UI Semibold" panose="020B0702040204020203" pitchFamily="34" charset="0"/>
              </a:rPr>
              <a:t>‘Data Warehouse’ </a:t>
            </a:r>
            <a:r>
              <a:rPr lang="en-US" sz="1836" b="1" dirty="0">
                <a:solidFill>
                  <a:schemeClr val="bg1"/>
                </a:solidFill>
                <a:latin typeface="Segoe UI Semibold" panose="020B0702040204020203" pitchFamily="34" charset="0"/>
                <a:cs typeface="Segoe UI Semibold" panose="020B0702040204020203" pitchFamily="34" charset="0"/>
              </a:rPr>
              <a:t>built using Hadoop for querying and analyzing big data</a:t>
            </a:r>
          </a:p>
        </p:txBody>
      </p:sp>
    </p:spTree>
    <p:extLst>
      <p:ext uri="{BB962C8B-B14F-4D97-AF65-F5344CB8AC3E}">
        <p14:creationId xmlns:p14="http://schemas.microsoft.com/office/powerpoint/2010/main" val="18290512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Storing Results to a File</a:t>
            </a:r>
          </a:p>
        </p:txBody>
      </p:sp>
      <p:sp>
        <p:nvSpPr>
          <p:cNvPr id="7" name="Content Placeholder 2"/>
          <p:cNvSpPr txBox="1">
            <a:spLocks/>
          </p:cNvSpPr>
          <p:nvPr/>
        </p:nvSpPr>
        <p:spPr>
          <a:xfrm>
            <a:off x="2036094" y="1224768"/>
            <a:ext cx="8393430" cy="5010404"/>
          </a:xfrm>
          <a:prstGeom prst="rect">
            <a:avLst/>
          </a:prstGeom>
        </p:spPr>
        <p:txBody>
          <a:bodyPr vert="horz" lIns="92637" tIns="46319" rIns="92637" bIns="46319"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63084">
              <a:buNone/>
              <a:defRPr/>
            </a:pPr>
            <a:r>
              <a:rPr lang="en-US" sz="2856" b="1" dirty="0">
                <a:solidFill>
                  <a:sysClr val="windowText" lastClr="000000"/>
                </a:solidFill>
                <a:latin typeface="Courier New"/>
                <a:cs typeface="Courier New"/>
              </a:rPr>
              <a:t>INSERT OVERWRITE DIRECTORY </a:t>
            </a:r>
            <a:br>
              <a:rPr lang="en-US" sz="2856" b="1" dirty="0">
                <a:solidFill>
                  <a:sysClr val="windowText" lastClr="000000"/>
                </a:solidFill>
                <a:latin typeface="Courier New"/>
                <a:cs typeface="Courier New"/>
              </a:rPr>
            </a:br>
            <a:r>
              <a:rPr lang="en-US" sz="2856" b="1" dirty="0">
                <a:solidFill>
                  <a:sysClr val="windowText" lastClr="000000"/>
                </a:solidFill>
                <a:latin typeface="Courier New"/>
                <a:cs typeface="Courier New"/>
              </a:rPr>
              <a:t>	</a:t>
            </a:r>
            <a:r>
              <a:rPr lang="en-US" sz="2856" dirty="0">
                <a:solidFill>
                  <a:sysClr val="windowText" lastClr="000000"/>
                </a:solidFill>
                <a:latin typeface="Courier New"/>
                <a:cs typeface="Courier New"/>
              </a:rPr>
              <a:t>'/user/train/ca_or_sd/' </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from names</a:t>
            </a:r>
          </a:p>
          <a:p>
            <a:pPr marL="0" indent="0" defTabSz="463084">
              <a:buNone/>
              <a:defRPr/>
            </a:pPr>
            <a:r>
              <a:rPr lang="en-US" sz="2856" dirty="0">
                <a:solidFill>
                  <a:sysClr val="windowText" lastClr="000000"/>
                </a:solidFill>
                <a:latin typeface="Courier New"/>
                <a:cs typeface="Courier New"/>
              </a:rPr>
              <a:t>		select name, state </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where state = 'CA' </a:t>
            </a:r>
          </a:p>
          <a:p>
            <a:pPr marL="0" indent="0" defTabSz="463084">
              <a:buNone/>
              <a:defRPr/>
            </a:pPr>
            <a:r>
              <a:rPr lang="en-US" sz="2856" dirty="0">
                <a:solidFill>
                  <a:sysClr val="windowText" lastClr="000000"/>
                </a:solidFill>
                <a:latin typeface="Courier New"/>
                <a:cs typeface="Courier New"/>
              </a:rPr>
              <a:t>		or state = 'SD';</a:t>
            </a:r>
          </a:p>
          <a:p>
            <a:pPr marL="0" indent="0" defTabSz="463084">
              <a:buNone/>
              <a:defRPr/>
            </a:pPr>
            <a:endParaRPr lang="en-US" sz="2856" dirty="0">
              <a:solidFill>
                <a:sysClr val="windowText" lastClr="000000"/>
              </a:solidFill>
              <a:latin typeface="Courier New"/>
              <a:cs typeface="Courier New"/>
            </a:endParaRPr>
          </a:p>
          <a:p>
            <a:pPr marL="0" indent="0" defTabSz="463084">
              <a:buNone/>
              <a:defRPr/>
            </a:pPr>
            <a:r>
              <a:rPr lang="en-US" sz="2856" dirty="0">
                <a:solidFill>
                  <a:sysClr val="windowText" lastClr="000000"/>
                </a:solidFill>
                <a:latin typeface="Courier New"/>
                <a:cs typeface="Courier New"/>
              </a:rPr>
              <a:t>INSERT OVERWRITE </a:t>
            </a:r>
            <a:r>
              <a:rPr lang="en-US" sz="2856" b="1" dirty="0">
                <a:solidFill>
                  <a:sysClr val="windowText" lastClr="000000"/>
                </a:solidFill>
                <a:latin typeface="Courier New"/>
                <a:cs typeface="Courier New"/>
              </a:rPr>
              <a:t>LOCAL</a:t>
            </a:r>
            <a:r>
              <a:rPr lang="en-US" sz="2856" dirty="0">
                <a:solidFill>
                  <a:sysClr val="windowText" lastClr="000000"/>
                </a:solidFill>
                <a:latin typeface="Courier New"/>
                <a:cs typeface="Courier New"/>
              </a:rPr>
              <a:t> DIRECTORY</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'/tmp/myresults/' </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SELECT * FROM bucketnames </a:t>
            </a:r>
            <a:br>
              <a:rPr lang="en-US" sz="2856" dirty="0">
                <a:solidFill>
                  <a:sysClr val="windowText" lastClr="000000"/>
                </a:solidFill>
                <a:latin typeface="Courier New"/>
                <a:cs typeface="Courier New"/>
              </a:rPr>
            </a:br>
            <a:r>
              <a:rPr lang="en-US" sz="2856" dirty="0">
                <a:solidFill>
                  <a:sysClr val="windowText" lastClr="000000"/>
                </a:solidFill>
                <a:latin typeface="Courier New"/>
                <a:cs typeface="Courier New"/>
              </a:rPr>
              <a:t>	ORDER BY age;</a:t>
            </a:r>
          </a:p>
          <a:p>
            <a:pPr marL="0" indent="0" defTabSz="463084">
              <a:buNone/>
              <a:defRPr/>
            </a:pPr>
            <a:endParaRPr lang="en-US" sz="2856" dirty="0">
              <a:solidFill>
                <a:sysClr val="windowText" lastClr="000000"/>
              </a:solidFill>
              <a:latin typeface="Courier New"/>
              <a:cs typeface="Courier New"/>
            </a:endParaRPr>
          </a:p>
          <a:p>
            <a:pPr marL="0" indent="0" defTabSz="463084">
              <a:buNone/>
              <a:defRPr/>
            </a:pPr>
            <a:endParaRPr lang="en-US" sz="2856" dirty="0">
              <a:solidFill>
                <a:sysClr val="windowText" lastClr="000000"/>
              </a:solidFill>
              <a:latin typeface="Calibri"/>
            </a:endParaRPr>
          </a:p>
        </p:txBody>
      </p:sp>
      <p:sp>
        <p:nvSpPr>
          <p:cNvPr id="8" name="Rectangle 7"/>
          <p:cNvSpPr/>
          <p:nvPr/>
        </p:nvSpPr>
        <p:spPr>
          <a:xfrm>
            <a:off x="1915925" y="1237714"/>
            <a:ext cx="8608647" cy="2624173"/>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9" name="Rectangle 8"/>
          <p:cNvSpPr/>
          <p:nvPr/>
        </p:nvSpPr>
        <p:spPr>
          <a:xfrm>
            <a:off x="1915042" y="4274213"/>
            <a:ext cx="8608647" cy="1798738"/>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2953388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Specifying MapReduce Properties</a:t>
            </a:r>
          </a:p>
        </p:txBody>
      </p:sp>
      <p:sp>
        <p:nvSpPr>
          <p:cNvPr id="8" name="Content Placeholder 2"/>
          <p:cNvSpPr txBox="1">
            <a:spLocks/>
          </p:cNvSpPr>
          <p:nvPr/>
        </p:nvSpPr>
        <p:spPr>
          <a:xfrm>
            <a:off x="2023144" y="1244906"/>
            <a:ext cx="8540419" cy="5010404"/>
          </a:xfrm>
          <a:prstGeom prst="rect">
            <a:avLst/>
          </a:prstGeom>
        </p:spPr>
        <p:txBody>
          <a:bodyPr vert="horz" lIns="92637" tIns="46319" rIns="92637" bIns="4631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56" b="1" dirty="0">
                <a:latin typeface="Courier New"/>
                <a:cs typeface="Courier New"/>
              </a:rPr>
              <a:t>SET</a:t>
            </a:r>
            <a:r>
              <a:rPr lang="en-US" sz="2856" dirty="0">
                <a:latin typeface="Courier New"/>
                <a:cs typeface="Courier New"/>
              </a:rPr>
              <a:t> mapreduce.job.reduces = 12</a:t>
            </a:r>
          </a:p>
          <a:p>
            <a:pPr marL="0" indent="0">
              <a:buNone/>
            </a:pPr>
            <a:endParaRPr lang="en-US" sz="2856" dirty="0">
              <a:latin typeface="Courier New"/>
              <a:cs typeface="Courier New"/>
            </a:endParaRPr>
          </a:p>
          <a:p>
            <a:pPr marL="0" indent="0">
              <a:buNone/>
            </a:pPr>
            <a:r>
              <a:rPr lang="en-US" sz="2856" dirty="0">
                <a:latin typeface="Courier New"/>
                <a:cs typeface="Courier New"/>
              </a:rPr>
              <a:t>hive -f myscript.hive </a:t>
            </a:r>
          </a:p>
          <a:p>
            <a:pPr marL="0" indent="0">
              <a:buNone/>
            </a:pPr>
            <a:r>
              <a:rPr lang="en-US" sz="2856" dirty="0">
                <a:latin typeface="Courier New"/>
                <a:cs typeface="Courier New"/>
              </a:rPr>
              <a:t> </a:t>
            </a:r>
            <a:r>
              <a:rPr lang="en-US" sz="2856" b="1" dirty="0">
                <a:latin typeface="Courier New"/>
                <a:cs typeface="Courier New"/>
              </a:rPr>
              <a:t>-hiveconf mapreduce.job.reduces=12</a:t>
            </a:r>
          </a:p>
          <a:p>
            <a:pPr marL="0" indent="0">
              <a:buNone/>
            </a:pPr>
            <a:endParaRPr lang="en-US" sz="2856" dirty="0">
              <a:latin typeface="Courier New"/>
              <a:cs typeface="Courier New"/>
            </a:endParaRPr>
          </a:p>
          <a:p>
            <a:pPr marL="0" indent="0">
              <a:buNone/>
            </a:pPr>
            <a:r>
              <a:rPr lang="en-US" sz="2856" dirty="0">
                <a:latin typeface="Courier New"/>
                <a:cs typeface="Courier New"/>
              </a:rPr>
              <a:t>SELECT * FROM names </a:t>
            </a:r>
          </a:p>
          <a:p>
            <a:pPr marL="0" indent="0">
              <a:buNone/>
            </a:pPr>
            <a:r>
              <a:rPr lang="en-US" sz="2856" dirty="0">
                <a:latin typeface="Courier New"/>
                <a:cs typeface="Courier New"/>
              </a:rPr>
              <a:t>      WHERE age = </a:t>
            </a:r>
            <a:r>
              <a:rPr lang="en-US" sz="2856" b="1" dirty="0">
                <a:latin typeface="Courier New"/>
                <a:cs typeface="Courier New"/>
              </a:rPr>
              <a:t>${age}</a:t>
            </a:r>
          </a:p>
          <a:p>
            <a:pPr marL="0" indent="0">
              <a:buNone/>
            </a:pPr>
            <a:r>
              <a:rPr lang="en-US" sz="2856" dirty="0">
                <a:latin typeface="Courier New"/>
                <a:cs typeface="Courier New"/>
              </a:rPr>
              <a:t>hive -f myscript.hive </a:t>
            </a:r>
            <a:r>
              <a:rPr lang="en-US" sz="2856" b="1" dirty="0">
                <a:latin typeface="Courier New"/>
                <a:cs typeface="Courier New"/>
              </a:rPr>
              <a:t>-hivevar age=33</a:t>
            </a:r>
          </a:p>
        </p:txBody>
      </p:sp>
      <p:sp>
        <p:nvSpPr>
          <p:cNvPr id="9" name="Rectangle 8"/>
          <p:cNvSpPr/>
          <p:nvPr/>
        </p:nvSpPr>
        <p:spPr>
          <a:xfrm>
            <a:off x="1902972" y="1257916"/>
            <a:ext cx="8608647" cy="636505"/>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10" name="Rectangle 9"/>
          <p:cNvSpPr/>
          <p:nvPr/>
        </p:nvSpPr>
        <p:spPr>
          <a:xfrm>
            <a:off x="1890922" y="2328955"/>
            <a:ext cx="8608647" cy="1128739"/>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11" name="Rectangle 10"/>
          <p:cNvSpPr/>
          <p:nvPr/>
        </p:nvSpPr>
        <p:spPr>
          <a:xfrm>
            <a:off x="1890923" y="3959290"/>
            <a:ext cx="8608647" cy="1575405"/>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471856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201676"/>
          </a:xfrm>
        </p:spPr>
        <p:txBody>
          <a:bodyPr/>
          <a:lstStyle/>
          <a:p>
            <a:r>
              <a:rPr lang="en-US" sz="7343" dirty="0"/>
              <a:t>Hive Join Strategies</a:t>
            </a:r>
          </a:p>
        </p:txBody>
      </p:sp>
    </p:spTree>
    <p:extLst>
      <p:ext uri="{BB962C8B-B14F-4D97-AF65-F5344CB8AC3E}">
        <p14:creationId xmlns:p14="http://schemas.microsoft.com/office/powerpoint/2010/main" val="29297978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Hive Join Strategies</a:t>
            </a:r>
          </a:p>
        </p:txBody>
      </p:sp>
      <p:graphicFrame>
        <p:nvGraphicFramePr>
          <p:cNvPr id="5" name="Table 4"/>
          <p:cNvGraphicFramePr>
            <a:graphicFrameLocks noGrp="1"/>
          </p:cNvGraphicFramePr>
          <p:nvPr>
            <p:extLst/>
          </p:nvPr>
        </p:nvGraphicFramePr>
        <p:xfrm>
          <a:off x="1943000" y="1504150"/>
          <a:ext cx="8560122" cy="4216568"/>
        </p:xfrm>
        <a:graphic>
          <a:graphicData uri="http://schemas.openxmlformats.org/drawingml/2006/table">
            <a:tbl>
              <a:tblPr firstRow="1" bandRow="1">
                <a:tableStyleId>{5C22544A-7EE6-4342-B048-85BDC9FD1C3A}</a:tableStyleId>
              </a:tblPr>
              <a:tblGrid>
                <a:gridCol w="1328544">
                  <a:extLst>
                    <a:ext uri="{9D8B030D-6E8A-4147-A177-3AD203B41FA5}">
                      <a16:colId xmlns:a16="http://schemas.microsoft.com/office/drawing/2014/main" val="20000"/>
                    </a:ext>
                  </a:extLst>
                </a:gridCol>
                <a:gridCol w="2828966">
                  <a:extLst>
                    <a:ext uri="{9D8B030D-6E8A-4147-A177-3AD203B41FA5}">
                      <a16:colId xmlns:a16="http://schemas.microsoft.com/office/drawing/2014/main" val="20001"/>
                    </a:ext>
                  </a:extLst>
                </a:gridCol>
                <a:gridCol w="2201306">
                  <a:extLst>
                    <a:ext uri="{9D8B030D-6E8A-4147-A177-3AD203B41FA5}">
                      <a16:colId xmlns:a16="http://schemas.microsoft.com/office/drawing/2014/main" val="20002"/>
                    </a:ext>
                  </a:extLst>
                </a:gridCol>
                <a:gridCol w="2201306">
                  <a:extLst>
                    <a:ext uri="{9D8B030D-6E8A-4147-A177-3AD203B41FA5}">
                      <a16:colId xmlns:a16="http://schemas.microsoft.com/office/drawing/2014/main" val="20003"/>
                    </a:ext>
                  </a:extLst>
                </a:gridCol>
              </a:tblGrid>
              <a:tr h="448104">
                <a:tc>
                  <a:txBody>
                    <a:bodyPr/>
                    <a:lstStyle>
                      <a:lvl1pPr marL="0" algn="l" defTabSz="457200" rtl="0" eaLnBrk="1" latinLnBrk="0" hangingPunct="1">
                        <a:defRPr sz="1800" b="1" kern="1200">
                          <a:solidFill>
                            <a:schemeClr val="tx1"/>
                          </a:solidFill>
                          <a:latin typeface="Calibri"/>
                          <a:ea typeface=""/>
                          <a:cs typeface=""/>
                        </a:defRPr>
                      </a:lvl1pPr>
                      <a:lvl2pPr marL="457200" algn="l" defTabSz="457200" rtl="0" eaLnBrk="1" latinLnBrk="0" hangingPunct="1">
                        <a:defRPr sz="1800" b="1" kern="1200">
                          <a:solidFill>
                            <a:schemeClr val="tx1"/>
                          </a:solidFill>
                          <a:latin typeface="Calibri"/>
                          <a:ea typeface=""/>
                          <a:cs typeface=""/>
                        </a:defRPr>
                      </a:lvl2pPr>
                      <a:lvl3pPr marL="914400" algn="l" defTabSz="457200" rtl="0" eaLnBrk="1" latinLnBrk="0" hangingPunct="1">
                        <a:defRPr sz="1800" b="1" kern="1200">
                          <a:solidFill>
                            <a:schemeClr val="tx1"/>
                          </a:solidFill>
                          <a:latin typeface="Calibri"/>
                          <a:ea typeface=""/>
                          <a:cs typeface=""/>
                        </a:defRPr>
                      </a:lvl3pPr>
                      <a:lvl4pPr marL="1371600" algn="l" defTabSz="457200" rtl="0" eaLnBrk="1" latinLnBrk="0" hangingPunct="1">
                        <a:defRPr sz="1800" b="1" kern="1200">
                          <a:solidFill>
                            <a:schemeClr val="tx1"/>
                          </a:solidFill>
                          <a:latin typeface="Calibri"/>
                          <a:ea typeface=""/>
                          <a:cs typeface=""/>
                        </a:defRPr>
                      </a:lvl4pPr>
                      <a:lvl5pPr marL="1828800" algn="l" defTabSz="457200" rtl="0" eaLnBrk="1" latinLnBrk="0" hangingPunct="1">
                        <a:defRPr sz="1800" b="1" kern="1200">
                          <a:solidFill>
                            <a:schemeClr val="tx1"/>
                          </a:solidFill>
                          <a:latin typeface="Calibri"/>
                          <a:ea typeface=""/>
                          <a:cs typeface=""/>
                        </a:defRPr>
                      </a:lvl5pPr>
                      <a:lvl6pPr marL="2286000" algn="l" defTabSz="457200" rtl="0" eaLnBrk="1" latinLnBrk="0" hangingPunct="1">
                        <a:defRPr sz="1800" b="1" kern="1200">
                          <a:solidFill>
                            <a:schemeClr val="tx1"/>
                          </a:solidFill>
                          <a:latin typeface="Calibri"/>
                          <a:ea typeface=""/>
                          <a:cs typeface=""/>
                        </a:defRPr>
                      </a:lvl6pPr>
                      <a:lvl7pPr marL="2743200" algn="l" defTabSz="457200" rtl="0" eaLnBrk="1" latinLnBrk="0" hangingPunct="1">
                        <a:defRPr sz="1800" b="1" kern="1200">
                          <a:solidFill>
                            <a:schemeClr val="tx1"/>
                          </a:solidFill>
                          <a:latin typeface="Calibri"/>
                          <a:ea typeface=""/>
                          <a:cs typeface=""/>
                        </a:defRPr>
                      </a:lvl7pPr>
                      <a:lvl8pPr marL="3200400" algn="l" defTabSz="457200" rtl="0" eaLnBrk="1" latinLnBrk="0" hangingPunct="1">
                        <a:defRPr sz="1800" b="1" kern="1200">
                          <a:solidFill>
                            <a:schemeClr val="tx1"/>
                          </a:solidFill>
                          <a:latin typeface="Calibri"/>
                          <a:ea typeface=""/>
                          <a:cs typeface=""/>
                        </a:defRPr>
                      </a:lvl8pPr>
                      <a:lvl9pPr marL="3657600" algn="l" defTabSz="457200" rtl="0" eaLnBrk="1" latinLnBrk="0" hangingPunct="1">
                        <a:defRPr sz="1800" b="1" kern="1200">
                          <a:solidFill>
                            <a:schemeClr val="tx1"/>
                          </a:solidFill>
                          <a:latin typeface="Calibri"/>
                          <a:ea typeface=""/>
                          <a:cs typeface=""/>
                        </a:defRPr>
                      </a:lvl9pPr>
                    </a:lstStyle>
                    <a:p>
                      <a:pPr algn="ctr"/>
                      <a:r>
                        <a:rPr lang="en-US" sz="2200" dirty="0"/>
                        <a:t>Type</a:t>
                      </a:r>
                      <a:endParaRPr lang="en-US" sz="2200" b="1" dirty="0">
                        <a:solidFill>
                          <a:schemeClr val="bg2"/>
                        </a:solidFill>
                        <a:latin typeface="Calibri" panose="020F0502020204030204" pitchFamily="34" charset="0"/>
                      </a:endParaRPr>
                    </a:p>
                  </a:txBody>
                  <a:tcPr marL="93260" marR="93260" marT="46630" marB="46630"/>
                </a:tc>
                <a:tc>
                  <a:txBody>
                    <a:bodyPr/>
                    <a:lstStyle>
                      <a:lvl1pPr marL="0" algn="l" defTabSz="457200" rtl="0" eaLnBrk="1" latinLnBrk="0" hangingPunct="1">
                        <a:defRPr sz="1800" b="1" kern="1200">
                          <a:solidFill>
                            <a:schemeClr val="tx1"/>
                          </a:solidFill>
                          <a:latin typeface="Calibri"/>
                          <a:ea typeface=""/>
                          <a:cs typeface=""/>
                        </a:defRPr>
                      </a:lvl1pPr>
                      <a:lvl2pPr marL="457200" algn="l" defTabSz="457200" rtl="0" eaLnBrk="1" latinLnBrk="0" hangingPunct="1">
                        <a:defRPr sz="1800" b="1" kern="1200">
                          <a:solidFill>
                            <a:schemeClr val="tx1"/>
                          </a:solidFill>
                          <a:latin typeface="Calibri"/>
                          <a:ea typeface=""/>
                          <a:cs typeface=""/>
                        </a:defRPr>
                      </a:lvl2pPr>
                      <a:lvl3pPr marL="914400" algn="l" defTabSz="457200" rtl="0" eaLnBrk="1" latinLnBrk="0" hangingPunct="1">
                        <a:defRPr sz="1800" b="1" kern="1200">
                          <a:solidFill>
                            <a:schemeClr val="tx1"/>
                          </a:solidFill>
                          <a:latin typeface="Calibri"/>
                          <a:ea typeface=""/>
                          <a:cs typeface=""/>
                        </a:defRPr>
                      </a:lvl3pPr>
                      <a:lvl4pPr marL="1371600" algn="l" defTabSz="457200" rtl="0" eaLnBrk="1" latinLnBrk="0" hangingPunct="1">
                        <a:defRPr sz="1800" b="1" kern="1200">
                          <a:solidFill>
                            <a:schemeClr val="tx1"/>
                          </a:solidFill>
                          <a:latin typeface="Calibri"/>
                          <a:ea typeface=""/>
                          <a:cs typeface=""/>
                        </a:defRPr>
                      </a:lvl4pPr>
                      <a:lvl5pPr marL="1828800" algn="l" defTabSz="457200" rtl="0" eaLnBrk="1" latinLnBrk="0" hangingPunct="1">
                        <a:defRPr sz="1800" b="1" kern="1200">
                          <a:solidFill>
                            <a:schemeClr val="tx1"/>
                          </a:solidFill>
                          <a:latin typeface="Calibri"/>
                          <a:ea typeface=""/>
                          <a:cs typeface=""/>
                        </a:defRPr>
                      </a:lvl5pPr>
                      <a:lvl6pPr marL="2286000" algn="l" defTabSz="457200" rtl="0" eaLnBrk="1" latinLnBrk="0" hangingPunct="1">
                        <a:defRPr sz="1800" b="1" kern="1200">
                          <a:solidFill>
                            <a:schemeClr val="tx1"/>
                          </a:solidFill>
                          <a:latin typeface="Calibri"/>
                          <a:ea typeface=""/>
                          <a:cs typeface=""/>
                        </a:defRPr>
                      </a:lvl6pPr>
                      <a:lvl7pPr marL="2743200" algn="l" defTabSz="457200" rtl="0" eaLnBrk="1" latinLnBrk="0" hangingPunct="1">
                        <a:defRPr sz="1800" b="1" kern="1200">
                          <a:solidFill>
                            <a:schemeClr val="tx1"/>
                          </a:solidFill>
                          <a:latin typeface="Calibri"/>
                          <a:ea typeface=""/>
                          <a:cs typeface=""/>
                        </a:defRPr>
                      </a:lvl7pPr>
                      <a:lvl8pPr marL="3200400" algn="l" defTabSz="457200" rtl="0" eaLnBrk="1" latinLnBrk="0" hangingPunct="1">
                        <a:defRPr sz="1800" b="1" kern="1200">
                          <a:solidFill>
                            <a:schemeClr val="tx1"/>
                          </a:solidFill>
                          <a:latin typeface="Calibri"/>
                          <a:ea typeface=""/>
                          <a:cs typeface=""/>
                        </a:defRPr>
                      </a:lvl8pPr>
                      <a:lvl9pPr marL="3657600" algn="l" defTabSz="457200" rtl="0" eaLnBrk="1" latinLnBrk="0" hangingPunct="1">
                        <a:defRPr sz="1800" b="1" kern="1200">
                          <a:solidFill>
                            <a:schemeClr val="tx1"/>
                          </a:solidFill>
                          <a:latin typeface="Calibri"/>
                          <a:ea typeface=""/>
                          <a:cs typeface=""/>
                        </a:defRPr>
                      </a:lvl9pPr>
                    </a:lstStyle>
                    <a:p>
                      <a:pPr algn="ctr"/>
                      <a:r>
                        <a:rPr lang="en-US" sz="2200" dirty="0"/>
                        <a:t>Approach</a:t>
                      </a:r>
                      <a:endParaRPr lang="en-US" sz="2200" b="1" dirty="0">
                        <a:solidFill>
                          <a:schemeClr val="bg2"/>
                        </a:solidFill>
                        <a:latin typeface="Calibri" panose="020F0502020204030204" pitchFamily="34" charset="0"/>
                      </a:endParaRPr>
                    </a:p>
                  </a:txBody>
                  <a:tcPr marL="93260" marR="93260" marT="46630" marB="46630"/>
                </a:tc>
                <a:tc>
                  <a:txBody>
                    <a:bodyPr/>
                    <a:lstStyle>
                      <a:lvl1pPr marL="0" algn="l" defTabSz="457200" rtl="0" eaLnBrk="1" latinLnBrk="0" hangingPunct="1">
                        <a:defRPr sz="1800" b="1" kern="1200">
                          <a:solidFill>
                            <a:schemeClr val="tx1"/>
                          </a:solidFill>
                          <a:latin typeface="Calibri"/>
                          <a:ea typeface=""/>
                          <a:cs typeface=""/>
                        </a:defRPr>
                      </a:lvl1pPr>
                      <a:lvl2pPr marL="457200" algn="l" defTabSz="457200" rtl="0" eaLnBrk="1" latinLnBrk="0" hangingPunct="1">
                        <a:defRPr sz="1800" b="1" kern="1200">
                          <a:solidFill>
                            <a:schemeClr val="tx1"/>
                          </a:solidFill>
                          <a:latin typeface="Calibri"/>
                          <a:ea typeface=""/>
                          <a:cs typeface=""/>
                        </a:defRPr>
                      </a:lvl2pPr>
                      <a:lvl3pPr marL="914400" algn="l" defTabSz="457200" rtl="0" eaLnBrk="1" latinLnBrk="0" hangingPunct="1">
                        <a:defRPr sz="1800" b="1" kern="1200">
                          <a:solidFill>
                            <a:schemeClr val="tx1"/>
                          </a:solidFill>
                          <a:latin typeface="Calibri"/>
                          <a:ea typeface=""/>
                          <a:cs typeface=""/>
                        </a:defRPr>
                      </a:lvl3pPr>
                      <a:lvl4pPr marL="1371600" algn="l" defTabSz="457200" rtl="0" eaLnBrk="1" latinLnBrk="0" hangingPunct="1">
                        <a:defRPr sz="1800" b="1" kern="1200">
                          <a:solidFill>
                            <a:schemeClr val="tx1"/>
                          </a:solidFill>
                          <a:latin typeface="Calibri"/>
                          <a:ea typeface=""/>
                          <a:cs typeface=""/>
                        </a:defRPr>
                      </a:lvl4pPr>
                      <a:lvl5pPr marL="1828800" algn="l" defTabSz="457200" rtl="0" eaLnBrk="1" latinLnBrk="0" hangingPunct="1">
                        <a:defRPr sz="1800" b="1" kern="1200">
                          <a:solidFill>
                            <a:schemeClr val="tx1"/>
                          </a:solidFill>
                          <a:latin typeface="Calibri"/>
                          <a:ea typeface=""/>
                          <a:cs typeface=""/>
                        </a:defRPr>
                      </a:lvl5pPr>
                      <a:lvl6pPr marL="2286000" algn="l" defTabSz="457200" rtl="0" eaLnBrk="1" latinLnBrk="0" hangingPunct="1">
                        <a:defRPr sz="1800" b="1" kern="1200">
                          <a:solidFill>
                            <a:schemeClr val="tx1"/>
                          </a:solidFill>
                          <a:latin typeface="Calibri"/>
                          <a:ea typeface=""/>
                          <a:cs typeface=""/>
                        </a:defRPr>
                      </a:lvl6pPr>
                      <a:lvl7pPr marL="2743200" algn="l" defTabSz="457200" rtl="0" eaLnBrk="1" latinLnBrk="0" hangingPunct="1">
                        <a:defRPr sz="1800" b="1" kern="1200">
                          <a:solidFill>
                            <a:schemeClr val="tx1"/>
                          </a:solidFill>
                          <a:latin typeface="Calibri"/>
                          <a:ea typeface=""/>
                          <a:cs typeface=""/>
                        </a:defRPr>
                      </a:lvl7pPr>
                      <a:lvl8pPr marL="3200400" algn="l" defTabSz="457200" rtl="0" eaLnBrk="1" latinLnBrk="0" hangingPunct="1">
                        <a:defRPr sz="1800" b="1" kern="1200">
                          <a:solidFill>
                            <a:schemeClr val="tx1"/>
                          </a:solidFill>
                          <a:latin typeface="Calibri"/>
                          <a:ea typeface=""/>
                          <a:cs typeface=""/>
                        </a:defRPr>
                      </a:lvl8pPr>
                      <a:lvl9pPr marL="3657600" algn="l" defTabSz="457200" rtl="0" eaLnBrk="1" latinLnBrk="0" hangingPunct="1">
                        <a:defRPr sz="1800" b="1" kern="1200">
                          <a:solidFill>
                            <a:schemeClr val="tx1"/>
                          </a:solidFill>
                          <a:latin typeface="Calibri"/>
                          <a:ea typeface=""/>
                          <a:cs typeface=""/>
                        </a:defRPr>
                      </a:lvl9pPr>
                    </a:lstStyle>
                    <a:p>
                      <a:pPr algn="ctr"/>
                      <a:r>
                        <a:rPr lang="en-US" sz="2200" dirty="0"/>
                        <a:t>Pros</a:t>
                      </a:r>
                      <a:endParaRPr lang="en-US" sz="2200" b="1" dirty="0">
                        <a:solidFill>
                          <a:schemeClr val="bg2"/>
                        </a:solidFill>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dirty="0"/>
                        <a:t>Cons</a:t>
                      </a:r>
                      <a:endParaRPr lang="en-US" sz="2200" b="1" dirty="0">
                        <a:solidFill>
                          <a:schemeClr val="bg2"/>
                        </a:solidFill>
                        <a:latin typeface="Calibri" panose="020F0502020204030204" pitchFamily="34" charset="0"/>
                      </a:endParaRPr>
                    </a:p>
                  </a:txBody>
                  <a:tcPr marL="93260" marR="93260" marT="46630" marB="46630"/>
                </a:tc>
                <a:extLst>
                  <a:ext uri="{0D108BD9-81ED-4DB2-BD59-A6C34878D82A}">
                    <a16:rowId xmlns:a16="http://schemas.microsoft.com/office/drawing/2014/main" val="10000"/>
                  </a:ext>
                </a:extLst>
              </a:tr>
              <a:tr h="1275390">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pPr algn="ctr"/>
                      <a:r>
                        <a:rPr lang="en-US" sz="1800" dirty="0"/>
                        <a:t>Shuffle Join</a:t>
                      </a:r>
                      <a:endParaRPr lang="en-US" sz="1800" b="1" dirty="0">
                        <a:solidFill>
                          <a:schemeClr val="bg2"/>
                        </a:solidFill>
                        <a:latin typeface="Calibri" panose="020F0502020204030204" pitchFamily="34" charset="0"/>
                      </a:endParaRPr>
                    </a:p>
                  </a:txBody>
                  <a:tcPr marL="93260" marR="93260" marT="46630" marB="46630" anchor="ctr"/>
                </a:tc>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r>
                        <a:rPr lang="en-US" sz="1800" dirty="0"/>
                        <a:t>Join keys are shuffled using MapReduce,</a:t>
                      </a:r>
                      <a:r>
                        <a:rPr lang="en-US" sz="1800" baseline="0" dirty="0"/>
                        <a:t> and joins are performed on the reduce side.</a:t>
                      </a:r>
                      <a:endParaRPr lang="en-US" sz="1800" dirty="0">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r>
                        <a:rPr lang="en-US" sz="1800" dirty="0"/>
                        <a:t>Works regardless of data size or layout.</a:t>
                      </a:r>
                      <a:endParaRPr lang="en-US" sz="1800" dirty="0">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Most resource-intensive and slowest join type.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ndParaRPr>
                    </a:p>
                  </a:txBody>
                  <a:tcPr marL="93260" marR="93260" marT="46630" marB="46630"/>
                </a:tc>
                <a:extLst>
                  <a:ext uri="{0D108BD9-81ED-4DB2-BD59-A6C34878D82A}">
                    <a16:rowId xmlns:a16="http://schemas.microsoft.com/office/drawing/2014/main" val="10001"/>
                  </a:ext>
                </a:extLst>
              </a:tr>
              <a:tr h="1347456">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pPr algn="ctr"/>
                      <a:r>
                        <a:rPr lang="en-US" sz="1800" dirty="0"/>
                        <a:t>Map (Broadcast) Join</a:t>
                      </a:r>
                      <a:endParaRPr lang="en-US" sz="1800" b="1" dirty="0">
                        <a:solidFill>
                          <a:schemeClr val="bg2"/>
                        </a:solidFill>
                        <a:latin typeface="Calibri" panose="020F0502020204030204" pitchFamily="34" charset="0"/>
                      </a:endParaRPr>
                    </a:p>
                  </a:txBody>
                  <a:tcPr marL="93260" marR="93260" marT="46630" marB="46630" anchor="ctr"/>
                </a:tc>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r>
                        <a:rPr lang="en-US" sz="1800" dirty="0"/>
                        <a:t>Small tables</a:t>
                      </a:r>
                      <a:r>
                        <a:rPr lang="en-US" sz="1800" baseline="0" dirty="0"/>
                        <a:t> are loaded into memory in all nodes, mapper scans through the large table, and joins.</a:t>
                      </a:r>
                      <a:endParaRPr lang="en-US" sz="1800" dirty="0">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r>
                        <a:rPr lang="en-US" sz="1800" dirty="0"/>
                        <a:t>Ver</a:t>
                      </a:r>
                      <a:r>
                        <a:rPr lang="en-US" sz="1800" baseline="0" dirty="0"/>
                        <a:t>y fast, single scan through largest table.</a:t>
                      </a:r>
                      <a:endParaRPr lang="en-US" sz="1800" dirty="0">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dirty="0"/>
                        <a:t>All but one table must be small enough to fit in RAM.</a:t>
                      </a:r>
                      <a:endParaRPr lang="en-US" sz="1800" dirty="0">
                        <a:latin typeface="Calibri" panose="020F0502020204030204" pitchFamily="34" charset="0"/>
                      </a:endParaRPr>
                    </a:p>
                  </a:txBody>
                  <a:tcPr marL="93260" marR="93260" marT="46630" marB="46630"/>
                </a:tc>
                <a:extLst>
                  <a:ext uri="{0D108BD9-81ED-4DB2-BD59-A6C34878D82A}">
                    <a16:rowId xmlns:a16="http://schemas.microsoft.com/office/drawing/2014/main" val="10002"/>
                  </a:ext>
                </a:extLst>
              </a:tr>
              <a:tr h="1145618">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pPr algn="ctr"/>
                      <a:r>
                        <a:rPr lang="en-US" sz="1800" dirty="0"/>
                        <a:t>Sort-Merge-Bucket Join</a:t>
                      </a:r>
                      <a:endParaRPr lang="en-US" sz="1800" b="1" dirty="0">
                        <a:solidFill>
                          <a:schemeClr val="bg2"/>
                        </a:solidFill>
                        <a:latin typeface="Calibri" panose="020F0502020204030204" pitchFamily="34" charset="0"/>
                      </a:endParaRPr>
                    </a:p>
                  </a:txBody>
                  <a:tcPr marL="93260" marR="93260" marT="46630" marB="46630" anchor="ctr"/>
                </a:tc>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r>
                        <a:rPr lang="en-US" sz="1800" dirty="0"/>
                        <a:t>Mappers take advantage of co-location of keys to do efficient joins.</a:t>
                      </a:r>
                      <a:endParaRPr lang="en-US" sz="1800" dirty="0">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ea typeface=""/>
                          <a:cs typeface=""/>
                        </a:defRPr>
                      </a:lvl1pPr>
                      <a:lvl2pPr marL="457200" algn="l" defTabSz="457200" rtl="0" eaLnBrk="1" latinLnBrk="0" hangingPunct="1">
                        <a:defRPr sz="1800" kern="1200">
                          <a:solidFill>
                            <a:schemeClr val="tx1"/>
                          </a:solidFill>
                          <a:latin typeface="Calibri"/>
                          <a:ea typeface=""/>
                          <a:cs typeface=""/>
                        </a:defRPr>
                      </a:lvl2pPr>
                      <a:lvl3pPr marL="914400" algn="l" defTabSz="457200" rtl="0" eaLnBrk="1" latinLnBrk="0" hangingPunct="1">
                        <a:defRPr sz="1800" kern="1200">
                          <a:solidFill>
                            <a:schemeClr val="tx1"/>
                          </a:solidFill>
                          <a:latin typeface="Calibri"/>
                          <a:ea typeface=""/>
                          <a:cs typeface=""/>
                        </a:defRPr>
                      </a:lvl3pPr>
                      <a:lvl4pPr marL="1371600" algn="l" defTabSz="457200" rtl="0" eaLnBrk="1" latinLnBrk="0" hangingPunct="1">
                        <a:defRPr sz="1800" kern="1200">
                          <a:solidFill>
                            <a:schemeClr val="tx1"/>
                          </a:solidFill>
                          <a:latin typeface="Calibri"/>
                          <a:ea typeface=""/>
                          <a:cs typeface=""/>
                        </a:defRPr>
                      </a:lvl4pPr>
                      <a:lvl5pPr marL="1828800" algn="l" defTabSz="457200" rtl="0" eaLnBrk="1" latinLnBrk="0" hangingPunct="1">
                        <a:defRPr sz="1800" kern="1200">
                          <a:solidFill>
                            <a:schemeClr val="tx1"/>
                          </a:solidFill>
                          <a:latin typeface="Calibri"/>
                          <a:ea typeface=""/>
                          <a:cs typeface=""/>
                        </a:defRPr>
                      </a:lvl5pPr>
                      <a:lvl6pPr marL="2286000" algn="l" defTabSz="457200" rtl="0" eaLnBrk="1" latinLnBrk="0" hangingPunct="1">
                        <a:defRPr sz="1800" kern="1200">
                          <a:solidFill>
                            <a:schemeClr val="tx1"/>
                          </a:solidFill>
                          <a:latin typeface="Calibri"/>
                          <a:ea typeface=""/>
                          <a:cs typeface=""/>
                        </a:defRPr>
                      </a:lvl6pPr>
                      <a:lvl7pPr marL="2743200" algn="l" defTabSz="457200" rtl="0" eaLnBrk="1" latinLnBrk="0" hangingPunct="1">
                        <a:defRPr sz="1800" kern="1200">
                          <a:solidFill>
                            <a:schemeClr val="tx1"/>
                          </a:solidFill>
                          <a:latin typeface="Calibri"/>
                          <a:ea typeface=""/>
                          <a:cs typeface=""/>
                        </a:defRPr>
                      </a:lvl7pPr>
                      <a:lvl8pPr marL="3200400" algn="l" defTabSz="457200" rtl="0" eaLnBrk="1" latinLnBrk="0" hangingPunct="1">
                        <a:defRPr sz="1800" kern="1200">
                          <a:solidFill>
                            <a:schemeClr val="tx1"/>
                          </a:solidFill>
                          <a:latin typeface="Calibri"/>
                          <a:ea typeface=""/>
                          <a:cs typeface=""/>
                        </a:defRPr>
                      </a:lvl8pPr>
                      <a:lvl9pPr marL="3657600" algn="l" defTabSz="457200" rtl="0" eaLnBrk="1" latinLnBrk="0" hangingPunct="1">
                        <a:defRPr sz="1800" kern="1200">
                          <a:solidFill>
                            <a:schemeClr val="tx1"/>
                          </a:solidFill>
                          <a:latin typeface="Calibri"/>
                          <a:ea typeface=""/>
                          <a:cs typeface=""/>
                        </a:defRPr>
                      </a:lvl9pPr>
                    </a:lstStyle>
                    <a:p>
                      <a:r>
                        <a:rPr lang="en-US" sz="1800" dirty="0"/>
                        <a:t>Very fast for tables of any size.</a:t>
                      </a:r>
                      <a:endParaRPr lang="en-US" sz="1800" dirty="0">
                        <a:latin typeface="Calibri" panose="020F0502020204030204" pitchFamily="34" charset="0"/>
                      </a:endParaRPr>
                    </a:p>
                  </a:txBody>
                  <a:tcPr marL="93260" marR="93260" marT="46630" marB="46630"/>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dirty="0"/>
                        <a:t>Data must be sorted</a:t>
                      </a:r>
                      <a:r>
                        <a:rPr lang="en-US" sz="1800" baseline="0" dirty="0"/>
                        <a:t> and bucketed ahead of time.</a:t>
                      </a:r>
                      <a:endParaRPr lang="en-US" sz="1800" dirty="0">
                        <a:latin typeface="Calibri" panose="020F0502020204030204" pitchFamily="34" charset="0"/>
                      </a:endParaRPr>
                    </a:p>
                  </a:txBody>
                  <a:tcPr marL="93260" marR="93260" marT="46630" marB="4663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78909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Shuffle Joins</a:t>
            </a:r>
          </a:p>
        </p:txBody>
      </p:sp>
      <p:graphicFrame>
        <p:nvGraphicFramePr>
          <p:cNvPr id="25" name="Table 24"/>
          <p:cNvGraphicFramePr>
            <a:graphicFrameLocks noGrp="1"/>
          </p:cNvGraphicFramePr>
          <p:nvPr>
            <p:extLst/>
          </p:nvPr>
        </p:nvGraphicFramePr>
        <p:xfrm>
          <a:off x="1998193" y="1112507"/>
          <a:ext cx="8443330" cy="2315963"/>
        </p:xfrm>
        <a:graphic>
          <a:graphicData uri="http://schemas.openxmlformats.org/drawingml/2006/table">
            <a:tbl>
              <a:tblPr firstRow="1" bandRow="1"/>
              <a:tblGrid>
                <a:gridCol w="1298418">
                  <a:extLst>
                    <a:ext uri="{9D8B030D-6E8A-4147-A177-3AD203B41FA5}">
                      <a16:colId xmlns:a16="http://schemas.microsoft.com/office/drawing/2014/main" val="20000"/>
                    </a:ext>
                  </a:extLst>
                </a:gridCol>
                <a:gridCol w="1298418">
                  <a:extLst>
                    <a:ext uri="{9D8B030D-6E8A-4147-A177-3AD203B41FA5}">
                      <a16:colId xmlns:a16="http://schemas.microsoft.com/office/drawing/2014/main" val="20001"/>
                    </a:ext>
                  </a:extLst>
                </a:gridCol>
                <a:gridCol w="1298418">
                  <a:extLst>
                    <a:ext uri="{9D8B030D-6E8A-4147-A177-3AD203B41FA5}">
                      <a16:colId xmlns:a16="http://schemas.microsoft.com/office/drawing/2014/main" val="20002"/>
                    </a:ext>
                  </a:extLst>
                </a:gridCol>
                <a:gridCol w="652822">
                  <a:extLst>
                    <a:ext uri="{9D8B030D-6E8A-4147-A177-3AD203B41FA5}">
                      <a16:colId xmlns:a16="http://schemas.microsoft.com/office/drawing/2014/main" val="20003"/>
                    </a:ext>
                  </a:extLst>
                </a:gridCol>
                <a:gridCol w="1298418">
                  <a:extLst>
                    <a:ext uri="{9D8B030D-6E8A-4147-A177-3AD203B41FA5}">
                      <a16:colId xmlns:a16="http://schemas.microsoft.com/office/drawing/2014/main" val="20004"/>
                    </a:ext>
                  </a:extLst>
                </a:gridCol>
                <a:gridCol w="1298418">
                  <a:extLst>
                    <a:ext uri="{9D8B030D-6E8A-4147-A177-3AD203B41FA5}">
                      <a16:colId xmlns:a16="http://schemas.microsoft.com/office/drawing/2014/main" val="20005"/>
                    </a:ext>
                  </a:extLst>
                </a:gridCol>
                <a:gridCol w="1298418">
                  <a:extLst>
                    <a:ext uri="{9D8B030D-6E8A-4147-A177-3AD203B41FA5}">
                      <a16:colId xmlns:a16="http://schemas.microsoft.com/office/drawing/2014/main" val="20006"/>
                    </a:ext>
                  </a:extLst>
                </a:gridCol>
              </a:tblGrid>
              <a:tr h="435215">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customer</a:t>
                      </a:r>
                    </a:p>
                  </a:txBody>
                  <a:tcPr marL="93260" marR="93260" marT="46630" marB="46630">
                    <a:lnL w="12700" cap="flat" cmpd="sng" algn="ctr">
                      <a:no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2200" b="1" dirty="0">
                        <a:latin typeface="Calibri"/>
                        <a:cs typeface="Calibri"/>
                      </a:endParaRPr>
                    </a:p>
                  </a:txBody>
                  <a:tcPr marL="93260" marR="93260" marT="46630" marB="4663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orders</a:t>
                      </a:r>
                    </a:p>
                  </a:txBody>
                  <a:tcPr marL="93260" marR="93260" marT="46630" marB="46630">
                    <a:lnL w="12700" cap="flat" cmpd="sng" algn="ctr">
                      <a:solidFill>
                        <a:srgbClr val="F2F2F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first</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last</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id</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1400" b="1"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cid</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price</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quantity</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1"/>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Nick</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Toner</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11911</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4150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2"/>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Jessie</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Simonds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11912</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12.25</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27</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3"/>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Kasi</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Lamers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11913</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3491</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5.99</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5</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4"/>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Rodger</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Clayton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2934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39.99</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22</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5"/>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Verona</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Hollen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11915</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6"/>
                  </a:ext>
                </a:extLst>
              </a:tr>
            </a:tbl>
          </a:graphicData>
        </a:graphic>
      </p:graphicFrame>
      <p:sp>
        <p:nvSpPr>
          <p:cNvPr id="26" name="TextBox 25"/>
          <p:cNvSpPr txBox="1"/>
          <p:nvPr/>
        </p:nvSpPr>
        <p:spPr>
          <a:xfrm>
            <a:off x="2186421" y="3434520"/>
            <a:ext cx="8491846" cy="381932"/>
          </a:xfrm>
          <a:prstGeom prst="rect">
            <a:avLst/>
          </a:prstGeom>
          <a:noFill/>
        </p:spPr>
        <p:txBody>
          <a:bodyPr wrap="none" lIns="92637" tIns="46319" rIns="92637" bIns="46319" rtlCol="0">
            <a:spAutoFit/>
          </a:bodyPr>
          <a:lstStyle/>
          <a:p>
            <a:r>
              <a:rPr lang="en-US" sz="1836" dirty="0">
                <a:latin typeface="Consolas" panose="020B0609020204030204" pitchFamily="49" charset="0"/>
                <a:cs typeface="Consolas" panose="020B0609020204030204" pitchFamily="49" charset="0"/>
              </a:rPr>
              <a:t>SELECT * FROM customer JOIN orders </a:t>
            </a:r>
            <a:r>
              <a:rPr lang="en-US" sz="1836" b="1" dirty="0">
                <a:latin typeface="Consolas" panose="020B0609020204030204" pitchFamily="49" charset="0"/>
                <a:cs typeface="Consolas" panose="020B0609020204030204" pitchFamily="49" charset="0"/>
              </a:rPr>
              <a:t>ON customer.id = orders.cid</a:t>
            </a:r>
            <a:r>
              <a:rPr lang="en-US" sz="1836" dirty="0">
                <a:latin typeface="Consolas" panose="020B0609020204030204" pitchFamily="49" charset="0"/>
                <a:cs typeface="Consolas" panose="020B0609020204030204" pitchFamily="49" charset="0"/>
              </a:rPr>
              <a:t>;</a:t>
            </a:r>
          </a:p>
        </p:txBody>
      </p:sp>
      <p:cxnSp>
        <p:nvCxnSpPr>
          <p:cNvPr id="27" name="Elbow Connector 26"/>
          <p:cNvCxnSpPr/>
          <p:nvPr/>
        </p:nvCxnSpPr>
        <p:spPr>
          <a:xfrm flipV="1">
            <a:off x="5876630" y="2267363"/>
            <a:ext cx="676089" cy="619826"/>
          </a:xfrm>
          <a:prstGeom prst="bentConnector3">
            <a:avLst/>
          </a:prstGeom>
          <a:noFill/>
          <a:ln w="25400" cap="flat" cmpd="sng" algn="ctr">
            <a:solidFill>
              <a:srgbClr val="ED7D31"/>
            </a:solidFill>
            <a:prstDash val="solid"/>
            <a:headEnd type="triangle"/>
            <a:tailEnd type="triangle"/>
          </a:ln>
          <a:effectLst/>
        </p:spPr>
      </p:cxnSp>
      <p:cxnSp>
        <p:nvCxnSpPr>
          <p:cNvPr id="28" name="Elbow Connector 27"/>
          <p:cNvCxnSpPr/>
          <p:nvPr/>
        </p:nvCxnSpPr>
        <p:spPr>
          <a:xfrm>
            <a:off x="5877583" y="2888202"/>
            <a:ext cx="676089" cy="306644"/>
          </a:xfrm>
          <a:prstGeom prst="bentConnector3">
            <a:avLst/>
          </a:prstGeom>
          <a:noFill/>
          <a:ln w="25400" cap="flat" cmpd="sng" algn="ctr">
            <a:solidFill>
              <a:srgbClr val="ED7D31"/>
            </a:solidFill>
            <a:prstDash val="solid"/>
            <a:headEnd type="triangle"/>
            <a:tailEnd type="triangle"/>
          </a:ln>
          <a:effectLst/>
        </p:spPr>
      </p:cxnSp>
      <p:grpSp>
        <p:nvGrpSpPr>
          <p:cNvPr id="29" name="Group 28"/>
          <p:cNvGrpSpPr/>
          <p:nvPr/>
        </p:nvGrpSpPr>
        <p:grpSpPr>
          <a:xfrm>
            <a:off x="1973114" y="4062193"/>
            <a:ext cx="8493677" cy="1652477"/>
            <a:chOff x="408055" y="3927896"/>
            <a:chExt cx="8327890" cy="1620223"/>
          </a:xfrm>
        </p:grpSpPr>
        <p:grpSp>
          <p:nvGrpSpPr>
            <p:cNvPr id="30" name="Group 29"/>
            <p:cNvGrpSpPr/>
            <p:nvPr/>
          </p:nvGrpSpPr>
          <p:grpSpPr>
            <a:xfrm>
              <a:off x="427290" y="3927896"/>
              <a:ext cx="3859411" cy="751552"/>
              <a:chOff x="427290" y="3978386"/>
              <a:chExt cx="3859411" cy="751552"/>
            </a:xfrm>
          </p:grpSpPr>
          <p:sp>
            <p:nvSpPr>
              <p:cNvPr id="42" name="Rounded Rectangle 41"/>
              <p:cNvSpPr/>
              <p:nvPr/>
            </p:nvSpPr>
            <p:spPr>
              <a:xfrm>
                <a:off x="3725720" y="4067228"/>
                <a:ext cx="560981" cy="560981"/>
              </a:xfrm>
              <a:prstGeom prst="roundRect">
                <a:avLst/>
              </a:prstGeom>
              <a:solidFill>
                <a:srgbClr val="70AD47"/>
              </a:solidFill>
              <a:ln w="9525" cap="flat" cmpd="sng" algn="ctr">
                <a:noFill/>
                <a:prstDash val="solid"/>
              </a:ln>
              <a:effectLst/>
            </p:spPr>
            <p:txBody>
              <a:bodyPr rtlCol="0" anchor="ctr"/>
              <a:lstStyle/>
              <a:p>
                <a:pPr algn="ctr" defTabSz="926167">
                  <a:defRPr/>
                </a:pPr>
                <a:r>
                  <a:rPr lang="en-US" sz="2040" kern="0" dirty="0">
                    <a:solidFill>
                      <a:srgbClr val="D5EDF4"/>
                    </a:solidFill>
                    <a:latin typeface="Arial Black" panose="020B0A04020102020204" pitchFamily="34" charset="0"/>
                  </a:rPr>
                  <a:t>M</a:t>
                </a:r>
              </a:p>
            </p:txBody>
          </p:sp>
          <p:sp>
            <p:nvSpPr>
              <p:cNvPr id="43" name="TextBox 42"/>
              <p:cNvSpPr txBox="1"/>
              <p:nvPr/>
            </p:nvSpPr>
            <p:spPr>
              <a:xfrm>
                <a:off x="427290" y="3978386"/>
                <a:ext cx="3249609" cy="751552"/>
              </a:xfrm>
              <a:prstGeom prst="rect">
                <a:avLst/>
              </a:prstGeom>
              <a:noFill/>
            </p:spPr>
            <p:txBody>
              <a:bodyPr wrap="none" rtlCol="0">
                <a:spAutoFit/>
              </a:bodyPr>
              <a:lstStyle/>
              <a:p>
                <a:pPr algn="r" defTabSz="926167">
                  <a:defRPr/>
                </a:pPr>
                <a:r>
                  <a:rPr lang="en-US" sz="1428" kern="0" dirty="0">
                    <a:solidFill>
                      <a:sysClr val="windowText" lastClr="000000"/>
                    </a:solidFill>
                    <a:latin typeface="Calibri" panose="020F0502020204030204" pitchFamily="34" charset="0"/>
                  </a:rPr>
                  <a:t>{ id: 11911, { first: Nick, last: Toner }}</a:t>
                </a:r>
              </a:p>
              <a:p>
                <a:pPr algn="r" defTabSz="926167">
                  <a:defRPr/>
                </a:pPr>
                <a:r>
                  <a:rPr lang="en-US" sz="1428" kern="0" dirty="0">
                    <a:solidFill>
                      <a:sysClr val="windowText" lastClr="000000"/>
                    </a:solidFill>
                    <a:latin typeface="Calibri" panose="020F0502020204030204" pitchFamily="34" charset="0"/>
                  </a:rPr>
                  <a:t>{ 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first: Rodger, last: Clayton }}</a:t>
                </a:r>
              </a:p>
              <a:p>
                <a:pPr algn="r" defTabSz="926167">
                  <a:defRPr/>
                </a:pPr>
                <a:r>
                  <a:rPr lang="en-US" sz="1428" kern="0" dirty="0">
                    <a:solidFill>
                      <a:sysClr val="windowText" lastClr="000000"/>
                    </a:solidFill>
                    <a:latin typeface="Calibri" panose="020F0502020204030204" pitchFamily="34" charset="0"/>
                  </a:rPr>
                  <a:t>…</a:t>
                </a:r>
              </a:p>
            </p:txBody>
          </p:sp>
        </p:grpSp>
        <p:grpSp>
          <p:nvGrpSpPr>
            <p:cNvPr id="31" name="Group 30"/>
            <p:cNvGrpSpPr/>
            <p:nvPr/>
          </p:nvGrpSpPr>
          <p:grpSpPr>
            <a:xfrm>
              <a:off x="408055" y="4796567"/>
              <a:ext cx="3878646" cy="751552"/>
              <a:chOff x="408055" y="4908767"/>
              <a:chExt cx="3878646" cy="751552"/>
            </a:xfrm>
          </p:grpSpPr>
          <p:sp>
            <p:nvSpPr>
              <p:cNvPr id="40" name="Rounded Rectangle 39"/>
              <p:cNvSpPr/>
              <p:nvPr/>
            </p:nvSpPr>
            <p:spPr>
              <a:xfrm>
                <a:off x="3725720" y="4997609"/>
                <a:ext cx="560981" cy="560981"/>
              </a:xfrm>
              <a:prstGeom prst="roundRect">
                <a:avLst/>
              </a:prstGeom>
              <a:solidFill>
                <a:srgbClr val="70AD47"/>
              </a:solidFill>
              <a:ln w="9525" cap="flat" cmpd="sng" algn="ctr">
                <a:noFill/>
                <a:prstDash val="solid"/>
              </a:ln>
              <a:effectLst/>
            </p:spPr>
            <p:txBody>
              <a:bodyPr rtlCol="0" anchor="ctr"/>
              <a:lstStyle/>
              <a:p>
                <a:pPr algn="ctr" defTabSz="926167">
                  <a:defRPr/>
                </a:pPr>
                <a:r>
                  <a:rPr lang="en-US" sz="2040" kern="0" dirty="0">
                    <a:solidFill>
                      <a:srgbClr val="D5EDF4"/>
                    </a:solidFill>
                    <a:latin typeface="Arial Black" panose="020B0A04020102020204" pitchFamily="34" charset="0"/>
                  </a:rPr>
                  <a:t>M</a:t>
                </a:r>
              </a:p>
            </p:txBody>
          </p:sp>
          <p:sp>
            <p:nvSpPr>
              <p:cNvPr id="41" name="TextBox 40"/>
              <p:cNvSpPr txBox="1"/>
              <p:nvPr/>
            </p:nvSpPr>
            <p:spPr>
              <a:xfrm>
                <a:off x="408055" y="4908767"/>
                <a:ext cx="3268844" cy="751552"/>
              </a:xfrm>
              <a:prstGeom prst="rect">
                <a:avLst/>
              </a:prstGeom>
              <a:noFill/>
            </p:spPr>
            <p:txBody>
              <a:bodyPr wrap="none" rtlCol="0">
                <a:spAutoFit/>
              </a:bodyPr>
              <a:lstStyle/>
              <a:p>
                <a:pPr algn="r" defTabSz="926167">
                  <a:defRPr/>
                </a:pPr>
                <a:r>
                  <a:rPr lang="en-US" sz="1428" kern="0" dirty="0">
                    <a:solidFill>
                      <a:sysClr val="windowText" lastClr="000000"/>
                    </a:solidFill>
                    <a:latin typeface="Calibri" panose="020F0502020204030204" pitchFamily="34" charset="0"/>
                  </a:rPr>
                  <a:t>{ cid: 4150, { price: 10.50, quantity: 3 }}</a:t>
                </a:r>
              </a:p>
              <a:p>
                <a:pPr algn="r" defTabSz="926167">
                  <a:defRPr/>
                </a:pPr>
                <a:r>
                  <a:rPr lang="en-US" sz="1428" kern="0" dirty="0">
                    <a:solidFill>
                      <a:sysClr val="windowText" lastClr="000000"/>
                    </a:solidFill>
                    <a:latin typeface="Calibri" panose="020F0502020204030204" pitchFamily="34" charset="0"/>
                  </a:rPr>
                  <a:t>{ cid: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price: 12.25, quantity: 27 }}</a:t>
                </a:r>
              </a:p>
              <a:p>
                <a:pPr algn="r" defTabSz="926167">
                  <a:defRPr/>
                </a:pPr>
                <a:r>
                  <a:rPr lang="en-US" sz="1428" kern="0" dirty="0">
                    <a:solidFill>
                      <a:sysClr val="windowText" lastClr="000000"/>
                    </a:solidFill>
                    <a:latin typeface="Calibri" panose="020F0502020204030204" pitchFamily="34" charset="0"/>
                  </a:rPr>
                  <a:t>…</a:t>
                </a:r>
              </a:p>
            </p:txBody>
          </p:sp>
        </p:grpSp>
        <p:grpSp>
          <p:nvGrpSpPr>
            <p:cNvPr id="32" name="Group 31"/>
            <p:cNvGrpSpPr/>
            <p:nvPr/>
          </p:nvGrpSpPr>
          <p:grpSpPr>
            <a:xfrm>
              <a:off x="4871056" y="4883710"/>
              <a:ext cx="3864889" cy="560981"/>
              <a:chOff x="4715517" y="5182251"/>
              <a:chExt cx="3864889" cy="560981"/>
            </a:xfrm>
          </p:grpSpPr>
          <p:sp>
            <p:nvSpPr>
              <p:cNvPr id="38" name="Rounded Rectangle 37"/>
              <p:cNvSpPr/>
              <p:nvPr/>
            </p:nvSpPr>
            <p:spPr>
              <a:xfrm>
                <a:off x="4715517" y="5182251"/>
                <a:ext cx="560981" cy="560981"/>
              </a:xfrm>
              <a:prstGeom prst="roundRect">
                <a:avLst/>
              </a:prstGeom>
              <a:solidFill>
                <a:srgbClr val="4472C4"/>
              </a:solidFill>
              <a:ln w="9525" cap="flat" cmpd="sng" algn="ctr">
                <a:noFill/>
                <a:prstDash val="solid"/>
              </a:ln>
              <a:effectLst/>
            </p:spPr>
            <p:txBody>
              <a:bodyPr rtlCol="0" anchor="ctr"/>
              <a:lstStyle/>
              <a:p>
                <a:pPr algn="ctr" defTabSz="926167">
                  <a:defRPr/>
                </a:pPr>
                <a:r>
                  <a:rPr lang="en-US" sz="2040" kern="0" dirty="0">
                    <a:solidFill>
                      <a:srgbClr val="D5EDF4"/>
                    </a:solidFill>
                    <a:latin typeface="Arial Black" panose="020B0A04020102020204" pitchFamily="34" charset="0"/>
                  </a:rPr>
                  <a:t>R</a:t>
                </a:r>
              </a:p>
            </p:txBody>
          </p:sp>
          <p:sp>
            <p:nvSpPr>
              <p:cNvPr id="39" name="TextBox 38"/>
              <p:cNvSpPr txBox="1"/>
              <p:nvPr/>
            </p:nvSpPr>
            <p:spPr>
              <a:xfrm>
                <a:off x="5311562" y="5201131"/>
                <a:ext cx="3268844" cy="531812"/>
              </a:xfrm>
              <a:prstGeom prst="rect">
                <a:avLst/>
              </a:prstGeom>
              <a:noFill/>
            </p:spPr>
            <p:txBody>
              <a:bodyPr wrap="none" rtlCol="0">
                <a:spAutoFit/>
              </a:bodyPr>
              <a:lstStyle/>
              <a:p>
                <a:pPr defTabSz="926167">
                  <a:defRPr/>
                </a:pPr>
                <a:r>
                  <a:rPr lang="en-US" sz="1428" kern="0" dirty="0">
                    <a:solidFill>
                      <a:sysClr val="windowText" lastClr="000000"/>
                    </a:solidFill>
                    <a:latin typeface="Calibri" panose="020F0502020204030204" pitchFamily="34" charset="0"/>
                  </a:rPr>
                  <a:t>{ 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first: Rodger, last: Clayton }}</a:t>
                </a:r>
              </a:p>
              <a:p>
                <a:pPr defTabSz="926167">
                  <a:defRPr/>
                </a:pPr>
                <a:r>
                  <a:rPr lang="en-US" sz="1428" kern="0" dirty="0">
                    <a:solidFill>
                      <a:sysClr val="windowText" lastClr="000000"/>
                    </a:solidFill>
                    <a:latin typeface="Calibri" panose="020F0502020204030204" pitchFamily="34" charset="0"/>
                  </a:rPr>
                  <a:t>{ cid: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price: 12.25, quantity: 27 }}</a:t>
                </a:r>
              </a:p>
            </p:txBody>
          </p:sp>
        </p:grpSp>
        <p:grpSp>
          <p:nvGrpSpPr>
            <p:cNvPr id="33" name="Group 32"/>
            <p:cNvGrpSpPr/>
            <p:nvPr/>
          </p:nvGrpSpPr>
          <p:grpSpPr>
            <a:xfrm>
              <a:off x="4871056" y="3927896"/>
              <a:ext cx="3678940" cy="751552"/>
              <a:chOff x="4871056" y="4179123"/>
              <a:chExt cx="3678940" cy="751552"/>
            </a:xfrm>
          </p:grpSpPr>
          <p:sp>
            <p:nvSpPr>
              <p:cNvPr id="36" name="Rounded Rectangle 35"/>
              <p:cNvSpPr/>
              <p:nvPr/>
            </p:nvSpPr>
            <p:spPr>
              <a:xfrm>
                <a:off x="4871056" y="4267965"/>
                <a:ext cx="560981" cy="560981"/>
              </a:xfrm>
              <a:prstGeom prst="roundRect">
                <a:avLst/>
              </a:prstGeom>
              <a:solidFill>
                <a:srgbClr val="4472C4"/>
              </a:solidFill>
              <a:ln w="9525" cap="flat" cmpd="sng" algn="ctr">
                <a:noFill/>
                <a:prstDash val="solid"/>
              </a:ln>
              <a:effectLst/>
            </p:spPr>
            <p:txBody>
              <a:bodyPr rtlCol="0" anchor="ctr"/>
              <a:lstStyle/>
              <a:p>
                <a:pPr algn="ctr" defTabSz="926167">
                  <a:defRPr/>
                </a:pPr>
                <a:r>
                  <a:rPr lang="en-US" sz="2040" kern="0" dirty="0">
                    <a:solidFill>
                      <a:srgbClr val="D5EDF4"/>
                    </a:solidFill>
                    <a:latin typeface="Arial Black" panose="020B0A04020102020204" pitchFamily="34" charset="0"/>
                  </a:rPr>
                  <a:t>R</a:t>
                </a:r>
              </a:p>
            </p:txBody>
          </p:sp>
          <p:sp>
            <p:nvSpPr>
              <p:cNvPr id="37" name="TextBox 36"/>
              <p:cNvSpPr txBox="1"/>
              <p:nvPr/>
            </p:nvSpPr>
            <p:spPr>
              <a:xfrm>
                <a:off x="5467101" y="4179123"/>
                <a:ext cx="3082895" cy="751552"/>
              </a:xfrm>
              <a:prstGeom prst="rect">
                <a:avLst/>
              </a:prstGeom>
              <a:noFill/>
            </p:spPr>
            <p:txBody>
              <a:bodyPr wrap="none" rtlCol="0">
                <a:spAutoFit/>
              </a:bodyPr>
              <a:lstStyle/>
              <a:p>
                <a:pPr defTabSz="926167">
                  <a:defRPr/>
                </a:pPr>
                <a:r>
                  <a:rPr lang="en-US" sz="1428" kern="0" dirty="0">
                    <a:solidFill>
                      <a:sysClr val="windowText" lastClr="000000"/>
                    </a:solidFill>
                    <a:latin typeface="Calibri" panose="020F0502020204030204" pitchFamily="34" charset="0"/>
                  </a:rPr>
                  <a:t>{ id: 11911, { first: Nick, last: Toner }}</a:t>
                </a:r>
              </a:p>
              <a:p>
                <a:pPr defTabSz="926167">
                  <a:defRPr/>
                </a:pPr>
                <a:r>
                  <a:rPr lang="en-US" sz="1428" kern="0" dirty="0">
                    <a:solidFill>
                      <a:sysClr val="windowText" lastClr="000000"/>
                    </a:solidFill>
                    <a:latin typeface="Calibri" panose="020F0502020204030204" pitchFamily="34" charset="0"/>
                  </a:rPr>
                  <a:t>{ cid: 4150, { price: 10.50, quantity: 3 }}</a:t>
                </a:r>
              </a:p>
              <a:p>
                <a:pPr defTabSz="926167">
                  <a:defRPr/>
                </a:pPr>
                <a:r>
                  <a:rPr lang="en-US" sz="1428" kern="0" dirty="0">
                    <a:solidFill>
                      <a:sysClr val="windowText" lastClr="000000"/>
                    </a:solidFill>
                    <a:latin typeface="Calibri" panose="020F0502020204030204" pitchFamily="34" charset="0"/>
                  </a:rPr>
                  <a:t>…</a:t>
                </a:r>
              </a:p>
            </p:txBody>
          </p:sp>
        </p:grpSp>
        <p:cxnSp>
          <p:nvCxnSpPr>
            <p:cNvPr id="34" name="Straight Arrow Connector 33"/>
            <p:cNvCxnSpPr>
              <a:stCxn id="42" idx="3"/>
              <a:endCxn id="38" idx="1"/>
            </p:cNvCxnSpPr>
            <p:nvPr/>
          </p:nvCxnSpPr>
          <p:spPr>
            <a:xfrm>
              <a:off x="4286701" y="4297229"/>
              <a:ext cx="584355" cy="866972"/>
            </a:xfrm>
            <a:prstGeom prst="straightConnector1">
              <a:avLst/>
            </a:prstGeom>
            <a:noFill/>
            <a:ln w="25400" cap="flat" cmpd="sng" algn="ctr">
              <a:solidFill>
                <a:srgbClr val="70AD47"/>
              </a:solidFill>
              <a:prstDash val="solid"/>
              <a:tailEnd type="triangle"/>
            </a:ln>
            <a:effectLst/>
          </p:spPr>
        </p:cxnSp>
        <p:cxnSp>
          <p:nvCxnSpPr>
            <p:cNvPr id="35" name="Straight Arrow Connector 34"/>
            <p:cNvCxnSpPr>
              <a:stCxn id="40" idx="3"/>
              <a:endCxn id="36" idx="1"/>
            </p:cNvCxnSpPr>
            <p:nvPr/>
          </p:nvCxnSpPr>
          <p:spPr>
            <a:xfrm flipV="1">
              <a:off x="4286701" y="4297229"/>
              <a:ext cx="584355" cy="868671"/>
            </a:xfrm>
            <a:prstGeom prst="straightConnector1">
              <a:avLst/>
            </a:prstGeom>
            <a:noFill/>
            <a:ln w="25400" cap="flat" cmpd="sng" algn="ctr">
              <a:solidFill>
                <a:srgbClr val="70AD47"/>
              </a:solidFill>
              <a:prstDash val="solid"/>
              <a:tailEnd type="triangle"/>
            </a:ln>
            <a:effectLst/>
          </p:spPr>
        </p:cxnSp>
      </p:grpSp>
      <p:sp>
        <p:nvSpPr>
          <p:cNvPr id="44" name="Rectangle 43"/>
          <p:cNvSpPr/>
          <p:nvPr/>
        </p:nvSpPr>
        <p:spPr>
          <a:xfrm>
            <a:off x="1902972" y="1211803"/>
            <a:ext cx="8608647" cy="2613007"/>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45" name="Rectangle 44"/>
          <p:cNvSpPr/>
          <p:nvPr/>
        </p:nvSpPr>
        <p:spPr>
          <a:xfrm>
            <a:off x="1902972" y="4048201"/>
            <a:ext cx="8608647" cy="1786673"/>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181370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4" grpId="0" animBg="1"/>
      <p:bldP spid="4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Map (Broadcast) Joins</a:t>
            </a:r>
          </a:p>
        </p:txBody>
      </p:sp>
      <p:graphicFrame>
        <p:nvGraphicFramePr>
          <p:cNvPr id="15" name="Table 14"/>
          <p:cNvGraphicFramePr>
            <a:graphicFrameLocks noGrp="1"/>
          </p:cNvGraphicFramePr>
          <p:nvPr>
            <p:extLst/>
          </p:nvPr>
        </p:nvGraphicFramePr>
        <p:xfrm>
          <a:off x="1998193" y="1151366"/>
          <a:ext cx="8443330" cy="2315963"/>
        </p:xfrm>
        <a:graphic>
          <a:graphicData uri="http://schemas.openxmlformats.org/drawingml/2006/table">
            <a:tbl>
              <a:tblPr firstRow="1" bandRow="1"/>
              <a:tblGrid>
                <a:gridCol w="1298418">
                  <a:extLst>
                    <a:ext uri="{9D8B030D-6E8A-4147-A177-3AD203B41FA5}">
                      <a16:colId xmlns:a16="http://schemas.microsoft.com/office/drawing/2014/main" val="20000"/>
                    </a:ext>
                  </a:extLst>
                </a:gridCol>
                <a:gridCol w="1298418">
                  <a:extLst>
                    <a:ext uri="{9D8B030D-6E8A-4147-A177-3AD203B41FA5}">
                      <a16:colId xmlns:a16="http://schemas.microsoft.com/office/drawing/2014/main" val="20001"/>
                    </a:ext>
                  </a:extLst>
                </a:gridCol>
                <a:gridCol w="1298418">
                  <a:extLst>
                    <a:ext uri="{9D8B030D-6E8A-4147-A177-3AD203B41FA5}">
                      <a16:colId xmlns:a16="http://schemas.microsoft.com/office/drawing/2014/main" val="20002"/>
                    </a:ext>
                  </a:extLst>
                </a:gridCol>
                <a:gridCol w="652822">
                  <a:extLst>
                    <a:ext uri="{9D8B030D-6E8A-4147-A177-3AD203B41FA5}">
                      <a16:colId xmlns:a16="http://schemas.microsoft.com/office/drawing/2014/main" val="20003"/>
                    </a:ext>
                  </a:extLst>
                </a:gridCol>
                <a:gridCol w="1298418">
                  <a:extLst>
                    <a:ext uri="{9D8B030D-6E8A-4147-A177-3AD203B41FA5}">
                      <a16:colId xmlns:a16="http://schemas.microsoft.com/office/drawing/2014/main" val="20004"/>
                    </a:ext>
                  </a:extLst>
                </a:gridCol>
                <a:gridCol w="1298418">
                  <a:extLst>
                    <a:ext uri="{9D8B030D-6E8A-4147-A177-3AD203B41FA5}">
                      <a16:colId xmlns:a16="http://schemas.microsoft.com/office/drawing/2014/main" val="20005"/>
                    </a:ext>
                  </a:extLst>
                </a:gridCol>
                <a:gridCol w="1298418">
                  <a:extLst>
                    <a:ext uri="{9D8B030D-6E8A-4147-A177-3AD203B41FA5}">
                      <a16:colId xmlns:a16="http://schemas.microsoft.com/office/drawing/2014/main" val="20006"/>
                    </a:ext>
                  </a:extLst>
                </a:gridCol>
              </a:tblGrid>
              <a:tr h="435215">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customer</a:t>
                      </a:r>
                    </a:p>
                  </a:txBody>
                  <a:tcPr marL="93260" marR="93260" marT="46630" marB="46630">
                    <a:lnL w="12700" cap="flat" cmpd="sng" algn="ctr">
                      <a:no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2200" b="1" dirty="0">
                        <a:latin typeface="Calibri"/>
                        <a:cs typeface="Calibri"/>
                      </a:endParaRPr>
                    </a:p>
                  </a:txBody>
                  <a:tcPr marL="93260" marR="93260" marT="46630" marB="4663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orders</a:t>
                      </a:r>
                    </a:p>
                  </a:txBody>
                  <a:tcPr marL="93260" marR="93260" marT="46630" marB="46630">
                    <a:lnL w="12700" cap="flat" cmpd="sng" algn="ctr">
                      <a:solidFill>
                        <a:srgbClr val="F2F2F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first</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last</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id</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1400" b="1"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cid</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price</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quantity</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1"/>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Nick</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Toner</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11911</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4150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2"/>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Jessie</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Simonds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11912</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12.25</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27</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3"/>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Kasi</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Lamers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11913</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3491</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5.99</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5</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4"/>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Rodger</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Clayton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2934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39.99</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22</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5"/>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Verona</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Hollen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11915</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6"/>
                  </a:ext>
                </a:extLst>
              </a:tr>
            </a:tbl>
          </a:graphicData>
        </a:graphic>
      </p:graphicFrame>
      <p:sp>
        <p:nvSpPr>
          <p:cNvPr id="16" name="TextBox 15"/>
          <p:cNvSpPr txBox="1"/>
          <p:nvPr/>
        </p:nvSpPr>
        <p:spPr>
          <a:xfrm>
            <a:off x="2186421" y="3473377"/>
            <a:ext cx="8491846" cy="381932"/>
          </a:xfrm>
          <a:prstGeom prst="rect">
            <a:avLst/>
          </a:prstGeom>
          <a:noFill/>
        </p:spPr>
        <p:txBody>
          <a:bodyPr wrap="none" lIns="92637" tIns="46319" rIns="92637" bIns="46319" rtlCol="0">
            <a:spAutoFit/>
          </a:bodyPr>
          <a:lstStyle/>
          <a:p>
            <a:r>
              <a:rPr lang="en-US" sz="1836" dirty="0">
                <a:latin typeface="Consolas" panose="020B0609020204030204" pitchFamily="49" charset="0"/>
                <a:cs typeface="Consolas" panose="020B0609020204030204" pitchFamily="49" charset="0"/>
              </a:rPr>
              <a:t>SELECT * FROM customer JOIN orders </a:t>
            </a:r>
            <a:r>
              <a:rPr lang="en-US" sz="1836" b="1" dirty="0">
                <a:latin typeface="Consolas" panose="020B0609020204030204" pitchFamily="49" charset="0"/>
                <a:cs typeface="Consolas" panose="020B0609020204030204" pitchFamily="49" charset="0"/>
              </a:rPr>
              <a:t>ON customer.id = orders.cid</a:t>
            </a:r>
            <a:r>
              <a:rPr lang="en-US" sz="1836" dirty="0">
                <a:latin typeface="Consolas" panose="020B0609020204030204" pitchFamily="49" charset="0"/>
                <a:cs typeface="Consolas" panose="020B0609020204030204" pitchFamily="49" charset="0"/>
              </a:rPr>
              <a:t>;</a:t>
            </a:r>
          </a:p>
        </p:txBody>
      </p:sp>
      <p:cxnSp>
        <p:nvCxnSpPr>
          <p:cNvPr id="17" name="Elbow Connector 16"/>
          <p:cNvCxnSpPr/>
          <p:nvPr/>
        </p:nvCxnSpPr>
        <p:spPr>
          <a:xfrm flipV="1">
            <a:off x="5876630" y="2306221"/>
            <a:ext cx="676089" cy="619826"/>
          </a:xfrm>
          <a:prstGeom prst="bentConnector3">
            <a:avLst/>
          </a:prstGeom>
          <a:noFill/>
          <a:ln w="25400" cap="flat" cmpd="sng" algn="ctr">
            <a:solidFill>
              <a:srgbClr val="ED7D31"/>
            </a:solidFill>
            <a:prstDash val="solid"/>
            <a:headEnd type="triangle"/>
            <a:tailEnd type="triangle"/>
          </a:ln>
          <a:effectLst/>
        </p:spPr>
      </p:cxnSp>
      <p:cxnSp>
        <p:nvCxnSpPr>
          <p:cNvPr id="18" name="Elbow Connector 17"/>
          <p:cNvCxnSpPr/>
          <p:nvPr/>
        </p:nvCxnSpPr>
        <p:spPr>
          <a:xfrm>
            <a:off x="5877583" y="2927060"/>
            <a:ext cx="676089" cy="306644"/>
          </a:xfrm>
          <a:prstGeom prst="bentConnector3">
            <a:avLst/>
          </a:prstGeom>
          <a:noFill/>
          <a:ln w="25400" cap="flat" cmpd="sng" algn="ctr">
            <a:solidFill>
              <a:srgbClr val="ED7D31"/>
            </a:solidFill>
            <a:prstDash val="solid"/>
            <a:headEnd type="triangle"/>
            <a:tailEnd type="triangle"/>
          </a:ln>
          <a:effectLst/>
        </p:spPr>
      </p:cxnSp>
      <p:sp>
        <p:nvSpPr>
          <p:cNvPr id="19" name="Rectangle 18"/>
          <p:cNvSpPr/>
          <p:nvPr/>
        </p:nvSpPr>
        <p:spPr>
          <a:xfrm>
            <a:off x="1902972" y="1250662"/>
            <a:ext cx="8608647" cy="2613007"/>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grpSp>
        <p:nvGrpSpPr>
          <p:cNvPr id="20" name="Group 19"/>
          <p:cNvGrpSpPr/>
          <p:nvPr/>
        </p:nvGrpSpPr>
        <p:grpSpPr>
          <a:xfrm>
            <a:off x="2164354" y="4380243"/>
            <a:ext cx="3889114" cy="766513"/>
            <a:chOff x="473498" y="4020121"/>
            <a:chExt cx="3813203" cy="751552"/>
          </a:xfrm>
        </p:grpSpPr>
        <p:sp>
          <p:nvSpPr>
            <p:cNvPr id="21" name="Rounded Rectangle 20"/>
            <p:cNvSpPr/>
            <p:nvPr/>
          </p:nvSpPr>
          <p:spPr>
            <a:xfrm>
              <a:off x="3725720" y="4067228"/>
              <a:ext cx="560981" cy="560981"/>
            </a:xfrm>
            <a:prstGeom prst="roundRect">
              <a:avLst/>
            </a:prstGeom>
            <a:solidFill>
              <a:srgbClr val="70AD47"/>
            </a:solidFill>
            <a:ln w="9525" cap="flat" cmpd="sng" algn="ctr">
              <a:noFill/>
              <a:prstDash val="solid"/>
            </a:ln>
            <a:effectLst/>
          </p:spPr>
          <p:txBody>
            <a:bodyPr rtlCol="0" anchor="ctr"/>
            <a:lstStyle/>
            <a:p>
              <a:pPr algn="ctr" defTabSz="926167">
                <a:defRPr/>
              </a:pPr>
              <a:r>
                <a:rPr lang="en-US" sz="2040" kern="0" dirty="0">
                  <a:solidFill>
                    <a:srgbClr val="D5EDF4"/>
                  </a:solidFill>
                  <a:latin typeface="Arial Black" panose="020B0A04020102020204" pitchFamily="34" charset="0"/>
                </a:rPr>
                <a:t>M</a:t>
              </a:r>
            </a:p>
          </p:txBody>
        </p:sp>
        <p:sp>
          <p:nvSpPr>
            <p:cNvPr id="22" name="TextBox 21"/>
            <p:cNvSpPr txBox="1"/>
            <p:nvPr/>
          </p:nvSpPr>
          <p:spPr>
            <a:xfrm>
              <a:off x="473498" y="4020121"/>
              <a:ext cx="3257623" cy="751552"/>
            </a:xfrm>
            <a:prstGeom prst="rect">
              <a:avLst/>
            </a:prstGeom>
            <a:noFill/>
          </p:spPr>
          <p:txBody>
            <a:bodyPr wrap="none" rtlCol="0">
              <a:spAutoFit/>
            </a:bodyPr>
            <a:lstStyle/>
            <a:p>
              <a:pPr defTabSz="926167">
                <a:defRPr/>
              </a:pPr>
              <a:r>
                <a:rPr lang="en-US" sz="1428" kern="0" dirty="0">
                  <a:solidFill>
                    <a:sysClr val="windowText" lastClr="000000"/>
                  </a:solidFill>
                  <a:latin typeface="Calibri" panose="020F0502020204030204" pitchFamily="34" charset="0"/>
                </a:rPr>
                <a:t>{ 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first: Rodger, last: Clayton }}</a:t>
              </a:r>
            </a:p>
            <a:p>
              <a:pPr defTabSz="926167">
                <a:defRPr/>
              </a:pPr>
              <a:r>
                <a:rPr lang="en-US" sz="1428" kern="0" dirty="0">
                  <a:solidFill>
                    <a:sysClr val="windowText" lastClr="000000"/>
                  </a:solidFill>
                  <a:latin typeface="Calibri" panose="020F0502020204030204" pitchFamily="34" charset="0"/>
                </a:rPr>
                <a:t>{ cid: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price: 12.25, quantity: 27 },</a:t>
              </a:r>
            </a:p>
            <a:p>
              <a:pPr defTabSz="926167">
                <a:defRPr/>
              </a:pPr>
              <a:r>
                <a:rPr lang="en-US" sz="1428" kern="0" dirty="0">
                  <a:solidFill>
                    <a:sysClr val="windowText" lastClr="000000"/>
                  </a:solidFill>
                  <a:latin typeface="Calibri" panose="020F0502020204030204" pitchFamily="34" charset="0"/>
                </a:rPr>
                <a:t>cid: </a:t>
              </a:r>
              <a:r>
                <a:rPr lang="en-US" sz="1428" kern="0" dirty="0">
                  <a:solidFill>
                    <a:srgbClr val="7EB606"/>
                  </a:solidFill>
                  <a:latin typeface="Calibri" panose="020F0502020204030204" pitchFamily="34" charset="0"/>
                </a:rPr>
                <a:t>11914</a:t>
              </a:r>
              <a:r>
                <a:rPr lang="en-US" sz="1428" kern="0" dirty="0">
                  <a:solidFill>
                    <a:sysClr val="windowText" lastClr="000000"/>
                  </a:solidFill>
                  <a:latin typeface="Calibri" panose="020F0502020204030204" pitchFamily="34" charset="0"/>
                </a:rPr>
                <a:t>, { price: 12.25, quantity: 27 }}</a:t>
              </a:r>
            </a:p>
          </p:txBody>
        </p:sp>
      </p:grpSp>
      <p:sp>
        <p:nvSpPr>
          <p:cNvPr id="23" name="Rectangle 22"/>
          <p:cNvSpPr/>
          <p:nvPr/>
        </p:nvSpPr>
        <p:spPr>
          <a:xfrm>
            <a:off x="1902089" y="4074932"/>
            <a:ext cx="8608647" cy="1292780"/>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cxnSp>
        <p:nvCxnSpPr>
          <p:cNvPr id="24" name="Straight Arrow Connector 23"/>
          <p:cNvCxnSpPr>
            <a:endCxn id="25" idx="1"/>
          </p:cNvCxnSpPr>
          <p:nvPr/>
        </p:nvCxnSpPr>
        <p:spPr>
          <a:xfrm>
            <a:off x="6065984" y="4716087"/>
            <a:ext cx="1110454" cy="9104"/>
          </a:xfrm>
          <a:prstGeom prst="straightConnector1">
            <a:avLst/>
          </a:prstGeom>
          <a:noFill/>
          <a:ln w="25400" cap="flat" cmpd="sng" algn="ctr">
            <a:solidFill>
              <a:srgbClr val="70AD47"/>
            </a:solidFill>
            <a:prstDash val="solid"/>
            <a:tailEnd type="triangle"/>
          </a:ln>
          <a:effectLst/>
        </p:spPr>
      </p:cxnSp>
      <p:sp>
        <p:nvSpPr>
          <p:cNvPr id="25" name="TextBox 24"/>
          <p:cNvSpPr txBox="1"/>
          <p:nvPr/>
        </p:nvSpPr>
        <p:spPr>
          <a:xfrm>
            <a:off x="7176376" y="4455749"/>
            <a:ext cx="2120160" cy="538883"/>
          </a:xfrm>
          <a:prstGeom prst="rect">
            <a:avLst/>
          </a:prstGeom>
          <a:noFill/>
        </p:spPr>
        <p:txBody>
          <a:bodyPr wrap="none" lIns="92637" tIns="46319" rIns="92637" bIns="46319" rtlCol="0">
            <a:spAutoFit/>
          </a:bodyPr>
          <a:lstStyle/>
          <a:p>
            <a:pPr algn="ctr"/>
            <a:r>
              <a:rPr lang="en-US" sz="1428" dirty="0">
                <a:latin typeface="Calibri" panose="020F0502020204030204" pitchFamily="34" charset="0"/>
              </a:rPr>
              <a:t>Records are joined during</a:t>
            </a:r>
          </a:p>
          <a:p>
            <a:pPr algn="ctr"/>
            <a:r>
              <a:rPr lang="en-US" sz="1428" dirty="0">
                <a:latin typeface="Calibri" panose="020F0502020204030204" pitchFamily="34" charset="0"/>
              </a:rPr>
              <a:t>the map phase.</a:t>
            </a:r>
          </a:p>
        </p:txBody>
      </p:sp>
    </p:spTree>
    <p:extLst>
      <p:ext uri="{BB962C8B-B14F-4D97-AF65-F5344CB8AC3E}">
        <p14:creationId xmlns:p14="http://schemas.microsoft.com/office/powerpoint/2010/main" val="762172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3" grpId="0" animBg="1"/>
      <p:bldP spid="23" grpId="1" animBg="1"/>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Sort-Merge-Bucket Joins</a:t>
            </a:r>
          </a:p>
        </p:txBody>
      </p:sp>
      <p:graphicFrame>
        <p:nvGraphicFramePr>
          <p:cNvPr id="13" name="Table 12"/>
          <p:cNvGraphicFramePr>
            <a:graphicFrameLocks noGrp="1"/>
          </p:cNvGraphicFramePr>
          <p:nvPr>
            <p:extLst/>
          </p:nvPr>
        </p:nvGraphicFramePr>
        <p:xfrm>
          <a:off x="1998193" y="1048869"/>
          <a:ext cx="8443330" cy="2315963"/>
        </p:xfrm>
        <a:graphic>
          <a:graphicData uri="http://schemas.openxmlformats.org/drawingml/2006/table">
            <a:tbl>
              <a:tblPr firstRow="1" bandRow="1"/>
              <a:tblGrid>
                <a:gridCol w="1298418">
                  <a:extLst>
                    <a:ext uri="{9D8B030D-6E8A-4147-A177-3AD203B41FA5}">
                      <a16:colId xmlns:a16="http://schemas.microsoft.com/office/drawing/2014/main" val="20000"/>
                    </a:ext>
                  </a:extLst>
                </a:gridCol>
                <a:gridCol w="1298418">
                  <a:extLst>
                    <a:ext uri="{9D8B030D-6E8A-4147-A177-3AD203B41FA5}">
                      <a16:colId xmlns:a16="http://schemas.microsoft.com/office/drawing/2014/main" val="20001"/>
                    </a:ext>
                  </a:extLst>
                </a:gridCol>
                <a:gridCol w="1298418">
                  <a:extLst>
                    <a:ext uri="{9D8B030D-6E8A-4147-A177-3AD203B41FA5}">
                      <a16:colId xmlns:a16="http://schemas.microsoft.com/office/drawing/2014/main" val="20002"/>
                    </a:ext>
                  </a:extLst>
                </a:gridCol>
                <a:gridCol w="652822">
                  <a:extLst>
                    <a:ext uri="{9D8B030D-6E8A-4147-A177-3AD203B41FA5}">
                      <a16:colId xmlns:a16="http://schemas.microsoft.com/office/drawing/2014/main" val="20003"/>
                    </a:ext>
                  </a:extLst>
                </a:gridCol>
                <a:gridCol w="1298418">
                  <a:extLst>
                    <a:ext uri="{9D8B030D-6E8A-4147-A177-3AD203B41FA5}">
                      <a16:colId xmlns:a16="http://schemas.microsoft.com/office/drawing/2014/main" val="20004"/>
                    </a:ext>
                  </a:extLst>
                </a:gridCol>
                <a:gridCol w="1298418">
                  <a:extLst>
                    <a:ext uri="{9D8B030D-6E8A-4147-A177-3AD203B41FA5}">
                      <a16:colId xmlns:a16="http://schemas.microsoft.com/office/drawing/2014/main" val="20005"/>
                    </a:ext>
                  </a:extLst>
                </a:gridCol>
                <a:gridCol w="1298418">
                  <a:extLst>
                    <a:ext uri="{9D8B030D-6E8A-4147-A177-3AD203B41FA5}">
                      <a16:colId xmlns:a16="http://schemas.microsoft.com/office/drawing/2014/main" val="20006"/>
                    </a:ext>
                  </a:extLst>
                </a:gridCol>
              </a:tblGrid>
              <a:tr h="435215">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customer</a:t>
                      </a:r>
                    </a:p>
                  </a:txBody>
                  <a:tcPr marL="93260" marR="93260" marT="46630" marB="46630">
                    <a:lnL w="12700" cap="flat" cmpd="sng" algn="ctr">
                      <a:no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2200" b="1" dirty="0">
                        <a:latin typeface="Calibri"/>
                        <a:cs typeface="Calibri"/>
                      </a:endParaRPr>
                    </a:p>
                  </a:txBody>
                  <a:tcPr marL="93260" marR="93260" marT="46630" marB="46630">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orders</a:t>
                      </a:r>
                    </a:p>
                  </a:txBody>
                  <a:tcPr marL="93260" marR="93260" marT="46630" marB="46630">
                    <a:lnL w="12700" cap="flat" cmpd="sng" algn="ctr">
                      <a:solidFill>
                        <a:srgbClr val="F2F2F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ctr"/>
                      <a:endParaRPr lang="en-US" b="1" dirty="0">
                        <a:latin typeface="Calibri"/>
                        <a:cs typeface="Calibri"/>
                      </a:endParaRP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first</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last</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id</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1400" b="1"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cid</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price</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a:solidFill>
                            <a:srgbClr val="FFFFFF"/>
                          </a:solidFill>
                          <a:latin typeface="Calibri"/>
                          <a:cs typeface="Calibri"/>
                        </a:rPr>
                        <a:t>quantity</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1"/>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Nick</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Toner</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11911</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4150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2"/>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Jessie</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Simonds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11912</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12.25</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27</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3"/>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Kasi</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Lamers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11913</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751D"/>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751D"/>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751D"/>
                    </a:solidFill>
                  </a:tcPr>
                </a:tc>
                <a:extLst>
                  <a:ext uri="{0D108BD9-81ED-4DB2-BD59-A6C34878D82A}">
                    <a16:rowId xmlns:a16="http://schemas.microsoft.com/office/drawing/2014/main" val="10004"/>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Rodger</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Clayton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11914</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12337</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39.99</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22</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5"/>
                  </a:ext>
                </a:extLst>
              </a:tr>
              <a:tr h="3134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Verona</a:t>
                      </a:r>
                    </a:p>
                  </a:txBody>
                  <a:tcPr marL="93260" marR="93260" marT="46630" marB="46630">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Hollen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11915</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15912</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40.50</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a:solidFill>
                            <a:srgbClr val="FFFFFF"/>
                          </a:solidFill>
                          <a:latin typeface="Calibri"/>
                          <a:cs typeface="Calibri"/>
                        </a:rPr>
                        <a:t>10</a:t>
                      </a:r>
                    </a:p>
                  </a:txBody>
                  <a:tcPr marL="93260" marR="93260" marT="46630" marB="46630">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0006"/>
                  </a:ext>
                </a:extLst>
              </a:tr>
            </a:tbl>
          </a:graphicData>
        </a:graphic>
      </p:graphicFrame>
      <p:sp>
        <p:nvSpPr>
          <p:cNvPr id="14" name="TextBox 13"/>
          <p:cNvSpPr txBox="1"/>
          <p:nvPr/>
        </p:nvSpPr>
        <p:spPr>
          <a:xfrm>
            <a:off x="2186421" y="3370883"/>
            <a:ext cx="8491846" cy="381932"/>
          </a:xfrm>
          <a:prstGeom prst="rect">
            <a:avLst/>
          </a:prstGeom>
          <a:noFill/>
        </p:spPr>
        <p:txBody>
          <a:bodyPr wrap="none" lIns="92637" tIns="46319" rIns="92637" bIns="46319" rtlCol="0">
            <a:spAutoFit/>
          </a:bodyPr>
          <a:lstStyle/>
          <a:p>
            <a:r>
              <a:rPr lang="en-US" sz="1836" dirty="0">
                <a:latin typeface="Consolas" panose="020B0609020204030204" pitchFamily="49" charset="0"/>
                <a:cs typeface="Consolas" panose="020B0609020204030204" pitchFamily="49" charset="0"/>
              </a:rPr>
              <a:t>SELECT * FROM customer join orders </a:t>
            </a:r>
            <a:r>
              <a:rPr lang="en-US" sz="1836" b="1" dirty="0">
                <a:latin typeface="Consolas" panose="020B0609020204030204" pitchFamily="49" charset="0"/>
                <a:cs typeface="Consolas" panose="020B0609020204030204" pitchFamily="49" charset="0"/>
              </a:rPr>
              <a:t>ON customer.id = orders.cid</a:t>
            </a:r>
            <a:r>
              <a:rPr lang="en-US" sz="1836" dirty="0">
                <a:latin typeface="Consolas" panose="020B0609020204030204" pitchFamily="49" charset="0"/>
                <a:cs typeface="Consolas" panose="020B0609020204030204" pitchFamily="49" charset="0"/>
              </a:rPr>
              <a:t>;</a:t>
            </a:r>
          </a:p>
        </p:txBody>
      </p:sp>
      <p:cxnSp>
        <p:nvCxnSpPr>
          <p:cNvPr id="15" name="Elbow Connector 14"/>
          <p:cNvCxnSpPr/>
          <p:nvPr/>
        </p:nvCxnSpPr>
        <p:spPr>
          <a:xfrm flipV="1">
            <a:off x="5876630" y="2203725"/>
            <a:ext cx="676089" cy="619826"/>
          </a:xfrm>
          <a:prstGeom prst="bentConnector3">
            <a:avLst/>
          </a:prstGeom>
          <a:noFill/>
          <a:ln w="25400" cap="flat" cmpd="sng" algn="ctr">
            <a:solidFill>
              <a:srgbClr val="ED7D31"/>
            </a:solidFill>
            <a:prstDash val="solid"/>
            <a:headEnd type="triangle"/>
            <a:tailEnd type="triangle"/>
          </a:ln>
          <a:effectLst/>
        </p:spPr>
      </p:cxnSp>
      <p:cxnSp>
        <p:nvCxnSpPr>
          <p:cNvPr id="16" name="Elbow Connector 15"/>
          <p:cNvCxnSpPr/>
          <p:nvPr/>
        </p:nvCxnSpPr>
        <p:spPr>
          <a:xfrm flipV="1">
            <a:off x="5883304" y="2506014"/>
            <a:ext cx="676089" cy="318486"/>
          </a:xfrm>
          <a:prstGeom prst="bentConnector3">
            <a:avLst/>
          </a:prstGeom>
          <a:noFill/>
          <a:ln w="25400" cap="flat" cmpd="sng" algn="ctr">
            <a:solidFill>
              <a:srgbClr val="ED7D31"/>
            </a:solidFill>
            <a:prstDash val="solid"/>
            <a:headEnd type="triangle"/>
            <a:tailEnd type="triangle"/>
          </a:ln>
          <a:effectLst/>
        </p:spPr>
      </p:cxnSp>
      <p:sp>
        <p:nvSpPr>
          <p:cNvPr id="17" name="TextBox 16"/>
          <p:cNvSpPr txBox="1"/>
          <p:nvPr/>
        </p:nvSpPr>
        <p:spPr>
          <a:xfrm>
            <a:off x="2864031" y="5492765"/>
            <a:ext cx="6896773" cy="605860"/>
          </a:xfrm>
          <a:prstGeom prst="rect">
            <a:avLst/>
          </a:prstGeom>
        </p:spPr>
        <p:txBody>
          <a:bodyPr vert="horz" wrap="none" lIns="92637" tIns="46319" rIns="92637" bIns="46319" rtlCol="0">
            <a:spAutoFit/>
          </a:bodyPr>
          <a:lstStyle/>
          <a:p>
            <a:pPr defTabSz="926167">
              <a:defRPr/>
            </a:pPr>
            <a:r>
              <a:rPr lang="en-US" sz="1632" kern="0" dirty="0">
                <a:solidFill>
                  <a:sysClr val="windowText" lastClr="000000"/>
                </a:solidFill>
                <a:latin typeface="Consolas"/>
                <a:cs typeface="Consolas"/>
              </a:rPr>
              <a:t>CREATE TABLE customer (id int, first string, last string)</a:t>
            </a:r>
          </a:p>
          <a:p>
            <a:pPr defTabSz="926167">
              <a:defRPr/>
            </a:pPr>
            <a:r>
              <a:rPr lang="en-US" sz="1632" b="1" kern="0" dirty="0">
                <a:solidFill>
                  <a:srgbClr val="21A30F">
                    <a:lumMod val="75000"/>
                  </a:srgbClr>
                </a:solidFill>
                <a:latin typeface="Consolas"/>
                <a:cs typeface="Consolas"/>
              </a:rPr>
              <a:t>CLUSTERED BY(id) SORTED BY(cid) INTO 32 BUCKETS;</a:t>
            </a:r>
          </a:p>
        </p:txBody>
      </p:sp>
      <p:sp>
        <p:nvSpPr>
          <p:cNvPr id="18" name="TextBox 17"/>
          <p:cNvSpPr txBox="1"/>
          <p:nvPr/>
        </p:nvSpPr>
        <p:spPr>
          <a:xfrm>
            <a:off x="2864031" y="4575268"/>
            <a:ext cx="6779059" cy="605860"/>
          </a:xfrm>
          <a:prstGeom prst="rect">
            <a:avLst/>
          </a:prstGeom>
        </p:spPr>
        <p:txBody>
          <a:bodyPr vert="horz" wrap="none" lIns="92637" tIns="46319" rIns="92637" bIns="46319" rtlCol="0">
            <a:spAutoFit/>
          </a:bodyPr>
          <a:lstStyle/>
          <a:p>
            <a:pPr defTabSz="926167">
              <a:defRPr/>
            </a:pPr>
            <a:r>
              <a:rPr lang="en-US" sz="1632" kern="0" dirty="0">
                <a:solidFill>
                  <a:sysClr val="windowText" lastClr="000000"/>
                </a:solidFill>
                <a:latin typeface="Consolas"/>
                <a:cs typeface="Consolas"/>
              </a:rPr>
              <a:t>CREATE TABLE orders (cid int, price float, quantity int)</a:t>
            </a:r>
          </a:p>
          <a:p>
            <a:pPr defTabSz="926167">
              <a:defRPr/>
            </a:pPr>
            <a:r>
              <a:rPr lang="en-US" sz="1632" b="1" kern="0" dirty="0">
                <a:solidFill>
                  <a:srgbClr val="21A30F">
                    <a:lumMod val="75000"/>
                  </a:srgbClr>
                </a:solidFill>
                <a:latin typeface="Consolas"/>
                <a:cs typeface="Consolas"/>
              </a:rPr>
              <a:t>CLUSTERED BY(cid) SORTED BY(cid) INTO 32 BUCKETS;</a:t>
            </a:r>
          </a:p>
        </p:txBody>
      </p:sp>
      <p:sp>
        <p:nvSpPr>
          <p:cNvPr id="19" name="TextBox 18"/>
          <p:cNvSpPr txBox="1"/>
          <p:nvPr/>
        </p:nvSpPr>
        <p:spPr>
          <a:xfrm>
            <a:off x="3649492" y="4022955"/>
            <a:ext cx="5129141" cy="381932"/>
          </a:xfrm>
          <a:prstGeom prst="rect">
            <a:avLst/>
          </a:prstGeom>
          <a:noFill/>
        </p:spPr>
        <p:txBody>
          <a:bodyPr wrap="none" lIns="92637" tIns="46319" rIns="92637" bIns="46319" rtlCol="0">
            <a:spAutoFit/>
          </a:bodyPr>
          <a:lstStyle/>
          <a:p>
            <a:pPr algn="ctr"/>
            <a:r>
              <a:rPr lang="en-US" sz="1836" b="1" dirty="0">
                <a:latin typeface="Calibri" panose="020F0502020204030204" pitchFamily="34" charset="0"/>
              </a:rPr>
              <a:t>Distribute and sort by the most common join key.</a:t>
            </a:r>
          </a:p>
        </p:txBody>
      </p:sp>
      <p:sp>
        <p:nvSpPr>
          <p:cNvPr id="20" name="Rectangle 19"/>
          <p:cNvSpPr/>
          <p:nvPr/>
        </p:nvSpPr>
        <p:spPr>
          <a:xfrm>
            <a:off x="1902972" y="1127837"/>
            <a:ext cx="8608647" cy="2735835"/>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21" name="Rectangle 20"/>
          <p:cNvSpPr/>
          <p:nvPr/>
        </p:nvSpPr>
        <p:spPr>
          <a:xfrm>
            <a:off x="1902088" y="4041493"/>
            <a:ext cx="8608647" cy="2133739"/>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6232600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Invoking a Hive UDF</a:t>
            </a:r>
          </a:p>
        </p:txBody>
      </p:sp>
      <p:sp>
        <p:nvSpPr>
          <p:cNvPr id="6" name="Content Placeholder 2"/>
          <p:cNvSpPr txBox="1">
            <a:spLocks/>
          </p:cNvSpPr>
          <p:nvPr/>
        </p:nvSpPr>
        <p:spPr>
          <a:xfrm>
            <a:off x="2036094" y="1237716"/>
            <a:ext cx="8393430" cy="5010404"/>
          </a:xfrm>
          <a:prstGeom prst="rect">
            <a:avLst/>
          </a:prstGeom>
        </p:spPr>
        <p:txBody>
          <a:bodyPr vert="horz" lIns="92637" tIns="46319" rIns="92637" bIns="4631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56" b="1" dirty="0">
                <a:latin typeface="Courier New"/>
                <a:cs typeface="Courier New"/>
              </a:rPr>
              <a:t>ADD JAR </a:t>
            </a:r>
            <a:r>
              <a:rPr lang="en-US" sz="2856" dirty="0">
                <a:latin typeface="Courier New"/>
                <a:cs typeface="Courier New"/>
              </a:rPr>
              <a:t>/myapp/lib/myhiveudfs.jar;</a:t>
            </a:r>
          </a:p>
          <a:p>
            <a:pPr marL="0" indent="0">
              <a:buNone/>
            </a:pPr>
            <a:r>
              <a:rPr lang="en-US" sz="2856" b="1" dirty="0">
                <a:latin typeface="Courier New"/>
                <a:cs typeface="Courier New"/>
              </a:rPr>
              <a:t>CREATE TEMPORARY FUNCTION </a:t>
            </a:r>
            <a:r>
              <a:rPr lang="en-US" sz="2856" dirty="0">
                <a:latin typeface="Courier New"/>
                <a:cs typeface="Courier New"/>
              </a:rPr>
              <a:t>ComputeShipping </a:t>
            </a:r>
          </a:p>
          <a:p>
            <a:pPr marL="0" indent="0">
              <a:buNone/>
            </a:pPr>
            <a:r>
              <a:rPr lang="en-US" sz="2856" dirty="0">
                <a:latin typeface="Courier New"/>
                <a:cs typeface="Courier New"/>
              </a:rPr>
              <a:t>  	AS 'hiveudfs.ComputeShipping';</a:t>
            </a:r>
          </a:p>
          <a:p>
            <a:pPr marL="0" indent="0">
              <a:buNone/>
            </a:pPr>
            <a:endParaRPr lang="en-US" sz="2856" dirty="0">
              <a:latin typeface="Courier New"/>
              <a:cs typeface="Courier New"/>
            </a:endParaRPr>
          </a:p>
          <a:p>
            <a:pPr marL="0" indent="0">
              <a:buNone/>
            </a:pPr>
            <a:r>
              <a:rPr lang="en-US" sz="2856" dirty="0">
                <a:latin typeface="Courier New"/>
                <a:cs typeface="Courier New"/>
              </a:rPr>
              <a:t>FROM orders SELECT</a:t>
            </a:r>
          </a:p>
          <a:p>
            <a:pPr marL="0" indent="0">
              <a:buNone/>
            </a:pPr>
            <a:r>
              <a:rPr lang="en-US" sz="2856" dirty="0">
                <a:latin typeface="Courier New"/>
                <a:cs typeface="Courier New"/>
              </a:rPr>
              <a:t>	address, </a:t>
            </a:r>
          </a:p>
          <a:p>
            <a:pPr marL="0" indent="0">
              <a:buNone/>
            </a:pPr>
            <a:r>
              <a:rPr lang="en-US" sz="2856" dirty="0">
                <a:latin typeface="Courier New"/>
                <a:cs typeface="Courier New"/>
              </a:rPr>
              <a:t>	description, </a:t>
            </a:r>
          </a:p>
          <a:p>
            <a:pPr marL="0" indent="0">
              <a:buNone/>
            </a:pPr>
            <a:r>
              <a:rPr lang="en-US" sz="2856" b="1" dirty="0">
                <a:latin typeface="Courier New"/>
                <a:cs typeface="Courier New"/>
              </a:rPr>
              <a:t>	ComputeShipping</a:t>
            </a:r>
            <a:r>
              <a:rPr lang="en-US" sz="2856" dirty="0">
                <a:latin typeface="Courier New"/>
                <a:cs typeface="Courier New"/>
              </a:rPr>
              <a:t>(zip, weight);</a:t>
            </a:r>
          </a:p>
          <a:p>
            <a:pPr marL="0" indent="0">
              <a:buNone/>
            </a:pPr>
            <a:endParaRPr lang="en-US" sz="2856" dirty="0">
              <a:latin typeface="Courier New"/>
              <a:cs typeface="Courier New"/>
            </a:endParaRPr>
          </a:p>
        </p:txBody>
      </p:sp>
      <p:sp>
        <p:nvSpPr>
          <p:cNvPr id="7" name="Rectangle 6"/>
          <p:cNvSpPr/>
          <p:nvPr/>
        </p:nvSpPr>
        <p:spPr>
          <a:xfrm>
            <a:off x="1915925" y="1217167"/>
            <a:ext cx="8608647" cy="4768169"/>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8745641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Computing ngrams in Hive</a:t>
            </a:r>
          </a:p>
        </p:txBody>
      </p:sp>
      <p:sp>
        <p:nvSpPr>
          <p:cNvPr id="7" name="Content Placeholder 2"/>
          <p:cNvSpPr txBox="1">
            <a:spLocks/>
          </p:cNvSpPr>
          <p:nvPr/>
        </p:nvSpPr>
        <p:spPr>
          <a:xfrm>
            <a:off x="2036094" y="1237716"/>
            <a:ext cx="8393430" cy="5010404"/>
          </a:xfrm>
          <a:prstGeom prst="rect">
            <a:avLst/>
          </a:prstGeom>
        </p:spPr>
        <p:txBody>
          <a:bodyPr vert="horz" lIns="92637" tIns="46319" rIns="92637" bIns="46319"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60" marR="92636" indent="0">
              <a:spcBef>
                <a:spcPts val="1835"/>
              </a:spcBef>
              <a:spcAft>
                <a:spcPts val="1835"/>
              </a:spcAft>
              <a:buNone/>
            </a:pPr>
            <a:r>
              <a:rPr lang="tr-TR" sz="2856" dirty="0">
                <a:latin typeface="Courier New"/>
                <a:ea typeface="ＭＳ 明朝"/>
                <a:cs typeface="Times New Roman"/>
              </a:rPr>
              <a:t>select ngrams(sentences(val),2,100) from mytable;</a:t>
            </a:r>
          </a:p>
          <a:p>
            <a:pPr marL="23160" marR="92636" indent="0">
              <a:spcBef>
                <a:spcPts val="1835"/>
              </a:spcBef>
              <a:spcAft>
                <a:spcPts val="1835"/>
              </a:spcAft>
              <a:buNone/>
            </a:pPr>
            <a:endParaRPr lang="en-US" sz="2856" dirty="0">
              <a:latin typeface="Courier New"/>
              <a:ea typeface="ＭＳ 明朝"/>
              <a:cs typeface="Times New Roman"/>
            </a:endParaRPr>
          </a:p>
          <a:p>
            <a:pPr marL="23160" marR="92636" indent="0">
              <a:spcBef>
                <a:spcPts val="1835"/>
              </a:spcBef>
              <a:spcAft>
                <a:spcPts val="1835"/>
              </a:spcAft>
              <a:buNone/>
            </a:pPr>
            <a:r>
              <a:rPr lang="en-US" sz="2856" dirty="0">
                <a:latin typeface="Courier New"/>
                <a:ea typeface="ＭＳ 明朝"/>
                <a:cs typeface="Times New Roman"/>
              </a:rPr>
              <a:t>select context_ngrams(sentences(val),</a:t>
            </a:r>
            <a:br>
              <a:rPr lang="en-US" sz="2856" dirty="0">
                <a:latin typeface="Courier New"/>
                <a:ea typeface="ＭＳ 明朝"/>
                <a:cs typeface="Times New Roman"/>
              </a:rPr>
            </a:br>
            <a:r>
              <a:rPr lang="en-US" sz="2856" dirty="0">
                <a:latin typeface="Courier New"/>
                <a:ea typeface="ＭＳ 明朝"/>
                <a:cs typeface="Times New Roman"/>
              </a:rPr>
              <a:t>      array("error","code",null),</a:t>
            </a:r>
            <a:br>
              <a:rPr lang="en-US" sz="2856" dirty="0">
                <a:latin typeface="Courier New"/>
                <a:ea typeface="ＭＳ 明朝"/>
                <a:cs typeface="Times New Roman"/>
              </a:rPr>
            </a:br>
            <a:r>
              <a:rPr lang="en-US" sz="2856" dirty="0">
                <a:latin typeface="Courier New"/>
                <a:ea typeface="ＭＳ 明朝"/>
                <a:cs typeface="Times New Roman"/>
              </a:rPr>
              <a:t>      100)</a:t>
            </a:r>
            <a:br>
              <a:rPr lang="en-US" sz="2856" dirty="0">
                <a:latin typeface="Courier New"/>
                <a:ea typeface="ＭＳ 明朝"/>
                <a:cs typeface="Times New Roman"/>
              </a:rPr>
            </a:br>
            <a:r>
              <a:rPr lang="en-US" sz="2856" dirty="0">
                <a:latin typeface="Courier New"/>
                <a:ea typeface="ＭＳ 明朝"/>
                <a:cs typeface="Times New Roman"/>
              </a:rPr>
              <a:t> from mytable;</a:t>
            </a:r>
          </a:p>
        </p:txBody>
      </p:sp>
      <p:sp>
        <p:nvSpPr>
          <p:cNvPr id="8" name="Rectangle 7"/>
          <p:cNvSpPr/>
          <p:nvPr/>
        </p:nvSpPr>
        <p:spPr>
          <a:xfrm>
            <a:off x="1915925" y="1183665"/>
            <a:ext cx="8608647" cy="1507503"/>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
        <p:nvSpPr>
          <p:cNvPr id="9" name="Rectangle 8"/>
          <p:cNvSpPr/>
          <p:nvPr/>
        </p:nvSpPr>
        <p:spPr>
          <a:xfrm>
            <a:off x="1915042" y="3316564"/>
            <a:ext cx="8608647" cy="2333835"/>
          </a:xfrm>
          <a:prstGeom prst="rect">
            <a:avLst/>
          </a:prstGeom>
          <a:noFill/>
          <a:ln w="38100" cap="flat" cmpd="sng" algn="ctr">
            <a:solidFill>
              <a:srgbClr val="244A58"/>
            </a:solidFill>
            <a:prstDash val="solid"/>
            <a:miter lim="800000"/>
          </a:ln>
          <a:effectLst/>
        </p:spPr>
        <p:txBody>
          <a:bodyPr lIns="92637" tIns="46319" rIns="92637" bIns="46319" rtlCol="0" anchor="ctr"/>
          <a:lstStyle/>
          <a:p>
            <a:pPr algn="ctr" defTabSz="926167">
              <a:defRPr/>
            </a:pPr>
            <a:endParaRPr lang="en-US" sz="1836"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2907306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4428456"/>
          </a:xfrm>
        </p:spPr>
        <p:txBody>
          <a:bodyPr/>
          <a:lstStyle/>
          <a:p>
            <a:r>
              <a:rPr lang="en-US" sz="3264" dirty="0"/>
              <a:t>It is a data warehouse system for Hadoop</a:t>
            </a:r>
          </a:p>
          <a:p>
            <a:r>
              <a:rPr lang="en-US" sz="3264" dirty="0"/>
              <a:t>Developed at Facebook</a:t>
            </a:r>
          </a:p>
          <a:p>
            <a:r>
              <a:rPr lang="en-US" sz="3264" dirty="0"/>
              <a:t>It maintains metadata information about your big data stored on HDFS </a:t>
            </a:r>
          </a:p>
          <a:p>
            <a:r>
              <a:rPr lang="en-US" sz="3264" dirty="0"/>
              <a:t>It treats your HDFS directories as “tables”</a:t>
            </a:r>
          </a:p>
          <a:p>
            <a:r>
              <a:rPr lang="en-US" sz="3264" dirty="0"/>
              <a:t>It performs SQL-like operations on the data using a high-level declarative scripting language called </a:t>
            </a:r>
            <a:r>
              <a:rPr lang="en-US" sz="3264" b="1" dirty="0" err="1"/>
              <a:t>HiveQL</a:t>
            </a:r>
            <a:r>
              <a:rPr lang="en-US" sz="3264" dirty="0"/>
              <a:t> </a:t>
            </a:r>
          </a:p>
          <a:p>
            <a:endParaRPr lang="en-US" dirty="0"/>
          </a:p>
        </p:txBody>
      </p:sp>
      <p:sp>
        <p:nvSpPr>
          <p:cNvPr id="3" name="Title 2"/>
          <p:cNvSpPr>
            <a:spLocks noGrp="1"/>
          </p:cNvSpPr>
          <p:nvPr>
            <p:ph type="title"/>
          </p:nvPr>
        </p:nvSpPr>
        <p:spPr/>
        <p:txBody>
          <a:bodyPr/>
          <a:lstStyle/>
          <a:p>
            <a:r>
              <a:rPr lang="en-US" dirty="0"/>
              <a:t>Enter the Hive</a:t>
            </a:r>
          </a:p>
        </p:txBody>
      </p:sp>
    </p:spTree>
    <p:extLst>
      <p:ext uri="{BB962C8B-B14F-4D97-AF65-F5344CB8AC3E}">
        <p14:creationId xmlns:p14="http://schemas.microsoft.com/office/powerpoint/2010/main" val="35565744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Hive’s Alignment with SQL</a:t>
            </a:r>
          </a:p>
        </p:txBody>
      </p:sp>
      <p:graphicFrame>
        <p:nvGraphicFramePr>
          <p:cNvPr id="5" name="Table 4"/>
          <p:cNvGraphicFramePr>
            <a:graphicFrameLocks noGrp="1"/>
          </p:cNvGraphicFramePr>
          <p:nvPr>
            <p:extLst/>
          </p:nvPr>
        </p:nvGraphicFramePr>
        <p:xfrm>
          <a:off x="2982129" y="1158568"/>
          <a:ext cx="6482347" cy="5378018"/>
        </p:xfrm>
        <a:graphic>
          <a:graphicData uri="http://schemas.openxmlformats.org/drawingml/2006/table">
            <a:tbl>
              <a:tblPr firstRow="1" bandRow="1"/>
              <a:tblGrid>
                <a:gridCol w="2835662">
                  <a:extLst>
                    <a:ext uri="{9D8B030D-6E8A-4147-A177-3AD203B41FA5}">
                      <a16:colId xmlns:a16="http://schemas.microsoft.com/office/drawing/2014/main" val="20000"/>
                    </a:ext>
                  </a:extLst>
                </a:gridCol>
                <a:gridCol w="268397">
                  <a:extLst>
                    <a:ext uri="{9D8B030D-6E8A-4147-A177-3AD203B41FA5}">
                      <a16:colId xmlns:a16="http://schemas.microsoft.com/office/drawing/2014/main" val="20001"/>
                    </a:ext>
                  </a:extLst>
                </a:gridCol>
                <a:gridCol w="3378288">
                  <a:extLst>
                    <a:ext uri="{9D8B030D-6E8A-4147-A177-3AD203B41FA5}">
                      <a16:colId xmlns:a16="http://schemas.microsoft.com/office/drawing/2014/main" val="20002"/>
                    </a:ext>
                  </a:extLst>
                </a:gridCol>
              </a:tblGrid>
              <a:tr h="43521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SQL Datatypes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endParaRPr lang="en-US" sz="2200" b="1" dirty="0">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200" b="1" dirty="0">
                          <a:latin typeface="Calibri"/>
                          <a:cs typeface="Calibri"/>
                        </a:rPr>
                        <a:t>SQL Semantics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INT</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SELECT,</a:t>
                      </a:r>
                      <a:r>
                        <a:rPr lang="en-US" sz="1600" baseline="0" dirty="0">
                          <a:solidFill>
                            <a:srgbClr val="FFFFFF"/>
                          </a:solidFill>
                          <a:latin typeface="Calibri"/>
                          <a:cs typeface="Calibri"/>
                        </a:rPr>
                        <a:t> LOAD, INSERT from query</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1"/>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TINYINT/SMALLINT/BIGINT</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Expressions</a:t>
                      </a:r>
                      <a:r>
                        <a:rPr lang="en-US" sz="1600" baseline="0" dirty="0">
                          <a:solidFill>
                            <a:srgbClr val="FFFFFF"/>
                          </a:solidFill>
                          <a:latin typeface="Calibri"/>
                          <a:cs typeface="Calibri"/>
                        </a:rPr>
                        <a:t> in WHERE and HAVING</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2"/>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BOOLEAN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GROUP BY, ORDER BY,</a:t>
                      </a:r>
                      <a:r>
                        <a:rPr lang="en-US" sz="1600" baseline="0" dirty="0">
                          <a:solidFill>
                            <a:srgbClr val="FFFFFF"/>
                          </a:solidFill>
                          <a:latin typeface="Calibri"/>
                          <a:cs typeface="Calibri"/>
                        </a:rPr>
                        <a:t> SORT BY</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3"/>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FLOAT</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CLUSTER BY, DISTRIBUTE</a:t>
                      </a:r>
                      <a:r>
                        <a:rPr lang="en-US" sz="1600" baseline="0" dirty="0">
                          <a:solidFill>
                            <a:srgbClr val="FFFFFF"/>
                          </a:solidFill>
                          <a:latin typeface="Calibri"/>
                          <a:cs typeface="Calibri"/>
                        </a:rPr>
                        <a:t> BY</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4"/>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DOUBLE</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Sub-queries in</a:t>
                      </a:r>
                      <a:r>
                        <a:rPr lang="en-US" sz="1600" baseline="0" dirty="0">
                          <a:solidFill>
                            <a:srgbClr val="FFFFFF"/>
                          </a:solidFill>
                          <a:latin typeface="Calibri"/>
                          <a:cs typeface="Calibri"/>
                        </a:rPr>
                        <a:t> FROM clause</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5"/>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STRING</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Calibri"/>
                          <a:cs typeface="Calibri"/>
                        </a:rPr>
                        <a:t>GROUP BY, ORDER BY</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6"/>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BINARY</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Calibri"/>
                          <a:cs typeface="Calibri"/>
                        </a:rPr>
                        <a:t>ROLLUP</a:t>
                      </a:r>
                      <a:r>
                        <a:rPr lang="en-US" sz="1600" baseline="0" dirty="0">
                          <a:solidFill>
                            <a:srgbClr val="FFFFFF"/>
                          </a:solidFill>
                          <a:latin typeface="Calibri"/>
                          <a:cs typeface="Calibri"/>
                        </a:rPr>
                        <a:t> and CUBE</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7"/>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TIMESTAMP</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Calibri"/>
                          <a:cs typeface="Calibri"/>
                        </a:rPr>
                        <a:t>UNION</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8"/>
                  </a:ext>
                </a:extLst>
              </a:tr>
              <a:tr h="5906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ARRAY,</a:t>
                      </a:r>
                      <a:r>
                        <a:rPr lang="en-US" sz="1600" baseline="0" dirty="0">
                          <a:solidFill>
                            <a:srgbClr val="FFFFFF"/>
                          </a:solidFill>
                          <a:latin typeface="Calibri"/>
                          <a:cs typeface="Calibri"/>
                        </a:rPr>
                        <a:t> MAP, STRUCT, UNION</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LEFT, RIGHT</a:t>
                      </a:r>
                      <a:r>
                        <a:rPr lang="en-US" sz="1600" baseline="0" dirty="0">
                          <a:solidFill>
                            <a:srgbClr val="FFFFFF"/>
                          </a:solidFill>
                          <a:latin typeface="Calibri"/>
                          <a:cs typeface="Calibri"/>
                        </a:rPr>
                        <a:t> and FULL INNER/OUTER JOIN</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09"/>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DECIMAL</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CROSS JOIN, LEFT SEMI</a:t>
                      </a:r>
                      <a:r>
                        <a:rPr lang="en-US" sz="1600" baseline="0" dirty="0">
                          <a:solidFill>
                            <a:srgbClr val="FFFFFF"/>
                          </a:solidFill>
                          <a:latin typeface="Calibri"/>
                          <a:cs typeface="Calibri"/>
                        </a:rPr>
                        <a:t> JOIN</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10"/>
                  </a:ext>
                </a:extLst>
              </a:tr>
              <a:tr h="5906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CHAR</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Calibri"/>
                          <a:cs typeface="Calibri"/>
                        </a:rPr>
                        <a:t>Windowing functions (OVER,</a:t>
                      </a:r>
                      <a:r>
                        <a:rPr lang="en-US" sz="1600" baseline="0" dirty="0">
                          <a:solidFill>
                            <a:srgbClr val="FFFFFF"/>
                          </a:solidFill>
                          <a:latin typeface="Calibri"/>
                          <a:cs typeface="Calibri"/>
                        </a:rPr>
                        <a:t> </a:t>
                      </a:r>
                      <a:r>
                        <a:rPr lang="en-US" sz="1600" dirty="0">
                          <a:solidFill>
                            <a:srgbClr val="FFFFFF"/>
                          </a:solidFill>
                          <a:latin typeface="Calibri"/>
                          <a:cs typeface="Calibri"/>
                        </a:rPr>
                        <a:t>RANK, etc.)</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11"/>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VARCHAR</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Sub-queries for IN/NOT IN,</a:t>
                      </a:r>
                      <a:r>
                        <a:rPr lang="en-US" sz="1600" baseline="0" dirty="0">
                          <a:solidFill>
                            <a:srgbClr val="FFFFFF"/>
                          </a:solidFill>
                          <a:latin typeface="Calibri"/>
                          <a:cs typeface="Calibri"/>
                        </a:rPr>
                        <a:t> HAVING</a:t>
                      </a:r>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12"/>
                  </a:ext>
                </a:extLst>
              </a:tr>
              <a:tr h="34195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DATE</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600" dirty="0">
                        <a:solidFill>
                          <a:srgbClr val="FFFFFF"/>
                        </a:solidFill>
                        <a:latin typeface="Calibri"/>
                        <a:cs typeface="Calibri"/>
                      </a:endParaRP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600" dirty="0">
                          <a:solidFill>
                            <a:srgbClr val="FFFFFF"/>
                          </a:solidFill>
                          <a:latin typeface="Calibri"/>
                          <a:cs typeface="Calibri"/>
                        </a:rPr>
                        <a:t>EXISTS / NOT EXISTS</a:t>
                      </a:r>
                    </a:p>
                  </a:txBody>
                  <a:tcPr marL="93260" marR="93260" marT="46630" marB="4663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EB606"/>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4948354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5841432" y="2002873"/>
            <a:ext cx="5617088" cy="3326291"/>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 name="Title 1"/>
          <p:cNvSpPr>
            <a:spLocks noGrp="1"/>
          </p:cNvSpPr>
          <p:nvPr>
            <p:ph type="title"/>
          </p:nvPr>
        </p:nvSpPr>
        <p:spPr>
          <a:xfrm>
            <a:off x="882" y="4431"/>
            <a:ext cx="11885514" cy="946413"/>
          </a:xfrm>
        </p:spPr>
        <p:txBody>
          <a:bodyPr/>
          <a:lstStyle/>
          <a:p>
            <a:r>
              <a:rPr lang="en-US" dirty="0" err="1"/>
              <a:t>HiveQL</a:t>
            </a:r>
            <a:r>
              <a:rPr lang="en-US" dirty="0"/>
              <a:t>: Execution Flow   </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6</a:t>
            </a:fld>
            <a:endParaRPr lang="en-US" dirty="0"/>
          </a:p>
        </p:txBody>
      </p:sp>
      <p:sp>
        <p:nvSpPr>
          <p:cNvPr id="4" name="Rectangle 3"/>
          <p:cNvSpPr/>
          <p:nvPr/>
        </p:nvSpPr>
        <p:spPr bwMode="auto">
          <a:xfrm>
            <a:off x="5841432" y="5935356"/>
            <a:ext cx="5617088" cy="86810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1954" fontAlgn="base">
              <a:spcBef>
                <a:spcPts val="200"/>
              </a:spcBef>
              <a:spcAft>
                <a:spcPts val="300"/>
              </a:spcAft>
            </a:pPr>
            <a:endParaRPr lang="en-US" sz="2000" dirty="0">
              <a:solidFill>
                <a:srgbClr val="505050"/>
              </a:solidFill>
              <a:ea typeface="Segoe UI" pitchFamily="34" charset="0"/>
              <a:cs typeface="Segoe UI" pitchFamily="34" charset="0"/>
            </a:endParaRPr>
          </a:p>
        </p:txBody>
      </p:sp>
      <p:sp>
        <p:nvSpPr>
          <p:cNvPr id="12" name="Content Placeholder 7"/>
          <p:cNvSpPr txBox="1">
            <a:spLocks/>
          </p:cNvSpPr>
          <p:nvPr/>
        </p:nvSpPr>
        <p:spPr bwMode="auto">
          <a:xfrm>
            <a:off x="7721002" y="6074689"/>
            <a:ext cx="2486795" cy="469003"/>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27" tIns="45713" rIns="91427" bIns="45713" numCol="1" spcCol="0" rtlCol="0" fromWordArt="0" anchor="ctr"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563" fontAlgn="base">
              <a:lnSpc>
                <a:spcPct val="100000"/>
              </a:lnSpc>
              <a:spcBef>
                <a:spcPts val="600"/>
              </a:spcBef>
              <a:spcAft>
                <a:spcPts val="600"/>
              </a:spcAft>
              <a:buNone/>
              <a:defRPr/>
            </a:pPr>
            <a:r>
              <a:rPr lang="en-US" sz="2400" b="1" dirty="0">
                <a:solidFill>
                  <a:schemeClr val="bg1"/>
                </a:solidFill>
              </a:rPr>
              <a:t>Hadoop / HDFS</a:t>
            </a:r>
          </a:p>
        </p:txBody>
      </p:sp>
      <p:sp>
        <p:nvSpPr>
          <p:cNvPr id="13" name="Freeform 12"/>
          <p:cNvSpPr>
            <a:spLocks/>
          </p:cNvSpPr>
          <p:nvPr/>
        </p:nvSpPr>
        <p:spPr bwMode="auto">
          <a:xfrm>
            <a:off x="6242400" y="6034887"/>
            <a:ext cx="752538" cy="570813"/>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IN" sz="2000">
              <a:solidFill>
                <a:srgbClr val="000000"/>
              </a:solidFill>
            </a:endParaRPr>
          </a:p>
        </p:txBody>
      </p:sp>
      <p:grpSp>
        <p:nvGrpSpPr>
          <p:cNvPr id="20" name="Group 19"/>
          <p:cNvGrpSpPr/>
          <p:nvPr/>
        </p:nvGrpSpPr>
        <p:grpSpPr>
          <a:xfrm>
            <a:off x="8090418" y="2107080"/>
            <a:ext cx="1119127" cy="1119124"/>
            <a:chOff x="3376943" y="1961247"/>
            <a:chExt cx="1122629" cy="1080228"/>
          </a:xfrm>
        </p:grpSpPr>
        <p:sp>
          <p:nvSpPr>
            <p:cNvPr id="19" name="Oval 18"/>
            <p:cNvSpPr/>
            <p:nvPr/>
          </p:nvSpPr>
          <p:spPr bwMode="auto">
            <a:xfrm>
              <a:off x="3376943" y="1961247"/>
              <a:ext cx="1122629" cy="1080228"/>
            </a:xfrm>
            <a:prstGeom prst="ellipse">
              <a:avLst/>
            </a:prstGeom>
            <a:solidFill>
              <a:schemeClr val="bg1">
                <a:lumMod val="95000"/>
              </a:schemeClr>
            </a:solidFill>
            <a:ln w="28575" cap="flat" cmpd="sng" algn="ctr">
              <a:noFill/>
              <a:prstDash val="solid"/>
              <a:round/>
              <a:headEnd type="none" w="med" len="med"/>
              <a:tailEnd type="triangle" w="med" len="med"/>
            </a:ln>
            <a:effectLst/>
          </p:spPr>
          <p:txBody>
            <a:bodyPr rot="0" spcFirstLastPara="0" vertOverflow="overflow" horzOverflow="overflow" vert="horz" wrap="square" lIns="91427" tIns="1142838" rIns="91427" bIns="0" numCol="1" spcCol="0" rtlCol="0" fromWordArt="0" anchor="t" anchorCtr="0" forceAA="0" compatLnSpc="1">
              <a:prstTxWarp prst="textNoShape">
                <a:avLst/>
              </a:prstTxWarp>
              <a:noAutofit/>
            </a:bodyPr>
            <a:lstStyle/>
            <a:p>
              <a:pPr algn="ctr" defTabSz="932293" fontAlgn="base">
                <a:spcBef>
                  <a:spcPct val="0"/>
                </a:spcBef>
                <a:spcAft>
                  <a:spcPct val="0"/>
                </a:spcAft>
                <a:buClr>
                  <a:srgbClr val="FF3300"/>
                </a:buClr>
              </a:pPr>
              <a:endParaRPr lang="en-US" sz="2000" dirty="0">
                <a:solidFill>
                  <a:srgbClr val="505050"/>
                </a:solidFill>
                <a:latin typeface="Segoe UI Semibold" panose="020B0702040204020203" pitchFamily="34" charset="0"/>
                <a:ea typeface="Segoe UI" pitchFamily="34" charset="0"/>
                <a:cs typeface="Segoe UI Semibold" panose="020B0702040204020203" pitchFamily="34" charset="0"/>
              </a:endParaRPr>
            </a:p>
          </p:txBody>
        </p:sp>
        <p:sp>
          <p:nvSpPr>
            <p:cNvPr id="18" name="Freeform 17"/>
            <p:cNvSpPr/>
            <p:nvPr/>
          </p:nvSpPr>
          <p:spPr bwMode="auto">
            <a:xfrm rot="19320000" flipH="1">
              <a:off x="3740499" y="2133419"/>
              <a:ext cx="395516" cy="393412"/>
            </a:xfrm>
            <a:custGeom>
              <a:avLst/>
              <a:gdLst>
                <a:gd name="connsiteX0" fmla="*/ 146044 w 2118694"/>
                <a:gd name="connsiteY0" fmla="*/ 82208 h 2308582"/>
                <a:gd name="connsiteX1" fmla="*/ 82207 w 2118694"/>
                <a:gd name="connsiteY1" fmla="*/ 620297 h 2308582"/>
                <a:gd name="connsiteX2" fmla="*/ 484514 w 2118694"/>
                <a:gd name="connsiteY2" fmla="*/ 752783 h 2308582"/>
                <a:gd name="connsiteX3" fmla="*/ 545239 w 2118694"/>
                <a:gd name="connsiteY3" fmla="*/ 722081 h 2308582"/>
                <a:gd name="connsiteX4" fmla="*/ 851174 w 2118694"/>
                <a:gd name="connsiteY4" fmla="*/ 1110376 h 2308582"/>
                <a:gd name="connsiteX5" fmla="*/ 851174 w 2118694"/>
                <a:gd name="connsiteY5" fmla="*/ 2003655 h 2308582"/>
                <a:gd name="connsiteX6" fmla="*/ 721515 w 2118694"/>
                <a:gd name="connsiteY6" fmla="*/ 1839091 h 2308582"/>
                <a:gd name="connsiteX7" fmla="*/ 619368 w 2118694"/>
                <a:gd name="connsiteY7" fmla="*/ 1919572 h 2308582"/>
                <a:gd name="connsiteX8" fmla="*/ 904247 w 2118694"/>
                <a:gd name="connsiteY8" fmla="*/ 2287921 h 2308582"/>
                <a:gd name="connsiteX9" fmla="*/ 1273295 w 2118694"/>
                <a:gd name="connsiteY9" fmla="*/ 1997151 h 2308582"/>
                <a:gd name="connsiteX10" fmla="*/ 1193463 w 2118694"/>
                <a:gd name="connsiteY10" fmla="*/ 1895827 h 2308582"/>
                <a:gd name="connsiteX11" fmla="*/ 1016057 w 2118694"/>
                <a:gd name="connsiteY11" fmla="*/ 2034355 h 2308582"/>
                <a:gd name="connsiteX12" fmla="*/ 1016057 w 2118694"/>
                <a:gd name="connsiteY12" fmla="*/ 1319647 h 2308582"/>
                <a:gd name="connsiteX13" fmla="*/ 1670509 w 2118694"/>
                <a:gd name="connsiteY13" fmla="*/ 2150283 h 2308582"/>
                <a:gd name="connsiteX14" fmla="*/ 1450339 w 2118694"/>
                <a:gd name="connsiteY14" fmla="*/ 2125136 h 2308582"/>
                <a:gd name="connsiteX15" fmla="*/ 1435142 w 2118694"/>
                <a:gd name="connsiteY15" fmla="*/ 2253232 h 2308582"/>
                <a:gd name="connsiteX16" fmla="*/ 1901704 w 2118694"/>
                <a:gd name="connsiteY16" fmla="*/ 2308582 h 2308582"/>
                <a:gd name="connsiteX17" fmla="*/ 1952394 w 2118694"/>
                <a:gd name="connsiteY17" fmla="*/ 1845691 h 2308582"/>
                <a:gd name="connsiteX18" fmla="*/ 1823256 w 2118694"/>
                <a:gd name="connsiteY18" fmla="*/ 1830372 h 2308582"/>
                <a:gd name="connsiteX19" fmla="*/ 1797752 w 2118694"/>
                <a:gd name="connsiteY19" fmla="*/ 2045358 h 2308582"/>
                <a:gd name="connsiteX20" fmla="*/ 1140004 w 2118694"/>
                <a:gd name="connsiteY20" fmla="*/ 1210540 h 2308582"/>
                <a:gd name="connsiteX21" fmla="*/ 1846006 w 2118694"/>
                <a:gd name="connsiteY21" fmla="*/ 1380444 h 2308582"/>
                <a:gd name="connsiteX22" fmla="*/ 1669814 w 2118694"/>
                <a:gd name="connsiteY22" fmla="*/ 1520514 h 2308582"/>
                <a:gd name="connsiteX23" fmla="*/ 1749647 w 2118694"/>
                <a:gd name="connsiteY23" fmla="*/ 1621837 h 2308582"/>
                <a:gd name="connsiteX24" fmla="*/ 2118694 w 2118694"/>
                <a:gd name="connsiteY24" fmla="*/ 1331067 h 2308582"/>
                <a:gd name="connsiteX25" fmla="*/ 1827225 w 2118694"/>
                <a:gd name="connsiteY25" fmla="*/ 967910 h 2308582"/>
                <a:gd name="connsiteX26" fmla="*/ 1725078 w 2118694"/>
                <a:gd name="connsiteY26" fmla="*/ 1048391 h 2308582"/>
                <a:gd name="connsiteX27" fmla="*/ 1854737 w 2118694"/>
                <a:gd name="connsiteY27" fmla="*/ 1212955 h 2308582"/>
                <a:gd name="connsiteX28" fmla="*/ 975121 w 2118694"/>
                <a:gd name="connsiteY28" fmla="*/ 1001269 h 2308582"/>
                <a:gd name="connsiteX29" fmla="*/ 674752 w 2118694"/>
                <a:gd name="connsiteY29" fmla="*/ 620039 h 2308582"/>
                <a:gd name="connsiteX30" fmla="*/ 718811 w 2118694"/>
                <a:gd name="connsiteY30" fmla="*/ 568182 h 2308582"/>
                <a:gd name="connsiteX31" fmla="*/ 684133 w 2118694"/>
                <a:gd name="connsiteY31" fmla="*/ 146044 h 2308582"/>
                <a:gd name="connsiteX32" fmla="*/ 146044 w 2118694"/>
                <a:gd name="connsiteY32" fmla="*/ 82208 h 230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18694" h="2308582">
                  <a:moveTo>
                    <a:pt x="146044" y="82208"/>
                  </a:moveTo>
                  <a:cubicBezTo>
                    <a:pt x="-20174" y="213169"/>
                    <a:pt x="-48754" y="454080"/>
                    <a:pt x="82207" y="620297"/>
                  </a:cubicBezTo>
                  <a:cubicBezTo>
                    <a:pt x="180428" y="744960"/>
                    <a:pt x="340496" y="792203"/>
                    <a:pt x="484514" y="752783"/>
                  </a:cubicBezTo>
                  <a:lnTo>
                    <a:pt x="545239" y="722081"/>
                  </a:lnTo>
                  <a:lnTo>
                    <a:pt x="851174" y="1110376"/>
                  </a:lnTo>
                  <a:lnTo>
                    <a:pt x="851174" y="2003655"/>
                  </a:lnTo>
                  <a:lnTo>
                    <a:pt x="721515" y="1839091"/>
                  </a:lnTo>
                  <a:cubicBezTo>
                    <a:pt x="695628" y="1825440"/>
                    <a:pt x="602342" y="1822836"/>
                    <a:pt x="619368" y="1919572"/>
                  </a:cubicBezTo>
                  <a:cubicBezTo>
                    <a:pt x="714327" y="2042355"/>
                    <a:pt x="809287" y="2165137"/>
                    <a:pt x="904247" y="2287921"/>
                  </a:cubicBezTo>
                  <a:lnTo>
                    <a:pt x="1273295" y="1997151"/>
                  </a:lnTo>
                  <a:cubicBezTo>
                    <a:pt x="1299629" y="1913650"/>
                    <a:pt x="1243962" y="1888750"/>
                    <a:pt x="1193463" y="1895827"/>
                  </a:cubicBezTo>
                  <a:lnTo>
                    <a:pt x="1016057" y="2034355"/>
                  </a:lnTo>
                  <a:lnTo>
                    <a:pt x="1016057" y="1319647"/>
                  </a:lnTo>
                  <a:lnTo>
                    <a:pt x="1670509" y="2150283"/>
                  </a:lnTo>
                  <a:lnTo>
                    <a:pt x="1450339" y="2125136"/>
                  </a:lnTo>
                  <a:cubicBezTo>
                    <a:pt x="1403571" y="2145461"/>
                    <a:pt x="1369090" y="2195759"/>
                    <a:pt x="1435142" y="2253232"/>
                  </a:cubicBezTo>
                  <a:lnTo>
                    <a:pt x="1901704" y="2308582"/>
                  </a:lnTo>
                  <a:cubicBezTo>
                    <a:pt x="1918600" y="2154285"/>
                    <a:pt x="1935498" y="1999988"/>
                    <a:pt x="1952394" y="1845691"/>
                  </a:cubicBezTo>
                  <a:cubicBezTo>
                    <a:pt x="1916417" y="1754295"/>
                    <a:pt x="1838210" y="1805215"/>
                    <a:pt x="1823256" y="1830372"/>
                  </a:cubicBezTo>
                  <a:lnTo>
                    <a:pt x="1797752" y="2045358"/>
                  </a:lnTo>
                  <a:lnTo>
                    <a:pt x="1140004" y="1210540"/>
                  </a:lnTo>
                  <a:lnTo>
                    <a:pt x="1846006" y="1380444"/>
                  </a:lnTo>
                  <a:lnTo>
                    <a:pt x="1669814" y="1520514"/>
                  </a:lnTo>
                  <a:cubicBezTo>
                    <a:pt x="1651118" y="1567955"/>
                    <a:pt x="1662302" y="1627903"/>
                    <a:pt x="1749647" y="1621837"/>
                  </a:cubicBezTo>
                  <a:lnTo>
                    <a:pt x="2118694" y="1331067"/>
                  </a:lnTo>
                  <a:cubicBezTo>
                    <a:pt x="2021537" y="1210014"/>
                    <a:pt x="1924381" y="1088961"/>
                    <a:pt x="1827225" y="967910"/>
                  </a:cubicBezTo>
                  <a:cubicBezTo>
                    <a:pt x="1737158" y="928723"/>
                    <a:pt x="1717863" y="1020028"/>
                    <a:pt x="1725078" y="1048391"/>
                  </a:cubicBezTo>
                  <a:lnTo>
                    <a:pt x="1854737" y="1212955"/>
                  </a:lnTo>
                  <a:lnTo>
                    <a:pt x="975121" y="1001269"/>
                  </a:lnTo>
                  <a:lnTo>
                    <a:pt x="674752" y="620039"/>
                  </a:lnTo>
                  <a:lnTo>
                    <a:pt x="718811" y="568182"/>
                  </a:lnTo>
                  <a:cubicBezTo>
                    <a:pt x="790833" y="437385"/>
                    <a:pt x="782354" y="270707"/>
                    <a:pt x="684133" y="146044"/>
                  </a:cubicBezTo>
                  <a:cubicBezTo>
                    <a:pt x="553172" y="-20174"/>
                    <a:pt x="312261" y="-48754"/>
                    <a:pt x="146044" y="82208"/>
                  </a:cubicBez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IN" sz="2000" b="1" dirty="0">
                <a:solidFill>
                  <a:srgbClr val="FFFFFF"/>
                </a:solidFill>
                <a:latin typeface="Segoe UI Light"/>
                <a:ea typeface="Segoe UI" pitchFamily="34" charset="0"/>
                <a:cs typeface="Segoe UI" pitchFamily="34" charset="0"/>
              </a:endParaRPr>
            </a:p>
          </p:txBody>
        </p:sp>
      </p:grpSp>
      <p:grpSp>
        <p:nvGrpSpPr>
          <p:cNvPr id="25" name="Group 24"/>
          <p:cNvGrpSpPr/>
          <p:nvPr/>
        </p:nvGrpSpPr>
        <p:grpSpPr>
          <a:xfrm>
            <a:off x="8090419" y="4080776"/>
            <a:ext cx="1119124" cy="1119124"/>
            <a:chOff x="8972550" y="3000685"/>
            <a:chExt cx="1028390" cy="1028390"/>
          </a:xfrm>
        </p:grpSpPr>
        <p:sp>
          <p:nvSpPr>
            <p:cNvPr id="26" name="Oval 25"/>
            <p:cNvSpPr/>
            <p:nvPr/>
          </p:nvSpPr>
          <p:spPr bwMode="auto">
            <a:xfrm>
              <a:off x="8972550" y="3000685"/>
              <a:ext cx="1028390" cy="102839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IN" sz="2000" b="1" dirty="0">
                <a:solidFill>
                  <a:srgbClr val="FFFFFF"/>
                </a:solidFill>
                <a:latin typeface="Segoe UI Light"/>
                <a:ea typeface="Segoe UI" pitchFamily="34" charset="0"/>
                <a:cs typeface="Segoe UI" pitchFamily="34" charset="0"/>
              </a:endParaRPr>
            </a:p>
          </p:txBody>
        </p:sp>
        <p:grpSp>
          <p:nvGrpSpPr>
            <p:cNvPr id="27" name="Group 26"/>
            <p:cNvGrpSpPr/>
            <p:nvPr/>
          </p:nvGrpSpPr>
          <p:grpSpPr>
            <a:xfrm>
              <a:off x="9107348" y="3101731"/>
              <a:ext cx="758794" cy="838569"/>
              <a:chOff x="1812596" y="2407618"/>
              <a:chExt cx="406399" cy="449125"/>
            </a:xfrm>
            <a:solidFill>
              <a:schemeClr val="bg1"/>
            </a:solidFill>
          </p:grpSpPr>
          <p:sp>
            <p:nvSpPr>
              <p:cNvPr id="28" name="Freeform 27"/>
              <p:cNvSpPr>
                <a:spLocks/>
              </p:cNvSpPr>
              <p:nvPr/>
            </p:nvSpPr>
            <p:spPr bwMode="auto">
              <a:xfrm>
                <a:off x="1812596" y="2697993"/>
                <a:ext cx="400049" cy="158750"/>
              </a:xfrm>
              <a:custGeom>
                <a:avLst/>
                <a:gdLst>
                  <a:gd name="T0" fmla="*/ 332 w 380"/>
                  <a:gd name="T1" fmla="*/ 0 h 151"/>
                  <a:gd name="T2" fmla="*/ 332 w 380"/>
                  <a:gd name="T3" fmla="*/ 0 h 151"/>
                  <a:gd name="T4" fmla="*/ 192 w 380"/>
                  <a:gd name="T5" fmla="*/ 105 h 151"/>
                  <a:gd name="T6" fmla="*/ 67 w 380"/>
                  <a:gd name="T7" fmla="*/ 35 h 151"/>
                  <a:gd name="T8" fmla="*/ 87 w 380"/>
                  <a:gd name="T9" fmla="*/ 14 h 151"/>
                  <a:gd name="T10" fmla="*/ 82 w 380"/>
                  <a:gd name="T11" fmla="*/ 0 h 151"/>
                  <a:gd name="T12" fmla="*/ 0 w 380"/>
                  <a:gd name="T13" fmla="*/ 0 h 151"/>
                  <a:gd name="T14" fmla="*/ 0 w 380"/>
                  <a:gd name="T15" fmla="*/ 82 h 151"/>
                  <a:gd name="T16" fmla="*/ 14 w 380"/>
                  <a:gd name="T17" fmla="*/ 88 h 151"/>
                  <a:gd name="T18" fmla="*/ 34 w 380"/>
                  <a:gd name="T19" fmla="*/ 68 h 151"/>
                  <a:gd name="T20" fmla="*/ 192 w 380"/>
                  <a:gd name="T21" fmla="*/ 151 h 151"/>
                  <a:gd name="T22" fmla="*/ 380 w 380"/>
                  <a:gd name="T23" fmla="*/ 0 h 151"/>
                  <a:gd name="T24" fmla="*/ 332 w 38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0" h="151">
                    <a:moveTo>
                      <a:pt x="332" y="0"/>
                    </a:moveTo>
                    <a:lnTo>
                      <a:pt x="332" y="0"/>
                    </a:lnTo>
                    <a:cubicBezTo>
                      <a:pt x="315" y="61"/>
                      <a:pt x="258" y="105"/>
                      <a:pt x="192" y="105"/>
                    </a:cubicBezTo>
                    <a:cubicBezTo>
                      <a:pt x="139" y="105"/>
                      <a:pt x="93" y="77"/>
                      <a:pt x="67" y="35"/>
                    </a:cubicBezTo>
                    <a:lnTo>
                      <a:pt x="87" y="14"/>
                    </a:lnTo>
                    <a:cubicBezTo>
                      <a:pt x="95" y="7"/>
                      <a:pt x="93" y="0"/>
                      <a:pt x="82" y="0"/>
                    </a:cubicBezTo>
                    <a:lnTo>
                      <a:pt x="0" y="0"/>
                    </a:lnTo>
                    <a:lnTo>
                      <a:pt x="0" y="82"/>
                    </a:lnTo>
                    <a:cubicBezTo>
                      <a:pt x="0" y="93"/>
                      <a:pt x="6" y="96"/>
                      <a:pt x="14" y="88"/>
                    </a:cubicBezTo>
                    <a:lnTo>
                      <a:pt x="34" y="68"/>
                    </a:lnTo>
                    <a:cubicBezTo>
                      <a:pt x="69" y="118"/>
                      <a:pt x="126" y="151"/>
                      <a:pt x="192" y="151"/>
                    </a:cubicBezTo>
                    <a:cubicBezTo>
                      <a:pt x="284" y="151"/>
                      <a:pt x="361" y="86"/>
                      <a:pt x="380" y="0"/>
                    </a:cubicBezTo>
                    <a:lnTo>
                      <a:pt x="332"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a:solidFill>
                    <a:srgbClr val="000000"/>
                  </a:solidFill>
                  <a:latin typeface="Segoe UI Semibold" panose="020B0702040204020203" pitchFamily="34" charset="0"/>
                </a:endParaRPr>
              </a:p>
            </p:txBody>
          </p:sp>
          <p:sp>
            <p:nvSpPr>
              <p:cNvPr id="29" name="Freeform 28"/>
              <p:cNvSpPr>
                <a:spLocks/>
              </p:cNvSpPr>
              <p:nvPr/>
            </p:nvSpPr>
            <p:spPr bwMode="auto">
              <a:xfrm>
                <a:off x="1817358" y="2407618"/>
                <a:ext cx="401637" cy="160338"/>
              </a:xfrm>
              <a:custGeom>
                <a:avLst/>
                <a:gdLst>
                  <a:gd name="T0" fmla="*/ 48 w 381"/>
                  <a:gd name="T1" fmla="*/ 152 h 152"/>
                  <a:gd name="T2" fmla="*/ 48 w 381"/>
                  <a:gd name="T3" fmla="*/ 152 h 152"/>
                  <a:gd name="T4" fmla="*/ 188 w 381"/>
                  <a:gd name="T5" fmla="*/ 46 h 152"/>
                  <a:gd name="T6" fmla="*/ 313 w 381"/>
                  <a:gd name="T7" fmla="*/ 117 h 152"/>
                  <a:gd name="T8" fmla="*/ 293 w 381"/>
                  <a:gd name="T9" fmla="*/ 137 h 152"/>
                  <a:gd name="T10" fmla="*/ 299 w 381"/>
                  <a:gd name="T11" fmla="*/ 152 h 152"/>
                  <a:gd name="T12" fmla="*/ 381 w 381"/>
                  <a:gd name="T13" fmla="*/ 152 h 152"/>
                  <a:gd name="T14" fmla="*/ 381 w 381"/>
                  <a:gd name="T15" fmla="*/ 70 h 152"/>
                  <a:gd name="T16" fmla="*/ 366 w 381"/>
                  <a:gd name="T17" fmla="*/ 64 h 152"/>
                  <a:gd name="T18" fmla="*/ 346 w 381"/>
                  <a:gd name="T19" fmla="*/ 84 h 152"/>
                  <a:gd name="T20" fmla="*/ 188 w 381"/>
                  <a:gd name="T21" fmla="*/ 0 h 152"/>
                  <a:gd name="T22" fmla="*/ 0 w 381"/>
                  <a:gd name="T23" fmla="*/ 152 h 152"/>
                  <a:gd name="T24" fmla="*/ 48 w 381"/>
                  <a:gd name="T2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152">
                    <a:moveTo>
                      <a:pt x="48" y="152"/>
                    </a:moveTo>
                    <a:lnTo>
                      <a:pt x="48" y="152"/>
                    </a:lnTo>
                    <a:cubicBezTo>
                      <a:pt x="65" y="91"/>
                      <a:pt x="122" y="46"/>
                      <a:pt x="188" y="46"/>
                    </a:cubicBezTo>
                    <a:cubicBezTo>
                      <a:pt x="241" y="46"/>
                      <a:pt x="287" y="75"/>
                      <a:pt x="313" y="117"/>
                    </a:cubicBezTo>
                    <a:lnTo>
                      <a:pt x="293" y="137"/>
                    </a:lnTo>
                    <a:cubicBezTo>
                      <a:pt x="285" y="145"/>
                      <a:pt x="288" y="152"/>
                      <a:pt x="299" y="152"/>
                    </a:cubicBezTo>
                    <a:lnTo>
                      <a:pt x="381" y="152"/>
                    </a:lnTo>
                    <a:lnTo>
                      <a:pt x="381" y="70"/>
                    </a:lnTo>
                    <a:cubicBezTo>
                      <a:pt x="381" y="59"/>
                      <a:pt x="374" y="56"/>
                      <a:pt x="366" y="64"/>
                    </a:cubicBezTo>
                    <a:lnTo>
                      <a:pt x="346" y="84"/>
                    </a:lnTo>
                    <a:cubicBezTo>
                      <a:pt x="312" y="33"/>
                      <a:pt x="254" y="0"/>
                      <a:pt x="188" y="0"/>
                    </a:cubicBezTo>
                    <a:cubicBezTo>
                      <a:pt x="96" y="0"/>
                      <a:pt x="19" y="65"/>
                      <a:pt x="0" y="152"/>
                    </a:cubicBezTo>
                    <a:lnTo>
                      <a:pt x="48" y="152"/>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a:solidFill>
                    <a:srgbClr val="000000"/>
                  </a:solidFill>
                  <a:latin typeface="Segoe UI Semibold" panose="020B0702040204020203" pitchFamily="34" charset="0"/>
                </a:endParaRPr>
              </a:p>
            </p:txBody>
          </p:sp>
        </p:grpSp>
      </p:grpSp>
      <p:grpSp>
        <p:nvGrpSpPr>
          <p:cNvPr id="30" name="Group 29"/>
          <p:cNvGrpSpPr/>
          <p:nvPr/>
        </p:nvGrpSpPr>
        <p:grpSpPr>
          <a:xfrm>
            <a:off x="6907726" y="572768"/>
            <a:ext cx="3484500" cy="1015203"/>
            <a:chOff x="7202479" y="2294192"/>
            <a:chExt cx="3590901" cy="1015347"/>
          </a:xfrm>
        </p:grpSpPr>
        <p:sp>
          <p:nvSpPr>
            <p:cNvPr id="31" name="Rectangle 30"/>
            <p:cNvSpPr/>
            <p:nvPr/>
          </p:nvSpPr>
          <p:spPr bwMode="auto">
            <a:xfrm>
              <a:off x="7923646" y="2294192"/>
              <a:ext cx="697219" cy="676656"/>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49695" tIns="45713" rIns="49695" bIns="41762" numCol="1" spcCol="0" rtlCol="0" fromWordArt="0" anchor="ctr" anchorCtr="0" forceAA="0" compatLnSpc="1">
              <a:prstTxWarp prst="textNoShape">
                <a:avLst/>
              </a:prstTxWarp>
              <a:noAutofit/>
            </a:bodyPr>
            <a:lstStyle/>
            <a:p>
              <a:pPr algn="ctr" defTabSz="602577" fontAlgn="base">
                <a:spcBef>
                  <a:spcPct val="0"/>
                </a:spcBef>
                <a:spcAft>
                  <a:spcPct val="0"/>
                </a:spcAft>
                <a:defRPr/>
              </a:pPr>
              <a:r>
                <a:rPr lang="en-US" sz="1399" kern="0" dirty="0">
                  <a:solidFill>
                    <a:srgbClr val="FFFFFF"/>
                  </a:solidFill>
                  <a:ea typeface="Segoe UI" pitchFamily="34" charset="0"/>
                  <a:cs typeface="Segoe UI" pitchFamily="34" charset="0"/>
                </a:rPr>
                <a:t>JDBC</a:t>
              </a:r>
            </a:p>
          </p:txBody>
        </p:sp>
        <p:sp>
          <p:nvSpPr>
            <p:cNvPr id="32" name="Rectangle 31"/>
            <p:cNvSpPr/>
            <p:nvPr/>
          </p:nvSpPr>
          <p:spPr bwMode="auto">
            <a:xfrm>
              <a:off x="7202479" y="2294192"/>
              <a:ext cx="697219" cy="676656"/>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49695" tIns="45713" rIns="49695" bIns="41762" numCol="1" spcCol="0" rtlCol="0" fromWordArt="0" anchor="ctr" anchorCtr="0" forceAA="0" compatLnSpc="1">
              <a:prstTxWarp prst="textNoShape">
                <a:avLst/>
              </a:prstTxWarp>
              <a:noAutofit/>
            </a:bodyPr>
            <a:lstStyle/>
            <a:p>
              <a:pPr algn="ctr" defTabSz="602577" fontAlgn="base">
                <a:spcBef>
                  <a:spcPct val="0"/>
                </a:spcBef>
                <a:spcAft>
                  <a:spcPct val="0"/>
                </a:spcAft>
                <a:defRPr/>
              </a:pPr>
              <a:r>
                <a:rPr lang="en-US" sz="1399" kern="0" dirty="0">
                  <a:solidFill>
                    <a:srgbClr val="FFFFFF"/>
                  </a:solidFill>
                  <a:ea typeface="Segoe UI" pitchFamily="34" charset="0"/>
                  <a:cs typeface="Segoe UI" pitchFamily="34" charset="0"/>
                </a:rPr>
                <a:t>ODBC</a:t>
              </a:r>
            </a:p>
          </p:txBody>
        </p:sp>
        <p:sp>
          <p:nvSpPr>
            <p:cNvPr id="33" name="Rectangle 32"/>
            <p:cNvSpPr/>
            <p:nvPr/>
          </p:nvSpPr>
          <p:spPr bwMode="auto">
            <a:xfrm>
              <a:off x="8645747" y="2294192"/>
              <a:ext cx="1060704" cy="1015347"/>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49695" tIns="45713" rIns="49695" bIns="41762" numCol="1" spcCol="0" rtlCol="0" fromWordArt="0" anchor="ctr" anchorCtr="0" forceAA="0" compatLnSpc="1">
              <a:prstTxWarp prst="textNoShape">
                <a:avLst/>
              </a:prstTxWarp>
              <a:noAutofit/>
            </a:bodyPr>
            <a:lstStyle/>
            <a:p>
              <a:pPr algn="ctr" defTabSz="602577" fontAlgn="base">
                <a:spcBef>
                  <a:spcPct val="0"/>
                </a:spcBef>
                <a:spcAft>
                  <a:spcPct val="0"/>
                </a:spcAft>
              </a:pPr>
              <a:r>
                <a:rPr lang="en-US" sz="1399" kern="0" dirty="0">
                  <a:solidFill>
                    <a:srgbClr val="FFFFFF"/>
                  </a:solidFill>
                  <a:ea typeface="Segoe UI" pitchFamily="34" charset="0"/>
                  <a:cs typeface="Segoe UI" pitchFamily="34" charset="0"/>
                </a:rPr>
                <a:t>Hive web interface (HWI)</a:t>
              </a:r>
            </a:p>
          </p:txBody>
        </p:sp>
        <p:sp>
          <p:nvSpPr>
            <p:cNvPr id="35" name="Rectangle 34"/>
            <p:cNvSpPr/>
            <p:nvPr/>
          </p:nvSpPr>
          <p:spPr bwMode="auto">
            <a:xfrm>
              <a:off x="7202479" y="2997624"/>
              <a:ext cx="1417043" cy="311915"/>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49695" tIns="45713" rIns="49695" bIns="41762" numCol="1" spcCol="0" rtlCol="0" fromWordArt="0" anchor="ctr" anchorCtr="0" forceAA="0" compatLnSpc="1">
              <a:prstTxWarp prst="textNoShape">
                <a:avLst/>
              </a:prstTxWarp>
              <a:noAutofit/>
            </a:bodyPr>
            <a:lstStyle/>
            <a:p>
              <a:pPr algn="ctr" defTabSz="602577" fontAlgn="base">
                <a:spcBef>
                  <a:spcPct val="0"/>
                </a:spcBef>
                <a:spcAft>
                  <a:spcPct val="0"/>
                </a:spcAft>
                <a:defRPr/>
              </a:pPr>
              <a:r>
                <a:rPr lang="en-US" sz="1399" kern="0" dirty="0">
                  <a:solidFill>
                    <a:srgbClr val="FFFFFF"/>
                  </a:solidFill>
                  <a:ea typeface="Segoe UI" pitchFamily="34" charset="0"/>
                  <a:cs typeface="Segoe UI" pitchFamily="34" charset="0"/>
                </a:rPr>
                <a:t>Thrift server</a:t>
              </a:r>
            </a:p>
          </p:txBody>
        </p:sp>
        <p:sp>
          <p:nvSpPr>
            <p:cNvPr id="36" name="Rectangle 35"/>
            <p:cNvSpPr/>
            <p:nvPr/>
          </p:nvSpPr>
          <p:spPr bwMode="auto">
            <a:xfrm>
              <a:off x="9732676" y="2294192"/>
              <a:ext cx="1060704" cy="1015347"/>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49695" tIns="45713" rIns="49695" bIns="41762" numCol="1" spcCol="0" rtlCol="0" fromWordArt="0" anchor="b" anchorCtr="0" forceAA="0" compatLnSpc="1">
              <a:prstTxWarp prst="textNoShape">
                <a:avLst/>
              </a:prstTxWarp>
              <a:noAutofit/>
            </a:bodyPr>
            <a:lstStyle/>
            <a:p>
              <a:pPr algn="ctr" defTabSz="602577" fontAlgn="base">
                <a:spcBef>
                  <a:spcPct val="0"/>
                </a:spcBef>
                <a:spcAft>
                  <a:spcPct val="0"/>
                </a:spcAft>
                <a:defRPr/>
              </a:pPr>
              <a:r>
                <a:rPr lang="en-US" sz="1399" kern="0" dirty="0">
                  <a:solidFill>
                    <a:srgbClr val="FFFFFF"/>
                  </a:solidFill>
                  <a:ea typeface="Segoe UI" pitchFamily="34" charset="0"/>
                  <a:cs typeface="Segoe UI" pitchFamily="34" charset="0"/>
                </a:rPr>
                <a:t>Command line interface (CLI)</a:t>
              </a:r>
            </a:p>
          </p:txBody>
        </p:sp>
      </p:grpSp>
      <p:grpSp>
        <p:nvGrpSpPr>
          <p:cNvPr id="6" name="Group 5"/>
          <p:cNvGrpSpPr/>
          <p:nvPr/>
        </p:nvGrpSpPr>
        <p:grpSpPr>
          <a:xfrm>
            <a:off x="6285167" y="3106457"/>
            <a:ext cx="1332292" cy="1119124"/>
            <a:chOff x="6161623" y="3223697"/>
            <a:chExt cx="1306287" cy="1097280"/>
          </a:xfrm>
        </p:grpSpPr>
        <p:sp>
          <p:nvSpPr>
            <p:cNvPr id="22" name="Oval 21"/>
            <p:cNvSpPr/>
            <p:nvPr/>
          </p:nvSpPr>
          <p:spPr bwMode="auto">
            <a:xfrm>
              <a:off x="6266126" y="3223697"/>
              <a:ext cx="1097280" cy="1097280"/>
            </a:xfrm>
            <a:prstGeom prst="ellipse">
              <a:avLst/>
            </a:prstGeom>
            <a:solidFill>
              <a:schemeClr val="accent4"/>
            </a:solidFill>
            <a:ln w="9525" cap="flat" cmpd="sng" algn="ctr">
              <a:noFill/>
              <a:prstDash val="solid"/>
              <a:round/>
              <a:headEnd type="none" w="med" len="med"/>
              <a:tailEnd type="triangl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eaLnBrk="0" fontAlgn="base" hangingPunct="0">
                <a:spcBef>
                  <a:spcPct val="50000"/>
                </a:spcBef>
                <a:spcAft>
                  <a:spcPct val="0"/>
                </a:spcAft>
                <a:buClr>
                  <a:srgbClr val="FF3300"/>
                </a:buClr>
              </a:pPr>
              <a:endParaRPr lang="en-IN" dirty="0">
                <a:solidFill>
                  <a:srgbClr val="FFFFFF"/>
                </a:solidFill>
                <a:latin typeface="Segoe UI Semibold" panose="020B0702040204020203" pitchFamily="34" charset="0"/>
                <a:cs typeface="Segoe UI Semibold" panose="020B0702040204020203" pitchFamily="34" charset="0"/>
              </a:endParaRPr>
            </a:p>
          </p:txBody>
        </p:sp>
        <p:sp>
          <p:nvSpPr>
            <p:cNvPr id="39" name="TextBox 38"/>
            <p:cNvSpPr txBox="1"/>
            <p:nvPr/>
          </p:nvSpPr>
          <p:spPr>
            <a:xfrm>
              <a:off x="6161623" y="3531684"/>
              <a:ext cx="1306287" cy="481307"/>
            </a:xfrm>
            <a:prstGeom prst="rect">
              <a:avLst/>
            </a:prstGeom>
            <a:noFill/>
          </p:spPr>
          <p:txBody>
            <a:bodyPr wrap="none" lIns="0" tIns="0" rIns="0" bIns="0" rtlCol="0" anchor="ctr">
              <a:noAutofit/>
            </a:bodyPr>
            <a:lstStyle/>
            <a:p>
              <a:pPr algn="ctr">
                <a:lnSpc>
                  <a:spcPct val="90000"/>
                </a:lnSpc>
                <a:spcAft>
                  <a:spcPts val="612"/>
                </a:spcAft>
              </a:pPr>
              <a:r>
                <a:rPr lang="en-US" sz="1836" dirty="0">
                  <a:solidFill>
                    <a:schemeClr val="bg1"/>
                  </a:solidFill>
                </a:rPr>
                <a:t>Compiler</a:t>
              </a:r>
            </a:p>
          </p:txBody>
        </p:sp>
      </p:grpSp>
      <p:grpSp>
        <p:nvGrpSpPr>
          <p:cNvPr id="5" name="Group 4"/>
          <p:cNvGrpSpPr/>
          <p:nvPr/>
        </p:nvGrpSpPr>
        <p:grpSpPr>
          <a:xfrm>
            <a:off x="9704709" y="3106457"/>
            <a:ext cx="1332292" cy="1119124"/>
            <a:chOff x="9514420" y="3223697"/>
            <a:chExt cx="1306287" cy="1097280"/>
          </a:xfrm>
        </p:grpSpPr>
        <p:sp>
          <p:nvSpPr>
            <p:cNvPr id="21" name="Oval 20"/>
            <p:cNvSpPr/>
            <p:nvPr/>
          </p:nvSpPr>
          <p:spPr bwMode="auto">
            <a:xfrm>
              <a:off x="9618923" y="3223697"/>
              <a:ext cx="1097280" cy="109728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IN" sz="816"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40" name="TextBox 39"/>
            <p:cNvSpPr txBox="1"/>
            <p:nvPr/>
          </p:nvSpPr>
          <p:spPr>
            <a:xfrm>
              <a:off x="9514420" y="3531684"/>
              <a:ext cx="1306287" cy="481307"/>
            </a:xfrm>
            <a:prstGeom prst="rect">
              <a:avLst/>
            </a:prstGeom>
            <a:noFill/>
          </p:spPr>
          <p:txBody>
            <a:bodyPr wrap="none" lIns="0" tIns="0" rIns="0" bIns="0" rtlCol="0" anchor="ctr">
              <a:noAutofit/>
            </a:bodyPr>
            <a:lstStyle/>
            <a:p>
              <a:pPr algn="ctr">
                <a:lnSpc>
                  <a:spcPct val="90000"/>
                </a:lnSpc>
                <a:spcAft>
                  <a:spcPts val="612"/>
                </a:spcAft>
              </a:pPr>
              <a:r>
                <a:rPr lang="en-US" sz="1836" dirty="0" err="1">
                  <a:solidFill>
                    <a:schemeClr val="bg1"/>
                  </a:solidFill>
                </a:rPr>
                <a:t>MetaStore</a:t>
              </a:r>
              <a:endParaRPr lang="en-US" sz="1836" dirty="0">
                <a:solidFill>
                  <a:schemeClr val="bg1"/>
                </a:solidFill>
              </a:endParaRPr>
            </a:p>
          </p:txBody>
        </p:sp>
      </p:grpSp>
      <p:sp>
        <p:nvSpPr>
          <p:cNvPr id="41" name="TextBox 40"/>
          <p:cNvSpPr txBox="1"/>
          <p:nvPr/>
        </p:nvSpPr>
        <p:spPr>
          <a:xfrm>
            <a:off x="7977378" y="2735316"/>
            <a:ext cx="1332292" cy="490889"/>
          </a:xfrm>
          <a:prstGeom prst="rect">
            <a:avLst/>
          </a:prstGeom>
          <a:noFill/>
        </p:spPr>
        <p:txBody>
          <a:bodyPr wrap="none" lIns="0" tIns="0" rIns="0" bIns="0" rtlCol="0" anchor="ctr">
            <a:noAutofit/>
          </a:bodyPr>
          <a:lstStyle/>
          <a:p>
            <a:pPr algn="ctr">
              <a:lnSpc>
                <a:spcPct val="90000"/>
              </a:lnSpc>
              <a:spcAft>
                <a:spcPts val="612"/>
              </a:spcAft>
            </a:pPr>
            <a:r>
              <a:rPr lang="en-US" sz="1836" dirty="0">
                <a:solidFill>
                  <a:schemeClr val="bg2">
                    <a:lumMod val="50000"/>
                  </a:schemeClr>
                </a:solidFill>
              </a:rPr>
              <a:t>Driver</a:t>
            </a:r>
          </a:p>
        </p:txBody>
      </p:sp>
      <p:sp>
        <p:nvSpPr>
          <p:cNvPr id="42" name="TextBox 41"/>
          <p:cNvSpPr txBox="1"/>
          <p:nvPr/>
        </p:nvSpPr>
        <p:spPr>
          <a:xfrm>
            <a:off x="7961638" y="4400922"/>
            <a:ext cx="1332292" cy="490889"/>
          </a:xfrm>
          <a:prstGeom prst="rect">
            <a:avLst/>
          </a:prstGeom>
          <a:noFill/>
        </p:spPr>
        <p:txBody>
          <a:bodyPr wrap="none" lIns="0" tIns="0" rIns="0" bIns="0" rtlCol="0" anchor="ctr">
            <a:noAutofit/>
          </a:bodyPr>
          <a:lstStyle/>
          <a:p>
            <a:pPr algn="ctr">
              <a:lnSpc>
                <a:spcPct val="90000"/>
              </a:lnSpc>
              <a:spcAft>
                <a:spcPts val="612"/>
              </a:spcAft>
            </a:pPr>
            <a:r>
              <a:rPr lang="en-US" sz="1836" dirty="0">
                <a:solidFill>
                  <a:schemeClr val="bg1"/>
                </a:solidFill>
              </a:rPr>
              <a:t>Execution</a:t>
            </a:r>
          </a:p>
        </p:txBody>
      </p:sp>
      <p:cxnSp>
        <p:nvCxnSpPr>
          <p:cNvPr id="44" name="Straight Arrow Connector 43"/>
          <p:cNvCxnSpPr>
            <a:endCxn id="22" idx="7"/>
          </p:cNvCxnSpPr>
          <p:nvPr/>
        </p:nvCxnSpPr>
        <p:spPr>
          <a:xfrm flipH="1">
            <a:off x="7346982" y="2844919"/>
            <a:ext cx="755188" cy="42543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9236000" y="4092832"/>
            <a:ext cx="659677" cy="394729"/>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8649981" y="3234580"/>
            <a:ext cx="2644" cy="792904"/>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9" idx="0"/>
          </p:cNvCxnSpPr>
          <p:nvPr/>
        </p:nvCxnSpPr>
        <p:spPr>
          <a:xfrm flipH="1">
            <a:off x="8649982" y="1596345"/>
            <a:ext cx="1321" cy="510735"/>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8" idx="2"/>
            <a:endCxn id="4" idx="0"/>
          </p:cNvCxnSpPr>
          <p:nvPr/>
        </p:nvCxnSpPr>
        <p:spPr>
          <a:xfrm>
            <a:off x="8649976" y="5329165"/>
            <a:ext cx="0" cy="606191"/>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9" idx="3"/>
            <a:endCxn id="40" idx="1"/>
          </p:cNvCxnSpPr>
          <p:nvPr/>
        </p:nvCxnSpPr>
        <p:spPr>
          <a:xfrm>
            <a:off x="7617458" y="3666020"/>
            <a:ext cx="2087251"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22831" y="1737015"/>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1</a:t>
            </a:r>
          </a:p>
        </p:txBody>
      </p:sp>
      <p:sp>
        <p:nvSpPr>
          <p:cNvPr id="43" name="TextBox 42"/>
          <p:cNvSpPr txBox="1"/>
          <p:nvPr/>
        </p:nvSpPr>
        <p:spPr>
          <a:xfrm>
            <a:off x="7505164" y="2813662"/>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2</a:t>
            </a:r>
          </a:p>
        </p:txBody>
      </p:sp>
      <p:sp>
        <p:nvSpPr>
          <p:cNvPr id="45" name="TextBox 44"/>
          <p:cNvSpPr txBox="1"/>
          <p:nvPr/>
        </p:nvSpPr>
        <p:spPr>
          <a:xfrm>
            <a:off x="8722831" y="5527212"/>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5</a:t>
            </a:r>
          </a:p>
        </p:txBody>
      </p:sp>
      <p:sp>
        <p:nvSpPr>
          <p:cNvPr id="46" name="TextBox 45"/>
          <p:cNvSpPr txBox="1"/>
          <p:nvPr/>
        </p:nvSpPr>
        <p:spPr>
          <a:xfrm>
            <a:off x="7725422" y="3758162"/>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3</a:t>
            </a:r>
          </a:p>
        </p:txBody>
      </p:sp>
      <p:sp>
        <p:nvSpPr>
          <p:cNvPr id="48" name="TextBox 47"/>
          <p:cNvSpPr txBox="1"/>
          <p:nvPr/>
        </p:nvSpPr>
        <p:spPr>
          <a:xfrm>
            <a:off x="9529655" y="4341099"/>
            <a:ext cx="270806" cy="289488"/>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5.1</a:t>
            </a:r>
          </a:p>
        </p:txBody>
      </p:sp>
      <p:sp>
        <p:nvSpPr>
          <p:cNvPr id="10" name="TextBox 9"/>
          <p:cNvSpPr txBox="1"/>
          <p:nvPr/>
        </p:nvSpPr>
        <p:spPr>
          <a:xfrm>
            <a:off x="882" y="950843"/>
            <a:ext cx="5789905" cy="5589153"/>
          </a:xfrm>
          <a:prstGeom prst="rect">
            <a:avLst/>
          </a:prstGeom>
          <a:noFill/>
        </p:spPr>
        <p:txBody>
          <a:bodyPr wrap="square" lIns="186521" tIns="149217" rIns="186521" bIns="149217" rtlCol="0">
            <a:noAutofit/>
          </a:bodyPr>
          <a:lstStyle/>
          <a:p>
            <a:pPr lvl="1">
              <a:lnSpc>
                <a:spcPct val="90000"/>
              </a:lnSpc>
              <a:spcAft>
                <a:spcPts val="612"/>
              </a:spcAft>
            </a:pPr>
            <a:r>
              <a:rPr lang="en-US" sz="2040" dirty="0">
                <a:solidFill>
                  <a:schemeClr val="tx1">
                    <a:lumMod val="65000"/>
                    <a:lumOff val="35000"/>
                  </a:schemeClr>
                </a:solidFill>
                <a:cs typeface="Segoe UI Semilight" panose="020B0402040204020203" pitchFamily="34" charset="0"/>
              </a:rPr>
              <a:t>Hive clients send </a:t>
            </a:r>
            <a:r>
              <a:rPr lang="en-US" sz="2040" dirty="0" err="1">
                <a:solidFill>
                  <a:schemeClr val="tx1">
                    <a:lumMod val="65000"/>
                    <a:lumOff val="35000"/>
                  </a:schemeClr>
                </a:solidFill>
                <a:cs typeface="Segoe UI Semilight" panose="020B0402040204020203" pitchFamily="34" charset="0"/>
              </a:rPr>
              <a:t>HiveQL</a:t>
            </a:r>
            <a:r>
              <a:rPr lang="en-US" sz="2040" dirty="0">
                <a:solidFill>
                  <a:schemeClr val="tx1">
                    <a:lumMod val="65000"/>
                    <a:lumOff val="35000"/>
                  </a:schemeClr>
                </a:solidFill>
                <a:cs typeface="Segoe UI Semilight" panose="020B0402040204020203" pitchFamily="34" charset="0"/>
              </a:rPr>
              <a:t> queries to the driver</a:t>
            </a:r>
          </a:p>
          <a:p>
            <a:pPr lvl="1">
              <a:lnSpc>
                <a:spcPct val="90000"/>
              </a:lnSpc>
              <a:spcAft>
                <a:spcPts val="612"/>
              </a:spcAft>
            </a:pPr>
            <a:r>
              <a:rPr lang="en-US" sz="2040" dirty="0">
                <a:solidFill>
                  <a:schemeClr val="tx1">
                    <a:lumMod val="65000"/>
                    <a:lumOff val="35000"/>
                  </a:schemeClr>
                </a:solidFill>
                <a:cs typeface="Segoe UI Semilight" panose="020B0402040204020203" pitchFamily="34" charset="0"/>
              </a:rPr>
              <a:t>The driver sends query to the compiler for parsing and syntax checking.</a:t>
            </a:r>
          </a:p>
          <a:p>
            <a:pPr lvl="1">
              <a:lnSpc>
                <a:spcPct val="90000"/>
              </a:lnSpc>
              <a:spcAft>
                <a:spcPts val="612"/>
              </a:spcAft>
            </a:pPr>
            <a:r>
              <a:rPr lang="en-US" sz="2040" dirty="0">
                <a:solidFill>
                  <a:schemeClr val="tx1">
                    <a:lumMod val="65000"/>
                    <a:lumOff val="35000"/>
                  </a:schemeClr>
                </a:solidFill>
                <a:cs typeface="Segoe UI Semilight" panose="020B0402040204020203" pitchFamily="34" charset="0"/>
              </a:rPr>
              <a:t>The compiler gets the metadata from the store and returns a execution plan to the driver.</a:t>
            </a:r>
          </a:p>
          <a:p>
            <a:pPr lvl="1">
              <a:lnSpc>
                <a:spcPct val="90000"/>
              </a:lnSpc>
              <a:spcAft>
                <a:spcPts val="612"/>
              </a:spcAft>
            </a:pPr>
            <a:r>
              <a:rPr lang="en-US" sz="2040" dirty="0">
                <a:solidFill>
                  <a:schemeClr val="tx1">
                    <a:lumMod val="65000"/>
                    <a:lumOff val="35000"/>
                  </a:schemeClr>
                </a:solidFill>
                <a:cs typeface="Segoe UI Semilight" panose="020B0402040204020203" pitchFamily="34" charset="0"/>
              </a:rPr>
              <a:t>The driver sends the execution plan to the execution engine.</a:t>
            </a:r>
          </a:p>
          <a:p>
            <a:pPr lvl="1">
              <a:lnSpc>
                <a:spcPct val="90000"/>
              </a:lnSpc>
              <a:spcAft>
                <a:spcPts val="612"/>
              </a:spcAft>
            </a:pPr>
            <a:r>
              <a:rPr lang="en-US" sz="2040" dirty="0">
                <a:solidFill>
                  <a:schemeClr val="tx1">
                    <a:lumMod val="65000"/>
                    <a:lumOff val="35000"/>
                  </a:schemeClr>
                </a:solidFill>
                <a:cs typeface="Segoe UI Semilight" panose="020B0402040204020203" pitchFamily="34" charset="0"/>
              </a:rPr>
              <a:t>The execution engine submits the plan as a MR job to be executed by Hadoop. After Hadoop completes execution, the execution engine gets the results which are returned to the driver, which in turn returns the results to the Hive clients. </a:t>
            </a:r>
          </a:p>
          <a:p>
            <a:pPr lvl="2">
              <a:lnSpc>
                <a:spcPct val="90000"/>
              </a:lnSpc>
              <a:spcAft>
                <a:spcPts val="612"/>
              </a:spcAft>
            </a:pPr>
            <a:r>
              <a:rPr lang="en-US" sz="2040" dirty="0">
                <a:solidFill>
                  <a:schemeClr val="tx1">
                    <a:lumMod val="65000"/>
                    <a:lumOff val="35000"/>
                  </a:schemeClr>
                </a:solidFill>
                <a:cs typeface="Segoe UI Semilight" panose="020B0402040204020203" pitchFamily="34" charset="0"/>
              </a:rPr>
              <a:t>The execution engine can execute metadata operations against the </a:t>
            </a:r>
            <a:r>
              <a:rPr lang="en-US" sz="2040" dirty="0" err="1">
                <a:solidFill>
                  <a:schemeClr val="tx1">
                    <a:lumMod val="65000"/>
                    <a:lumOff val="35000"/>
                  </a:schemeClr>
                </a:solidFill>
                <a:cs typeface="Segoe UI Semilight" panose="020B0402040204020203" pitchFamily="34" charset="0"/>
              </a:rPr>
              <a:t>Metastore</a:t>
            </a:r>
            <a:endParaRPr lang="en-US" sz="2040" dirty="0">
              <a:solidFill>
                <a:schemeClr val="tx1">
                  <a:lumMod val="65000"/>
                  <a:lumOff val="35000"/>
                </a:schemeClr>
              </a:solidFill>
              <a:cs typeface="Segoe UI Semilight" panose="020B0402040204020203" pitchFamily="34" charset="0"/>
            </a:endParaRPr>
          </a:p>
          <a:p>
            <a:pPr>
              <a:lnSpc>
                <a:spcPct val="90000"/>
              </a:lnSpc>
              <a:spcAft>
                <a:spcPts val="612"/>
              </a:spcAft>
            </a:pPr>
            <a:endParaRPr lang="en-US" sz="2040" dirty="0">
              <a:solidFill>
                <a:schemeClr val="tx1">
                  <a:lumMod val="65000"/>
                  <a:lumOff val="35000"/>
                </a:schemeClr>
              </a:solidFill>
              <a:cs typeface="Segoe UI Semilight" panose="020B0402040204020203" pitchFamily="34" charset="0"/>
            </a:endParaRPr>
          </a:p>
        </p:txBody>
      </p:sp>
      <p:sp>
        <p:nvSpPr>
          <p:cNvPr id="49" name="TextBox 48"/>
          <p:cNvSpPr txBox="1"/>
          <p:nvPr/>
        </p:nvSpPr>
        <p:spPr>
          <a:xfrm>
            <a:off x="8361552" y="3363735"/>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4</a:t>
            </a:r>
          </a:p>
        </p:txBody>
      </p:sp>
      <p:sp>
        <p:nvSpPr>
          <p:cNvPr id="51" name="TextBox 50"/>
          <p:cNvSpPr txBox="1"/>
          <p:nvPr/>
        </p:nvSpPr>
        <p:spPr>
          <a:xfrm>
            <a:off x="206084" y="1162585"/>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1</a:t>
            </a:r>
          </a:p>
        </p:txBody>
      </p:sp>
      <p:sp>
        <p:nvSpPr>
          <p:cNvPr id="52" name="TextBox 51"/>
          <p:cNvSpPr txBox="1"/>
          <p:nvPr/>
        </p:nvSpPr>
        <p:spPr>
          <a:xfrm>
            <a:off x="206084" y="1803344"/>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2</a:t>
            </a:r>
          </a:p>
        </p:txBody>
      </p:sp>
      <p:sp>
        <p:nvSpPr>
          <p:cNvPr id="53" name="TextBox 52"/>
          <p:cNvSpPr txBox="1"/>
          <p:nvPr/>
        </p:nvSpPr>
        <p:spPr>
          <a:xfrm>
            <a:off x="206084" y="3969496"/>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5</a:t>
            </a:r>
          </a:p>
        </p:txBody>
      </p:sp>
      <p:sp>
        <p:nvSpPr>
          <p:cNvPr id="54" name="TextBox 53"/>
          <p:cNvSpPr txBox="1"/>
          <p:nvPr/>
        </p:nvSpPr>
        <p:spPr>
          <a:xfrm>
            <a:off x="206084" y="2423454"/>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3</a:t>
            </a:r>
          </a:p>
        </p:txBody>
      </p:sp>
      <p:sp>
        <p:nvSpPr>
          <p:cNvPr id="55" name="TextBox 54"/>
          <p:cNvSpPr txBox="1"/>
          <p:nvPr/>
        </p:nvSpPr>
        <p:spPr>
          <a:xfrm>
            <a:off x="740882" y="5723104"/>
            <a:ext cx="304614" cy="279781"/>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5.1</a:t>
            </a:r>
          </a:p>
        </p:txBody>
      </p:sp>
      <p:sp>
        <p:nvSpPr>
          <p:cNvPr id="56" name="TextBox 55"/>
          <p:cNvSpPr txBox="1"/>
          <p:nvPr/>
        </p:nvSpPr>
        <p:spPr>
          <a:xfrm>
            <a:off x="206084" y="3346835"/>
            <a:ext cx="204718" cy="197623"/>
          </a:xfrm>
          <a:prstGeom prst="rect">
            <a:avLst/>
          </a:prstGeom>
          <a:solidFill>
            <a:schemeClr val="accent1"/>
          </a:solidFill>
        </p:spPr>
        <p:txBody>
          <a:bodyPr wrap="none" lIns="186521" tIns="149217" rIns="186521" bIns="149217" rtlCol="0" anchor="ctr">
            <a:noAutofit/>
          </a:bodyPr>
          <a:lstStyle/>
          <a:p>
            <a:pPr algn="ctr">
              <a:lnSpc>
                <a:spcPct val="90000"/>
              </a:lnSpc>
              <a:spcAft>
                <a:spcPts val="612"/>
              </a:spcAft>
            </a:pPr>
            <a:r>
              <a:rPr lang="en-US" sz="1428" dirty="0">
                <a:solidFill>
                  <a:schemeClr val="bg1"/>
                </a:solidFill>
              </a:rPr>
              <a:t>4</a:t>
            </a:r>
          </a:p>
        </p:txBody>
      </p:sp>
    </p:spTree>
    <p:extLst>
      <p:ext uri="{BB962C8B-B14F-4D97-AF65-F5344CB8AC3E}">
        <p14:creationId xmlns:p14="http://schemas.microsoft.com/office/powerpoint/2010/main" val="6001922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218684"/>
          </a:xfrm>
        </p:spPr>
        <p:txBody>
          <a:bodyPr/>
          <a:lstStyle/>
          <a:p>
            <a:r>
              <a:rPr lang="en-US" sz="7343" dirty="0"/>
              <a:t>Invoking Hive Jobs on HDInsight</a:t>
            </a:r>
          </a:p>
        </p:txBody>
      </p:sp>
    </p:spTree>
    <p:extLst>
      <p:ext uri="{BB962C8B-B14F-4D97-AF65-F5344CB8AC3E}">
        <p14:creationId xmlns:p14="http://schemas.microsoft.com/office/powerpoint/2010/main" val="12039429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Submitting Hive Queries</a:t>
            </a:r>
          </a:p>
        </p:txBody>
      </p:sp>
      <p:sp>
        <p:nvSpPr>
          <p:cNvPr id="2" name="Content Placeholder 1"/>
          <p:cNvSpPr>
            <a:spLocks noGrp="1"/>
          </p:cNvSpPr>
          <p:nvPr>
            <p:ph sz="quarter" idx="10"/>
          </p:nvPr>
        </p:nvSpPr>
        <p:spPr>
          <a:xfrm>
            <a:off x="717581" y="1489575"/>
            <a:ext cx="11188326" cy="4927503"/>
          </a:xfrm>
        </p:spPr>
        <p:txBody>
          <a:bodyPr/>
          <a:lstStyle/>
          <a:p>
            <a:pPr defTabSz="463084">
              <a:defRPr/>
            </a:pPr>
            <a:r>
              <a:rPr lang="en-US" dirty="0">
                <a:solidFill>
                  <a:sysClr val="windowText" lastClr="000000"/>
                </a:solidFill>
              </a:rPr>
              <a:t>Hive CLI</a:t>
            </a:r>
          </a:p>
          <a:p>
            <a:pPr marL="810507" lvl="1" indent="-347349" defTabSz="463084">
              <a:defRPr/>
            </a:pPr>
            <a:r>
              <a:rPr lang="en-US" dirty="0">
                <a:solidFill>
                  <a:sysClr val="windowText" lastClr="000000"/>
                </a:solidFill>
                <a:latin typeface="+mj-lt"/>
              </a:rPr>
              <a:t>Traditional Hive “thick” client</a:t>
            </a:r>
          </a:p>
          <a:p>
            <a:pPr marL="833595" marR="92636" lvl="1" indent="-347349" defTabSz="463084">
              <a:spcBef>
                <a:spcPts val="1835"/>
              </a:spcBef>
              <a:spcAft>
                <a:spcPts val="1835"/>
              </a:spcAft>
              <a:defRPr/>
            </a:pPr>
            <a:r>
              <a:rPr lang="en-US" dirty="0">
                <a:solidFill>
                  <a:sysClr val="windowText" lastClr="000000"/>
                </a:solidFill>
                <a:latin typeface="Courier New"/>
                <a:ea typeface="ＭＳ 明朝"/>
                <a:cs typeface="Times New Roman"/>
              </a:rPr>
              <a:t>$ hive </a:t>
            </a:r>
            <a:br>
              <a:rPr lang="en-US" dirty="0">
                <a:solidFill>
                  <a:sysClr val="windowText" lastClr="000000"/>
                </a:solidFill>
                <a:latin typeface="Courier New"/>
                <a:ea typeface="ＭＳ 明朝"/>
                <a:cs typeface="Times New Roman"/>
              </a:rPr>
            </a:br>
            <a:r>
              <a:rPr lang="en-US" dirty="0">
                <a:solidFill>
                  <a:sysClr val="windowText" lastClr="000000"/>
                </a:solidFill>
                <a:latin typeface="Courier New"/>
                <a:ea typeface="ＭＳ 明朝"/>
                <a:cs typeface="Times New Roman"/>
              </a:rPr>
              <a:t>hive&gt;</a:t>
            </a:r>
          </a:p>
          <a:p>
            <a:pPr defTabSz="463084">
              <a:defRPr/>
            </a:pPr>
            <a:r>
              <a:rPr lang="en-US" dirty="0">
                <a:solidFill>
                  <a:sysClr val="windowText" lastClr="000000"/>
                </a:solidFill>
              </a:rPr>
              <a:t>Beeline</a:t>
            </a:r>
          </a:p>
          <a:p>
            <a:pPr marL="810507" lvl="1" indent="-347349" defTabSz="463084">
              <a:defRPr/>
            </a:pPr>
            <a:r>
              <a:rPr lang="en-US" dirty="0">
                <a:solidFill>
                  <a:sysClr val="windowText" lastClr="000000"/>
                </a:solidFill>
                <a:latin typeface="+mj-lt"/>
              </a:rPr>
              <a:t>A new command-line client that connects to a HiveServer2 instance</a:t>
            </a:r>
          </a:p>
          <a:p>
            <a:pPr marL="833595" marR="92636" lvl="1" indent="-347349" defTabSz="463084">
              <a:spcBef>
                <a:spcPts val="1835"/>
              </a:spcBef>
              <a:defRPr/>
            </a:pPr>
            <a:r>
              <a:rPr lang="en-US" dirty="0">
                <a:solidFill>
                  <a:sysClr val="windowText" lastClr="000000"/>
                </a:solidFill>
                <a:latin typeface="Courier New"/>
                <a:ea typeface="ＭＳ 明朝"/>
                <a:cs typeface="Times New Roman"/>
              </a:rPr>
              <a:t>$ beeline –u </a:t>
            </a:r>
            <a:r>
              <a:rPr lang="en-US" i="1" dirty="0" err="1">
                <a:solidFill>
                  <a:sysClr val="windowText" lastClr="000000"/>
                </a:solidFill>
                <a:latin typeface="Courier New"/>
                <a:ea typeface="ＭＳ 明朝"/>
                <a:cs typeface="Times New Roman"/>
              </a:rPr>
              <a:t>url</a:t>
            </a:r>
            <a:r>
              <a:rPr lang="en-US" dirty="0">
                <a:solidFill>
                  <a:sysClr val="windowText" lastClr="000000"/>
                </a:solidFill>
                <a:latin typeface="Courier New"/>
                <a:ea typeface="ＭＳ 明朝"/>
                <a:cs typeface="Times New Roman"/>
              </a:rPr>
              <a:t> –n </a:t>
            </a:r>
            <a:r>
              <a:rPr lang="en-US" i="1" dirty="0">
                <a:solidFill>
                  <a:sysClr val="windowText" lastClr="000000"/>
                </a:solidFill>
                <a:latin typeface="Courier New"/>
                <a:ea typeface="ＭＳ 明朝"/>
                <a:cs typeface="Times New Roman"/>
              </a:rPr>
              <a:t>username</a:t>
            </a:r>
            <a:r>
              <a:rPr lang="en-US" dirty="0">
                <a:solidFill>
                  <a:sysClr val="windowText" lastClr="000000"/>
                </a:solidFill>
                <a:latin typeface="Courier New"/>
                <a:ea typeface="ＭＳ 明朝"/>
                <a:cs typeface="Times New Roman"/>
              </a:rPr>
              <a:t> –p </a:t>
            </a:r>
            <a:r>
              <a:rPr lang="en-US" i="1" dirty="0">
                <a:solidFill>
                  <a:sysClr val="windowText" lastClr="000000"/>
                </a:solidFill>
                <a:latin typeface="Courier New"/>
                <a:ea typeface="ＭＳ 明朝"/>
                <a:cs typeface="Times New Roman"/>
              </a:rPr>
              <a:t>password</a:t>
            </a:r>
            <a:br>
              <a:rPr lang="en-US" i="1" dirty="0">
                <a:solidFill>
                  <a:sysClr val="windowText" lastClr="000000"/>
                </a:solidFill>
                <a:latin typeface="Courier New"/>
                <a:ea typeface="ＭＳ 明朝"/>
                <a:cs typeface="Times New Roman"/>
              </a:rPr>
            </a:br>
            <a:r>
              <a:rPr lang="en-US" dirty="0">
                <a:solidFill>
                  <a:sysClr val="windowText" lastClr="000000"/>
                </a:solidFill>
                <a:latin typeface="Courier New"/>
                <a:ea typeface="ＭＳ 明朝"/>
                <a:cs typeface="Times New Roman"/>
              </a:rPr>
              <a:t>beeline&gt;</a:t>
            </a:r>
            <a:endParaRPr lang="en-US" dirty="0">
              <a:solidFill>
                <a:sysClr val="windowText" lastClr="000000"/>
              </a:solidFill>
            </a:endParaRPr>
          </a:p>
          <a:p>
            <a:pPr defTabSz="463084">
              <a:defRPr/>
            </a:pPr>
            <a:r>
              <a:rPr lang="en-US" dirty="0" err="1">
                <a:solidFill>
                  <a:sysClr val="windowText" lastClr="000000"/>
                </a:solidFill>
              </a:rPr>
              <a:t>Ambari</a:t>
            </a:r>
            <a:r>
              <a:rPr lang="en-US" dirty="0">
                <a:solidFill>
                  <a:sysClr val="windowText" lastClr="000000"/>
                </a:solidFill>
              </a:rPr>
              <a:t> Views/Visual Studio Tools</a:t>
            </a:r>
          </a:p>
        </p:txBody>
      </p:sp>
    </p:spTree>
    <p:extLst>
      <p:ext uri="{BB962C8B-B14F-4D97-AF65-F5344CB8AC3E}">
        <p14:creationId xmlns:p14="http://schemas.microsoft.com/office/powerpoint/2010/main" val="1482363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7269" y="1422940"/>
            <a:ext cx="9902901" cy="4807234"/>
          </a:xfrm>
          <a:prstGeom prst="rect">
            <a:avLst/>
          </a:prstGeom>
          <a:solidFill>
            <a:schemeClr val="bg1"/>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mj-lt"/>
              <a:ea typeface="Segoe UI" pitchFamily="34" charset="0"/>
              <a:cs typeface="Segoe UI" pitchFamily="34" charset="0"/>
            </a:endParaRPr>
          </a:p>
        </p:txBody>
      </p:sp>
      <p:sp>
        <p:nvSpPr>
          <p:cNvPr id="2" name="Title 1"/>
          <p:cNvSpPr>
            <a:spLocks noGrp="1"/>
          </p:cNvSpPr>
          <p:nvPr>
            <p:ph type="title"/>
          </p:nvPr>
        </p:nvSpPr>
        <p:spPr>
          <a:xfrm>
            <a:off x="275163" y="284043"/>
            <a:ext cx="11885514" cy="946413"/>
          </a:xfrm>
        </p:spPr>
        <p:txBody>
          <a:bodyPr/>
          <a:lstStyle/>
          <a:p>
            <a:r>
              <a:rPr lang="en-US" dirty="0"/>
              <a:t>Hive Data Organization Hierarchy</a:t>
            </a:r>
          </a:p>
        </p:txBody>
      </p:sp>
      <p:sp>
        <p:nvSpPr>
          <p:cNvPr id="3" name="Slide Number Placeholder 2"/>
          <p:cNvSpPr>
            <a:spLocks noGrp="1"/>
          </p:cNvSpPr>
          <p:nvPr>
            <p:ph type="sldNum" sz="quarter" idx="11"/>
          </p:nvPr>
        </p:nvSpPr>
        <p:spPr/>
        <p:txBody>
          <a:bodyPr/>
          <a:lstStyle/>
          <a:p>
            <a:pPr>
              <a:defRPr/>
            </a:pPr>
            <a:fld id="{F8A0AC42-AA1D-4944-8D96-660DE70C7E1B}" type="slidenum">
              <a:rPr lang="en-US" smtClean="0"/>
              <a:pPr>
                <a:defRPr/>
              </a:pPr>
              <a:t>9</a:t>
            </a:fld>
            <a:endParaRPr lang="en-US" dirty="0"/>
          </a:p>
        </p:txBody>
      </p:sp>
      <p:grpSp>
        <p:nvGrpSpPr>
          <p:cNvPr id="6" name="Group 5"/>
          <p:cNvGrpSpPr/>
          <p:nvPr/>
        </p:nvGrpSpPr>
        <p:grpSpPr>
          <a:xfrm>
            <a:off x="1744674" y="1574578"/>
            <a:ext cx="9303231" cy="4396007"/>
            <a:chOff x="738794" y="1421295"/>
            <a:chExt cx="10602532" cy="4734499"/>
          </a:xfrm>
        </p:grpSpPr>
        <p:sp>
          <p:nvSpPr>
            <p:cNvPr id="4" name="Rounded Rectangle 3"/>
            <p:cNvSpPr/>
            <p:nvPr/>
          </p:nvSpPr>
          <p:spPr bwMode="auto">
            <a:xfrm>
              <a:off x="5121331" y="1421295"/>
              <a:ext cx="1997767" cy="735309"/>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b="1" dirty="0">
                  <a:solidFill>
                    <a:schemeClr val="bg1"/>
                  </a:solidFill>
                  <a:latin typeface="Segoe UI Semibold" panose="020B0702040204020203" pitchFamily="34" charset="0"/>
                  <a:ea typeface="Segoe UI" pitchFamily="34" charset="0"/>
                  <a:cs typeface="Segoe UI Semibold" panose="020B0702040204020203" pitchFamily="34" charset="0"/>
                </a:rPr>
                <a:t>Database</a:t>
              </a:r>
            </a:p>
          </p:txBody>
        </p:sp>
        <p:cxnSp>
          <p:nvCxnSpPr>
            <p:cNvPr id="65" name="Elbow Connector 64"/>
            <p:cNvCxnSpPr/>
            <p:nvPr/>
          </p:nvCxnSpPr>
          <p:spPr>
            <a:xfrm rot="5400000">
              <a:off x="3925987" y="694136"/>
              <a:ext cx="731520" cy="3657600"/>
            </a:xfrm>
            <a:prstGeom prst="bentConnector3">
              <a:avLst>
                <a:gd name="adj1" fmla="val 3662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69" name="Elbow Connector 68"/>
            <p:cNvCxnSpPr/>
            <p:nvPr/>
          </p:nvCxnSpPr>
          <p:spPr>
            <a:xfrm rot="16200000" flipH="1">
              <a:off x="7579236" y="694136"/>
              <a:ext cx="731520" cy="3657600"/>
            </a:xfrm>
            <a:prstGeom prst="bentConnector3">
              <a:avLst>
                <a:gd name="adj1" fmla="val 3662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p:cNvCxnSpPr/>
            <p:nvPr/>
          </p:nvCxnSpPr>
          <p:spPr>
            <a:xfrm>
              <a:off x="6120214" y="2157176"/>
              <a:ext cx="0" cy="73152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5" name="Rounded Rectangle 4"/>
            <p:cNvSpPr/>
            <p:nvPr/>
          </p:nvSpPr>
          <p:spPr bwMode="auto">
            <a:xfrm>
              <a:off x="1601557" y="2894112"/>
              <a:ext cx="1871869" cy="70586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b="1" dirty="0">
                  <a:solidFill>
                    <a:schemeClr val="bg1"/>
                  </a:solidFill>
                  <a:latin typeface="Segoe UI Semibold" panose="020B0702040204020203" pitchFamily="34" charset="0"/>
                  <a:ea typeface="Segoe UI" pitchFamily="34" charset="0"/>
                  <a:cs typeface="Segoe UI Semibold" panose="020B0702040204020203" pitchFamily="34" charset="0"/>
                </a:rPr>
                <a:t>Table</a:t>
              </a:r>
            </a:p>
          </p:txBody>
        </p:sp>
        <p:cxnSp>
          <p:nvCxnSpPr>
            <p:cNvPr id="86" name="Elbow Connector 85"/>
            <p:cNvCxnSpPr/>
            <p:nvPr/>
          </p:nvCxnSpPr>
          <p:spPr>
            <a:xfrm rot="5400000">
              <a:off x="1783909" y="3406999"/>
              <a:ext cx="548640" cy="886968"/>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9" name="Elbow Connector 88"/>
            <p:cNvCxnSpPr/>
            <p:nvPr/>
          </p:nvCxnSpPr>
          <p:spPr>
            <a:xfrm rot="16200000" flipH="1">
              <a:off x="2666424" y="3424935"/>
              <a:ext cx="548640" cy="868680"/>
            </a:xfrm>
            <a:prstGeom prst="bentConnector3">
              <a:avLst>
                <a:gd name="adj1" fmla="val 4784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7" name="Rounded Rectangle 6"/>
            <p:cNvSpPr/>
            <p:nvPr/>
          </p:nvSpPr>
          <p:spPr bwMode="auto">
            <a:xfrm>
              <a:off x="1022606" y="4169729"/>
              <a:ext cx="1138026" cy="599381"/>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75" name="Straight Arrow Connector 74"/>
            <p:cNvCxnSpPr/>
            <p:nvPr/>
          </p:nvCxnSpPr>
          <p:spPr>
            <a:xfrm>
              <a:off x="1591619" y="4785484"/>
              <a:ext cx="0" cy="45720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grpSp>
          <p:nvGrpSpPr>
            <p:cNvPr id="126" name="Group 125"/>
            <p:cNvGrpSpPr/>
            <p:nvPr/>
          </p:nvGrpSpPr>
          <p:grpSpPr>
            <a:xfrm>
              <a:off x="871602" y="5277634"/>
              <a:ext cx="1440034" cy="508827"/>
              <a:chOff x="256139" y="5295218"/>
              <a:chExt cx="1440034" cy="508827"/>
            </a:xfrm>
          </p:grpSpPr>
          <p:sp>
            <p:nvSpPr>
              <p:cNvPr id="12" name="Rounded Rectangle 11"/>
              <p:cNvSpPr/>
              <p:nvPr/>
            </p:nvSpPr>
            <p:spPr bwMode="auto">
              <a:xfrm>
                <a:off x="256139" y="5295218"/>
                <a:ext cx="435668" cy="50882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24" name="Rounded Rectangle 123"/>
              <p:cNvSpPr/>
              <p:nvPr/>
            </p:nvSpPr>
            <p:spPr bwMode="auto">
              <a:xfrm>
                <a:off x="758322" y="5295218"/>
                <a:ext cx="435668" cy="50882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25" name="Rounded Rectangle 124"/>
              <p:cNvSpPr/>
              <p:nvPr/>
            </p:nvSpPr>
            <p:spPr bwMode="auto">
              <a:xfrm>
                <a:off x="1260505" y="5295218"/>
                <a:ext cx="435668" cy="50882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grpSp>
        <p:cxnSp>
          <p:nvCxnSpPr>
            <p:cNvPr id="127" name="Elbow Connector 126"/>
            <p:cNvCxnSpPr/>
            <p:nvPr/>
          </p:nvCxnSpPr>
          <p:spPr>
            <a:xfrm rot="5400000">
              <a:off x="1110182" y="4760782"/>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28" name="Elbow Connector 127"/>
            <p:cNvCxnSpPr/>
            <p:nvPr/>
          </p:nvCxnSpPr>
          <p:spPr>
            <a:xfrm rot="16200000" flipH="1">
              <a:off x="1610945" y="4760782"/>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31" name="Rounded Rectangle 130"/>
            <p:cNvSpPr/>
            <p:nvPr/>
          </p:nvSpPr>
          <p:spPr bwMode="auto">
            <a:xfrm>
              <a:off x="2801580" y="4172660"/>
              <a:ext cx="1138026" cy="599381"/>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132" name="Straight Arrow Connector 131"/>
            <p:cNvCxnSpPr/>
            <p:nvPr/>
          </p:nvCxnSpPr>
          <p:spPr>
            <a:xfrm>
              <a:off x="3370593" y="4788415"/>
              <a:ext cx="0" cy="45720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grpSp>
          <p:nvGrpSpPr>
            <p:cNvPr id="133" name="Group 132"/>
            <p:cNvGrpSpPr/>
            <p:nvPr/>
          </p:nvGrpSpPr>
          <p:grpSpPr>
            <a:xfrm>
              <a:off x="2650576" y="5280565"/>
              <a:ext cx="1440034" cy="508827"/>
              <a:chOff x="256139" y="5295218"/>
              <a:chExt cx="1440034" cy="508827"/>
            </a:xfrm>
          </p:grpSpPr>
          <p:sp>
            <p:nvSpPr>
              <p:cNvPr id="136" name="Rounded Rectangle 135"/>
              <p:cNvSpPr/>
              <p:nvPr/>
            </p:nvSpPr>
            <p:spPr bwMode="auto">
              <a:xfrm>
                <a:off x="256139"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37" name="Rounded Rectangle 136"/>
              <p:cNvSpPr/>
              <p:nvPr/>
            </p:nvSpPr>
            <p:spPr bwMode="auto">
              <a:xfrm>
                <a:off x="758322"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38" name="Rounded Rectangle 137"/>
              <p:cNvSpPr/>
              <p:nvPr/>
            </p:nvSpPr>
            <p:spPr bwMode="auto">
              <a:xfrm>
                <a:off x="1260505"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grpSp>
        <p:cxnSp>
          <p:nvCxnSpPr>
            <p:cNvPr id="134" name="Elbow Connector 133"/>
            <p:cNvCxnSpPr/>
            <p:nvPr/>
          </p:nvCxnSpPr>
          <p:spPr>
            <a:xfrm rot="5400000">
              <a:off x="2889156" y="4763713"/>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35" name="Elbow Connector 134"/>
            <p:cNvCxnSpPr/>
            <p:nvPr/>
          </p:nvCxnSpPr>
          <p:spPr>
            <a:xfrm rot="16200000" flipH="1">
              <a:off x="3389919" y="4763713"/>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41" name="Rounded Rectangle 140"/>
            <p:cNvSpPr/>
            <p:nvPr/>
          </p:nvSpPr>
          <p:spPr bwMode="auto">
            <a:xfrm>
              <a:off x="5200537" y="2905840"/>
              <a:ext cx="1871869" cy="70586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b="1" dirty="0">
                  <a:solidFill>
                    <a:schemeClr val="bg1"/>
                  </a:solidFill>
                  <a:latin typeface="Segoe UI Semibold" panose="020B0702040204020203" pitchFamily="34" charset="0"/>
                  <a:ea typeface="Segoe UI" pitchFamily="34" charset="0"/>
                  <a:cs typeface="Segoe UI Semibold" panose="020B0702040204020203" pitchFamily="34" charset="0"/>
                </a:rPr>
                <a:t>Table</a:t>
              </a:r>
            </a:p>
          </p:txBody>
        </p:sp>
        <p:cxnSp>
          <p:nvCxnSpPr>
            <p:cNvPr id="142" name="Elbow Connector 141"/>
            <p:cNvCxnSpPr/>
            <p:nvPr/>
          </p:nvCxnSpPr>
          <p:spPr>
            <a:xfrm rot="5400000">
              <a:off x="5382889" y="3418727"/>
              <a:ext cx="548640" cy="886968"/>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43" name="Elbow Connector 142"/>
            <p:cNvCxnSpPr/>
            <p:nvPr/>
          </p:nvCxnSpPr>
          <p:spPr>
            <a:xfrm rot="16200000" flipH="1">
              <a:off x="6265404" y="3436663"/>
              <a:ext cx="548640" cy="868680"/>
            </a:xfrm>
            <a:prstGeom prst="bentConnector3">
              <a:avLst>
                <a:gd name="adj1" fmla="val 4784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54" name="Rounded Rectangle 153"/>
            <p:cNvSpPr/>
            <p:nvPr/>
          </p:nvSpPr>
          <p:spPr bwMode="auto">
            <a:xfrm>
              <a:off x="4621586" y="4181457"/>
              <a:ext cx="1138026" cy="599381"/>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155" name="Straight Arrow Connector 154"/>
            <p:cNvCxnSpPr/>
            <p:nvPr/>
          </p:nvCxnSpPr>
          <p:spPr>
            <a:xfrm>
              <a:off x="5190599" y="4797212"/>
              <a:ext cx="0" cy="45720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grpSp>
          <p:nvGrpSpPr>
            <p:cNvPr id="156" name="Group 155"/>
            <p:cNvGrpSpPr/>
            <p:nvPr/>
          </p:nvGrpSpPr>
          <p:grpSpPr>
            <a:xfrm>
              <a:off x="4470582" y="5289362"/>
              <a:ext cx="1440034" cy="508827"/>
              <a:chOff x="256139" y="5295218"/>
              <a:chExt cx="1440034" cy="508827"/>
            </a:xfrm>
          </p:grpSpPr>
          <p:sp>
            <p:nvSpPr>
              <p:cNvPr id="159" name="Rounded Rectangle 158"/>
              <p:cNvSpPr/>
              <p:nvPr/>
            </p:nvSpPr>
            <p:spPr bwMode="auto">
              <a:xfrm>
                <a:off x="256139"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60" name="Rounded Rectangle 159"/>
              <p:cNvSpPr/>
              <p:nvPr/>
            </p:nvSpPr>
            <p:spPr bwMode="auto">
              <a:xfrm>
                <a:off x="758322"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61" name="Rounded Rectangle 160"/>
              <p:cNvSpPr/>
              <p:nvPr/>
            </p:nvSpPr>
            <p:spPr bwMode="auto">
              <a:xfrm>
                <a:off x="1260505"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grpSp>
        <p:cxnSp>
          <p:nvCxnSpPr>
            <p:cNvPr id="157" name="Elbow Connector 156"/>
            <p:cNvCxnSpPr/>
            <p:nvPr/>
          </p:nvCxnSpPr>
          <p:spPr>
            <a:xfrm rot="5400000">
              <a:off x="4709162" y="4772510"/>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58" name="Elbow Connector 157"/>
            <p:cNvCxnSpPr/>
            <p:nvPr/>
          </p:nvCxnSpPr>
          <p:spPr>
            <a:xfrm rot="16200000" flipH="1">
              <a:off x="5209925" y="4772510"/>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46" name="Rounded Rectangle 145"/>
            <p:cNvSpPr/>
            <p:nvPr/>
          </p:nvSpPr>
          <p:spPr bwMode="auto">
            <a:xfrm>
              <a:off x="6400560" y="4184388"/>
              <a:ext cx="1138026" cy="599381"/>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147" name="Straight Arrow Connector 146"/>
            <p:cNvCxnSpPr/>
            <p:nvPr/>
          </p:nvCxnSpPr>
          <p:spPr>
            <a:xfrm>
              <a:off x="6969573" y="4800143"/>
              <a:ext cx="0" cy="45720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grpSp>
          <p:nvGrpSpPr>
            <p:cNvPr id="148" name="Group 147"/>
            <p:cNvGrpSpPr/>
            <p:nvPr/>
          </p:nvGrpSpPr>
          <p:grpSpPr>
            <a:xfrm>
              <a:off x="6249556" y="5292293"/>
              <a:ext cx="1440034" cy="508827"/>
              <a:chOff x="256139" y="5295218"/>
              <a:chExt cx="1440034" cy="508827"/>
            </a:xfrm>
          </p:grpSpPr>
          <p:sp>
            <p:nvSpPr>
              <p:cNvPr id="151" name="Rounded Rectangle 150"/>
              <p:cNvSpPr/>
              <p:nvPr/>
            </p:nvSpPr>
            <p:spPr bwMode="auto">
              <a:xfrm>
                <a:off x="256139"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52" name="Rounded Rectangle 151"/>
              <p:cNvSpPr/>
              <p:nvPr/>
            </p:nvSpPr>
            <p:spPr bwMode="auto">
              <a:xfrm>
                <a:off x="758322"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53" name="Rounded Rectangle 152"/>
              <p:cNvSpPr/>
              <p:nvPr/>
            </p:nvSpPr>
            <p:spPr bwMode="auto">
              <a:xfrm>
                <a:off x="1260505"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grpSp>
        <p:cxnSp>
          <p:nvCxnSpPr>
            <p:cNvPr id="149" name="Elbow Connector 148"/>
            <p:cNvCxnSpPr/>
            <p:nvPr/>
          </p:nvCxnSpPr>
          <p:spPr>
            <a:xfrm rot="5400000">
              <a:off x="6488136" y="4775441"/>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50" name="Elbow Connector 149"/>
            <p:cNvCxnSpPr/>
            <p:nvPr/>
          </p:nvCxnSpPr>
          <p:spPr>
            <a:xfrm rot="16200000" flipH="1">
              <a:off x="6988899" y="4775441"/>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63" name="Rounded Rectangle 162"/>
            <p:cNvSpPr/>
            <p:nvPr/>
          </p:nvSpPr>
          <p:spPr bwMode="auto">
            <a:xfrm>
              <a:off x="8852273" y="2899980"/>
              <a:ext cx="1871869" cy="70586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b="1" dirty="0">
                  <a:solidFill>
                    <a:schemeClr val="bg1"/>
                  </a:solidFill>
                  <a:latin typeface="Segoe UI Semibold" panose="020B0702040204020203" pitchFamily="34" charset="0"/>
                  <a:ea typeface="Segoe UI" pitchFamily="34" charset="0"/>
                  <a:cs typeface="Segoe UI Semibold" panose="020B0702040204020203" pitchFamily="34" charset="0"/>
                </a:rPr>
                <a:t>Table</a:t>
              </a:r>
            </a:p>
          </p:txBody>
        </p:sp>
        <p:cxnSp>
          <p:nvCxnSpPr>
            <p:cNvPr id="164" name="Elbow Connector 163"/>
            <p:cNvCxnSpPr/>
            <p:nvPr/>
          </p:nvCxnSpPr>
          <p:spPr>
            <a:xfrm rot="5400000">
              <a:off x="9034625" y="3412867"/>
              <a:ext cx="548640" cy="886968"/>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65" name="Elbow Connector 164"/>
            <p:cNvCxnSpPr/>
            <p:nvPr/>
          </p:nvCxnSpPr>
          <p:spPr>
            <a:xfrm rot="16200000" flipH="1">
              <a:off x="9917140" y="3430803"/>
              <a:ext cx="548640" cy="868680"/>
            </a:xfrm>
            <a:prstGeom prst="bentConnector3">
              <a:avLst>
                <a:gd name="adj1" fmla="val 4784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76" name="Rounded Rectangle 175"/>
            <p:cNvSpPr/>
            <p:nvPr/>
          </p:nvSpPr>
          <p:spPr bwMode="auto">
            <a:xfrm>
              <a:off x="8273322" y="4175597"/>
              <a:ext cx="1138026" cy="599381"/>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177" name="Straight Arrow Connector 176"/>
            <p:cNvCxnSpPr/>
            <p:nvPr/>
          </p:nvCxnSpPr>
          <p:spPr>
            <a:xfrm>
              <a:off x="8842335" y="4791352"/>
              <a:ext cx="0" cy="45720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grpSp>
          <p:nvGrpSpPr>
            <p:cNvPr id="178" name="Group 177"/>
            <p:cNvGrpSpPr/>
            <p:nvPr/>
          </p:nvGrpSpPr>
          <p:grpSpPr>
            <a:xfrm>
              <a:off x="8122318" y="5283502"/>
              <a:ext cx="1440034" cy="508827"/>
              <a:chOff x="256139" y="5295218"/>
              <a:chExt cx="1440034" cy="508827"/>
            </a:xfrm>
          </p:grpSpPr>
          <p:sp>
            <p:nvSpPr>
              <p:cNvPr id="181" name="Rounded Rectangle 180"/>
              <p:cNvSpPr/>
              <p:nvPr/>
            </p:nvSpPr>
            <p:spPr bwMode="auto">
              <a:xfrm>
                <a:off x="256139"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82" name="Rounded Rectangle 181"/>
              <p:cNvSpPr/>
              <p:nvPr/>
            </p:nvSpPr>
            <p:spPr bwMode="auto">
              <a:xfrm>
                <a:off x="758322"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83" name="Rounded Rectangle 182"/>
              <p:cNvSpPr/>
              <p:nvPr/>
            </p:nvSpPr>
            <p:spPr bwMode="auto">
              <a:xfrm>
                <a:off x="1260505"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grpSp>
        <p:cxnSp>
          <p:nvCxnSpPr>
            <p:cNvPr id="179" name="Elbow Connector 178"/>
            <p:cNvCxnSpPr/>
            <p:nvPr/>
          </p:nvCxnSpPr>
          <p:spPr>
            <a:xfrm rot="5400000">
              <a:off x="8360898" y="4766650"/>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80" name="Elbow Connector 179"/>
            <p:cNvCxnSpPr/>
            <p:nvPr/>
          </p:nvCxnSpPr>
          <p:spPr>
            <a:xfrm rot="16200000" flipH="1">
              <a:off x="8861661" y="4766650"/>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68" name="Rounded Rectangle 167"/>
            <p:cNvSpPr/>
            <p:nvPr/>
          </p:nvSpPr>
          <p:spPr bwMode="auto">
            <a:xfrm>
              <a:off x="10052296" y="4178528"/>
              <a:ext cx="1138026" cy="599381"/>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169" name="Straight Arrow Connector 168"/>
            <p:cNvCxnSpPr/>
            <p:nvPr/>
          </p:nvCxnSpPr>
          <p:spPr>
            <a:xfrm>
              <a:off x="10621309" y="4794283"/>
              <a:ext cx="0" cy="457200"/>
            </a:xfrm>
            <a:prstGeom prst="straightConnector1">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grpSp>
          <p:nvGrpSpPr>
            <p:cNvPr id="170" name="Group 169"/>
            <p:cNvGrpSpPr/>
            <p:nvPr/>
          </p:nvGrpSpPr>
          <p:grpSpPr>
            <a:xfrm>
              <a:off x="9901292" y="5286433"/>
              <a:ext cx="1440034" cy="508827"/>
              <a:chOff x="256139" y="5295218"/>
              <a:chExt cx="1440034" cy="508827"/>
            </a:xfrm>
          </p:grpSpPr>
          <p:sp>
            <p:nvSpPr>
              <p:cNvPr id="173" name="Rounded Rectangle 172"/>
              <p:cNvSpPr/>
              <p:nvPr/>
            </p:nvSpPr>
            <p:spPr bwMode="auto">
              <a:xfrm>
                <a:off x="256139"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74" name="Rounded Rectangle 173"/>
              <p:cNvSpPr/>
              <p:nvPr/>
            </p:nvSpPr>
            <p:spPr bwMode="auto">
              <a:xfrm>
                <a:off x="758322"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175" name="Rounded Rectangle 174"/>
              <p:cNvSpPr/>
              <p:nvPr/>
            </p:nvSpPr>
            <p:spPr bwMode="auto">
              <a:xfrm>
                <a:off x="1260505" y="5295218"/>
                <a:ext cx="435668" cy="50882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grpSp>
        <p:cxnSp>
          <p:nvCxnSpPr>
            <p:cNvPr id="171" name="Elbow Connector 170"/>
            <p:cNvCxnSpPr/>
            <p:nvPr/>
          </p:nvCxnSpPr>
          <p:spPr>
            <a:xfrm rot="5400000">
              <a:off x="10139872" y="4769581"/>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72" name="Elbow Connector 171"/>
            <p:cNvCxnSpPr/>
            <p:nvPr/>
          </p:nvCxnSpPr>
          <p:spPr>
            <a:xfrm rot="16200000" flipH="1">
              <a:off x="10640635" y="4769581"/>
              <a:ext cx="457200" cy="502920"/>
            </a:xfrm>
            <a:prstGeom prst="bentConnector3">
              <a:avLst>
                <a:gd name="adj1" fmla="val 49443"/>
              </a:avLst>
            </a:prstGeom>
            <a:ln w="28575">
              <a:headEnd type="none"/>
              <a:tailEnd type="triangle"/>
            </a:ln>
          </p:spPr>
          <p:style>
            <a:lnRef idx="1">
              <a:schemeClr val="accent6"/>
            </a:lnRef>
            <a:fillRef idx="0">
              <a:schemeClr val="accent6"/>
            </a:fillRef>
            <a:effectRef idx="0">
              <a:schemeClr val="accent6"/>
            </a:effectRef>
            <a:fontRef idx="minor">
              <a:schemeClr val="tx1"/>
            </a:fontRef>
          </p:style>
        </p:cxnSp>
        <p:sp>
          <p:nvSpPr>
            <p:cNvPr id="184" name="TextBox 183"/>
            <p:cNvSpPr txBox="1"/>
            <p:nvPr/>
          </p:nvSpPr>
          <p:spPr>
            <a:xfrm>
              <a:off x="1046892" y="4309142"/>
              <a:ext cx="1090939" cy="389405"/>
            </a:xfrm>
            <a:prstGeom prst="rect">
              <a:avLst/>
            </a:prstGeom>
            <a:noFill/>
          </p:spPr>
          <p:txBody>
            <a:bodyPr wrap="non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Partition</a:t>
              </a:r>
            </a:p>
          </p:txBody>
        </p:sp>
        <p:sp>
          <p:nvSpPr>
            <p:cNvPr id="185" name="TextBox 184"/>
            <p:cNvSpPr txBox="1"/>
            <p:nvPr/>
          </p:nvSpPr>
          <p:spPr>
            <a:xfrm>
              <a:off x="8290906" y="4282766"/>
              <a:ext cx="1090939" cy="389405"/>
            </a:xfrm>
            <a:prstGeom prst="rect">
              <a:avLst/>
            </a:prstGeom>
            <a:noFill/>
          </p:spPr>
          <p:txBody>
            <a:bodyPr wrap="non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Partition</a:t>
              </a:r>
            </a:p>
          </p:txBody>
        </p:sp>
        <p:sp>
          <p:nvSpPr>
            <p:cNvPr id="186" name="TextBox 185"/>
            <p:cNvSpPr txBox="1"/>
            <p:nvPr/>
          </p:nvSpPr>
          <p:spPr>
            <a:xfrm>
              <a:off x="4647962" y="4309142"/>
              <a:ext cx="1090939" cy="389405"/>
            </a:xfrm>
            <a:prstGeom prst="rect">
              <a:avLst/>
            </a:prstGeom>
            <a:noFill/>
          </p:spPr>
          <p:txBody>
            <a:bodyPr wrap="non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Partition</a:t>
              </a:r>
            </a:p>
          </p:txBody>
        </p:sp>
        <p:sp>
          <p:nvSpPr>
            <p:cNvPr id="187" name="TextBox 186"/>
            <p:cNvSpPr txBox="1"/>
            <p:nvPr/>
          </p:nvSpPr>
          <p:spPr>
            <a:xfrm>
              <a:off x="6418144" y="4309142"/>
              <a:ext cx="1090939" cy="389405"/>
            </a:xfrm>
            <a:prstGeom prst="rect">
              <a:avLst/>
            </a:prstGeom>
            <a:noFill/>
          </p:spPr>
          <p:txBody>
            <a:bodyPr wrap="non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Partition</a:t>
              </a:r>
            </a:p>
          </p:txBody>
        </p:sp>
        <p:sp>
          <p:nvSpPr>
            <p:cNvPr id="188" name="TextBox 187"/>
            <p:cNvSpPr txBox="1"/>
            <p:nvPr/>
          </p:nvSpPr>
          <p:spPr>
            <a:xfrm>
              <a:off x="2818046" y="4309142"/>
              <a:ext cx="1090939" cy="389405"/>
            </a:xfrm>
            <a:prstGeom prst="rect">
              <a:avLst/>
            </a:prstGeom>
            <a:noFill/>
          </p:spPr>
          <p:txBody>
            <a:bodyPr wrap="non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Partition</a:t>
              </a:r>
            </a:p>
          </p:txBody>
        </p:sp>
        <p:sp>
          <p:nvSpPr>
            <p:cNvPr id="189" name="TextBox 188"/>
            <p:cNvSpPr txBox="1"/>
            <p:nvPr/>
          </p:nvSpPr>
          <p:spPr>
            <a:xfrm>
              <a:off x="10087471" y="4282766"/>
              <a:ext cx="1090939" cy="389405"/>
            </a:xfrm>
            <a:prstGeom prst="rect">
              <a:avLst/>
            </a:prstGeom>
            <a:noFill/>
          </p:spPr>
          <p:txBody>
            <a:bodyPr wrap="none" lIns="186521" tIns="149217" rIns="186521" bIns="149217" rtlCol="0" anchor="ctr">
              <a:noAutofit/>
            </a:bodyPr>
            <a:lstStyle/>
            <a:p>
              <a:pPr algn="ctr">
                <a:lnSpc>
                  <a:spcPct val="90000"/>
                </a:lnSpc>
                <a:spcAft>
                  <a:spcPts val="612"/>
                </a:spcAft>
              </a:pPr>
              <a:r>
                <a:rPr lang="en-US" sz="1836" dirty="0">
                  <a:solidFill>
                    <a:schemeClr val="bg1"/>
                  </a:solidFill>
                  <a:latin typeface="Segoe UI Semibold" panose="020B0702040204020203" pitchFamily="34" charset="0"/>
                  <a:cs typeface="Segoe UI Semibold" panose="020B0702040204020203" pitchFamily="34" charset="0"/>
                </a:rPr>
                <a:t>Partition</a:t>
              </a:r>
            </a:p>
          </p:txBody>
        </p:sp>
        <p:sp>
          <p:nvSpPr>
            <p:cNvPr id="190" name="TextBox 189"/>
            <p:cNvSpPr txBox="1"/>
            <p:nvPr/>
          </p:nvSpPr>
          <p:spPr>
            <a:xfrm>
              <a:off x="738794" y="5726186"/>
              <a:ext cx="1559535" cy="426677"/>
            </a:xfrm>
            <a:prstGeom prst="rect">
              <a:avLst/>
            </a:prstGeom>
            <a:noFill/>
          </p:spPr>
          <p:txBody>
            <a:bodyPr wrap="none" lIns="186521" tIns="149217" rIns="186521" bIns="149217"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Buckets / Clusters</a:t>
              </a:r>
            </a:p>
          </p:txBody>
        </p:sp>
        <p:sp>
          <p:nvSpPr>
            <p:cNvPr id="191" name="TextBox 190"/>
            <p:cNvSpPr txBox="1"/>
            <p:nvPr/>
          </p:nvSpPr>
          <p:spPr>
            <a:xfrm>
              <a:off x="2500187" y="5729117"/>
              <a:ext cx="1559535" cy="426677"/>
            </a:xfrm>
            <a:prstGeom prst="rect">
              <a:avLst/>
            </a:prstGeom>
            <a:noFill/>
          </p:spPr>
          <p:txBody>
            <a:bodyPr wrap="none" lIns="186521" tIns="149217" rIns="186521" bIns="149217"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Buckets / Clusters</a:t>
              </a:r>
            </a:p>
          </p:txBody>
        </p:sp>
        <p:sp>
          <p:nvSpPr>
            <p:cNvPr id="192" name="TextBox 191"/>
            <p:cNvSpPr txBox="1"/>
            <p:nvPr/>
          </p:nvSpPr>
          <p:spPr>
            <a:xfrm>
              <a:off x="4270370" y="5679297"/>
              <a:ext cx="1559535" cy="426677"/>
            </a:xfrm>
            <a:prstGeom prst="rect">
              <a:avLst/>
            </a:prstGeom>
            <a:noFill/>
          </p:spPr>
          <p:txBody>
            <a:bodyPr wrap="none" lIns="186521" tIns="149217" rIns="186521" bIns="149217"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Buckets / Clusters</a:t>
              </a:r>
            </a:p>
          </p:txBody>
        </p:sp>
        <p:sp>
          <p:nvSpPr>
            <p:cNvPr id="193" name="TextBox 192"/>
            <p:cNvSpPr txBox="1"/>
            <p:nvPr/>
          </p:nvSpPr>
          <p:spPr>
            <a:xfrm>
              <a:off x="6146064" y="5682228"/>
              <a:ext cx="1559535" cy="426677"/>
            </a:xfrm>
            <a:prstGeom prst="rect">
              <a:avLst/>
            </a:prstGeom>
            <a:noFill/>
          </p:spPr>
          <p:txBody>
            <a:bodyPr wrap="none" lIns="186521" tIns="149217" rIns="186521" bIns="149217"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Buckets / Clusters</a:t>
              </a:r>
            </a:p>
          </p:txBody>
        </p:sp>
        <p:sp>
          <p:nvSpPr>
            <p:cNvPr id="194" name="TextBox 193"/>
            <p:cNvSpPr txBox="1"/>
            <p:nvPr/>
          </p:nvSpPr>
          <p:spPr>
            <a:xfrm>
              <a:off x="8012970" y="5676369"/>
              <a:ext cx="1559535" cy="426677"/>
            </a:xfrm>
            <a:prstGeom prst="rect">
              <a:avLst/>
            </a:prstGeom>
            <a:noFill/>
          </p:spPr>
          <p:txBody>
            <a:bodyPr wrap="none" lIns="186521" tIns="149217" rIns="186521" bIns="149217"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Buckets / Clusters</a:t>
              </a:r>
            </a:p>
          </p:txBody>
        </p:sp>
        <p:sp>
          <p:nvSpPr>
            <p:cNvPr id="195" name="TextBox 194"/>
            <p:cNvSpPr txBox="1"/>
            <p:nvPr/>
          </p:nvSpPr>
          <p:spPr>
            <a:xfrm>
              <a:off x="9739195" y="5679299"/>
              <a:ext cx="1559535" cy="426677"/>
            </a:xfrm>
            <a:prstGeom prst="rect">
              <a:avLst/>
            </a:prstGeom>
            <a:noFill/>
          </p:spPr>
          <p:txBody>
            <a:bodyPr wrap="none" lIns="186521" tIns="149217" rIns="186521" bIns="149217" rtlCol="0">
              <a:noAutofit/>
            </a:bodyPr>
            <a:lstStyle/>
            <a:p>
              <a:pPr>
                <a:lnSpc>
                  <a:spcPct val="90000"/>
                </a:lnSpc>
                <a:spcAft>
                  <a:spcPts val="612"/>
                </a:spcAft>
              </a:pPr>
              <a:r>
                <a:rPr lang="en-US" sz="1428" dirty="0">
                  <a:solidFill>
                    <a:schemeClr val="tx1">
                      <a:lumMod val="75000"/>
                      <a:lumOff val="25000"/>
                    </a:schemeClr>
                  </a:solidFill>
                  <a:latin typeface="Segoe UI Semibold" panose="020B0702040204020203" pitchFamily="34" charset="0"/>
                  <a:cs typeface="Segoe UI Semibold" panose="020B0702040204020203" pitchFamily="34" charset="0"/>
                </a:rPr>
                <a:t>Buckets / Clusters</a:t>
              </a:r>
            </a:p>
          </p:txBody>
        </p:sp>
      </p:grpSp>
    </p:spTree>
    <p:extLst>
      <p:ext uri="{BB962C8B-B14F-4D97-AF65-F5344CB8AC3E}">
        <p14:creationId xmlns:p14="http://schemas.microsoft.com/office/powerpoint/2010/main" val="486498323"/>
      </p:ext>
    </p:extLst>
  </p:cSld>
  <p:clrMapOvr>
    <a:masterClrMapping/>
  </p:clrMapOvr>
  <p:transition>
    <p:fade/>
  </p:transition>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2C5385DD-25CC-4B4A-8E83-9D91F0EF820F}"/>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D0C2E7D0-5C17-430B-90AA-64EE87CAC54C}"/>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F00BE584-C693-46FD-AC24-CA0B4C734830}"/>
    </a:ext>
  </a:extLst>
</a:theme>
</file>

<file path=ppt/theme/theme4.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08B3FEDF-27CE-477E-A1F2-9805036CC047}" vid="{CD0BEC05-913A-4A4A-B174-12DECD18D25B}"/>
    </a:ext>
  </a:extLst>
</a:theme>
</file>

<file path=ppt/theme/theme5.xml><?xml version="1.0" encoding="utf-8"?>
<a:theme xmlns:a="http://schemas.openxmlformats.org/drawingml/2006/main" name="1_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870308F8-E0CB-4103-848C-306E67E28446}" vid="{94F43A21-9696-48F3-B9B7-2EDC14895D10}"/>
    </a:ext>
  </a:extLst>
</a:theme>
</file>

<file path=ppt/theme/theme6.xml><?xml version="1.0" encoding="utf-8"?>
<a:theme xmlns:a="http://schemas.openxmlformats.org/drawingml/2006/main" name="3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870308F8-E0CB-4103-848C-306E67E28446}" vid="{7645BF26-5E45-428D-8A8C-D391F4476141}"/>
    </a:ext>
  </a:extLst>
</a:theme>
</file>

<file path=ppt/theme/theme7.xml><?xml version="1.0" encoding="utf-8"?>
<a:theme xmlns:a="http://schemas.openxmlformats.org/drawingml/2006/main"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d12e2661e9634d9aa98bbb375f31aced>
    <Event_x0020_Start_x0020_Date xmlns="01c77077-aee4-4b5f-bd4e-9cd40a6fff29">2016-09-25T07:00:00+00:00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iaa5f83406f94009a0f6a3e890699ff7>
    <External_x0020_Speaker xmlns="01c77077-aee4-4b5f-bd4e-9cd40a6fff29">Saurin  Shah</External_x0020_Speaker>
    <m6878b9dd7994da4ba144f95347d99c6 xmlns="01c77077-aee4-4b5f-bd4e-9cd40a6fff29">
      <Terms xmlns="http://schemas.microsoft.com/office/infopath/2007/PartnerControls"/>
    </m6878b9dd7994da4ba144f95347d99c6>
    <Presentation_x0020_Date xmlns="01c77077-aee4-4b5f-bd4e-9cd40a6fff29">2016-09-30T04:00:00+00:00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mb2e01f7e2d8413988e28e59aa226eec>
    <MS_x0020_Content_x0020_Owner xmlns="01c77077-aee4-4b5f-bd4e-9cd40a6fff29">
      <UserInfo>
        <DisplayName/>
        <AccountId xsi:nil="true"/>
        <AccountType/>
      </UserInfo>
    </MS_x0020_Content_x0020_Owner>
    <Session_x0020_Code xmlns="01c77077-aee4-4b5f-bd4e-9cd40a6fff29">BRK3186</Session_x0020_Code>
    <Event_x0020_End_x0020_Date xmlns="01c77077-aee4-4b5f-bd4e-9cd40a6fff29">2016-09-30T07:00:00+00:00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2016</TermName>
          <TermId xmlns="http://schemas.microsoft.com/office/infopath/2007/PartnerControls">e2f6a88c-86f9-4b25-a2af-b5c3afa8c82a</TermId>
        </TermInfo>
      </Terms>
    </TaxKeywordTaxHTField>
    <TaxCatchAll xmlns="230e9df3-be65-4c73-a93b-d1236ebd677e">
      <Value>174</Value>
      <Value>177</Value>
      <Value>176</Value>
      <Value>175</Value>
    </TaxCatchAll>
    <NumberofDownloads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D8F288A-5131-4E80-AB86-F10FC0373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Microsoft_Ignite_2016_16x9_Template</Template>
  <TotalTime>11314</TotalTime>
  <Words>2934</Words>
  <Application>Microsoft Office PowerPoint</Application>
  <PresentationFormat>Custom</PresentationFormat>
  <Paragraphs>586</Paragraphs>
  <Slides>39</Slides>
  <Notes>30</Notes>
  <HiddenSlides>0</HiddenSlides>
  <MMClips>0</MMClips>
  <ScaleCrop>false</ScaleCrop>
  <HeadingPairs>
    <vt:vector size="6" baseType="variant">
      <vt:variant>
        <vt:lpstr>Fonts Used</vt:lpstr>
      </vt:variant>
      <vt:variant>
        <vt:i4>16</vt:i4>
      </vt:variant>
      <vt:variant>
        <vt:lpstr>Theme</vt:lpstr>
      </vt:variant>
      <vt:variant>
        <vt:i4>7</vt:i4>
      </vt:variant>
      <vt:variant>
        <vt:lpstr>Slide Titles</vt:lpstr>
      </vt:variant>
      <vt:variant>
        <vt:i4>39</vt:i4>
      </vt:variant>
    </vt:vector>
  </HeadingPairs>
  <TitlesOfParts>
    <vt:vector size="62" baseType="lpstr">
      <vt:lpstr>Arial</vt:lpstr>
      <vt:lpstr>Arial Black</vt:lpstr>
      <vt:lpstr>Calibri</vt:lpstr>
      <vt:lpstr>Cambria</vt:lpstr>
      <vt:lpstr>Consolas</vt:lpstr>
      <vt:lpstr>Courier New</vt:lpstr>
      <vt:lpstr>ＭＳ 明朝</vt:lpstr>
      <vt:lpstr>Segoe Pro</vt:lpstr>
      <vt:lpstr>Segoe UI</vt:lpstr>
      <vt:lpstr>Segoe UI Light</vt:lpstr>
      <vt:lpstr>Segoe UI Semibold</vt:lpstr>
      <vt:lpstr>Segoe UI Semilight</vt:lpstr>
      <vt:lpstr>Times New Roman</vt:lpstr>
      <vt:lpstr>Trebuchet MS</vt:lpstr>
      <vt:lpstr>Wingdings</vt:lpstr>
      <vt:lpstr>Wingdings 2</vt:lpstr>
      <vt:lpstr>5-50002_Ignite_Breakout_Template</vt:lpstr>
      <vt:lpstr>6-30537_Envision 2016 Concurrent Template_Dark</vt:lpstr>
      <vt:lpstr>1_5-50002_Ignite_Breakout_Template</vt:lpstr>
      <vt:lpstr>2_5-50002_Ignite_Breakout_Template</vt:lpstr>
      <vt:lpstr>1_6-30537_Envision 2016 Concurrent Template_Dark</vt:lpstr>
      <vt:lpstr>3_5-50002_Ignite_Breakout_Template</vt:lpstr>
      <vt:lpstr>1_Windows Server</vt:lpstr>
      <vt:lpstr>Hive Programming Fundamentals</vt:lpstr>
      <vt:lpstr>Understanding Hive and Hive QL</vt:lpstr>
      <vt:lpstr>Apache HIVE: What is it?</vt:lpstr>
      <vt:lpstr>Enter the Hive</vt:lpstr>
      <vt:lpstr>Hive’s Alignment with SQL</vt:lpstr>
      <vt:lpstr>HiveQL: Execution Flow   </vt:lpstr>
      <vt:lpstr>Invoking Hive Jobs on HDInsight</vt:lpstr>
      <vt:lpstr>Submitting Hive Queries</vt:lpstr>
      <vt:lpstr>Hive Data Organization Hierarchy</vt:lpstr>
      <vt:lpstr>Sample Data – Customers File</vt:lpstr>
      <vt:lpstr>Sample Data – Orders File</vt:lpstr>
      <vt:lpstr>Hive Table Creation</vt:lpstr>
      <vt:lpstr>Loading Data into Hive Tables</vt:lpstr>
      <vt:lpstr>Customers Table</vt:lpstr>
      <vt:lpstr>HiveQL Overview</vt:lpstr>
      <vt:lpstr>HiveQL</vt:lpstr>
      <vt:lpstr>HiveQL</vt:lpstr>
      <vt:lpstr>HDI on Linux: HiveQL Execution Choices </vt:lpstr>
      <vt:lpstr>Comparing RDBMS and Hive</vt:lpstr>
      <vt:lpstr>Defining a Hive-Managed Table</vt:lpstr>
      <vt:lpstr>Defining an External Table</vt:lpstr>
      <vt:lpstr>Defining a Table LOCATION</vt:lpstr>
      <vt:lpstr>Loading Data into Hive</vt:lpstr>
      <vt:lpstr>Performing Queries</vt:lpstr>
      <vt:lpstr>Hive Partitions</vt:lpstr>
      <vt:lpstr>Hive Buckets</vt:lpstr>
      <vt:lpstr>Skewed Tables</vt:lpstr>
      <vt:lpstr>Sorting Data</vt:lpstr>
      <vt:lpstr>Using Distribute By</vt:lpstr>
      <vt:lpstr>Storing Results to a File</vt:lpstr>
      <vt:lpstr>Specifying MapReduce Properties</vt:lpstr>
      <vt:lpstr>Hive Join Strategies</vt:lpstr>
      <vt:lpstr>Hive Join Strategies</vt:lpstr>
      <vt:lpstr>Shuffle Joins</vt:lpstr>
      <vt:lpstr>Map (Broadcast) Joins</vt:lpstr>
      <vt:lpstr>Sort-Merge-Bucket Joins</vt:lpstr>
      <vt:lpstr>Invoking a Hive UDF</vt:lpstr>
      <vt:lpstr>Computing ngrams in Hive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your Enterprise Hadoop environments on Azure</dc:title>
  <dc:subject>&lt;Speech title here&gt;</dc:subject>
  <dc:creator>Saurin Shah</dc:creator>
  <cp:keywords>Microsoft Ignite 2016</cp:keywords>
  <dc:description>Template: Mitchell Derrey, Silverfox Productions_x000d_
Formatting: _x000d_
Audience Type:</dc:description>
  <cp:lastModifiedBy>Ali-Kazim Zaidi</cp:lastModifiedBy>
  <cp:revision>388</cp:revision>
  <dcterms:created xsi:type="dcterms:W3CDTF">2016-09-04T21:55:45Z</dcterms:created>
  <dcterms:modified xsi:type="dcterms:W3CDTF">2017-02-01T16:04:34Z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ies>
</file>