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object 7"/>
          <p:cNvSpPr txBox="1">
            <a:spLocks/>
          </p:cNvSpPr>
          <p:nvPr/>
        </p:nvSpPr>
        <p:spPr>
          <a:xfrm>
            <a:off x="3352800" y="1937622"/>
            <a:ext cx="6858000" cy="1014380"/>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GB" kern="0" spc="15" dirty="0" smtClean="0"/>
              <a:t>V </a:t>
            </a:r>
            <a:r>
              <a:rPr lang="en-GB" kern="0" spc="15" dirty="0" err="1" smtClean="0"/>
              <a:t>Soorya</a:t>
            </a:r>
            <a:r>
              <a:rPr lang="en-GB" kern="0" spc="15" dirty="0" smtClean="0"/>
              <a:t> </a:t>
            </a:r>
            <a:r>
              <a:rPr lang="en-GB" kern="0" spc="15" dirty="0" smtClean="0"/>
              <a:t>N</a:t>
            </a:r>
            <a:r>
              <a:rPr lang="en-GB" kern="0" spc="15" dirty="0" smtClean="0"/>
              <a:t>arayanan</a:t>
            </a:r>
          </a:p>
          <a:p>
            <a:pPr marL="3213735">
              <a:spcBef>
                <a:spcPts val="130"/>
              </a:spcBef>
            </a:pPr>
            <a:r>
              <a:rPr lang="en-GB" kern="0" spc="15" dirty="0" smtClean="0"/>
              <a:t>311521243052</a:t>
            </a:r>
            <a:endParaRPr lang="en-GB" kern="0" spc="15" dirty="0"/>
          </a:p>
        </p:txBody>
      </p:sp>
      <p:sp>
        <p:nvSpPr>
          <p:cNvPr id="16" name="object 8"/>
          <p:cNvSpPr txBox="1"/>
          <p:nvPr/>
        </p:nvSpPr>
        <p:spPr>
          <a:xfrm>
            <a:off x="6629400" y="3406984"/>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GB" sz="2400" b="1" spc="-5" dirty="0">
              <a:solidFill>
                <a:srgbClr val="2D936B"/>
              </a:solidFill>
              <a:latin typeface="Trebuchet MS"/>
              <a:cs typeface="Trebuchet MS"/>
            </a:endParaRPr>
          </a:p>
          <a:p>
            <a:pPr marL="12700">
              <a:lnSpc>
                <a:spcPct val="100000"/>
              </a:lnSpc>
              <a:spcBef>
                <a:spcPts val="100"/>
              </a:spcBef>
            </a:pPr>
            <a:r>
              <a:rPr lang="en-IN" sz="2400" b="1" spc="-5" dirty="0">
                <a:solidFill>
                  <a:srgbClr val="2D936B"/>
                </a:solidFill>
                <a:latin typeface="Trebuchet MS"/>
                <a:cs typeface="Trebuchet MS"/>
              </a:rPr>
              <a:t>GEN AI</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9756142"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rPr>
              <a:t>https://github.com/Dhanushprasana/Real-Time-Generative-Transformer</a:t>
            </a:r>
            <a:endParaRPr sz="2000" dirty="0">
              <a:latin typeface="Trebuchet MS"/>
              <a:cs typeface="Trebuchet MS"/>
            </a:endParaRPr>
          </a:p>
        </p:txBody>
      </p:sp>
      <p:sp>
        <p:nvSpPr>
          <p:cNvPr id="10" name="Rectangle 9"/>
          <p:cNvSpPr/>
          <p:nvPr/>
        </p:nvSpPr>
        <p:spPr>
          <a:xfrm>
            <a:off x="1639252" y="1783510"/>
            <a:ext cx="6590348" cy="2308324"/>
          </a:xfrm>
          <a:prstGeom prst="rect">
            <a:avLst/>
          </a:prstGeom>
        </p:spPr>
        <p:txBody>
          <a:bodyPr wrap="square">
            <a:spAutoFit/>
          </a:bodyPr>
          <a:lstStyle/>
          <a:p>
            <a:r>
              <a:rPr lang="en-US" dirty="0" smtClean="0">
                <a:solidFill>
                  <a:srgbClr val="0D0D0D"/>
                </a:solidFill>
                <a:latin typeface="Söhne"/>
              </a:rPr>
              <a:t>The </a:t>
            </a:r>
            <a:r>
              <a:rPr lang="en-US" b="0" i="0" dirty="0" smtClean="0">
                <a:solidFill>
                  <a:srgbClr val="0D0D0D"/>
                </a:solidFill>
                <a:effectLst/>
                <a:latin typeface="Söhne"/>
              </a:rPr>
              <a:t>dynamically adaptable language model, trained on Shakespearean data, offers a versatile solution for generating authentic text in the style of the Bard. With its real-time adaptation capabilities and rigorous validation. </a:t>
            </a:r>
          </a:p>
          <a:p>
            <a:endParaRPr lang="en-US" b="0" i="0" dirty="0" smtClean="0">
              <a:solidFill>
                <a:srgbClr val="0D0D0D"/>
              </a:solidFill>
              <a:effectLst/>
              <a:latin typeface="Söhne"/>
            </a:endParaRPr>
          </a:p>
          <a:p>
            <a:r>
              <a:rPr lang="en-US" b="0" i="0" dirty="0" smtClean="0">
                <a:solidFill>
                  <a:srgbClr val="0D0D0D"/>
                </a:solidFill>
                <a:effectLst/>
                <a:latin typeface="Söhne"/>
              </a:rPr>
              <a:t>It promises to enhance text generation experiences across various applications, catering to the diverse needs of users in literature, education, creative writing, and beyond.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2622683" y="2337434"/>
            <a:ext cx="5247847" cy="1116972"/>
          </a:xfrm>
          <a:prstGeom prst="rect">
            <a:avLst/>
          </a:prstGeom>
        </p:spPr>
        <p:txBody>
          <a:bodyPr wrap="none">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Real-Time Transformer </a:t>
            </a: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Training</a:t>
            </a:r>
            <a:endParaRPr lang="en-IN" sz="2800" dirty="0" smtClean="0"/>
          </a:p>
          <a:p>
            <a:pPr algn="ctr">
              <a:lnSpc>
                <a:spcPct val="107000"/>
              </a:lnSpc>
              <a:spcAft>
                <a:spcPts val="800"/>
              </a:spcAft>
            </a:pPr>
            <a:r>
              <a:rPr lang="en-IN" sz="2800" dirty="0" smtClean="0"/>
              <a:t>With Shakespeare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767665" y="1811719"/>
            <a:ext cx="7962900" cy="2416046"/>
          </a:xfrm>
          <a:prstGeom prst="rect">
            <a:avLst/>
          </a:prstGeom>
        </p:spPr>
        <p:txBody>
          <a:bodyPr wrap="square">
            <a:spAutoFit/>
          </a:bodyPr>
          <a:lstStyle/>
          <a:p>
            <a:pPr marL="257175" indent="1428115">
              <a:spcBef>
                <a:spcPts val="505"/>
              </a:spcBef>
            </a:pPr>
            <a:r>
              <a:rPr lang="en-US" b="1" kern="0" dirty="0">
                <a:latin typeface="Times New Roman" panose="02020603050405020304" pitchFamily="18" charset="0"/>
                <a:ea typeface="Trebuchet MS" panose="020B0603020202020204" pitchFamily="34" charset="0"/>
                <a:cs typeface="Times New Roman" panose="02020603050405020304" pitchFamily="18" charset="0"/>
              </a:rPr>
              <a:t>1.PROBLEM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STATEMENT</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2.PROJECT OVERVIEW</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3.WHO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ARE THE END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USERS</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4.SOLUTION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AND ITS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VALUE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PROPOSITION</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5.THE </a:t>
            </a:r>
            <a:r>
              <a:rPr lang="en-US" b="1" kern="0" dirty="0">
                <a:latin typeface="Times New Roman" panose="02020603050405020304" pitchFamily="18" charset="0"/>
                <a:ea typeface="Trebuchet MS" panose="020B0603020202020204" pitchFamily="34" charset="0"/>
                <a:cs typeface="Times New Roman" panose="02020603050405020304" pitchFamily="18" charset="0"/>
              </a:rPr>
              <a:t>WOW IN THE </a:t>
            </a: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SOLUTION</a:t>
            </a:r>
            <a:endParaRPr lang="en-IN" b="1" kern="0" dirty="0" smtClean="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6.MODELLING</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b="1" kern="0" dirty="0" smtClean="0">
                <a:latin typeface="Times New Roman" panose="02020603050405020304" pitchFamily="18" charset="0"/>
                <a:ea typeface="Trebuchet MS" panose="020B0603020202020204" pitchFamily="34" charset="0"/>
                <a:cs typeface="Times New Roman" panose="02020603050405020304" pitchFamily="18" charset="0"/>
              </a:rPr>
              <a:t>7.RESULT</a:t>
            </a:r>
            <a:endParaRPr lang="en-IN" b="1" kern="0" dirty="0">
              <a:latin typeface="Times New Roman" panose="02020603050405020304" pitchFamily="18" charset="0"/>
              <a:ea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143000" y="2019300"/>
            <a:ext cx="6096000" cy="2151936"/>
          </a:xfrm>
          <a:prstGeom prst="rect">
            <a:avLst/>
          </a:prstGeom>
        </p:spPr>
        <p:txBody>
          <a:bodyPr>
            <a:spAutoFit/>
          </a:bodyPr>
          <a:lstStyle/>
          <a:p>
            <a:pPr>
              <a:lnSpc>
                <a:spcPct val="107000"/>
              </a:lnSpc>
              <a:spcAft>
                <a:spcPts val="800"/>
              </a:spcAft>
            </a:pPr>
            <a:r>
              <a:rPr lang="en-US" dirty="0"/>
              <a:t>Developing an effective and dynamically adaptable language model for real-time text generation presents a significant challenge. Traditional language models often lack the ability to continuously learn and update their understanding based on new data, hindering their proficiency in generating coherent text, especially in specialized domains like Shakespearean literature.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371600" y="2057400"/>
            <a:ext cx="6096000" cy="2308324"/>
          </a:xfrm>
          <a:prstGeom prst="rect">
            <a:avLst/>
          </a:prstGeom>
        </p:spPr>
        <p:txBody>
          <a:bodyPr>
            <a:spAutoFit/>
          </a:bodyPr>
          <a:lstStyle/>
          <a:p>
            <a:r>
              <a:rPr lang="en-US" b="0" i="0" dirty="0" smtClean="0">
                <a:solidFill>
                  <a:srgbClr val="0D0D0D"/>
                </a:solidFill>
                <a:effectLst/>
                <a:latin typeface="Söhne"/>
              </a:rPr>
              <a:t>The project aims to address the limitations of existing language models by training a model on a provided text dataset, specifically focusing on Shakespearean works. The primary objective is to create a language model capable of dynamically learning and adapting to new information in real-time, thus improving its ability to generate coherent text consistent with the style and language of Shakespeare.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981200" y="2313748"/>
            <a:ext cx="6096000" cy="1477328"/>
          </a:xfrm>
          <a:prstGeom prst="rect">
            <a:avLst/>
          </a:prstGeom>
        </p:spPr>
        <p:txBody>
          <a:bodyPr>
            <a:spAutoFit/>
          </a:bodyPr>
          <a:lstStyle/>
          <a:p>
            <a:r>
              <a:rPr lang="en-IN" dirty="0" smtClean="0"/>
              <a:t>Literature Enthusiasts</a:t>
            </a:r>
          </a:p>
          <a:p>
            <a:r>
              <a:rPr lang="en-IN" dirty="0" smtClean="0"/>
              <a:t>Students and Educators</a:t>
            </a:r>
          </a:p>
          <a:p>
            <a:r>
              <a:rPr lang="en-IN" dirty="0" smtClean="0"/>
              <a:t>Creative Writers</a:t>
            </a:r>
          </a:p>
          <a:p>
            <a:r>
              <a:rPr lang="en-IN" dirty="0" smtClean="0"/>
              <a:t>Interactive Media Developers</a:t>
            </a:r>
          </a:p>
          <a:p>
            <a:r>
              <a:rPr lang="en-IN" dirty="0" smtClean="0"/>
              <a:t>Language and AI Researchers: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631156"/>
            <a:ext cx="7273290" cy="3693319"/>
          </a:xfrm>
          <a:prstGeom prst="rect">
            <a:avLst/>
          </a:prstGeom>
        </p:spPr>
        <p:txBody>
          <a:bodyPr wrap="square">
            <a:spAutoFit/>
          </a:bodyPr>
          <a:lstStyle/>
          <a:p>
            <a:pPr algn="just"/>
            <a:r>
              <a:rPr lang="en-US" dirty="0">
                <a:solidFill>
                  <a:srgbClr val="0D0D0D"/>
                </a:solidFill>
                <a:latin typeface="Söhne"/>
              </a:rPr>
              <a:t>D</a:t>
            </a:r>
            <a:r>
              <a:rPr lang="en-US" b="0" i="0" dirty="0" smtClean="0">
                <a:solidFill>
                  <a:srgbClr val="0D0D0D"/>
                </a:solidFill>
                <a:effectLst/>
                <a:latin typeface="Söhne"/>
              </a:rPr>
              <a:t>eveloping a language model trained on Shakespearean data. It dynamically adapts to new information in real-time, ensuring it consistently generates coherent text in Shakespearean style.</a:t>
            </a:r>
          </a:p>
          <a:p>
            <a:pPr algn="just"/>
            <a:endParaRPr lang="en-US" b="0" i="0" dirty="0" smtClean="0">
              <a:solidFill>
                <a:srgbClr val="0D0D0D"/>
              </a:solidFill>
              <a:effectLst/>
              <a:latin typeface="Söhne"/>
            </a:endParaRPr>
          </a:p>
          <a:p>
            <a:pPr algn="just"/>
            <a:r>
              <a:rPr lang="en-US" b="1" i="0" dirty="0" smtClean="0">
                <a:solidFill>
                  <a:srgbClr val="0D0D0D"/>
                </a:solidFill>
                <a:effectLst/>
                <a:latin typeface="Söhne"/>
              </a:rPr>
              <a:t>Value Proposition:</a:t>
            </a:r>
            <a:endParaRPr lang="en-US" b="0" i="0" dirty="0" smtClean="0">
              <a:solidFill>
                <a:srgbClr val="0D0D0D"/>
              </a:solidFill>
              <a:effectLst/>
              <a:latin typeface="Söhne"/>
            </a:endParaRPr>
          </a:p>
          <a:p>
            <a:pPr algn="just">
              <a:buFont typeface="Arial" panose="020B0604020202020204" pitchFamily="34" charset="0"/>
              <a:buChar char="•"/>
            </a:pPr>
            <a:r>
              <a:rPr lang="en-US" b="1" i="0" dirty="0" smtClean="0">
                <a:solidFill>
                  <a:srgbClr val="0D0D0D"/>
                </a:solidFill>
                <a:effectLst/>
                <a:latin typeface="Söhne"/>
              </a:rPr>
              <a:t>Real-Time Adaptation:</a:t>
            </a:r>
            <a:r>
              <a:rPr lang="en-US" b="0" i="0" dirty="0" smtClean="0">
                <a:solidFill>
                  <a:srgbClr val="0D0D0D"/>
                </a:solidFill>
                <a:effectLst/>
                <a:latin typeface="Söhne"/>
              </a:rPr>
              <a:t> Our model stays updated with evolving language patterns, delivering relevant text generation.</a:t>
            </a:r>
          </a:p>
          <a:p>
            <a:pPr algn="just">
              <a:buFont typeface="Arial" panose="020B0604020202020204" pitchFamily="34" charset="0"/>
              <a:buChar char="•"/>
            </a:pPr>
            <a:r>
              <a:rPr lang="en-US" b="1" i="0" dirty="0" smtClean="0">
                <a:solidFill>
                  <a:srgbClr val="0D0D0D"/>
                </a:solidFill>
                <a:effectLst/>
                <a:latin typeface="Söhne"/>
              </a:rPr>
              <a:t>Authenticity:</a:t>
            </a:r>
            <a:r>
              <a:rPr lang="en-US" b="0" i="0" dirty="0" smtClean="0">
                <a:solidFill>
                  <a:srgbClr val="0D0D0D"/>
                </a:solidFill>
                <a:effectLst/>
                <a:latin typeface="Söhne"/>
              </a:rPr>
              <a:t> Trained on Shakespearean works, it reliably produces text consistent with the style and language of the Bard.</a:t>
            </a:r>
          </a:p>
          <a:p>
            <a:pPr algn="just">
              <a:buFont typeface="Arial" panose="020B0604020202020204" pitchFamily="34" charset="0"/>
              <a:buChar char="•"/>
            </a:pPr>
            <a:r>
              <a:rPr lang="en-US" b="1" i="0" dirty="0" smtClean="0">
                <a:solidFill>
                  <a:srgbClr val="0D0D0D"/>
                </a:solidFill>
                <a:effectLst/>
                <a:latin typeface="Söhne"/>
              </a:rPr>
              <a:t>Efficiency:</a:t>
            </a:r>
            <a:r>
              <a:rPr lang="en-US" b="0" i="0" dirty="0" smtClean="0">
                <a:solidFill>
                  <a:srgbClr val="0D0D0D"/>
                </a:solidFill>
                <a:effectLst/>
                <a:latin typeface="Söhne"/>
              </a:rPr>
              <a:t> Thorough validation ensures its effectiveness across various applications, from literature analysis to creative writing.</a:t>
            </a:r>
          </a:p>
          <a:p>
            <a:pPr algn="just">
              <a:buFont typeface="Arial" panose="020B0604020202020204" pitchFamily="34" charset="0"/>
              <a:buChar char="•"/>
            </a:pPr>
            <a:r>
              <a:rPr lang="en-US" b="1" i="0" dirty="0" smtClean="0">
                <a:solidFill>
                  <a:srgbClr val="0D0D0D"/>
                </a:solidFill>
                <a:effectLst/>
                <a:latin typeface="Söhne"/>
              </a:rPr>
              <a:t>Versatility:</a:t>
            </a:r>
            <a:r>
              <a:rPr lang="en-US" b="0" i="0" dirty="0" smtClean="0">
                <a:solidFill>
                  <a:srgbClr val="0D0D0D"/>
                </a:solidFill>
                <a:effectLst/>
                <a:latin typeface="Söhne"/>
              </a:rPr>
              <a:t> From literature enthusiasts to creative writers, our model caters to diverse user needs, enhancing text generation experiences.</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3048000" y="2828836"/>
            <a:ext cx="6096000" cy="1200329"/>
          </a:xfrm>
          <a:prstGeom prst="rect">
            <a:avLst/>
          </a:prstGeom>
        </p:spPr>
        <p:txBody>
          <a:bodyPr>
            <a:spAutoFit/>
          </a:bodyPr>
          <a:lstStyle/>
          <a:p>
            <a:r>
              <a:rPr lang="en-US" dirty="0">
                <a:solidFill>
                  <a:srgbClr val="0D0D0D"/>
                </a:solidFill>
                <a:latin typeface="Söhne"/>
              </a:rPr>
              <a:t>A</a:t>
            </a:r>
            <a:r>
              <a:rPr lang="en-US" b="0" i="0" dirty="0" smtClean="0">
                <a:solidFill>
                  <a:srgbClr val="0D0D0D"/>
                </a:solidFill>
                <a:effectLst/>
                <a:latin typeface="Söhne"/>
              </a:rPr>
              <a:t> language model trained specifically on Shakespearean data. This model dynamically adapts to new information in real-time, ensuring it consistently delivers text in the authentic style of the Bard.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896035" y="2044224"/>
            <a:ext cx="2705100" cy="3620135"/>
          </a:xfrm>
          <a:prstGeom prst="rect">
            <a:avLst/>
          </a:prstGeom>
        </p:spPr>
      </p:pic>
      <p:sp>
        <p:nvSpPr>
          <p:cNvPr id="11"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p:cNvSpPr>
            <a:spLocks noChangeArrowheads="1"/>
          </p:cNvSpPr>
          <p:nvPr/>
        </p:nvSpPr>
        <p:spPr bwMode="auto">
          <a:xfrm>
            <a:off x="4043679" y="2043886"/>
            <a:ext cx="4719321"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Transformer Model:</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Self-Attention Mechanism:</a:t>
            </a:r>
            <a:r>
              <a:rPr kumimoji="0" lang="en-US" altLang="en-US" sz="1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core innovation of the Transformer is the self-attention mechanism, which allows the model to weigh different parts of the input sequence differently when making predictions. This mechanism helps capture long-range dependencies in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Encoder-Decoder Structure:</a:t>
            </a:r>
            <a:r>
              <a:rPr kumimoji="0" lang="en-US" altLang="en-US" sz="1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Transformer is structured as an encoder-decoder model. The encoder processes the input sequence, while the decoder generates the output sequence. Both the encoder and decoder consist of multiple identical layers.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524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2024-04-24T03:36:02Z</dcterms:created>
  <dcterms:modified xsi:type="dcterms:W3CDTF">2024-04-24T05:52:47Z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