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lexandria Semi Bold" pitchFamily="2" charset="-78"/>
      <p:regular r:id="rId12"/>
    </p:embeddedFont>
    <p:embeddedFont>
      <p:font typeface="Sora Light"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6"/>
    <p:restoredTop sz="94610"/>
  </p:normalViewPr>
  <p:slideViewPr>
    <p:cSldViewPr snapToGrid="0" snapToObjects="1">
      <p:cViewPr>
        <p:scale>
          <a:sx n="136" d="100"/>
          <a:sy n="136" d="100"/>
        </p:scale>
        <p:origin x="-3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17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027867"/>
            <a:ext cx="7627382" cy="2138124"/>
          </a:xfrm>
          <a:prstGeom prst="rect">
            <a:avLst/>
          </a:prstGeom>
          <a:noFill/>
          <a:ln/>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Firefighting Robots in IoT: Revolutionizing Emergency Response</a:t>
            </a:r>
            <a:endParaRPr lang="en-US" sz="4450" dirty="0"/>
          </a:p>
        </p:txBody>
      </p:sp>
      <p:sp>
        <p:nvSpPr>
          <p:cNvPr id="4" name="Text 1"/>
          <p:cNvSpPr/>
          <p:nvPr/>
        </p:nvSpPr>
        <p:spPr>
          <a:xfrm>
            <a:off x="6244709" y="3490913"/>
            <a:ext cx="7627382" cy="173355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This presentation explores the integration of robotics, sensors, and IoT to create advanced firefighting solutions that enhance safety and efficiency. We will delve into the objectives, existing systems, proposed architectures, key components, design methodologies, results, and future research directions.</a:t>
            </a:r>
            <a:endParaRPr lang="en-US" sz="1700" dirty="0"/>
          </a:p>
        </p:txBody>
      </p:sp>
      <p:sp>
        <p:nvSpPr>
          <p:cNvPr id="5" name="Text 2"/>
          <p:cNvSpPr/>
          <p:nvPr/>
        </p:nvSpPr>
        <p:spPr>
          <a:xfrm>
            <a:off x="6244709" y="5468183"/>
            <a:ext cx="7627382" cy="173355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Firefighting robots represent a significant leap forward, offering the potential to reduce risks to human firefighters, improve response times, and minimize property damage. The presentation will conclude with a call to action, urging investment and collaboration to accelerate the adoption of this transformative technology.</a:t>
            </a:r>
            <a:endParaRPr lang="en-US" sz="1700" dirty="0"/>
          </a:p>
        </p:txBody>
      </p:sp>
      <p:pic>
        <p:nvPicPr>
          <p:cNvPr id="7" name="Picture 6" descr="A white background with black dots&#10;&#10;AI-generated content may be incorrect.">
            <a:extLst>
              <a:ext uri="{FF2B5EF4-FFF2-40B4-BE49-F238E27FC236}">
                <a16:creationId xmlns:a16="http://schemas.microsoft.com/office/drawing/2014/main" id="{DFD09567-1636-7B22-6251-6573E31AF758}"/>
              </a:ext>
            </a:extLst>
          </p:cNvPr>
          <p:cNvPicPr>
            <a:picLocks noChangeAspect="1"/>
          </p:cNvPicPr>
          <p:nvPr/>
        </p:nvPicPr>
        <p:blipFill>
          <a:blip r:embed="rId4"/>
          <a:stretch>
            <a:fillRect/>
          </a:stretch>
        </p:blipFill>
        <p:spPr>
          <a:xfrm>
            <a:off x="11354895" y="7404100"/>
            <a:ext cx="3187700" cy="825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10314" y="480774"/>
            <a:ext cx="7923371" cy="1147286"/>
          </a:xfrm>
          <a:prstGeom prst="rect">
            <a:avLst/>
          </a:prstGeom>
          <a:noFill/>
          <a:ln/>
        </p:spPr>
        <p:txBody>
          <a:bodyPr wrap="square" lIns="0" tIns="0" rIns="0" bIns="0" rtlCol="0" anchor="t"/>
          <a:lstStyle/>
          <a:p>
            <a:pPr marL="0" indent="0" algn="l">
              <a:lnSpc>
                <a:spcPts val="4500"/>
              </a:lnSpc>
              <a:buNone/>
            </a:pPr>
            <a:r>
              <a:rPr lang="en-US" sz="3600" dirty="0">
                <a:solidFill>
                  <a:srgbClr val="1F1E1E"/>
                </a:solidFill>
                <a:latin typeface="Alexandria Semi Bold" pitchFamily="34" charset="0"/>
                <a:ea typeface="Alexandria Semi Bold" pitchFamily="34" charset="-122"/>
                <a:cs typeface="Alexandria Semi Bold" pitchFamily="34" charset="-120"/>
              </a:rPr>
              <a:t>Objectives: Enhancing Safety and Efficiency in Firefighting</a:t>
            </a:r>
            <a:endParaRPr lang="en-US" sz="3600" dirty="0"/>
          </a:p>
        </p:txBody>
      </p:sp>
      <p:sp>
        <p:nvSpPr>
          <p:cNvPr id="4" name="Shape 1"/>
          <p:cNvSpPr/>
          <p:nvPr/>
        </p:nvSpPr>
        <p:spPr>
          <a:xfrm>
            <a:off x="610314" y="2085737"/>
            <a:ext cx="392311" cy="392311"/>
          </a:xfrm>
          <a:prstGeom prst="roundRect">
            <a:avLst>
              <a:gd name="adj" fmla="val 18670"/>
            </a:avLst>
          </a:prstGeom>
          <a:solidFill>
            <a:srgbClr val="D5DCF6"/>
          </a:solidFill>
          <a:ln w="7620">
            <a:solidFill>
              <a:srgbClr val="BBC2DC"/>
            </a:solidFill>
            <a:prstDash val="solid"/>
          </a:ln>
        </p:spPr>
        <p:txBody>
          <a:bodyPr/>
          <a:lstStyle/>
          <a:p>
            <a:endParaRPr lang="en-US"/>
          </a:p>
        </p:txBody>
      </p:sp>
      <p:sp>
        <p:nvSpPr>
          <p:cNvPr id="5" name="Text 2"/>
          <p:cNvSpPr/>
          <p:nvPr/>
        </p:nvSpPr>
        <p:spPr>
          <a:xfrm>
            <a:off x="1176933" y="2085737"/>
            <a:ext cx="2294573" cy="286703"/>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Enhance Safety</a:t>
            </a:r>
            <a:endParaRPr lang="en-US" sz="1800" dirty="0"/>
          </a:p>
        </p:txBody>
      </p:sp>
      <p:sp>
        <p:nvSpPr>
          <p:cNvPr id="6" name="Text 3"/>
          <p:cNvSpPr/>
          <p:nvPr/>
        </p:nvSpPr>
        <p:spPr>
          <a:xfrm>
            <a:off x="1176933" y="2476976"/>
            <a:ext cx="7356753" cy="558165"/>
          </a:xfrm>
          <a:prstGeom prst="rect">
            <a:avLst/>
          </a:prstGeom>
          <a:noFill/>
          <a:ln/>
        </p:spPr>
        <p:txBody>
          <a:bodyPr wrap="square" lIns="0" tIns="0" rIns="0" bIns="0" rtlCol="0" anchor="t"/>
          <a:lstStyle/>
          <a:p>
            <a:pPr marL="0" indent="0" algn="l">
              <a:lnSpc>
                <a:spcPts val="2150"/>
              </a:lnSpc>
              <a:buNone/>
            </a:pPr>
            <a:r>
              <a:rPr lang="en-US" sz="1350" dirty="0">
                <a:solidFill>
                  <a:srgbClr val="3B3535"/>
                </a:solidFill>
                <a:latin typeface="Sora Light" pitchFamily="34" charset="0"/>
                <a:ea typeface="Sora Light" pitchFamily="34" charset="-122"/>
                <a:cs typeface="Sora Light" pitchFamily="34" charset="-120"/>
              </a:rPr>
              <a:t>Reduce firefighter casualties in hazardous environments through remote operation and advanced sensing.</a:t>
            </a:r>
            <a:endParaRPr lang="en-US" sz="1350" dirty="0"/>
          </a:p>
        </p:txBody>
      </p:sp>
      <p:sp>
        <p:nvSpPr>
          <p:cNvPr id="7" name="Shape 4"/>
          <p:cNvSpPr/>
          <p:nvPr/>
        </p:nvSpPr>
        <p:spPr>
          <a:xfrm>
            <a:off x="610314" y="3405545"/>
            <a:ext cx="392311" cy="392311"/>
          </a:xfrm>
          <a:prstGeom prst="roundRect">
            <a:avLst>
              <a:gd name="adj" fmla="val 18670"/>
            </a:avLst>
          </a:prstGeom>
          <a:solidFill>
            <a:srgbClr val="D5DCF6"/>
          </a:solidFill>
          <a:ln w="7620">
            <a:solidFill>
              <a:srgbClr val="BBC2DC"/>
            </a:solidFill>
            <a:prstDash val="solid"/>
          </a:ln>
        </p:spPr>
        <p:txBody>
          <a:bodyPr/>
          <a:lstStyle/>
          <a:p>
            <a:endParaRPr lang="en-US"/>
          </a:p>
        </p:txBody>
      </p:sp>
      <p:sp>
        <p:nvSpPr>
          <p:cNvPr id="8" name="Text 5"/>
          <p:cNvSpPr/>
          <p:nvPr/>
        </p:nvSpPr>
        <p:spPr>
          <a:xfrm>
            <a:off x="1176933" y="3405545"/>
            <a:ext cx="2294573" cy="286703"/>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Improve Response</a:t>
            </a:r>
            <a:endParaRPr lang="en-US" sz="1800" dirty="0"/>
          </a:p>
        </p:txBody>
      </p:sp>
      <p:sp>
        <p:nvSpPr>
          <p:cNvPr id="9" name="Text 6"/>
          <p:cNvSpPr/>
          <p:nvPr/>
        </p:nvSpPr>
        <p:spPr>
          <a:xfrm>
            <a:off x="1176933" y="3796784"/>
            <a:ext cx="7356753" cy="558165"/>
          </a:xfrm>
          <a:prstGeom prst="rect">
            <a:avLst/>
          </a:prstGeom>
          <a:noFill/>
          <a:ln/>
        </p:spPr>
        <p:txBody>
          <a:bodyPr wrap="square" lIns="0" tIns="0" rIns="0" bIns="0" rtlCol="0" anchor="t"/>
          <a:lstStyle/>
          <a:p>
            <a:pPr marL="0" indent="0" algn="l">
              <a:lnSpc>
                <a:spcPts val="2150"/>
              </a:lnSpc>
              <a:buNone/>
            </a:pPr>
            <a:r>
              <a:rPr lang="en-US" sz="1350" dirty="0">
                <a:solidFill>
                  <a:srgbClr val="3B3535"/>
                </a:solidFill>
                <a:latin typeface="Sora Light" pitchFamily="34" charset="0"/>
                <a:ea typeface="Sora Light" pitchFamily="34" charset="-122"/>
                <a:cs typeface="Sora Light" pitchFamily="34" charset="-120"/>
              </a:rPr>
              <a:t>Increase response time and efficiency in fire detection and suppression using real-time data.</a:t>
            </a:r>
            <a:endParaRPr lang="en-US" sz="1350" dirty="0"/>
          </a:p>
        </p:txBody>
      </p:sp>
      <p:sp>
        <p:nvSpPr>
          <p:cNvPr id="10" name="Shape 7"/>
          <p:cNvSpPr/>
          <p:nvPr/>
        </p:nvSpPr>
        <p:spPr>
          <a:xfrm>
            <a:off x="610314" y="4725353"/>
            <a:ext cx="392311" cy="392311"/>
          </a:xfrm>
          <a:prstGeom prst="roundRect">
            <a:avLst>
              <a:gd name="adj" fmla="val 18670"/>
            </a:avLst>
          </a:prstGeom>
          <a:solidFill>
            <a:srgbClr val="D5DCF6"/>
          </a:solidFill>
          <a:ln w="7620">
            <a:solidFill>
              <a:srgbClr val="BBC2DC"/>
            </a:solidFill>
            <a:prstDash val="solid"/>
          </a:ln>
        </p:spPr>
        <p:txBody>
          <a:bodyPr/>
          <a:lstStyle/>
          <a:p>
            <a:endParaRPr lang="en-US"/>
          </a:p>
        </p:txBody>
      </p:sp>
      <p:sp>
        <p:nvSpPr>
          <p:cNvPr id="11" name="Text 8"/>
          <p:cNvSpPr/>
          <p:nvPr/>
        </p:nvSpPr>
        <p:spPr>
          <a:xfrm>
            <a:off x="1176933" y="4725353"/>
            <a:ext cx="2294573" cy="286703"/>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Leverage IoT</a:t>
            </a:r>
            <a:endParaRPr lang="en-US" sz="1800" dirty="0"/>
          </a:p>
        </p:txBody>
      </p:sp>
      <p:sp>
        <p:nvSpPr>
          <p:cNvPr id="12" name="Text 9"/>
          <p:cNvSpPr/>
          <p:nvPr/>
        </p:nvSpPr>
        <p:spPr>
          <a:xfrm>
            <a:off x="1176933" y="5116592"/>
            <a:ext cx="7356753" cy="558165"/>
          </a:xfrm>
          <a:prstGeom prst="rect">
            <a:avLst/>
          </a:prstGeom>
          <a:noFill/>
          <a:ln/>
        </p:spPr>
        <p:txBody>
          <a:bodyPr wrap="square" lIns="0" tIns="0" rIns="0" bIns="0" rtlCol="0" anchor="t"/>
          <a:lstStyle/>
          <a:p>
            <a:pPr marL="0" indent="0" algn="l">
              <a:lnSpc>
                <a:spcPts val="2150"/>
              </a:lnSpc>
              <a:buNone/>
            </a:pPr>
            <a:r>
              <a:rPr lang="en-US" sz="1350" dirty="0">
                <a:solidFill>
                  <a:srgbClr val="3B3535"/>
                </a:solidFill>
                <a:latin typeface="Sora Light" pitchFamily="34" charset="0"/>
                <a:ea typeface="Sora Light" pitchFamily="34" charset="-122"/>
                <a:cs typeface="Sora Light" pitchFamily="34" charset="-120"/>
              </a:rPr>
              <a:t>Utilize IoT flame sensors for real-time data collection and analysis of environmental conditions.</a:t>
            </a:r>
            <a:endParaRPr lang="en-US" sz="1350" dirty="0"/>
          </a:p>
        </p:txBody>
      </p:sp>
      <p:sp>
        <p:nvSpPr>
          <p:cNvPr id="13" name="Shape 10"/>
          <p:cNvSpPr/>
          <p:nvPr/>
        </p:nvSpPr>
        <p:spPr>
          <a:xfrm>
            <a:off x="610314" y="6045160"/>
            <a:ext cx="392311" cy="392311"/>
          </a:xfrm>
          <a:prstGeom prst="roundRect">
            <a:avLst>
              <a:gd name="adj" fmla="val 18670"/>
            </a:avLst>
          </a:prstGeom>
          <a:solidFill>
            <a:srgbClr val="D5DCF6"/>
          </a:solidFill>
          <a:ln w="7620">
            <a:solidFill>
              <a:srgbClr val="BBC2DC"/>
            </a:solidFill>
            <a:prstDash val="solid"/>
          </a:ln>
        </p:spPr>
        <p:txBody>
          <a:bodyPr/>
          <a:lstStyle/>
          <a:p>
            <a:endParaRPr lang="en-US"/>
          </a:p>
        </p:txBody>
      </p:sp>
      <p:sp>
        <p:nvSpPr>
          <p:cNvPr id="14" name="Text 11"/>
          <p:cNvSpPr/>
          <p:nvPr/>
        </p:nvSpPr>
        <p:spPr>
          <a:xfrm>
            <a:off x="1176933" y="6045160"/>
            <a:ext cx="2835354" cy="286703"/>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Autonomous Navigation</a:t>
            </a:r>
            <a:endParaRPr lang="en-US" sz="1800" dirty="0"/>
          </a:p>
        </p:txBody>
      </p:sp>
      <p:sp>
        <p:nvSpPr>
          <p:cNvPr id="15" name="Text 12"/>
          <p:cNvSpPr/>
          <p:nvPr/>
        </p:nvSpPr>
        <p:spPr>
          <a:xfrm>
            <a:off x="1176933" y="6436400"/>
            <a:ext cx="7356753" cy="558165"/>
          </a:xfrm>
          <a:prstGeom prst="rect">
            <a:avLst/>
          </a:prstGeom>
          <a:noFill/>
          <a:ln/>
        </p:spPr>
        <p:txBody>
          <a:bodyPr wrap="square" lIns="0" tIns="0" rIns="0" bIns="0" rtlCol="0" anchor="t"/>
          <a:lstStyle/>
          <a:p>
            <a:pPr marL="0" indent="0" algn="l">
              <a:lnSpc>
                <a:spcPts val="2150"/>
              </a:lnSpc>
              <a:buNone/>
            </a:pPr>
            <a:r>
              <a:rPr lang="en-US" sz="1350" dirty="0">
                <a:solidFill>
                  <a:srgbClr val="3B3535"/>
                </a:solidFill>
                <a:latin typeface="Sora Light" pitchFamily="34" charset="0"/>
                <a:ea typeface="Sora Light" pitchFamily="34" charset="-122"/>
                <a:cs typeface="Sora Light" pitchFamily="34" charset="-120"/>
              </a:rPr>
              <a:t>Develop autonomous navigation capabilities to navigate complex and dangerous environments</a:t>
            </a:r>
            <a:endParaRPr lang="en-US" sz="1350" dirty="0"/>
          </a:p>
        </p:txBody>
      </p:sp>
      <p:sp>
        <p:nvSpPr>
          <p:cNvPr id="16" name="Text 13"/>
          <p:cNvSpPr/>
          <p:nvPr/>
        </p:nvSpPr>
        <p:spPr>
          <a:xfrm>
            <a:off x="610314" y="7190661"/>
            <a:ext cx="7923371" cy="558165"/>
          </a:xfrm>
          <a:prstGeom prst="rect">
            <a:avLst/>
          </a:prstGeom>
          <a:noFill/>
          <a:ln/>
        </p:spPr>
        <p:txBody>
          <a:bodyPr wrap="square" lIns="0" tIns="0" rIns="0" bIns="0" rtlCol="0" anchor="t"/>
          <a:lstStyle/>
          <a:p>
            <a:pPr marL="0" indent="0" algn="l">
              <a:lnSpc>
                <a:spcPts val="2150"/>
              </a:lnSpc>
              <a:buNone/>
            </a:pPr>
            <a:r>
              <a:rPr lang="en-US" sz="1350" dirty="0">
                <a:solidFill>
                  <a:srgbClr val="3B3535"/>
                </a:solidFill>
                <a:latin typeface="Sora Light" pitchFamily="34" charset="0"/>
                <a:ea typeface="Sora Light" pitchFamily="34" charset="-122"/>
                <a:cs typeface="Sora Light" pitchFamily="34" charset="-120"/>
              </a:rPr>
              <a:t>Our objectives are to improve existing emergency response through technology, reducing risk to human life, and lowering operational cost over time.</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941790"/>
            <a:ext cx="13090565" cy="712708"/>
          </a:xfrm>
          <a:prstGeom prst="rect">
            <a:avLst/>
          </a:prstGeom>
          <a:noFill/>
          <a:ln/>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Existing Systems: Limitations and Challenges</a:t>
            </a:r>
            <a:endParaRPr lang="en-US" sz="4450" dirty="0"/>
          </a:p>
        </p:txBody>
      </p:sp>
      <p:sp>
        <p:nvSpPr>
          <p:cNvPr id="3" name="Text 1"/>
          <p:cNvSpPr/>
          <p:nvPr/>
        </p:nvSpPr>
        <p:spPr>
          <a:xfrm>
            <a:off x="758309" y="3195995"/>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High Risk</a:t>
            </a:r>
            <a:endParaRPr lang="en-US" sz="2200" dirty="0"/>
          </a:p>
        </p:txBody>
      </p:sp>
      <p:sp>
        <p:nvSpPr>
          <p:cNvPr id="4" name="Text 2"/>
          <p:cNvSpPr/>
          <p:nvPr/>
        </p:nvSpPr>
        <p:spPr>
          <a:xfrm>
            <a:off x="758309"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Current firefighting methods expose human firefighters to significant risks, with injury rates around 20%.</a:t>
            </a:r>
            <a:endParaRPr lang="en-US" sz="1700" dirty="0"/>
          </a:p>
        </p:txBody>
      </p:sp>
      <p:sp>
        <p:nvSpPr>
          <p:cNvPr id="5" name="Text 3"/>
          <p:cNvSpPr/>
          <p:nvPr/>
        </p:nvSpPr>
        <p:spPr>
          <a:xfrm>
            <a:off x="5312926" y="3195995"/>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Limited Visibility</a:t>
            </a:r>
            <a:endParaRPr lang="en-US" sz="2200" dirty="0"/>
          </a:p>
        </p:txBody>
      </p:sp>
      <p:sp>
        <p:nvSpPr>
          <p:cNvPr id="6" name="Text 4"/>
          <p:cNvSpPr/>
          <p:nvPr/>
        </p:nvSpPr>
        <p:spPr>
          <a:xfrm>
            <a:off x="5312926"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Smoke-filled environments severely restrict visibility, hindering effective assessment and navigation.</a:t>
            </a:r>
            <a:endParaRPr lang="en-US" sz="1700" dirty="0"/>
          </a:p>
        </p:txBody>
      </p:sp>
      <p:sp>
        <p:nvSpPr>
          <p:cNvPr id="7" name="Text 5"/>
          <p:cNvSpPr/>
          <p:nvPr/>
        </p:nvSpPr>
        <p:spPr>
          <a:xfrm>
            <a:off x="9867543" y="3195995"/>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Slow Response</a:t>
            </a:r>
            <a:endParaRPr lang="en-US" sz="2200" dirty="0"/>
          </a:p>
        </p:txBody>
      </p:sp>
      <p:sp>
        <p:nvSpPr>
          <p:cNvPr id="8" name="Text 6"/>
          <p:cNvSpPr/>
          <p:nvPr/>
        </p:nvSpPr>
        <p:spPr>
          <a:xfrm>
            <a:off x="9867543"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Manual operations and dependence on infrastructure contribute to slower response times.</a:t>
            </a:r>
            <a:endParaRPr lang="en-US" sz="1700" dirty="0"/>
          </a:p>
        </p:txBody>
      </p:sp>
      <p:sp>
        <p:nvSpPr>
          <p:cNvPr id="9" name="Text 7"/>
          <p:cNvSpPr/>
          <p:nvPr/>
        </p:nvSpPr>
        <p:spPr>
          <a:xfrm>
            <a:off x="758309" y="5247561"/>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Traditional firefighting faces limitations in dangerous environments, leading to higher risks and slower interventions. The 2019 Notre Dame fire showed delayed response and over $1B in damage. These failures highlight the need for improved access and situational awareness.</a:t>
            </a:r>
            <a:endParaRPr lang="en-US" sz="1700" dirty="0"/>
          </a:p>
        </p:txBody>
      </p:sp>
      <p:pic>
        <p:nvPicPr>
          <p:cNvPr id="11" name="Picture 10">
            <a:extLst>
              <a:ext uri="{FF2B5EF4-FFF2-40B4-BE49-F238E27FC236}">
                <a16:creationId xmlns:a16="http://schemas.microsoft.com/office/drawing/2014/main" id="{A1963731-F4EA-17A1-44CC-F8BF7ABB9504}"/>
              </a:ext>
            </a:extLst>
          </p:cNvPr>
          <p:cNvPicPr>
            <a:picLocks noChangeAspect="1"/>
          </p:cNvPicPr>
          <p:nvPr/>
        </p:nvPicPr>
        <p:blipFill>
          <a:blip r:embed="rId3"/>
          <a:stretch>
            <a:fillRect/>
          </a:stretch>
        </p:blipFill>
        <p:spPr>
          <a:xfrm>
            <a:off x="10398454" y="7157522"/>
            <a:ext cx="3187700" cy="825500"/>
          </a:xfrm>
          <a:prstGeom prst="rect">
            <a:avLst/>
          </a:prstGeom>
        </p:spPr>
      </p:pic>
      <p:pic>
        <p:nvPicPr>
          <p:cNvPr id="12" name="Picture 11">
            <a:extLst>
              <a:ext uri="{FF2B5EF4-FFF2-40B4-BE49-F238E27FC236}">
                <a16:creationId xmlns:a16="http://schemas.microsoft.com/office/drawing/2014/main" id="{4B94F46A-3EA5-584B-3E95-7A9261F4FBB9}"/>
              </a:ext>
            </a:extLst>
          </p:cNvPr>
          <p:cNvPicPr>
            <a:picLocks noChangeAspect="1"/>
          </p:cNvPicPr>
          <p:nvPr/>
        </p:nvPicPr>
        <p:blipFill>
          <a:blip r:embed="rId3"/>
          <a:stretch>
            <a:fillRect/>
          </a:stretch>
        </p:blipFill>
        <p:spPr>
          <a:xfrm>
            <a:off x="11124406" y="7404100"/>
            <a:ext cx="3187700" cy="825500"/>
          </a:xfrm>
          <a:prstGeom prst="rect">
            <a:avLst/>
          </a:prstGeom>
        </p:spPr>
      </p:pic>
      <p:pic>
        <p:nvPicPr>
          <p:cNvPr id="13" name="Picture 12">
            <a:extLst>
              <a:ext uri="{FF2B5EF4-FFF2-40B4-BE49-F238E27FC236}">
                <a16:creationId xmlns:a16="http://schemas.microsoft.com/office/drawing/2014/main" id="{4E99B9F3-65B3-D86B-0BDF-40A13A6504BF}"/>
              </a:ext>
            </a:extLst>
          </p:cNvPr>
          <p:cNvPicPr>
            <a:picLocks noChangeAspect="1"/>
          </p:cNvPicPr>
          <p:nvPr/>
        </p:nvPicPr>
        <p:blipFill>
          <a:blip r:embed="rId3"/>
          <a:stretch>
            <a:fillRect/>
          </a:stretch>
        </p:blipFill>
        <p:spPr>
          <a:xfrm>
            <a:off x="11442700" y="7404100"/>
            <a:ext cx="3187700" cy="825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12037"/>
          </a:xfrm>
          <a:prstGeom prst="rect">
            <a:avLst/>
          </a:prstGeom>
        </p:spPr>
      </p:pic>
      <p:sp>
        <p:nvSpPr>
          <p:cNvPr id="3" name="Text 0"/>
          <p:cNvSpPr/>
          <p:nvPr/>
        </p:nvSpPr>
        <p:spPr>
          <a:xfrm>
            <a:off x="563285" y="2455902"/>
            <a:ext cx="11795998" cy="529471"/>
          </a:xfrm>
          <a:prstGeom prst="rect">
            <a:avLst/>
          </a:prstGeom>
          <a:noFill/>
          <a:ln/>
        </p:spPr>
        <p:txBody>
          <a:bodyPr wrap="none" lIns="0" tIns="0" rIns="0" bIns="0" rtlCol="0" anchor="t"/>
          <a:lstStyle/>
          <a:p>
            <a:pPr marL="0" indent="0" algn="l">
              <a:lnSpc>
                <a:spcPts val="4150"/>
              </a:lnSpc>
              <a:buNone/>
            </a:pPr>
            <a:r>
              <a:rPr lang="en-US" sz="3300" dirty="0">
                <a:solidFill>
                  <a:srgbClr val="1F1E1E"/>
                </a:solidFill>
                <a:latin typeface="Alexandria Semi Bold" pitchFamily="34" charset="0"/>
                <a:ea typeface="Alexandria Semi Bold" pitchFamily="34" charset="-122"/>
                <a:cs typeface="Alexandria Semi Bold" pitchFamily="34" charset="-120"/>
              </a:rPr>
              <a:t>Proposed System: IoT-Enabled Firefighting Robot (FFR)</a:t>
            </a:r>
            <a:endParaRPr lang="en-US" sz="3300" dirty="0"/>
          </a:p>
        </p:txBody>
      </p:sp>
      <p:pic>
        <p:nvPicPr>
          <p:cNvPr id="4" name="Image 1" descr="preencoded.png"/>
          <p:cNvPicPr>
            <a:picLocks noChangeAspect="1"/>
          </p:cNvPicPr>
          <p:nvPr/>
        </p:nvPicPr>
        <p:blipFill>
          <a:blip r:embed="rId4"/>
          <a:stretch>
            <a:fillRect/>
          </a:stretch>
        </p:blipFill>
        <p:spPr>
          <a:xfrm>
            <a:off x="563285" y="3226713"/>
            <a:ext cx="804743" cy="965716"/>
          </a:xfrm>
          <a:prstGeom prst="rect">
            <a:avLst/>
          </a:prstGeom>
        </p:spPr>
      </p:pic>
      <p:sp>
        <p:nvSpPr>
          <p:cNvPr id="5" name="Text 1"/>
          <p:cNvSpPr/>
          <p:nvPr/>
        </p:nvSpPr>
        <p:spPr>
          <a:xfrm>
            <a:off x="1609368" y="3387566"/>
            <a:ext cx="2117884" cy="264676"/>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Alexandria Semi Bold" pitchFamily="34" charset="0"/>
                <a:ea typeface="Alexandria Semi Bold" pitchFamily="34" charset="-122"/>
                <a:cs typeface="Alexandria Semi Bold" pitchFamily="34" charset="-120"/>
              </a:rPr>
              <a:t>Sensor Network</a:t>
            </a:r>
            <a:endParaRPr lang="en-US" sz="1650" dirty="0"/>
          </a:p>
        </p:txBody>
      </p:sp>
      <p:sp>
        <p:nvSpPr>
          <p:cNvPr id="6" name="Text 2"/>
          <p:cNvSpPr/>
          <p:nvPr/>
        </p:nvSpPr>
        <p:spPr>
          <a:xfrm>
            <a:off x="1609368" y="3748802"/>
            <a:ext cx="12457748" cy="257532"/>
          </a:xfrm>
          <a:prstGeom prst="rect">
            <a:avLst/>
          </a:prstGeom>
          <a:noFill/>
          <a:ln/>
        </p:spPr>
        <p:txBody>
          <a:bodyPr wrap="non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Real-time data collection (temperature, smoke, gas levels).</a:t>
            </a:r>
            <a:endParaRPr lang="en-US" sz="1250" dirty="0"/>
          </a:p>
        </p:txBody>
      </p:sp>
      <p:pic>
        <p:nvPicPr>
          <p:cNvPr id="7" name="Image 2" descr="preencoded.png"/>
          <p:cNvPicPr>
            <a:picLocks noChangeAspect="1"/>
          </p:cNvPicPr>
          <p:nvPr/>
        </p:nvPicPr>
        <p:blipFill>
          <a:blip r:embed="rId5"/>
          <a:stretch>
            <a:fillRect/>
          </a:stretch>
        </p:blipFill>
        <p:spPr>
          <a:xfrm>
            <a:off x="563285" y="4192429"/>
            <a:ext cx="804743" cy="965716"/>
          </a:xfrm>
          <a:prstGeom prst="rect">
            <a:avLst/>
          </a:prstGeom>
        </p:spPr>
      </p:pic>
      <p:sp>
        <p:nvSpPr>
          <p:cNvPr id="8" name="Text 3"/>
          <p:cNvSpPr/>
          <p:nvPr/>
        </p:nvSpPr>
        <p:spPr>
          <a:xfrm>
            <a:off x="1609368" y="4353282"/>
            <a:ext cx="2616160" cy="264676"/>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Alexandria Semi Bold" pitchFamily="34" charset="0"/>
                <a:ea typeface="Alexandria Semi Bold" pitchFamily="34" charset="-122"/>
                <a:cs typeface="Alexandria Semi Bold" pitchFamily="34" charset="-120"/>
              </a:rPr>
              <a:t>Autonomous Navigation</a:t>
            </a:r>
            <a:endParaRPr lang="en-US" sz="1650" dirty="0"/>
          </a:p>
        </p:txBody>
      </p:sp>
      <p:sp>
        <p:nvSpPr>
          <p:cNvPr id="9" name="Text 4"/>
          <p:cNvSpPr/>
          <p:nvPr/>
        </p:nvSpPr>
        <p:spPr>
          <a:xfrm>
            <a:off x="1609368" y="4714518"/>
            <a:ext cx="12457748" cy="257532"/>
          </a:xfrm>
          <a:prstGeom prst="rect">
            <a:avLst/>
          </a:prstGeom>
          <a:noFill/>
          <a:ln/>
        </p:spPr>
        <p:txBody>
          <a:bodyPr wrap="non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LiDAR and computer vision for 360° view.</a:t>
            </a:r>
            <a:endParaRPr lang="en-US" sz="1250" dirty="0"/>
          </a:p>
        </p:txBody>
      </p:sp>
      <p:pic>
        <p:nvPicPr>
          <p:cNvPr id="10" name="Image 3" descr="preencoded.png"/>
          <p:cNvPicPr>
            <a:picLocks noChangeAspect="1"/>
          </p:cNvPicPr>
          <p:nvPr/>
        </p:nvPicPr>
        <p:blipFill>
          <a:blip r:embed="rId6"/>
          <a:stretch>
            <a:fillRect/>
          </a:stretch>
        </p:blipFill>
        <p:spPr>
          <a:xfrm>
            <a:off x="563285" y="5158145"/>
            <a:ext cx="804743" cy="965716"/>
          </a:xfrm>
          <a:prstGeom prst="rect">
            <a:avLst/>
          </a:prstGeom>
        </p:spPr>
      </p:pic>
      <p:sp>
        <p:nvSpPr>
          <p:cNvPr id="11" name="Text 5"/>
          <p:cNvSpPr/>
          <p:nvPr/>
        </p:nvSpPr>
        <p:spPr>
          <a:xfrm>
            <a:off x="1609368" y="5318998"/>
            <a:ext cx="2117884" cy="264676"/>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Alexandria Semi Bold" pitchFamily="34" charset="0"/>
                <a:ea typeface="Alexandria Semi Bold" pitchFamily="34" charset="-122"/>
                <a:cs typeface="Alexandria Semi Bold" pitchFamily="34" charset="-120"/>
              </a:rPr>
              <a:t>Remote Control</a:t>
            </a:r>
            <a:endParaRPr lang="en-US" sz="1650" dirty="0"/>
          </a:p>
        </p:txBody>
      </p:sp>
      <p:sp>
        <p:nvSpPr>
          <p:cNvPr id="12" name="Text 6"/>
          <p:cNvSpPr/>
          <p:nvPr/>
        </p:nvSpPr>
        <p:spPr>
          <a:xfrm>
            <a:off x="1609368" y="5680234"/>
            <a:ext cx="12457748" cy="257532"/>
          </a:xfrm>
          <a:prstGeom prst="rect">
            <a:avLst/>
          </a:prstGeom>
          <a:noFill/>
          <a:ln/>
        </p:spPr>
        <p:txBody>
          <a:bodyPr wrap="non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Interface for human oversight.</a:t>
            </a:r>
            <a:endParaRPr lang="en-US" sz="1250" dirty="0"/>
          </a:p>
        </p:txBody>
      </p:sp>
      <p:pic>
        <p:nvPicPr>
          <p:cNvPr id="13" name="Image 4" descr="preencoded.png"/>
          <p:cNvPicPr>
            <a:picLocks noChangeAspect="1"/>
          </p:cNvPicPr>
          <p:nvPr/>
        </p:nvPicPr>
        <p:blipFill>
          <a:blip r:embed="rId7"/>
          <a:stretch>
            <a:fillRect/>
          </a:stretch>
        </p:blipFill>
        <p:spPr>
          <a:xfrm>
            <a:off x="563285" y="6123861"/>
            <a:ext cx="804743" cy="965716"/>
          </a:xfrm>
          <a:prstGeom prst="rect">
            <a:avLst/>
          </a:prstGeom>
        </p:spPr>
      </p:pic>
      <p:sp>
        <p:nvSpPr>
          <p:cNvPr id="14" name="Text 7"/>
          <p:cNvSpPr/>
          <p:nvPr/>
        </p:nvSpPr>
        <p:spPr>
          <a:xfrm>
            <a:off x="1609368" y="6284714"/>
            <a:ext cx="2579727" cy="264676"/>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Alexandria Semi Bold" pitchFamily="34" charset="0"/>
                <a:ea typeface="Alexandria Semi Bold" pitchFamily="34" charset="-122"/>
                <a:cs typeface="Alexandria Semi Bold" pitchFamily="34" charset="-120"/>
              </a:rPr>
              <a:t>Water/Foam Dispensing</a:t>
            </a:r>
            <a:endParaRPr lang="en-US" sz="1650" dirty="0"/>
          </a:p>
        </p:txBody>
      </p:sp>
      <p:sp>
        <p:nvSpPr>
          <p:cNvPr id="15" name="Text 8"/>
          <p:cNvSpPr/>
          <p:nvPr/>
        </p:nvSpPr>
        <p:spPr>
          <a:xfrm>
            <a:off x="1609368" y="6645950"/>
            <a:ext cx="12457748" cy="257532"/>
          </a:xfrm>
          <a:prstGeom prst="rect">
            <a:avLst/>
          </a:prstGeom>
          <a:noFill/>
          <a:ln/>
        </p:spPr>
        <p:txBody>
          <a:bodyPr wrap="non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Adjustable flow rates (up to 500 gallons/minute).</a:t>
            </a:r>
            <a:endParaRPr lang="en-US" sz="1250" dirty="0"/>
          </a:p>
        </p:txBody>
      </p:sp>
      <p:sp>
        <p:nvSpPr>
          <p:cNvPr id="16" name="Text 9"/>
          <p:cNvSpPr/>
          <p:nvPr/>
        </p:nvSpPr>
        <p:spPr>
          <a:xfrm>
            <a:off x="563285" y="7270552"/>
            <a:ext cx="13503831" cy="515064"/>
          </a:xfrm>
          <a:prstGeom prst="rect">
            <a:avLst/>
          </a:prstGeom>
          <a:noFill/>
          <a:ln/>
        </p:spPr>
        <p:txBody>
          <a:bodyPr wrap="squar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Our proposed system offers enhanced situational awareness, faster response times, and precision firefighting, minimizing collateral damage and improving firefighter safety. It uses 5G communication, remote operation, and sensor networks to address current firefighting limitations.</a:t>
            </a:r>
            <a:endParaRPr lang="en-US" sz="1250" dirty="0"/>
          </a:p>
        </p:txBody>
      </p:sp>
      <p:pic>
        <p:nvPicPr>
          <p:cNvPr id="18" name="Picture 17" descr="A white background with black dots&#10;&#10;AI-generated content may be incorrect.">
            <a:extLst>
              <a:ext uri="{FF2B5EF4-FFF2-40B4-BE49-F238E27FC236}">
                <a16:creationId xmlns:a16="http://schemas.microsoft.com/office/drawing/2014/main" id="{101F8759-C706-021C-BD7A-389DC873D7A9}"/>
              </a:ext>
            </a:extLst>
          </p:cNvPr>
          <p:cNvPicPr>
            <a:picLocks noChangeAspect="1"/>
          </p:cNvPicPr>
          <p:nvPr/>
        </p:nvPicPr>
        <p:blipFill>
          <a:blip r:embed="rId8"/>
          <a:stretch>
            <a:fillRect/>
          </a:stretch>
        </p:blipFill>
        <p:spPr>
          <a:xfrm>
            <a:off x="11239280" y="7637423"/>
            <a:ext cx="3187700" cy="515064"/>
          </a:xfrm>
          <a:prstGeom prst="rect">
            <a:avLst/>
          </a:prstGeom>
        </p:spPr>
      </p:pic>
      <p:pic>
        <p:nvPicPr>
          <p:cNvPr id="19" name="Picture 18" descr="A white background with black dots&#10;&#10;AI-generated content may be incorrect.">
            <a:extLst>
              <a:ext uri="{FF2B5EF4-FFF2-40B4-BE49-F238E27FC236}">
                <a16:creationId xmlns:a16="http://schemas.microsoft.com/office/drawing/2014/main" id="{E67A5A83-17CC-9D51-18BE-3E2429C4F1A2}"/>
              </a:ext>
            </a:extLst>
          </p:cNvPr>
          <p:cNvPicPr>
            <a:picLocks noChangeAspect="1"/>
          </p:cNvPicPr>
          <p:nvPr/>
        </p:nvPicPr>
        <p:blipFill>
          <a:blip r:embed="rId8"/>
          <a:stretch>
            <a:fillRect/>
          </a:stretch>
        </p:blipFill>
        <p:spPr>
          <a:xfrm>
            <a:off x="11442700" y="7611666"/>
            <a:ext cx="3187700" cy="5408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1146929"/>
            <a:ext cx="13113782" cy="1425416"/>
          </a:xfrm>
          <a:prstGeom prst="rect">
            <a:avLst/>
          </a:prstGeom>
          <a:noFill/>
          <a:ln/>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Components: Hardware and Software Integration</a:t>
            </a:r>
            <a:endParaRPr lang="en-US" sz="4450" dirty="0"/>
          </a:p>
        </p:txBody>
      </p:sp>
      <p:sp>
        <p:nvSpPr>
          <p:cNvPr id="3" name="Text 1"/>
          <p:cNvSpPr/>
          <p:nvPr/>
        </p:nvSpPr>
        <p:spPr>
          <a:xfrm>
            <a:off x="758309" y="311384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Hardware</a:t>
            </a:r>
            <a:endParaRPr lang="en-US" sz="2200" dirty="0"/>
          </a:p>
        </p:txBody>
      </p:sp>
      <p:sp>
        <p:nvSpPr>
          <p:cNvPr id="4" name="Text 2"/>
          <p:cNvSpPr/>
          <p:nvPr/>
        </p:nvSpPr>
        <p:spPr>
          <a:xfrm>
            <a:off x="758309" y="3686651"/>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Robot chassis: Heat-resistant materials (up to 500°F)</a:t>
            </a:r>
            <a:endParaRPr lang="en-US" sz="1700" dirty="0"/>
          </a:p>
        </p:txBody>
      </p:sp>
      <p:sp>
        <p:nvSpPr>
          <p:cNvPr id="5" name="Text 3"/>
          <p:cNvSpPr/>
          <p:nvPr/>
        </p:nvSpPr>
        <p:spPr>
          <a:xfrm>
            <a:off x="758309" y="4109085"/>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Thermal cameras (±2°F accuracy)</a:t>
            </a:r>
            <a:endParaRPr lang="en-US" sz="1700" dirty="0"/>
          </a:p>
        </p:txBody>
      </p:sp>
      <p:sp>
        <p:nvSpPr>
          <p:cNvPr id="6" name="Text 4"/>
          <p:cNvSpPr/>
          <p:nvPr/>
        </p:nvSpPr>
        <p:spPr>
          <a:xfrm>
            <a:off x="758309" y="4531519"/>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Smoke detectors (0.01%/ft obscuration)</a:t>
            </a:r>
            <a:endParaRPr lang="en-US" sz="1700" dirty="0"/>
          </a:p>
        </p:txBody>
      </p:sp>
      <p:sp>
        <p:nvSpPr>
          <p:cNvPr id="7" name="Text 5"/>
          <p:cNvSpPr/>
          <p:nvPr/>
        </p:nvSpPr>
        <p:spPr>
          <a:xfrm>
            <a:off x="758309" y="4953953"/>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Gas sensors (±5 ppm accuracy)</a:t>
            </a:r>
            <a:endParaRPr lang="en-US" sz="1700" dirty="0"/>
          </a:p>
        </p:txBody>
      </p:sp>
      <p:sp>
        <p:nvSpPr>
          <p:cNvPr id="8" name="Text 6"/>
          <p:cNvSpPr/>
          <p:nvPr/>
        </p:nvSpPr>
        <p:spPr>
          <a:xfrm>
            <a:off x="758309" y="5376386"/>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LiDAR (100 meters range, ±2 cm accuracy)</a:t>
            </a:r>
            <a:endParaRPr lang="en-US" sz="1700" dirty="0"/>
          </a:p>
        </p:txBody>
      </p:sp>
      <p:sp>
        <p:nvSpPr>
          <p:cNvPr id="9" name="Text 7"/>
          <p:cNvSpPr/>
          <p:nvPr/>
        </p:nvSpPr>
        <p:spPr>
          <a:xfrm>
            <a:off x="7587139" y="311384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Software</a:t>
            </a:r>
            <a:endParaRPr lang="en-US" sz="2200" dirty="0"/>
          </a:p>
        </p:txBody>
      </p:sp>
      <p:sp>
        <p:nvSpPr>
          <p:cNvPr id="10" name="Text 8"/>
          <p:cNvSpPr/>
          <p:nvPr/>
        </p:nvSpPr>
        <p:spPr>
          <a:xfrm>
            <a:off x="7587139" y="3686651"/>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Navigation algorithms: SLAM, path planning</a:t>
            </a:r>
            <a:endParaRPr lang="en-US" sz="1700" dirty="0"/>
          </a:p>
        </p:txBody>
      </p:sp>
      <p:sp>
        <p:nvSpPr>
          <p:cNvPr id="11" name="Text 9"/>
          <p:cNvSpPr/>
          <p:nvPr/>
        </p:nvSpPr>
        <p:spPr>
          <a:xfrm>
            <a:off x="7587139" y="4109085"/>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Sensor fusion: Kalman filtering, data analytics</a:t>
            </a:r>
            <a:endParaRPr lang="en-US" sz="1700" dirty="0"/>
          </a:p>
        </p:txBody>
      </p:sp>
      <p:sp>
        <p:nvSpPr>
          <p:cNvPr id="12" name="Text 10"/>
          <p:cNvSpPr/>
          <p:nvPr/>
        </p:nvSpPr>
        <p:spPr>
          <a:xfrm>
            <a:off x="7587139" y="4531519"/>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Communication protocols: MQTT, CoAP</a:t>
            </a:r>
            <a:endParaRPr lang="en-US" sz="1700" dirty="0"/>
          </a:p>
        </p:txBody>
      </p:sp>
      <p:sp>
        <p:nvSpPr>
          <p:cNvPr id="13" name="Text 11"/>
          <p:cNvSpPr/>
          <p:nvPr/>
        </p:nvSpPr>
        <p:spPr>
          <a:xfrm>
            <a:off x="7587139" y="4953953"/>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Control interface: Web-based, mobile app</a:t>
            </a:r>
            <a:endParaRPr lang="en-US" sz="1700" dirty="0"/>
          </a:p>
        </p:txBody>
      </p:sp>
      <p:sp>
        <p:nvSpPr>
          <p:cNvPr id="14" name="Text 12"/>
          <p:cNvSpPr/>
          <p:nvPr/>
        </p:nvSpPr>
        <p:spPr>
          <a:xfrm>
            <a:off x="758309" y="6042541"/>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The robot chassis provides durability in extreme conditions. High-accuracy sensors and 5G communication enable comprehensive data analysis. Sophisticated software algorithms and user-friendly interfaces facilitate remote operation and control.</a:t>
            </a:r>
            <a:endParaRPr lang="en-US" sz="1700" dirty="0"/>
          </a:p>
        </p:txBody>
      </p:sp>
      <p:pic>
        <p:nvPicPr>
          <p:cNvPr id="16" name="Picture 15" descr="A white background with black dots&#10;&#10;AI-generated content may be incorrect.">
            <a:extLst>
              <a:ext uri="{FF2B5EF4-FFF2-40B4-BE49-F238E27FC236}">
                <a16:creationId xmlns:a16="http://schemas.microsoft.com/office/drawing/2014/main" id="{18B9DF52-8ADA-8D49-6A95-BFC0E00BC527}"/>
              </a:ext>
            </a:extLst>
          </p:cNvPr>
          <p:cNvPicPr>
            <a:picLocks noChangeAspect="1"/>
          </p:cNvPicPr>
          <p:nvPr/>
        </p:nvPicPr>
        <p:blipFill>
          <a:blip r:embed="rId3"/>
          <a:stretch>
            <a:fillRect/>
          </a:stretch>
        </p:blipFill>
        <p:spPr>
          <a:xfrm>
            <a:off x="11442700" y="7394218"/>
            <a:ext cx="3187700" cy="825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47236" y="589002"/>
            <a:ext cx="13135928" cy="1404461"/>
          </a:xfrm>
          <a:prstGeom prst="rect">
            <a:avLst/>
          </a:prstGeom>
          <a:noFill/>
          <a:ln/>
        </p:spPr>
        <p:txBody>
          <a:bodyPr wrap="square" lIns="0" tIns="0" rIns="0" bIns="0" rtlCol="0" anchor="t"/>
          <a:lstStyle/>
          <a:p>
            <a:pPr marL="0" indent="0" algn="l">
              <a:lnSpc>
                <a:spcPts val="5500"/>
              </a:lnSpc>
              <a:buNone/>
            </a:pPr>
            <a:r>
              <a:rPr lang="en-US" sz="4400" dirty="0">
                <a:solidFill>
                  <a:srgbClr val="1F1E1E"/>
                </a:solidFill>
                <a:latin typeface="Alexandria Semi Bold" pitchFamily="34" charset="0"/>
                <a:ea typeface="Alexandria Semi Bold" pitchFamily="34" charset="-122"/>
                <a:cs typeface="Alexandria Semi Bold" pitchFamily="34" charset="-120"/>
              </a:rPr>
              <a:t>Design Methodology: System Operation Flowchart</a:t>
            </a:r>
            <a:endParaRPr lang="en-US" sz="4400" dirty="0"/>
          </a:p>
        </p:txBody>
      </p:sp>
      <p:sp>
        <p:nvSpPr>
          <p:cNvPr id="3" name="Shape 1"/>
          <p:cNvSpPr/>
          <p:nvPr/>
        </p:nvSpPr>
        <p:spPr>
          <a:xfrm>
            <a:off x="747236" y="2420422"/>
            <a:ext cx="2189202" cy="1247418"/>
          </a:xfrm>
          <a:prstGeom prst="roundRect">
            <a:avLst>
              <a:gd name="adj" fmla="val 7188"/>
            </a:avLst>
          </a:prstGeom>
          <a:solidFill>
            <a:srgbClr val="D5DCF6"/>
          </a:solidFill>
          <a:ln w="7620">
            <a:solidFill>
              <a:srgbClr val="BBC2DC"/>
            </a:solidFill>
            <a:prstDash val="solid"/>
          </a:ln>
        </p:spPr>
        <p:txBody>
          <a:bodyPr/>
          <a:lstStyle/>
          <a:p>
            <a:endParaRPr lang="en-US"/>
          </a:p>
        </p:txBody>
      </p:sp>
      <p:sp>
        <p:nvSpPr>
          <p:cNvPr id="4" name="Text 2"/>
          <p:cNvSpPr/>
          <p:nvPr/>
        </p:nvSpPr>
        <p:spPr>
          <a:xfrm>
            <a:off x="1691759" y="2856428"/>
            <a:ext cx="300157" cy="375285"/>
          </a:xfrm>
          <a:prstGeom prst="rect">
            <a:avLst/>
          </a:prstGeom>
          <a:noFill/>
          <a:ln/>
        </p:spPr>
        <p:txBody>
          <a:bodyPr wrap="none" lIns="0" tIns="0" rIns="0" bIns="0" rtlCol="0" anchor="t"/>
          <a:lstStyle/>
          <a:p>
            <a:pPr marL="0" indent="0" algn="ctr">
              <a:lnSpc>
                <a:spcPts val="3750"/>
              </a:lnSpc>
              <a:buNone/>
            </a:pPr>
            <a:r>
              <a:rPr lang="en-US" sz="2350" dirty="0">
                <a:solidFill>
                  <a:srgbClr val="3B3535"/>
                </a:solidFill>
                <a:latin typeface="Alexandria Semi Bold" pitchFamily="34" charset="0"/>
                <a:ea typeface="Alexandria Semi Bold" pitchFamily="34" charset="-122"/>
                <a:cs typeface="Alexandria Semi Bold" pitchFamily="34" charset="-120"/>
              </a:rPr>
              <a:t>1</a:t>
            </a:r>
            <a:endParaRPr lang="en-US" sz="2350" dirty="0"/>
          </a:p>
        </p:txBody>
      </p:sp>
      <p:sp>
        <p:nvSpPr>
          <p:cNvPr id="5" name="Text 3"/>
          <p:cNvSpPr/>
          <p:nvPr/>
        </p:nvSpPr>
        <p:spPr>
          <a:xfrm>
            <a:off x="3149918" y="2633901"/>
            <a:ext cx="2809161" cy="350996"/>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Sensor Data</a:t>
            </a:r>
            <a:endParaRPr lang="en-US" sz="2200" dirty="0"/>
          </a:p>
        </p:txBody>
      </p:sp>
      <p:sp>
        <p:nvSpPr>
          <p:cNvPr id="6" name="Text 4"/>
          <p:cNvSpPr/>
          <p:nvPr/>
        </p:nvSpPr>
        <p:spPr>
          <a:xfrm>
            <a:off x="3149918" y="3112889"/>
            <a:ext cx="3635931" cy="341471"/>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Acquisition of environmental data</a:t>
            </a:r>
            <a:endParaRPr lang="en-US" sz="1650" dirty="0"/>
          </a:p>
        </p:txBody>
      </p:sp>
      <p:sp>
        <p:nvSpPr>
          <p:cNvPr id="7" name="Shape 5"/>
          <p:cNvSpPr/>
          <p:nvPr/>
        </p:nvSpPr>
        <p:spPr>
          <a:xfrm>
            <a:off x="3043118" y="3652599"/>
            <a:ext cx="10733365" cy="15240"/>
          </a:xfrm>
          <a:prstGeom prst="roundRect">
            <a:avLst>
              <a:gd name="adj" fmla="val 588384"/>
            </a:avLst>
          </a:prstGeom>
          <a:solidFill>
            <a:srgbClr val="BBC2DC"/>
          </a:solidFill>
          <a:ln/>
        </p:spPr>
        <p:txBody>
          <a:bodyPr/>
          <a:lstStyle/>
          <a:p>
            <a:endParaRPr lang="en-US"/>
          </a:p>
        </p:txBody>
      </p:sp>
      <p:sp>
        <p:nvSpPr>
          <p:cNvPr id="8" name="Shape 6"/>
          <p:cNvSpPr/>
          <p:nvPr/>
        </p:nvSpPr>
        <p:spPr>
          <a:xfrm>
            <a:off x="747236" y="3774519"/>
            <a:ext cx="4378523" cy="1247418"/>
          </a:xfrm>
          <a:prstGeom prst="roundRect">
            <a:avLst>
              <a:gd name="adj" fmla="val 7188"/>
            </a:avLst>
          </a:prstGeom>
          <a:solidFill>
            <a:srgbClr val="D5DCF6"/>
          </a:solidFill>
          <a:ln w="7620">
            <a:solidFill>
              <a:srgbClr val="BBC2DC"/>
            </a:solidFill>
            <a:prstDash val="solid"/>
          </a:ln>
        </p:spPr>
        <p:txBody>
          <a:bodyPr/>
          <a:lstStyle/>
          <a:p>
            <a:endParaRPr lang="en-US"/>
          </a:p>
        </p:txBody>
      </p:sp>
      <p:sp>
        <p:nvSpPr>
          <p:cNvPr id="9" name="Text 7"/>
          <p:cNvSpPr/>
          <p:nvPr/>
        </p:nvSpPr>
        <p:spPr>
          <a:xfrm>
            <a:off x="2786420" y="4210526"/>
            <a:ext cx="300157" cy="375285"/>
          </a:xfrm>
          <a:prstGeom prst="rect">
            <a:avLst/>
          </a:prstGeom>
          <a:noFill/>
          <a:ln/>
        </p:spPr>
        <p:txBody>
          <a:bodyPr wrap="none" lIns="0" tIns="0" rIns="0" bIns="0" rtlCol="0" anchor="t"/>
          <a:lstStyle/>
          <a:p>
            <a:pPr marL="0" indent="0" algn="ctr">
              <a:lnSpc>
                <a:spcPts val="3750"/>
              </a:lnSpc>
              <a:buNone/>
            </a:pPr>
            <a:r>
              <a:rPr lang="en-US" sz="2350" dirty="0">
                <a:solidFill>
                  <a:srgbClr val="3B3535"/>
                </a:solidFill>
                <a:latin typeface="Alexandria Semi Bold" pitchFamily="34" charset="0"/>
                <a:ea typeface="Alexandria Semi Bold" pitchFamily="34" charset="-122"/>
                <a:cs typeface="Alexandria Semi Bold" pitchFamily="34" charset="-120"/>
              </a:rPr>
              <a:t>2</a:t>
            </a:r>
            <a:endParaRPr lang="en-US" sz="2350" dirty="0"/>
          </a:p>
        </p:txBody>
      </p:sp>
      <p:sp>
        <p:nvSpPr>
          <p:cNvPr id="10" name="Text 8"/>
          <p:cNvSpPr/>
          <p:nvPr/>
        </p:nvSpPr>
        <p:spPr>
          <a:xfrm>
            <a:off x="5339239" y="3987998"/>
            <a:ext cx="2809161" cy="350996"/>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Data Processing</a:t>
            </a:r>
            <a:endParaRPr lang="en-US" sz="2200" dirty="0"/>
          </a:p>
        </p:txBody>
      </p:sp>
      <p:sp>
        <p:nvSpPr>
          <p:cNvPr id="11" name="Text 9"/>
          <p:cNvSpPr/>
          <p:nvPr/>
        </p:nvSpPr>
        <p:spPr>
          <a:xfrm>
            <a:off x="5339239" y="4466987"/>
            <a:ext cx="3934420" cy="341471"/>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Fusion and calibration of sensor data</a:t>
            </a:r>
            <a:endParaRPr lang="en-US" sz="1650" dirty="0"/>
          </a:p>
        </p:txBody>
      </p:sp>
      <p:sp>
        <p:nvSpPr>
          <p:cNvPr id="12" name="Shape 10"/>
          <p:cNvSpPr/>
          <p:nvPr/>
        </p:nvSpPr>
        <p:spPr>
          <a:xfrm>
            <a:off x="5232440" y="5006697"/>
            <a:ext cx="8544044" cy="15240"/>
          </a:xfrm>
          <a:prstGeom prst="roundRect">
            <a:avLst>
              <a:gd name="adj" fmla="val 588384"/>
            </a:avLst>
          </a:prstGeom>
          <a:solidFill>
            <a:srgbClr val="BBC2DC"/>
          </a:solidFill>
          <a:ln/>
        </p:spPr>
        <p:txBody>
          <a:bodyPr/>
          <a:lstStyle/>
          <a:p>
            <a:endParaRPr lang="en-US"/>
          </a:p>
        </p:txBody>
      </p:sp>
      <p:sp>
        <p:nvSpPr>
          <p:cNvPr id="13" name="Shape 11"/>
          <p:cNvSpPr/>
          <p:nvPr/>
        </p:nvSpPr>
        <p:spPr>
          <a:xfrm>
            <a:off x="747236" y="5128617"/>
            <a:ext cx="6567964" cy="1247418"/>
          </a:xfrm>
          <a:prstGeom prst="roundRect">
            <a:avLst>
              <a:gd name="adj" fmla="val 7188"/>
            </a:avLst>
          </a:prstGeom>
          <a:solidFill>
            <a:srgbClr val="D5DCF6"/>
          </a:solidFill>
          <a:ln w="7620">
            <a:solidFill>
              <a:srgbClr val="BBC2DC"/>
            </a:solidFill>
            <a:prstDash val="solid"/>
          </a:ln>
        </p:spPr>
        <p:txBody>
          <a:bodyPr/>
          <a:lstStyle/>
          <a:p>
            <a:endParaRPr lang="en-US"/>
          </a:p>
        </p:txBody>
      </p:sp>
      <p:sp>
        <p:nvSpPr>
          <p:cNvPr id="14" name="Text 12"/>
          <p:cNvSpPr/>
          <p:nvPr/>
        </p:nvSpPr>
        <p:spPr>
          <a:xfrm>
            <a:off x="3881080" y="5564624"/>
            <a:ext cx="300157" cy="375285"/>
          </a:xfrm>
          <a:prstGeom prst="rect">
            <a:avLst/>
          </a:prstGeom>
          <a:noFill/>
          <a:ln/>
        </p:spPr>
        <p:txBody>
          <a:bodyPr wrap="none" lIns="0" tIns="0" rIns="0" bIns="0" rtlCol="0" anchor="t"/>
          <a:lstStyle/>
          <a:p>
            <a:pPr marL="0" indent="0" algn="ctr">
              <a:lnSpc>
                <a:spcPts val="3750"/>
              </a:lnSpc>
              <a:buNone/>
            </a:pPr>
            <a:r>
              <a:rPr lang="en-US" sz="2350" dirty="0">
                <a:solidFill>
                  <a:srgbClr val="3B3535"/>
                </a:solidFill>
                <a:latin typeface="Alexandria Semi Bold" pitchFamily="34" charset="0"/>
                <a:ea typeface="Alexandria Semi Bold" pitchFamily="34" charset="-122"/>
                <a:cs typeface="Alexandria Semi Bold" pitchFamily="34" charset="-120"/>
              </a:rPr>
              <a:t>3</a:t>
            </a:r>
            <a:endParaRPr lang="en-US" sz="2350" dirty="0"/>
          </a:p>
        </p:txBody>
      </p:sp>
      <p:sp>
        <p:nvSpPr>
          <p:cNvPr id="15" name="Text 13"/>
          <p:cNvSpPr/>
          <p:nvPr/>
        </p:nvSpPr>
        <p:spPr>
          <a:xfrm>
            <a:off x="7528679" y="5342096"/>
            <a:ext cx="2809161" cy="350996"/>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Decision Making</a:t>
            </a:r>
            <a:endParaRPr lang="en-US" sz="2200" dirty="0"/>
          </a:p>
        </p:txBody>
      </p:sp>
      <p:sp>
        <p:nvSpPr>
          <p:cNvPr id="16" name="Text 14"/>
          <p:cNvSpPr/>
          <p:nvPr/>
        </p:nvSpPr>
        <p:spPr>
          <a:xfrm>
            <a:off x="7528679" y="5821085"/>
            <a:ext cx="4625340" cy="341471"/>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Fire localization and suppression strategies</a:t>
            </a:r>
            <a:endParaRPr lang="en-US" sz="1650" dirty="0"/>
          </a:p>
        </p:txBody>
      </p:sp>
      <p:sp>
        <p:nvSpPr>
          <p:cNvPr id="17" name="Text 15"/>
          <p:cNvSpPr/>
          <p:nvPr/>
        </p:nvSpPr>
        <p:spPr>
          <a:xfrm>
            <a:off x="747236" y="6616184"/>
            <a:ext cx="13135928" cy="102441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The design methodology involves sensor data acquisition, processing, and decision-making. Actuation controls navigation and suppression, while communication ensures central command. This system employs feedback loops for adaptive control and optimization, making it responsive to environmental changes.</a:t>
            </a:r>
            <a:endParaRPr lang="en-US" sz="1650" dirty="0"/>
          </a:p>
        </p:txBody>
      </p:sp>
      <p:pic>
        <p:nvPicPr>
          <p:cNvPr id="19" name="Picture 18" descr="A white background with black dots&#10;&#10;AI-generated content may be incorrect.">
            <a:extLst>
              <a:ext uri="{FF2B5EF4-FFF2-40B4-BE49-F238E27FC236}">
                <a16:creationId xmlns:a16="http://schemas.microsoft.com/office/drawing/2014/main" id="{EEF91E91-0E47-6B64-4A7C-39FEFAF1EA8E}"/>
              </a:ext>
            </a:extLst>
          </p:cNvPr>
          <p:cNvPicPr>
            <a:picLocks noChangeAspect="1"/>
          </p:cNvPicPr>
          <p:nvPr/>
        </p:nvPicPr>
        <p:blipFill>
          <a:blip r:embed="rId3"/>
          <a:stretch>
            <a:fillRect/>
          </a:stretch>
        </p:blipFill>
        <p:spPr>
          <a:xfrm>
            <a:off x="11442700" y="7404100"/>
            <a:ext cx="3187700" cy="825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2201" y="1025247"/>
            <a:ext cx="7752398" cy="1961674"/>
          </a:xfrm>
          <a:prstGeom prst="rect">
            <a:avLst/>
          </a:prstGeom>
          <a:noFill/>
          <a:ln/>
        </p:spPr>
        <p:txBody>
          <a:bodyPr wrap="square" lIns="0" tIns="0" rIns="0" bIns="0" rtlCol="0" anchor="t"/>
          <a:lstStyle/>
          <a:p>
            <a:pPr marL="0" indent="0" algn="l">
              <a:lnSpc>
                <a:spcPts val="5100"/>
              </a:lnSpc>
              <a:buNone/>
            </a:pPr>
            <a:r>
              <a:rPr lang="en-US" sz="4100" dirty="0">
                <a:solidFill>
                  <a:srgbClr val="1F1E1E"/>
                </a:solidFill>
                <a:latin typeface="Alexandria Semi Bold" pitchFamily="34" charset="0"/>
                <a:ea typeface="Alexandria Semi Bold" pitchFamily="34" charset="-122"/>
                <a:cs typeface="Alexandria Semi Bold" pitchFamily="34" charset="-120"/>
              </a:rPr>
              <a:t>Results: Improved Response Times and Damage Reduction</a:t>
            </a:r>
            <a:endParaRPr lang="en-US" sz="4100" dirty="0"/>
          </a:p>
        </p:txBody>
      </p:sp>
      <p:pic>
        <p:nvPicPr>
          <p:cNvPr id="4" name="Image 1" descr="preencoded.png"/>
          <p:cNvPicPr>
            <a:picLocks noChangeAspect="1"/>
          </p:cNvPicPr>
          <p:nvPr/>
        </p:nvPicPr>
        <p:blipFill>
          <a:blip r:embed="rId4"/>
          <a:stretch>
            <a:fillRect/>
          </a:stretch>
        </p:blipFill>
        <p:spPr>
          <a:xfrm>
            <a:off x="6182201" y="3285053"/>
            <a:ext cx="496967" cy="496967"/>
          </a:xfrm>
          <a:prstGeom prst="rect">
            <a:avLst/>
          </a:prstGeom>
        </p:spPr>
      </p:pic>
      <p:sp>
        <p:nvSpPr>
          <p:cNvPr id="5" name="Text 1"/>
          <p:cNvSpPr/>
          <p:nvPr/>
        </p:nvSpPr>
        <p:spPr>
          <a:xfrm>
            <a:off x="6182201" y="3980736"/>
            <a:ext cx="2385298" cy="326946"/>
          </a:xfrm>
          <a:prstGeom prst="rect">
            <a:avLst/>
          </a:prstGeom>
          <a:noFill/>
          <a:ln/>
        </p:spPr>
        <p:txBody>
          <a:bodyPr wrap="none" lIns="0" tIns="0" rIns="0" bIns="0" rtlCol="0" anchor="t"/>
          <a:lstStyle/>
          <a:p>
            <a:pPr marL="0" indent="0" algn="l">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Faster Response</a:t>
            </a:r>
            <a:endParaRPr lang="en-US" sz="2050" dirty="0"/>
          </a:p>
        </p:txBody>
      </p:sp>
      <p:sp>
        <p:nvSpPr>
          <p:cNvPr id="6" name="Text 2"/>
          <p:cNvSpPr/>
          <p:nvPr/>
        </p:nvSpPr>
        <p:spPr>
          <a:xfrm>
            <a:off x="6182201" y="4426863"/>
            <a:ext cx="2385298" cy="1272540"/>
          </a:xfrm>
          <a:prstGeom prst="rect">
            <a:avLst/>
          </a:prstGeom>
          <a:noFill/>
          <a:ln/>
        </p:spPr>
        <p:txBody>
          <a:bodyPr wrap="square" lIns="0" tIns="0" rIns="0" bIns="0" rtlCol="0" anchor="t"/>
          <a:lstStyle/>
          <a:p>
            <a:pPr marL="0" indent="0" algn="l">
              <a:lnSpc>
                <a:spcPts val="2500"/>
              </a:lnSpc>
              <a:buNone/>
            </a:pPr>
            <a:r>
              <a:rPr lang="en-US" sz="1550" dirty="0">
                <a:solidFill>
                  <a:srgbClr val="3B3535"/>
                </a:solidFill>
                <a:latin typeface="Sora Light" pitchFamily="34" charset="0"/>
                <a:ea typeface="Sora Light" pitchFamily="34" charset="-122"/>
                <a:cs typeface="Sora Light" pitchFamily="34" charset="-120"/>
              </a:rPr>
              <a:t>40% faster response time compared to traditional methods in urban simulations.</a:t>
            </a:r>
            <a:endParaRPr lang="en-US" sz="1550" dirty="0"/>
          </a:p>
        </p:txBody>
      </p:sp>
      <p:pic>
        <p:nvPicPr>
          <p:cNvPr id="7" name="Image 2" descr="preencoded.png"/>
          <p:cNvPicPr>
            <a:picLocks noChangeAspect="1"/>
          </p:cNvPicPr>
          <p:nvPr/>
        </p:nvPicPr>
        <p:blipFill>
          <a:blip r:embed="rId5"/>
          <a:stretch>
            <a:fillRect/>
          </a:stretch>
        </p:blipFill>
        <p:spPr>
          <a:xfrm>
            <a:off x="8865632" y="3285053"/>
            <a:ext cx="496967" cy="496967"/>
          </a:xfrm>
          <a:prstGeom prst="rect">
            <a:avLst/>
          </a:prstGeom>
        </p:spPr>
      </p:pic>
      <p:sp>
        <p:nvSpPr>
          <p:cNvPr id="8" name="Text 3"/>
          <p:cNvSpPr/>
          <p:nvPr/>
        </p:nvSpPr>
        <p:spPr>
          <a:xfrm>
            <a:off x="8865632" y="3980736"/>
            <a:ext cx="2385417" cy="326946"/>
          </a:xfrm>
          <a:prstGeom prst="rect">
            <a:avLst/>
          </a:prstGeom>
          <a:noFill/>
          <a:ln/>
        </p:spPr>
        <p:txBody>
          <a:bodyPr wrap="none" lIns="0" tIns="0" rIns="0" bIns="0" rtlCol="0" anchor="t"/>
          <a:lstStyle/>
          <a:p>
            <a:pPr marL="0" indent="0" algn="l">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Reduced Damage</a:t>
            </a:r>
            <a:endParaRPr lang="en-US" sz="2050" dirty="0"/>
          </a:p>
        </p:txBody>
      </p:sp>
      <p:sp>
        <p:nvSpPr>
          <p:cNvPr id="9" name="Text 4"/>
          <p:cNvSpPr/>
          <p:nvPr/>
        </p:nvSpPr>
        <p:spPr>
          <a:xfrm>
            <a:off x="8865632" y="4426863"/>
            <a:ext cx="2385417" cy="1272540"/>
          </a:xfrm>
          <a:prstGeom prst="rect">
            <a:avLst/>
          </a:prstGeom>
          <a:noFill/>
          <a:ln/>
        </p:spPr>
        <p:txBody>
          <a:bodyPr wrap="square" lIns="0" tIns="0" rIns="0" bIns="0" rtlCol="0" anchor="t"/>
          <a:lstStyle/>
          <a:p>
            <a:pPr marL="0" indent="0" algn="l">
              <a:lnSpc>
                <a:spcPts val="2500"/>
              </a:lnSpc>
              <a:buNone/>
            </a:pPr>
            <a:r>
              <a:rPr lang="en-US" sz="1550" dirty="0">
                <a:solidFill>
                  <a:srgbClr val="3B3535"/>
                </a:solidFill>
                <a:latin typeface="Sora Light" pitchFamily="34" charset="0"/>
                <a:ea typeface="Sora Light" pitchFamily="34" charset="-122"/>
                <a:cs typeface="Sora Light" pitchFamily="34" charset="-120"/>
              </a:rPr>
              <a:t>30% reduction in property damage due to precision firefighting in warehouse fires.</a:t>
            </a:r>
            <a:endParaRPr lang="en-US" sz="1550" dirty="0"/>
          </a:p>
        </p:txBody>
      </p:sp>
      <p:pic>
        <p:nvPicPr>
          <p:cNvPr id="10" name="Image 3" descr="preencoded.png"/>
          <p:cNvPicPr>
            <a:picLocks noChangeAspect="1"/>
          </p:cNvPicPr>
          <p:nvPr/>
        </p:nvPicPr>
        <p:blipFill>
          <a:blip r:embed="rId6"/>
          <a:stretch>
            <a:fillRect/>
          </a:stretch>
        </p:blipFill>
        <p:spPr>
          <a:xfrm>
            <a:off x="11549182" y="3285053"/>
            <a:ext cx="496967" cy="496967"/>
          </a:xfrm>
          <a:prstGeom prst="rect">
            <a:avLst/>
          </a:prstGeom>
        </p:spPr>
      </p:pic>
      <p:sp>
        <p:nvSpPr>
          <p:cNvPr id="11" name="Text 5"/>
          <p:cNvSpPr/>
          <p:nvPr/>
        </p:nvSpPr>
        <p:spPr>
          <a:xfrm>
            <a:off x="11549182" y="3980736"/>
            <a:ext cx="2385417" cy="653891"/>
          </a:xfrm>
          <a:prstGeom prst="rect">
            <a:avLst/>
          </a:prstGeom>
          <a:noFill/>
          <a:ln/>
        </p:spPr>
        <p:txBody>
          <a:bodyPr wrap="square" lIns="0" tIns="0" rIns="0" bIns="0" rtlCol="0" anchor="t"/>
          <a:lstStyle/>
          <a:p>
            <a:pPr marL="0" indent="0" algn="l">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Autonomous Navigation</a:t>
            </a:r>
            <a:endParaRPr lang="en-US" sz="2050" dirty="0"/>
          </a:p>
        </p:txBody>
      </p:sp>
      <p:sp>
        <p:nvSpPr>
          <p:cNvPr id="12" name="Text 6"/>
          <p:cNvSpPr/>
          <p:nvPr/>
        </p:nvSpPr>
        <p:spPr>
          <a:xfrm>
            <a:off x="11549182" y="4753808"/>
            <a:ext cx="2385417" cy="954405"/>
          </a:xfrm>
          <a:prstGeom prst="rect">
            <a:avLst/>
          </a:prstGeom>
          <a:noFill/>
          <a:ln/>
        </p:spPr>
        <p:txBody>
          <a:bodyPr wrap="square" lIns="0" tIns="0" rIns="0" bIns="0" rtlCol="0" anchor="t"/>
          <a:lstStyle/>
          <a:p>
            <a:pPr marL="0" indent="0" algn="l">
              <a:lnSpc>
                <a:spcPts val="2500"/>
              </a:lnSpc>
              <a:buNone/>
            </a:pPr>
            <a:r>
              <a:rPr lang="en-US" sz="1550" dirty="0">
                <a:solidFill>
                  <a:srgbClr val="3B3535"/>
                </a:solidFill>
                <a:latin typeface="Sora Light" pitchFamily="34" charset="0"/>
                <a:ea typeface="Sora Light" pitchFamily="34" charset="-122"/>
                <a:cs typeface="Sora Light" pitchFamily="34" charset="-120"/>
              </a:rPr>
              <a:t>95% success rate in obstacle avoidance in indoor environments.</a:t>
            </a:r>
            <a:endParaRPr lang="en-US" sz="1550" dirty="0"/>
          </a:p>
        </p:txBody>
      </p:sp>
      <p:sp>
        <p:nvSpPr>
          <p:cNvPr id="13" name="Text 7"/>
          <p:cNvSpPr/>
          <p:nvPr/>
        </p:nvSpPr>
        <p:spPr>
          <a:xfrm>
            <a:off x="6182201" y="5931813"/>
            <a:ext cx="7752398" cy="1272540"/>
          </a:xfrm>
          <a:prstGeom prst="rect">
            <a:avLst/>
          </a:prstGeom>
          <a:noFill/>
          <a:ln/>
        </p:spPr>
        <p:txBody>
          <a:bodyPr wrap="square" lIns="0" tIns="0" rIns="0" bIns="0" rtlCol="0" anchor="t"/>
          <a:lstStyle/>
          <a:p>
            <a:pPr marL="0" indent="0" algn="l">
              <a:lnSpc>
                <a:spcPts val="2500"/>
              </a:lnSpc>
              <a:buNone/>
            </a:pPr>
            <a:r>
              <a:rPr lang="en-US" sz="1550" dirty="0">
                <a:solidFill>
                  <a:srgbClr val="3B3535"/>
                </a:solidFill>
                <a:latin typeface="Sora Light" pitchFamily="34" charset="0"/>
                <a:ea typeface="Sora Light" pitchFamily="34" charset="-122"/>
                <a:cs typeface="Sora Light" pitchFamily="34" charset="-120"/>
              </a:rPr>
              <a:t>Simulations and experiments confirm the effectiveness of autonomous navigation and sensor accuracy, showing a 40% reduction in response time and a 30% reduction in damages. These results highlight the superiority of the system compared to traditional firefighting techniques.</a:t>
            </a:r>
            <a:endParaRPr lang="en-US" sz="1550" dirty="0"/>
          </a:p>
        </p:txBody>
      </p:sp>
      <p:pic>
        <p:nvPicPr>
          <p:cNvPr id="15" name="Picture 14" descr="A white background with black dots&#10;&#10;AI-generated content may be incorrect.">
            <a:extLst>
              <a:ext uri="{FF2B5EF4-FFF2-40B4-BE49-F238E27FC236}">
                <a16:creationId xmlns:a16="http://schemas.microsoft.com/office/drawing/2014/main" id="{8129E316-122B-1087-506F-C896AC2BF29E}"/>
              </a:ext>
            </a:extLst>
          </p:cNvPr>
          <p:cNvPicPr>
            <a:picLocks noChangeAspect="1"/>
          </p:cNvPicPr>
          <p:nvPr/>
        </p:nvPicPr>
        <p:blipFill>
          <a:blip r:embed="rId7"/>
          <a:stretch>
            <a:fillRect/>
          </a:stretch>
        </p:blipFill>
        <p:spPr>
          <a:xfrm>
            <a:off x="11442700" y="7404100"/>
            <a:ext cx="3187700" cy="82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1724" y="694134"/>
            <a:ext cx="7773352" cy="1932384"/>
          </a:xfrm>
          <a:prstGeom prst="rect">
            <a:avLst/>
          </a:prstGeom>
          <a:noFill/>
          <a:ln/>
        </p:spPr>
        <p:txBody>
          <a:bodyPr wrap="square" lIns="0" tIns="0" rIns="0" bIns="0" rtlCol="0" anchor="t"/>
          <a:lstStyle/>
          <a:p>
            <a:pPr marL="0" indent="0" algn="l">
              <a:lnSpc>
                <a:spcPts val="5050"/>
              </a:lnSpc>
              <a:buNone/>
            </a:pPr>
            <a:r>
              <a:rPr lang="en-US" sz="4050" dirty="0">
                <a:solidFill>
                  <a:srgbClr val="1F1E1E"/>
                </a:solidFill>
                <a:latin typeface="Alexandria Semi Bold" pitchFamily="34" charset="0"/>
                <a:ea typeface="Alexandria Semi Bold" pitchFamily="34" charset="-122"/>
                <a:cs typeface="Alexandria Semi Bold" pitchFamily="34" charset="-120"/>
              </a:rPr>
              <a:t>Conclusion: The Future of Firefighting with IoT and Robotics</a:t>
            </a:r>
            <a:endParaRPr lang="en-US" sz="4050" dirty="0"/>
          </a:p>
        </p:txBody>
      </p:sp>
      <p:sp>
        <p:nvSpPr>
          <p:cNvPr id="4" name="Shape 1"/>
          <p:cNvSpPr/>
          <p:nvPr/>
        </p:nvSpPr>
        <p:spPr>
          <a:xfrm>
            <a:off x="6171724" y="2920127"/>
            <a:ext cx="3788807" cy="1472922"/>
          </a:xfrm>
          <a:prstGeom prst="roundRect">
            <a:avLst>
              <a:gd name="adj" fmla="val 5584"/>
            </a:avLst>
          </a:prstGeom>
          <a:solidFill>
            <a:srgbClr val="D5DCF6"/>
          </a:solidFill>
          <a:ln w="7620">
            <a:solidFill>
              <a:srgbClr val="BBC2DC"/>
            </a:solidFill>
            <a:prstDash val="solid"/>
          </a:ln>
        </p:spPr>
        <p:txBody>
          <a:bodyPr/>
          <a:lstStyle/>
          <a:p>
            <a:endParaRPr lang="en-US"/>
          </a:p>
        </p:txBody>
      </p:sp>
      <p:sp>
        <p:nvSpPr>
          <p:cNvPr id="5" name="Text 2"/>
          <p:cNvSpPr/>
          <p:nvPr/>
        </p:nvSpPr>
        <p:spPr>
          <a:xfrm>
            <a:off x="6375083" y="3123486"/>
            <a:ext cx="2576393" cy="322064"/>
          </a:xfrm>
          <a:prstGeom prst="rect">
            <a:avLst/>
          </a:prstGeom>
          <a:noFill/>
          <a:ln/>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Future Research</a:t>
            </a:r>
            <a:endParaRPr lang="en-US" sz="2000" dirty="0"/>
          </a:p>
        </p:txBody>
      </p:sp>
      <p:sp>
        <p:nvSpPr>
          <p:cNvPr id="6" name="Text 3"/>
          <p:cNvSpPr/>
          <p:nvPr/>
        </p:nvSpPr>
        <p:spPr>
          <a:xfrm>
            <a:off x="6375083" y="3562945"/>
            <a:ext cx="3382089" cy="626745"/>
          </a:xfrm>
          <a:prstGeom prst="rect">
            <a:avLst/>
          </a:prstGeom>
          <a:noFill/>
          <a:ln/>
        </p:spPr>
        <p:txBody>
          <a:bodyPr wrap="square" lIns="0" tIns="0" rIns="0" bIns="0" rtlCol="0" anchor="t"/>
          <a:lstStyle/>
          <a:p>
            <a:pPr marL="0" indent="0" algn="l">
              <a:lnSpc>
                <a:spcPts val="2450"/>
              </a:lnSpc>
              <a:buNone/>
            </a:pPr>
            <a:r>
              <a:rPr lang="en-US" sz="1500" dirty="0">
                <a:solidFill>
                  <a:srgbClr val="3B3535"/>
                </a:solidFill>
                <a:latin typeface="Sora Light" pitchFamily="34" charset="0"/>
                <a:ea typeface="Sora Light" pitchFamily="34" charset="-122"/>
                <a:cs typeface="Sora Light" pitchFamily="34" charset="-120"/>
              </a:rPr>
              <a:t>Improve AI for enhanced autonomy.</a:t>
            </a:r>
            <a:endParaRPr lang="en-US" sz="1500" dirty="0"/>
          </a:p>
        </p:txBody>
      </p:sp>
      <p:sp>
        <p:nvSpPr>
          <p:cNvPr id="7" name="Shape 4"/>
          <p:cNvSpPr/>
          <p:nvPr/>
        </p:nvSpPr>
        <p:spPr>
          <a:xfrm>
            <a:off x="10156269" y="2920127"/>
            <a:ext cx="3788807" cy="1472922"/>
          </a:xfrm>
          <a:prstGeom prst="roundRect">
            <a:avLst>
              <a:gd name="adj" fmla="val 5584"/>
            </a:avLst>
          </a:prstGeom>
          <a:solidFill>
            <a:srgbClr val="D5DCF6"/>
          </a:solidFill>
          <a:ln w="7620">
            <a:solidFill>
              <a:srgbClr val="BBC2DC"/>
            </a:solidFill>
            <a:prstDash val="solid"/>
          </a:ln>
        </p:spPr>
        <p:txBody>
          <a:bodyPr/>
          <a:lstStyle/>
          <a:p>
            <a:endParaRPr lang="en-US"/>
          </a:p>
        </p:txBody>
      </p:sp>
      <p:sp>
        <p:nvSpPr>
          <p:cNvPr id="8" name="Text 5"/>
          <p:cNvSpPr/>
          <p:nvPr/>
        </p:nvSpPr>
        <p:spPr>
          <a:xfrm>
            <a:off x="10359628" y="3123486"/>
            <a:ext cx="2576393" cy="322064"/>
          </a:xfrm>
          <a:prstGeom prst="rect">
            <a:avLst/>
          </a:prstGeom>
          <a:noFill/>
          <a:ln/>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Integration</a:t>
            </a:r>
            <a:endParaRPr lang="en-US" sz="2000" dirty="0"/>
          </a:p>
        </p:txBody>
      </p:sp>
      <p:sp>
        <p:nvSpPr>
          <p:cNvPr id="9" name="Text 6"/>
          <p:cNvSpPr/>
          <p:nvPr/>
        </p:nvSpPr>
        <p:spPr>
          <a:xfrm>
            <a:off x="10359628" y="3562945"/>
            <a:ext cx="3382089" cy="626745"/>
          </a:xfrm>
          <a:prstGeom prst="rect">
            <a:avLst/>
          </a:prstGeom>
          <a:noFill/>
          <a:ln/>
        </p:spPr>
        <p:txBody>
          <a:bodyPr wrap="square" lIns="0" tIns="0" rIns="0" bIns="0" rtlCol="0" anchor="t"/>
          <a:lstStyle/>
          <a:p>
            <a:pPr marL="0" indent="0" algn="l">
              <a:lnSpc>
                <a:spcPts val="2450"/>
              </a:lnSpc>
              <a:buNone/>
            </a:pPr>
            <a:r>
              <a:rPr lang="en-US" sz="1500" dirty="0">
                <a:solidFill>
                  <a:srgbClr val="3B3535"/>
                </a:solidFill>
                <a:latin typeface="Sora Light" pitchFamily="34" charset="0"/>
                <a:ea typeface="Sora Light" pitchFamily="34" charset="-122"/>
                <a:cs typeface="Sora Light" pitchFamily="34" charset="-120"/>
              </a:rPr>
              <a:t>Integrate drone technology for surveillance.</a:t>
            </a:r>
            <a:endParaRPr lang="en-US" sz="1500" dirty="0"/>
          </a:p>
        </p:txBody>
      </p:sp>
      <p:sp>
        <p:nvSpPr>
          <p:cNvPr id="10" name="Shape 7"/>
          <p:cNvSpPr/>
          <p:nvPr/>
        </p:nvSpPr>
        <p:spPr>
          <a:xfrm>
            <a:off x="6171724" y="4588788"/>
            <a:ext cx="7773352" cy="1159550"/>
          </a:xfrm>
          <a:prstGeom prst="roundRect">
            <a:avLst>
              <a:gd name="adj" fmla="val 7092"/>
            </a:avLst>
          </a:prstGeom>
          <a:solidFill>
            <a:srgbClr val="D5DCF6"/>
          </a:solidFill>
          <a:ln w="7620">
            <a:solidFill>
              <a:srgbClr val="BBC2DC"/>
            </a:solidFill>
            <a:prstDash val="solid"/>
          </a:ln>
        </p:spPr>
        <p:txBody>
          <a:bodyPr/>
          <a:lstStyle/>
          <a:p>
            <a:endParaRPr lang="en-US"/>
          </a:p>
        </p:txBody>
      </p:sp>
      <p:sp>
        <p:nvSpPr>
          <p:cNvPr id="11" name="Text 8"/>
          <p:cNvSpPr/>
          <p:nvPr/>
        </p:nvSpPr>
        <p:spPr>
          <a:xfrm>
            <a:off x="6375083" y="4792147"/>
            <a:ext cx="2576393" cy="322064"/>
          </a:xfrm>
          <a:prstGeom prst="rect">
            <a:avLst/>
          </a:prstGeom>
          <a:noFill/>
          <a:ln/>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Development</a:t>
            </a:r>
            <a:endParaRPr lang="en-US" sz="2000" dirty="0"/>
          </a:p>
        </p:txBody>
      </p:sp>
      <p:sp>
        <p:nvSpPr>
          <p:cNvPr id="12" name="Text 9"/>
          <p:cNvSpPr/>
          <p:nvPr/>
        </p:nvSpPr>
        <p:spPr>
          <a:xfrm>
            <a:off x="6375083" y="5231606"/>
            <a:ext cx="7366635" cy="313373"/>
          </a:xfrm>
          <a:prstGeom prst="rect">
            <a:avLst/>
          </a:prstGeom>
          <a:noFill/>
          <a:ln/>
        </p:spPr>
        <p:txBody>
          <a:bodyPr wrap="none" lIns="0" tIns="0" rIns="0" bIns="0" rtlCol="0" anchor="t"/>
          <a:lstStyle/>
          <a:p>
            <a:pPr marL="0" indent="0" algn="l">
              <a:lnSpc>
                <a:spcPts val="2450"/>
              </a:lnSpc>
              <a:buNone/>
            </a:pPr>
            <a:r>
              <a:rPr lang="en-US" sz="1500" dirty="0">
                <a:solidFill>
                  <a:srgbClr val="3B3535"/>
                </a:solidFill>
                <a:latin typeface="Sora Light" pitchFamily="34" charset="0"/>
                <a:ea typeface="Sora Light" pitchFamily="34" charset="-122"/>
                <a:cs typeface="Sora Light" pitchFamily="34" charset="-120"/>
              </a:rPr>
              <a:t>Develop advanced heat-resistant materials.</a:t>
            </a:r>
            <a:endParaRPr lang="en-US" sz="1500" dirty="0"/>
          </a:p>
        </p:txBody>
      </p:sp>
      <p:sp>
        <p:nvSpPr>
          <p:cNvPr id="13" name="Text 10"/>
          <p:cNvSpPr/>
          <p:nvPr/>
        </p:nvSpPr>
        <p:spPr>
          <a:xfrm>
            <a:off x="6171724" y="5968603"/>
            <a:ext cx="7773352" cy="1566863"/>
          </a:xfrm>
          <a:prstGeom prst="rect">
            <a:avLst/>
          </a:prstGeom>
          <a:noFill/>
          <a:ln/>
        </p:spPr>
        <p:txBody>
          <a:bodyPr wrap="square" lIns="0" tIns="0" rIns="0" bIns="0" rtlCol="0" anchor="t"/>
          <a:lstStyle/>
          <a:p>
            <a:pPr marL="0" indent="0" algn="l">
              <a:lnSpc>
                <a:spcPts val="2450"/>
              </a:lnSpc>
              <a:buNone/>
            </a:pPr>
            <a:r>
              <a:rPr lang="en-US" sz="1500" dirty="0">
                <a:solidFill>
                  <a:srgbClr val="3B3535"/>
                </a:solidFill>
                <a:latin typeface="Sora Light" pitchFamily="34" charset="0"/>
                <a:ea typeface="Sora Light" pitchFamily="34" charset="-122"/>
                <a:cs typeface="Sora Light" pitchFamily="34" charset="-120"/>
              </a:rPr>
              <a:t>Firefighting robots offer a promising solution, enhancing emergency response and firefighter safety. Future research will focus on improved AI, drone integration, and advanced materials. Investment and collaboration are essential to accelerate the adoption of this technology, promoting innovation and standardization for a safer future.</a:t>
            </a:r>
            <a:endParaRPr lang="en-US" sz="1500" dirty="0"/>
          </a:p>
        </p:txBody>
      </p:sp>
      <p:pic>
        <p:nvPicPr>
          <p:cNvPr id="14" name="Picture 13" descr="A white background with black dots&#10;&#10;AI-generated content may be incorrect.">
            <a:extLst>
              <a:ext uri="{FF2B5EF4-FFF2-40B4-BE49-F238E27FC236}">
                <a16:creationId xmlns:a16="http://schemas.microsoft.com/office/drawing/2014/main" id="{4EAB5A5D-9E10-C776-C8F4-151FEB6D18E3}"/>
              </a:ext>
            </a:extLst>
          </p:cNvPr>
          <p:cNvPicPr>
            <a:picLocks noChangeAspect="1"/>
          </p:cNvPicPr>
          <p:nvPr/>
        </p:nvPicPr>
        <p:blipFill>
          <a:blip r:embed="rId4"/>
          <a:stretch>
            <a:fillRect/>
          </a:stretch>
        </p:blipFill>
        <p:spPr>
          <a:xfrm>
            <a:off x="11442700" y="7404100"/>
            <a:ext cx="3187700" cy="825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B98E01-ABC0-FF4E-BB1E-3DCBD05D8B72}"/>
              </a:ext>
            </a:extLst>
          </p:cNvPr>
          <p:cNvSpPr txBox="1"/>
          <p:nvPr/>
        </p:nvSpPr>
        <p:spPr>
          <a:xfrm>
            <a:off x="4472151" y="3391525"/>
            <a:ext cx="5686097" cy="1446550"/>
          </a:xfrm>
          <a:prstGeom prst="rect">
            <a:avLst/>
          </a:prstGeom>
          <a:noFill/>
        </p:spPr>
        <p:txBody>
          <a:bodyPr wrap="square">
            <a:spAutoFit/>
          </a:bodyPr>
          <a:lstStyle/>
          <a:p>
            <a:pPr algn="just"/>
            <a:r>
              <a:rPr lang="en-US" sz="8800" dirty="0"/>
              <a:t>THANK YOU</a:t>
            </a:r>
          </a:p>
        </p:txBody>
      </p:sp>
      <p:pic>
        <p:nvPicPr>
          <p:cNvPr id="7" name="Picture 6" descr="A white background with black dots&#10;&#10;AI-generated content may be incorrect.">
            <a:extLst>
              <a:ext uri="{FF2B5EF4-FFF2-40B4-BE49-F238E27FC236}">
                <a16:creationId xmlns:a16="http://schemas.microsoft.com/office/drawing/2014/main" id="{504577B9-D31D-7D4D-72E8-E7A04C05695F}"/>
              </a:ext>
            </a:extLst>
          </p:cNvPr>
          <p:cNvPicPr>
            <a:picLocks noChangeAspect="1"/>
          </p:cNvPicPr>
          <p:nvPr/>
        </p:nvPicPr>
        <p:blipFill>
          <a:blip r:embed="rId2"/>
          <a:stretch>
            <a:fillRect/>
          </a:stretch>
        </p:blipFill>
        <p:spPr>
          <a:xfrm>
            <a:off x="11442700" y="7404100"/>
            <a:ext cx="3187700" cy="825500"/>
          </a:xfrm>
          <a:prstGeom prst="rect">
            <a:avLst/>
          </a:prstGeom>
        </p:spPr>
      </p:pic>
    </p:spTree>
    <p:extLst>
      <p:ext uri="{BB962C8B-B14F-4D97-AF65-F5344CB8AC3E}">
        <p14:creationId xmlns:p14="http://schemas.microsoft.com/office/powerpoint/2010/main" val="343933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762</Words>
  <Application>Microsoft Macintosh PowerPoint</Application>
  <PresentationFormat>Custom</PresentationFormat>
  <Paragraphs>80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Alexandria Semi Bold</vt:lpstr>
      <vt:lpstr>Arial</vt:lpstr>
      <vt:lpstr>Sora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Office</cp:lastModifiedBy>
  <cp:revision>4</cp:revision>
  <dcterms:created xsi:type="dcterms:W3CDTF">2025-03-28T03:48:28Z</dcterms:created>
  <dcterms:modified xsi:type="dcterms:W3CDTF">2025-05-03T06:05:13Z</dcterms:modified>
</cp:coreProperties>
</file>