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2" r:id="rId4"/>
    <p:sldId id="263" r:id="rId5"/>
    <p:sldId id="264" r:id="rId6"/>
    <p:sldId id="265" r:id="rId7"/>
    <p:sldId id="259" r:id="rId8"/>
    <p:sldId id="268" r:id="rId9"/>
    <p:sldId id="269" r:id="rId10"/>
    <p:sldId id="272" r:id="rId11"/>
    <p:sldId id="270" r:id="rId12"/>
    <p:sldId id="261" r:id="rId13"/>
    <p:sldId id="267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B7DB6-7418-44D5-B72F-42E365A133A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49A49-E16B-4A15-BAA4-4D8AC7290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7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49A49-E16B-4A15-BAA4-4D8AC7290DC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2D75C-DC68-1194-58B6-BC6146CA7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F4E883-9A11-703D-7018-AE6CF3E4A8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50F2C5-2A7D-ECD1-802F-4B6D7B2AF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1011-50BE-ABBF-8E16-AAB4F194E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49A49-E16B-4A15-BAA4-4D8AC7290DC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1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5F890-6128-30E8-BD8F-0901B1D9F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B569A4-8F78-612E-9F7E-F943F27BC0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AD39DE-A925-6D4C-FFF7-9BA7FA0B3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708FB-4959-CBF1-E32F-8716B3AAF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49A49-E16B-4A15-BAA4-4D8AC7290DC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9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DF806-419C-A2F8-4192-0D550D8B2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C4117A-3293-C4E4-2CB3-E9D5249C7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2645B2-1B45-8F14-11C4-5F16BD820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856FB-C9F9-8E88-4A44-622E4A0A3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49A49-E16B-4A15-BAA4-4D8AC7290DC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75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AD48E-0787-08BD-BC45-FFDEE693C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E02939-F44C-1BAC-412A-95FAE94A18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E5DD07-39B5-21C0-0E20-B4A1E2887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0F1AB-AE53-D846-F014-43B001194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49A49-E16B-4A15-BAA4-4D8AC7290DC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34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848C4-32A1-FE51-7708-9B3940F54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ACEC1F-B23B-EA8A-CF0A-D071A1692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C1C06-A8A7-500E-7F2B-34B8CD63A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2B49E-F69B-F7EF-AD3E-CB5320B83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49A49-E16B-4A15-BAA4-4D8AC7290DC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33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C997B-ED5A-E395-17E0-AFBF6F0DD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67EFD1-F44C-DF9F-68F6-64F4D0020F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483F46-0889-3BAD-3976-2EA4D989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CDD98-A0BB-357B-DE3F-7C61E7C29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49A49-E16B-4A15-BAA4-4D8AC7290DC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56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266F-15BB-DAAC-14B1-30118098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BAF16-F34D-E285-E94F-00FE8A20F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5BD9C-F631-A02E-4BF1-D90F1969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297-E2D3-4773-AD4A-B9A2AEDCE982}" type="datetime1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2E335-1ECA-E78B-9CF3-A6E53B94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M.E-VLSI Design - Project Phase-1, Department of ECE, Sona College of Technology         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DCC8C-EFAF-AE69-34EC-25E17E01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356A-4A39-44DB-83A3-156549FC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47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476D-19D1-D36B-5EB1-B9187A12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B5343-7E44-C5D2-8B8D-77A09AAEA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D88DB-F623-8A96-D33E-3C591465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9F2-0108-44B2-B6F2-71F11F853C4F}" type="datetime1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042E-1508-0024-72BF-F2A73C51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M.E-VLSI Design - Project Phase-1, Department of ECE, Sona College of Technology         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BAB2F-4865-E080-30E3-3803F529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356A-4A39-44DB-83A3-156549FC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6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B194E-C948-E5E0-D5D9-7BD85ECC2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0ED61-D718-4146-A76C-52C41793C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643-8E64-065E-BB9F-0D5D673A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E4AA-832B-45F1-B3B8-97B72BB6065C}" type="datetime1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3548-4356-BCA8-F82D-95FA6152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M.E-VLSI Design - Project Phase-1, Department of ECE, Sona College of Technology         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BC50-FFF1-8935-457B-F90E0915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356A-4A39-44DB-83A3-156549FC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9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747A-0C7F-D2BB-FB93-BDA25F2F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49E0-62C2-FD19-1906-2620E1A7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0818-682B-67A2-4C5C-584BD5FE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8AA2-C0AE-44D2-8001-EF9E6D5E1721}" type="datetime1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E685-373E-3066-93B0-7FC085A0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M.E-VLSI Design - Project Phase-1, Department of ECE, Sona College of Technology         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97072-5260-FEBD-9A8E-C91A8793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356A-4A39-44DB-83A3-156549FC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2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5F5E-B425-84AA-5545-0D770A7C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DAEDA-458C-1F1F-E36E-014CE4B4D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96B8-DEA8-7072-3DBD-3CCD569B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4807-C43A-4B4C-97ED-5BE5B95DE764}" type="datetime1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4483-4A42-7F53-C9AF-9E58E0AB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M.E-VLSI Design - Project Phase-1, Department of ECE, Sona College of Technology         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D118-7841-BABD-4656-C5801AAB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356A-4A39-44DB-83A3-156549FC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1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DE62-C699-2595-A7EF-27373D51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A0AC9-1587-1B01-6E1D-7CA0649B0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9427C-FD7C-15F6-FA36-4174E990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CCF7A-54EC-1A5F-1CFB-66D96467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7384-DA20-4C29-A4D0-60043BB5A826}" type="datetime1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BF800-295B-479D-0E7D-2136F080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M.E-VLSI Design - Project Phase-1, Department of ECE, Sona College of Technology         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9A68-AB57-D44E-8F0E-F88AF1C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356A-4A39-44DB-83A3-156549FC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9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F3F1-A413-A8B8-DD69-6F65C9BA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54591-5B4B-B2B3-390D-2FF96AC5E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14A46-5066-A1D9-0130-E80230148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085DC-1515-AD46-215D-7FD4667AE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2B4B8-9333-109E-EE28-619A82481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54404-DF1C-1711-957A-F4A3635B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4601-8DAE-4B99-9061-B23214D995AB}" type="datetime1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E6FC2-7879-7F40-39AF-41374BD2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M.E-VLSI Design - Project Phase-1, Department of ECE, Sona College of Technology         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C3070-FB6B-DEB6-08F7-A5E744AE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356A-4A39-44DB-83A3-156549FC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6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3B03-9336-CAA0-49E8-796B1E3B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6867E-3622-8AB5-ED28-7C44135B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713-83BE-430A-9A83-91235623D5F1}" type="datetime1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B1858-1AF1-EEC6-D7DD-64173BA6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M.E-VLSI Design - Project Phase-1, Department of ECE, Sona College of Technology         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FE7E5-E3AA-7B8A-1514-F71B2AAF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356A-4A39-44DB-83A3-156549FC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78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1E672-541A-8C93-BF96-7BC98E1E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0746-4D5D-44B4-B689-C299AD050156}" type="datetime1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290BE-EC28-ED53-F7D9-CC7E1A46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M.E-VLSI Design - Project Phase-1, Department of ECE, Sona College of Technology         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C6040-E4A8-1CA8-3834-CA832179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356A-4A39-44DB-83A3-156549FC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77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C249-5377-602D-422E-4C2C8073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5DF6-E25D-70BC-9159-18740C3F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48CB9-DBDA-FB33-C3B7-416EE9E39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C701C-B6F6-8BCF-378B-73A32615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5B9-B2AC-4536-AED4-DC8439A7331D}" type="datetime1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9C4F3-EA1D-8389-CFDC-C08549A3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M.E-VLSI Design - Project Phase-1, Department of ECE, Sona College of Technology         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ECFFD-FF68-1911-CF0B-9665758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356A-4A39-44DB-83A3-156549FC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47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86C-53BA-309F-F4DD-41EA30CC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99D4B-7552-4DEE-A44A-9349E8C94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3669C-163E-2F99-D502-8D79005A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D4905-F75F-846F-AFC8-1435D19B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5864-619B-4E51-92F9-07A72789C358}" type="datetime1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A7121-2590-BB63-1555-D75B5D3F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M.E-VLSI Design - Project Phase-1, Department of ECE, Sona College of Technology         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01C8A-7128-25B7-E3B7-18D7D264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356A-4A39-44DB-83A3-156549FC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47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864DC-46C8-F688-9FE7-3B9006B0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2E67-AEA1-8FB8-A795-9F3CEF6A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D1B1-8EC8-C36E-EC72-0C169A6E8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3720A-8675-440F-AC55-68ADDF260A47}" type="datetime1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4605-E382-6906-3846-FC439919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M.E-VLSI Design - Project Phase-1, Department of ECE, Sona College of Technology         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9FB2-085A-4E36-A31E-6573D2905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356A-4A39-44DB-83A3-156549FC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17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dog-white-maltese-puppy-1037702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jpg"/><Relationship Id="rId12" Type="http://schemas.openxmlformats.org/officeDocument/2006/relationships/hyperlink" Target="https://pxhere.com/en/photo/66382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xfuel.com/en/free-photo-jlsfl" TargetMode="External"/><Relationship Id="rId11" Type="http://schemas.openxmlformats.org/officeDocument/2006/relationships/image" Target="../media/image17.jpg"/><Relationship Id="rId5" Type="http://schemas.openxmlformats.org/officeDocument/2006/relationships/image" Target="../media/image14.jpg"/><Relationship Id="rId10" Type="http://schemas.openxmlformats.org/officeDocument/2006/relationships/hyperlink" Target="https://pxhere.com/en/photo/784642" TargetMode="External"/><Relationship Id="rId4" Type="http://schemas.openxmlformats.org/officeDocument/2006/relationships/hyperlink" Target="https://pxhere.com/en/photo/1292973" TargetMode="External"/><Relationship Id="rId9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703F-F3E5-29FB-9419-B024C7910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0103"/>
            <a:ext cx="9104671" cy="1577913"/>
          </a:xfrm>
        </p:spPr>
        <p:txBody>
          <a:bodyPr>
            <a:normAutofit/>
          </a:bodyPr>
          <a:lstStyle/>
          <a:p>
            <a:r>
              <a:rPr lang="en-US" sz="4400" b="1" dirty="0"/>
              <a:t>Real Time Monitoring of Pet-Health via IoT-Enabled Smart Systems.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A807A-B4E6-5A3D-7761-76493AB2A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97"/>
            <a:ext cx="9778584" cy="2053653"/>
          </a:xfrm>
        </p:spPr>
        <p:txBody>
          <a:bodyPr>
            <a:noAutofit/>
          </a:bodyPr>
          <a:lstStyle/>
          <a:p>
            <a:r>
              <a:rPr lang="en-US" sz="3200" b="1" dirty="0"/>
              <a:t>Name of the Supervisor</a:t>
            </a:r>
            <a:br>
              <a:rPr lang="en-US" sz="3200" b="1" dirty="0"/>
            </a:br>
            <a:r>
              <a:rPr lang="en-US" sz="3200" b="1" dirty="0" err="1"/>
              <a:t>Dr.T</a:t>
            </a:r>
            <a:r>
              <a:rPr lang="en-US" sz="3200" b="1" dirty="0"/>
              <a:t>. </a:t>
            </a:r>
            <a:r>
              <a:rPr lang="en-US" sz="3200" b="1" dirty="0" err="1"/>
              <a:t>Shanthi.M.E.,PhD</a:t>
            </a:r>
            <a:r>
              <a:rPr lang="en-US" sz="3200" b="1" dirty="0"/>
              <a:t>.</a:t>
            </a:r>
          </a:p>
          <a:p>
            <a:r>
              <a:rPr lang="en-US" sz="2800" dirty="0"/>
              <a:t>Associate Professor</a:t>
            </a:r>
            <a:r>
              <a:rPr lang="en-US" sz="3600" dirty="0"/>
              <a:t>.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7084-4CAA-4F57-8C7F-8DBF84E6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C75C-390D-4759-B1AB-15F5B3FC78EF}" type="datetime1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25-04-2025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3986E-8750-8609-DAF7-2D3F92D5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652" y="6311380"/>
            <a:ext cx="8949128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ECE, Sona College of Technology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6F946-7043-B7D4-20FB-736FE83C12E7}"/>
              </a:ext>
            </a:extLst>
          </p:cNvPr>
          <p:cNvSpPr txBox="1"/>
          <p:nvPr/>
        </p:nvSpPr>
        <p:spPr>
          <a:xfrm>
            <a:off x="2290916" y="2491546"/>
            <a:ext cx="82689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SOORYA GANESH S ( 61781921103118 )</a:t>
            </a:r>
          </a:p>
          <a:p>
            <a:pPr algn="ctr"/>
            <a:r>
              <a:rPr lang="en-US" sz="2600" dirty="0"/>
              <a:t>SANTHOSHRAJ G (61781921103111)</a:t>
            </a:r>
          </a:p>
          <a:p>
            <a:pPr algn="ctr"/>
            <a:r>
              <a:rPr lang="en-US" sz="2600" dirty="0"/>
              <a:t>B.E ECE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8174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04574-25FA-4602-A4D1-D68E53B73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E539-DF45-91B3-86A2-8059987F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374958"/>
            <a:ext cx="10515600" cy="1325563"/>
          </a:xfrm>
        </p:spPr>
        <p:txBody>
          <a:bodyPr/>
          <a:lstStyle/>
          <a:p>
            <a:r>
              <a:rPr lang="en-US" b="1" dirty="0"/>
              <a:t>Results &amp; real time data collected :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B190-711A-5C5A-EACA-85D1026A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8AA2-C0AE-44D2-8001-EF9E6D5E1721}" type="datetime1">
              <a:rPr lang="en-IN" b="1" smtClean="0">
                <a:solidFill>
                  <a:schemeClr val="tx1"/>
                </a:solidFill>
              </a:rPr>
              <a:t>25-04-2025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F3CC-68BC-251F-576F-21903881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089" y="6356350"/>
            <a:ext cx="7055633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- 1, Department of ECE, Sona College of Technology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4119B-E753-0BB6-D260-2F4420F2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/ 14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AA5CA0-8AE2-6995-FDEC-294D6756F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7" y="1386349"/>
            <a:ext cx="5256982" cy="44343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5748BC-F0F7-E0A2-BFB0-7A5405A1D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09" y="1386349"/>
            <a:ext cx="3325761" cy="44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2B6A6-3DC6-53FB-D40B-19EAE3E3D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A9D1-4EA7-DB7D-6C45-021EFEB3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374958"/>
            <a:ext cx="10515600" cy="1325563"/>
          </a:xfrm>
        </p:spPr>
        <p:txBody>
          <a:bodyPr/>
          <a:lstStyle/>
          <a:p>
            <a:r>
              <a:rPr lang="en-US" b="1" dirty="0"/>
              <a:t>Threshold Values :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91F6-5C5F-19D1-F1B6-0E083E47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8AA2-C0AE-44D2-8001-EF9E6D5E1721}" type="datetime1">
              <a:rPr lang="en-IN" b="1" smtClean="0">
                <a:solidFill>
                  <a:schemeClr val="tx1"/>
                </a:solidFill>
              </a:rPr>
              <a:t>25-04-2025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B4707-B248-34C4-94DA-4159EE29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089" y="6356350"/>
            <a:ext cx="7055633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- 1, Department of ECE, Sona College of Technology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5BB10-4EF2-EA71-F165-2F9BB899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/ 14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D3F050-6A8E-7681-3195-E26C89519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26566"/>
              </p:ext>
            </p:extLst>
          </p:nvPr>
        </p:nvGraphicFramePr>
        <p:xfrm>
          <a:off x="907027" y="1442449"/>
          <a:ext cx="5562600" cy="3688131"/>
        </p:xfrm>
        <a:graphic>
          <a:graphicData uri="http://schemas.openxmlformats.org/drawingml/2006/table">
            <a:tbl>
              <a:tblPr/>
              <a:tblGrid>
                <a:gridCol w="1854200">
                  <a:extLst>
                    <a:ext uri="{9D8B030D-6E8A-4147-A177-3AD203B41FA5}">
                      <a16:colId xmlns:a16="http://schemas.microsoft.com/office/drawing/2014/main" val="408672703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3565447418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3541794815"/>
                    </a:ext>
                  </a:extLst>
                </a:gridCol>
              </a:tblGrid>
              <a:tr h="655300">
                <a:tc>
                  <a:txBody>
                    <a:bodyPr/>
                    <a:lstStyle/>
                    <a:p>
                      <a:r>
                        <a:rPr lang="en-IN" b="1" dirty="0"/>
                        <a:t>Parameter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Normal Range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Abnormal / Alert Threshold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788128"/>
                  </a:ext>
                </a:extLst>
              </a:tr>
              <a:tr h="1184213">
                <a:tc>
                  <a:txBody>
                    <a:bodyPr/>
                    <a:lstStyle/>
                    <a:p>
                      <a:r>
                        <a:rPr lang="en-IN" b="1"/>
                        <a:t>Heart Rate (BPM)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60–100 (large dogs)</a:t>
                      </a:r>
                      <a:br>
                        <a:rPr lang="en-US"/>
                      </a:br>
                      <a:r>
                        <a:rPr lang="en-US"/>
                        <a:t>100–160 (small dogs/puppies)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&lt; 60 or &gt; 160 BPM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701711"/>
                  </a:ext>
                </a:extLst>
              </a:tr>
              <a:tr h="910933">
                <a:tc>
                  <a:txBody>
                    <a:bodyPr/>
                    <a:lstStyle/>
                    <a:p>
                      <a:r>
                        <a:rPr lang="en-IN" b="1"/>
                        <a:t>Body Temperature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101°F – 102.5°F (38.3°C – 39.2°C)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100°F (37.7°C) or &gt; 103°F (39.4°C)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736661"/>
                  </a:ext>
                </a:extLst>
              </a:tr>
              <a:tr h="929711">
                <a:tc>
                  <a:txBody>
                    <a:bodyPr/>
                    <a:lstStyle/>
                    <a:p>
                      <a:r>
                        <a:rPr lang="en-IN" b="1" dirty="0"/>
                        <a:t>Respiratory Rate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10–35 breaths per minute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10 or &gt; 35 breaths/min (if tracked)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891053"/>
                  </a:ext>
                </a:extLst>
              </a:tr>
            </a:tbl>
          </a:graphicData>
        </a:graphic>
      </p:graphicFrame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5EB9C845-3495-A125-D8F3-EC0ED90B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627" y="1549674"/>
            <a:ext cx="5132826" cy="347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26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D77A-7180-84CD-B424-ECC7CE24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Conference/publication status :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1572-D303-77E9-ABFE-FB3314A1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8AA2-C0AE-44D2-8001-EF9E6D5E1721}" type="datetime1">
              <a:rPr lang="en-IN" b="1" smtClean="0">
                <a:solidFill>
                  <a:schemeClr val="tx1"/>
                </a:solidFill>
              </a:rPr>
              <a:t>25-04-2025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DEC3-8AAF-9654-89D8-7718890D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6087" y="6356350"/>
            <a:ext cx="7139126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- 1, Department of ECE, Sona College of Technology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9A47D-1A20-C0DB-E999-1706968F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z="1400" b="1" dirty="0">
                <a:solidFill>
                  <a:schemeClr val="tx1"/>
                </a:solidFill>
              </a:rPr>
              <a:t>11/ 14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51319D-6FFD-BCE2-CC7F-4B45635CA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04271"/>
              </p:ext>
            </p:extLst>
          </p:nvPr>
        </p:nvGraphicFramePr>
        <p:xfrm>
          <a:off x="1478196" y="1611888"/>
          <a:ext cx="9235608" cy="3756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7804">
                  <a:extLst>
                    <a:ext uri="{9D8B030D-6E8A-4147-A177-3AD203B41FA5}">
                      <a16:colId xmlns:a16="http://schemas.microsoft.com/office/drawing/2014/main" val="2631198719"/>
                    </a:ext>
                  </a:extLst>
                </a:gridCol>
                <a:gridCol w="4617804">
                  <a:extLst>
                    <a:ext uri="{9D8B030D-6E8A-4147-A177-3AD203B41FA5}">
                      <a16:colId xmlns:a16="http://schemas.microsoft.com/office/drawing/2014/main" val="763082576"/>
                    </a:ext>
                  </a:extLst>
                </a:gridCol>
              </a:tblGrid>
              <a:tr h="67775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Name of the conference applied</a:t>
                      </a:r>
                      <a:endParaRPr lang="en-IN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IN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635592"/>
                  </a:ext>
                </a:extLst>
              </a:tr>
              <a:tr h="2956465">
                <a:tc>
                  <a:txBody>
                    <a:bodyPr/>
                    <a:lstStyle/>
                    <a:p>
                      <a:r>
                        <a:rPr lang="en-US" sz="2800" dirty="0"/>
                        <a:t>3rd International Conference on Applications of AI in Smart Technologies and Manufacturing (AISTM - 2025)-Marri Laxman Institute of Technology March 07 &amp; 08 2025.</a:t>
                      </a:r>
                      <a:endParaRPr lang="en-IN" sz="2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14350" indent="-514350">
                        <a:buFont typeface="Arial" panose="020B0604020202020204" pitchFamily="34" charset="0"/>
                        <a:buChar char="•"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Manuscript has been accepted by the conference.</a:t>
                      </a:r>
                    </a:p>
                    <a:p>
                      <a:pPr marL="514350" indent="-514350">
                        <a:buFont typeface="Arial" panose="020B0604020202020204" pitchFamily="34" charset="0"/>
                        <a:buChar char="•"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Presentation has been done on the Aistm conference.</a:t>
                      </a:r>
                    </a:p>
                    <a:p>
                      <a:pPr marL="514350" indent="-514350">
                        <a:buFont typeface="Arial" panose="020B0604020202020204" pitchFamily="34" charset="0"/>
                        <a:buChar char="•"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Paper will be published on Taylor &amp; Francis on May firs week.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088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81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17EA3-BF98-7959-9731-9B097DF8D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1C01-E086-78F0-5CA2-FA4286FD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References: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28F6-EF25-2DEF-6164-07204430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815A-423C-429D-AFD4-7F074F0079DA}" type="datetime1">
              <a:rPr lang="en-IN" b="1" smtClean="0">
                <a:solidFill>
                  <a:schemeClr val="tx1"/>
                </a:solidFill>
              </a:rPr>
              <a:t>25-04-2025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6C06-42AF-E8EC-1D56-ACC4E9E8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8072" y="6356350"/>
            <a:ext cx="728522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ECE, Sona College of Technology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9BF9E-6ED4-003C-DAD7-5C7C6C26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12/ 14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B587DD4-574F-12CB-69CB-31A261FA19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6412" y="1669304"/>
            <a:ext cx="10361246" cy="419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lnSpc>
                <a:spcPct val="100000"/>
              </a:lnSpc>
              <a:spcAft>
                <a:spcPts val="600"/>
              </a:spcAft>
              <a:buSzPct val="100000"/>
              <a:tabLst>
                <a:tab pos="228600" algn="l"/>
              </a:tabLst>
            </a:pPr>
            <a:r>
              <a:rPr lang="en-US" sz="1800" dirty="0">
                <a:effectLst/>
                <a:ea typeface="MS Mincho" panose="02020609040205080304" pitchFamily="49" charset="-128"/>
              </a:rPr>
              <a:t>V. B. Shalini, "Smart Health Care Monitoring System based on Internet of Things (IOT)," 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2021 International Conference on Artificial Intelligence and Smart Systems (ICAIS)</a:t>
            </a:r>
            <a:r>
              <a:rPr lang="en-US" sz="1800" dirty="0">
                <a:effectLst/>
                <a:ea typeface="MS Mincho" panose="02020609040205080304" pitchFamily="49" charset="-128"/>
              </a:rPr>
              <a:t>, Coimbatore, India, 2021, pp. 1449-1453.</a:t>
            </a:r>
            <a:endParaRPr lang="en-IN" sz="1800" dirty="0">
              <a:effectLst/>
              <a:ea typeface="MS Mincho" panose="02020609040205080304" pitchFamily="49" charset="-128"/>
            </a:endParaRPr>
          </a:p>
          <a:p>
            <a:pPr lvl="0" algn="just">
              <a:lnSpc>
                <a:spcPct val="100000"/>
              </a:lnSpc>
              <a:spcAft>
                <a:spcPts val="600"/>
              </a:spcAft>
              <a:buSzPct val="100000"/>
              <a:tabLst>
                <a:tab pos="228600" algn="l"/>
              </a:tabLst>
            </a:pPr>
            <a:r>
              <a:rPr lang="en-US" sz="1800" dirty="0">
                <a:effectLst/>
                <a:ea typeface="MS Mincho" panose="02020609040205080304" pitchFamily="49" charset="-128"/>
              </a:rPr>
              <a:t>S. Gera, M. Mridul and S. Sharma, "IoT based Automated Health Care Monitoring System for Smart City," 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2021 5th International Conference on Computing Methodologies and Communication (ICCMC)</a:t>
            </a:r>
            <a:r>
              <a:rPr lang="en-US" sz="1800" dirty="0">
                <a:effectLst/>
                <a:ea typeface="MS Mincho" panose="02020609040205080304" pitchFamily="49" charset="-128"/>
              </a:rPr>
              <a:t>, Erode, India, 2021, pp. 364-368.</a:t>
            </a:r>
            <a:endParaRPr lang="en-IN" sz="1800" dirty="0">
              <a:effectLst/>
              <a:ea typeface="MS Mincho" panose="02020609040205080304" pitchFamily="49" charset="-128"/>
            </a:endParaRPr>
          </a:p>
          <a:p>
            <a:pPr lvl="0" algn="just">
              <a:lnSpc>
                <a:spcPct val="100000"/>
              </a:lnSpc>
              <a:spcAft>
                <a:spcPts val="600"/>
              </a:spcAft>
              <a:buSzPct val="100000"/>
              <a:tabLst>
                <a:tab pos="228600" algn="l"/>
              </a:tabLst>
            </a:pPr>
            <a:r>
              <a:rPr lang="en-US" sz="1800" dirty="0">
                <a:effectLst/>
                <a:ea typeface="MS Mincho" panose="02020609040205080304" pitchFamily="49" charset="-128"/>
              </a:rPr>
              <a:t>Y. Xu 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et al</a:t>
            </a:r>
            <a:r>
              <a:rPr lang="en-US" sz="1800" dirty="0">
                <a:effectLst/>
                <a:ea typeface="MS Mincho" panose="02020609040205080304" pitchFamily="49" charset="-128"/>
              </a:rPr>
              <a:t>., "Intelligent pet protection system based on IoT devices," 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2022 IEEE International Conference on Mechatronics and Automation (ICMA)</a:t>
            </a:r>
            <a:r>
              <a:rPr lang="en-US" sz="1800" dirty="0">
                <a:effectLst/>
                <a:ea typeface="MS Mincho" panose="02020609040205080304" pitchFamily="49" charset="-128"/>
              </a:rPr>
              <a:t>, Guilin, Guangxi, China, 2022, pp. 629-634.</a:t>
            </a:r>
            <a:endParaRPr lang="en-IN" sz="1800" dirty="0">
              <a:effectLst/>
              <a:ea typeface="MS Mincho" panose="02020609040205080304" pitchFamily="49" charset="-128"/>
            </a:endParaRPr>
          </a:p>
          <a:p>
            <a:pPr lvl="0" algn="just">
              <a:lnSpc>
                <a:spcPct val="100000"/>
              </a:lnSpc>
              <a:spcAft>
                <a:spcPts val="250"/>
              </a:spcAft>
              <a:buSzPct val="100000"/>
              <a:tabLst>
                <a:tab pos="228600" algn="l"/>
              </a:tabLst>
            </a:pPr>
            <a:r>
              <a:rPr lang="en-US" sz="1800" dirty="0">
                <a:effectLst/>
                <a:ea typeface="MS Mincho" panose="02020609040205080304" pitchFamily="49" charset="-128"/>
              </a:rPr>
              <a:t>J. E. </a:t>
            </a:r>
            <a:r>
              <a:rPr lang="en-US" sz="1800" dirty="0" err="1">
                <a:effectLst/>
                <a:ea typeface="MS Mincho" panose="02020609040205080304" pitchFamily="49" charset="-128"/>
              </a:rPr>
              <a:t>Mackewn</a:t>
            </a:r>
            <a:r>
              <a:rPr lang="en-US" sz="1800" dirty="0">
                <a:effectLst/>
                <a:ea typeface="MS Mincho" panose="02020609040205080304" pitchFamily="49" charset="-128"/>
              </a:rPr>
              <a:t> 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et al</a:t>
            </a:r>
            <a:r>
              <a:rPr lang="en-US" sz="1800" dirty="0">
                <a:effectLst/>
                <a:ea typeface="MS Mincho" panose="02020609040205080304" pitchFamily="49" charset="-128"/>
              </a:rPr>
              <a:t>., "PET Performance Evaluation of a Pre-Clinical </a:t>
            </a:r>
            <a:r>
              <a:rPr lang="en-US" sz="1800" dirty="0" err="1">
                <a:effectLst/>
                <a:ea typeface="MS Mincho" panose="02020609040205080304" pitchFamily="49" charset="-128"/>
              </a:rPr>
              <a:t>SiPM</a:t>
            </a:r>
            <a:r>
              <a:rPr lang="en-US" sz="1800" dirty="0">
                <a:effectLst/>
                <a:ea typeface="MS Mincho" panose="02020609040205080304" pitchFamily="49" charset="-128"/>
              </a:rPr>
              <a:t>-Based MR-Compatible PET Scanner," in 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IEEE Transactions on Nuclear Science</a:t>
            </a:r>
            <a:r>
              <a:rPr lang="en-US" sz="1800" dirty="0">
                <a:effectLst/>
                <a:ea typeface="MS Mincho" panose="02020609040205080304" pitchFamily="49" charset="-128"/>
              </a:rPr>
              <a:t>, vol. 62, no. 3, pp. 784-790, June 2015.</a:t>
            </a:r>
            <a:endParaRPr lang="en-IN" sz="1800" dirty="0">
              <a:effectLst/>
              <a:ea typeface="MS Mincho" panose="02020609040205080304" pitchFamily="49" charset="-128"/>
            </a:endParaRPr>
          </a:p>
          <a:p>
            <a:pPr lvl="0" algn="just">
              <a:lnSpc>
                <a:spcPct val="100000"/>
              </a:lnSpc>
              <a:spcAft>
                <a:spcPts val="250"/>
              </a:spcAft>
              <a:buSzPct val="100000"/>
              <a:tabLst>
                <a:tab pos="228600" algn="l"/>
              </a:tabLst>
            </a:pPr>
            <a:r>
              <a:rPr lang="en-US" sz="1800" dirty="0">
                <a:effectLst/>
                <a:ea typeface="MS Mincho" panose="02020609040205080304" pitchFamily="49" charset="-128"/>
              </a:rPr>
              <a:t>M. </a:t>
            </a:r>
            <a:r>
              <a:rPr lang="en-US" sz="1800" dirty="0" err="1">
                <a:effectLst/>
                <a:ea typeface="MS Mincho" panose="02020609040205080304" pitchFamily="49" charset="-128"/>
              </a:rPr>
              <a:t>Bembde</a:t>
            </a:r>
            <a:r>
              <a:rPr lang="en-US" sz="1800" dirty="0">
                <a:effectLst/>
                <a:ea typeface="MS Mincho" panose="02020609040205080304" pitchFamily="49" charset="-128"/>
              </a:rPr>
              <a:t>, A. Chavan, P. </a:t>
            </a:r>
            <a:r>
              <a:rPr lang="en-US" sz="1800" dirty="0" err="1">
                <a:effectLst/>
                <a:ea typeface="MS Mincho" panose="02020609040205080304" pitchFamily="49" charset="-128"/>
              </a:rPr>
              <a:t>Kamble</a:t>
            </a:r>
            <a:r>
              <a:rPr lang="en-US" sz="1800" dirty="0">
                <a:effectLst/>
                <a:ea typeface="MS Mincho" panose="02020609040205080304" pitchFamily="49" charset="-128"/>
              </a:rPr>
              <a:t>, A. </a:t>
            </a:r>
            <a:r>
              <a:rPr lang="en-US" sz="1800" dirty="0" err="1">
                <a:effectLst/>
                <a:ea typeface="MS Mincho" panose="02020609040205080304" pitchFamily="49" charset="-128"/>
              </a:rPr>
              <a:t>Yelmar</a:t>
            </a:r>
            <a:r>
              <a:rPr lang="en-US" sz="1800" dirty="0">
                <a:effectLst/>
                <a:ea typeface="MS Mincho" panose="02020609040205080304" pitchFamily="49" charset="-128"/>
              </a:rPr>
              <a:t> and R. Mane, "Automatic Pet Day–Care Robot," 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2022 OPJU International Technology Conference on Emerging Technologies for Sustainable Development (OTCON)</a:t>
            </a:r>
            <a:r>
              <a:rPr lang="en-US" sz="1800" dirty="0">
                <a:effectLst/>
                <a:ea typeface="MS Mincho" panose="02020609040205080304" pitchFamily="49" charset="-128"/>
              </a:rPr>
              <a:t>, </a:t>
            </a:r>
            <a:r>
              <a:rPr lang="en-US" sz="1800" dirty="0" err="1">
                <a:effectLst/>
                <a:ea typeface="MS Mincho" panose="02020609040205080304" pitchFamily="49" charset="-128"/>
              </a:rPr>
              <a:t>Raigarh</a:t>
            </a:r>
            <a:r>
              <a:rPr lang="en-US" sz="1800" dirty="0">
                <a:effectLst/>
                <a:ea typeface="MS Mincho" panose="02020609040205080304" pitchFamily="49" charset="-128"/>
              </a:rPr>
              <a:t>, Chhattisgarh, India, 2023.</a:t>
            </a:r>
            <a:endParaRPr lang="en-IN" sz="1800" dirty="0">
              <a:effectLst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67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B1C7B-EFC5-AF05-AFB9-1EAB2BD1C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A76D-BE1A-C874-F1F9-1E98E8F7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References: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51EF3-1952-4F8F-8900-54CC811D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815A-423C-429D-AFD4-7F074F0079DA}" type="datetime1">
              <a:rPr lang="en-IN" b="1" smtClean="0">
                <a:solidFill>
                  <a:schemeClr val="tx1"/>
                </a:solidFill>
              </a:rPr>
              <a:t>25-04-2025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90BF-2A9E-1550-A028-35C7487D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8072" y="6356350"/>
            <a:ext cx="728522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ECE, Sona College of Technology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AC288-286B-F3CB-9A1D-F0131B0C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13/ 14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DE638C8-0DCC-B7A2-063F-500F9C895D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6412" y="1752660"/>
            <a:ext cx="1036124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SzPct val="100000"/>
              <a:tabLst>
                <a:tab pos="228600" algn="l"/>
              </a:tabLst>
            </a:pPr>
            <a:r>
              <a:rPr lang="en-US" sz="1800" dirty="0">
                <a:effectLst/>
                <a:ea typeface="MS Mincho" panose="02020609040205080304" pitchFamily="49" charset="-128"/>
              </a:rPr>
              <a:t>S. Nithin Wilfred </a:t>
            </a:r>
            <a:r>
              <a:rPr lang="en-US" sz="1800" dirty="0" err="1">
                <a:effectLst/>
                <a:ea typeface="MS Mincho" panose="02020609040205080304" pitchFamily="49" charset="-128"/>
              </a:rPr>
              <a:t>Reyu</a:t>
            </a:r>
            <a:r>
              <a:rPr lang="en-US" sz="1800" dirty="0">
                <a:effectLst/>
                <a:ea typeface="MS Mincho" panose="02020609040205080304" pitchFamily="49" charset="-128"/>
              </a:rPr>
              <a:t> and J. Pearly Princess, "IoT based Pet Health Monitoring System for Sick Pets," 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2024 3rd International Conference on Applied Artificial Intelligence and Computing (ICAAIC)</a:t>
            </a:r>
            <a:r>
              <a:rPr lang="en-US" sz="1800" dirty="0">
                <a:effectLst/>
                <a:ea typeface="MS Mincho" panose="02020609040205080304" pitchFamily="49" charset="-128"/>
              </a:rPr>
              <a:t>, Salem, India, 2024, pp. 1648-1652,</a:t>
            </a:r>
            <a:endParaRPr lang="en-IN" sz="1800" dirty="0">
              <a:effectLst/>
              <a:ea typeface="MS Mincho" panose="02020609040205080304" pitchFamily="49" charset="-128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SzPct val="100000"/>
              <a:tabLst>
                <a:tab pos="228600" algn="l"/>
              </a:tabLst>
            </a:pPr>
            <a:r>
              <a:rPr lang="en-US" sz="1800" dirty="0">
                <a:effectLst/>
                <a:ea typeface="MS Mincho" panose="02020609040205080304" pitchFamily="49" charset="-128"/>
              </a:rPr>
              <a:t>M. Tauseef, E. Rathod, S. M. </a:t>
            </a:r>
            <a:r>
              <a:rPr lang="en-US" sz="1800" dirty="0" err="1">
                <a:effectLst/>
                <a:ea typeface="MS Mincho" panose="02020609040205080304" pitchFamily="49" charset="-128"/>
              </a:rPr>
              <a:t>Nandish</a:t>
            </a:r>
            <a:r>
              <a:rPr lang="en-US" sz="1800" dirty="0">
                <a:effectLst/>
                <a:ea typeface="MS Mincho" panose="02020609040205080304" pitchFamily="49" charset="-128"/>
              </a:rPr>
              <a:t> and M. G. Kushal, "Advancements in Pet Care Technology: A Comprehensive Survey," 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2024 4th International Conference on Data Engineering and Communication Systems (ICDECS)</a:t>
            </a:r>
            <a:r>
              <a:rPr lang="en-US" sz="1800" dirty="0">
                <a:effectLst/>
                <a:ea typeface="MS Mincho" panose="02020609040205080304" pitchFamily="49" charset="-128"/>
              </a:rPr>
              <a:t>, Bangalore, India, 2024, pp. 1-6.</a:t>
            </a:r>
            <a:endParaRPr lang="en-IN" sz="1800" dirty="0">
              <a:effectLst/>
              <a:ea typeface="MS Mincho" panose="02020609040205080304" pitchFamily="49" charset="-128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SzPct val="100000"/>
              <a:tabLst>
                <a:tab pos="228600" algn="l"/>
              </a:tabLst>
            </a:pPr>
            <a:r>
              <a:rPr lang="en-US" sz="1800" dirty="0">
                <a:effectLst/>
                <a:ea typeface="MS Mincho" panose="02020609040205080304" pitchFamily="49" charset="-128"/>
              </a:rPr>
              <a:t>Williams Evan, Zachary </a:t>
            </a:r>
            <a:r>
              <a:rPr lang="en-US" sz="1800" dirty="0" err="1">
                <a:effectLst/>
                <a:ea typeface="MS Mincho" panose="02020609040205080304" pitchFamily="49" charset="-128"/>
              </a:rPr>
              <a:t>Cleghern</a:t>
            </a:r>
            <a:r>
              <a:rPr lang="en-US" sz="1800" dirty="0">
                <a:effectLst/>
                <a:ea typeface="MS Mincho" panose="02020609040205080304" pitchFamily="49" charset="-128"/>
              </a:rPr>
              <a:t>, Marc Foster, Timothy Holder, David Roberts and Alper Bozkurt, "A smart collar for assessment of activity levels and environmental conditions for guide dogs", 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2020 42nd Annual International Conference of the IEEE Engineering in Medicine &amp; Biology Society (EMBC)</a:t>
            </a:r>
            <a:r>
              <a:rPr lang="en-US" sz="1800" dirty="0">
                <a:effectLst/>
                <a:ea typeface="MS Mincho" panose="02020609040205080304" pitchFamily="49" charset="-128"/>
              </a:rPr>
              <a:t>, pp. 4628-4631.</a:t>
            </a:r>
            <a:endParaRPr lang="en-IN" sz="1800" dirty="0">
              <a:effectLst/>
              <a:ea typeface="MS Mincho" panose="02020609040205080304" pitchFamily="49" charset="-128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SzPct val="100000"/>
              <a:tabLst>
                <a:tab pos="228600" algn="l"/>
              </a:tabLst>
            </a:pPr>
            <a:r>
              <a:rPr lang="en-US" sz="1800" dirty="0">
                <a:effectLst/>
                <a:ea typeface="MS Mincho" panose="02020609040205080304" pitchFamily="49" charset="-128"/>
              </a:rPr>
              <a:t>Darwis Dedi, Abhishek R. Mehta, Novi Eka Wati, </a:t>
            </a:r>
            <a:r>
              <a:rPr lang="en-US" sz="1800" dirty="0" err="1">
                <a:effectLst/>
                <a:ea typeface="MS Mincho" panose="02020609040205080304" pitchFamily="49" charset="-128"/>
              </a:rPr>
              <a:t>Selamet</a:t>
            </a:r>
            <a:r>
              <a:rPr lang="en-US" sz="1800" dirty="0">
                <a:effectLst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ea typeface="MS Mincho" panose="02020609040205080304" pitchFamily="49" charset="-128"/>
              </a:rPr>
              <a:t>Samsugi</a:t>
            </a:r>
            <a:r>
              <a:rPr lang="en-US" sz="1800" dirty="0">
                <a:effectLst/>
                <a:ea typeface="MS Mincho" panose="02020609040205080304" pitchFamily="49" charset="-128"/>
              </a:rPr>
              <a:t> and Priya R. Swaminarayan, "Digital Smart Collar: Monitoring Cow Health Using Internet of Things", 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2022 International Symposium on Electronics and Smart Devices (ISESD)</a:t>
            </a:r>
            <a:r>
              <a:rPr lang="en-US" sz="1800" dirty="0">
                <a:effectLst/>
                <a:ea typeface="MS Mincho" panose="02020609040205080304" pitchFamily="49" charset="-128"/>
              </a:rPr>
              <a:t>, pp. 1-5, 2022.</a:t>
            </a:r>
            <a:endParaRPr lang="en-IN" sz="1800" dirty="0">
              <a:effectLst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13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65911-DC1B-F2FF-C675-9DCD2970E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DDD0-8BE3-F872-3613-D309D0E7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1370"/>
            <a:ext cx="10515600" cy="1325563"/>
          </a:xfrm>
        </p:spPr>
        <p:txBody>
          <a:bodyPr/>
          <a:lstStyle/>
          <a:p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A231-2F02-93C0-2979-3549FF95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815A-423C-429D-AFD4-7F074F0079DA}" type="datetime1">
              <a:rPr lang="en-IN" b="1" smtClean="0">
                <a:solidFill>
                  <a:schemeClr val="tx1"/>
                </a:solidFill>
              </a:rPr>
              <a:t>25-04-2025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7BC06-7DB9-8479-DF0E-EB71C2BB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8072" y="6356350"/>
            <a:ext cx="728522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ECE, Sona College of Technology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F2474-F7B4-6785-5142-1F3968A9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14/ 14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FF5F3E-D4A0-04E2-0DD6-55106060C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72854" y="1258529"/>
            <a:ext cx="2846292" cy="40298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A05B9D-A88B-86F3-1680-FE16078F8CB9}"/>
              </a:ext>
            </a:extLst>
          </p:cNvPr>
          <p:cNvSpPr txBox="1"/>
          <p:nvPr/>
        </p:nvSpPr>
        <p:spPr>
          <a:xfrm>
            <a:off x="2209800" y="2903147"/>
            <a:ext cx="2674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</a:t>
            </a:r>
            <a:endParaRPr lang="en-IN" sz="6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2F591-12A3-6D0A-6FE9-3036F3943D63}"/>
              </a:ext>
            </a:extLst>
          </p:cNvPr>
          <p:cNvSpPr txBox="1"/>
          <p:nvPr/>
        </p:nvSpPr>
        <p:spPr>
          <a:xfrm>
            <a:off x="7507608" y="2921168"/>
            <a:ext cx="2743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YOU!!</a:t>
            </a:r>
            <a:endParaRPr lang="en-IN" sz="6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B403F5-7452-0691-44CF-EFD28920C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8303" t="-1174" r="-7667" b="1174"/>
          <a:stretch/>
        </p:blipFill>
        <p:spPr>
          <a:xfrm>
            <a:off x="7519146" y="3810202"/>
            <a:ext cx="2003898" cy="14957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9A7C6-CE50-6B7F-A054-598A8A4413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b="13625"/>
          <a:stretch/>
        </p:blipFill>
        <p:spPr>
          <a:xfrm>
            <a:off x="2049420" y="3775374"/>
            <a:ext cx="2623434" cy="15130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6C708D-921B-922B-1C94-97B5EAA1B5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519146" y="1258529"/>
            <a:ext cx="1826269" cy="17804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A370B75-D61B-F0F8-661E-CB98EE9D24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8159"/>
          <a:stretch/>
        </p:blipFill>
        <p:spPr>
          <a:xfrm>
            <a:off x="2043651" y="1258529"/>
            <a:ext cx="2623434" cy="182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1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4914-6994-C9C0-D592-D206E2F6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8869-B8EB-925F-8570-D32175ED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IoT-based Pet Health Monitoring System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tracks a pet’s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heart rate, temperature, and location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real-time. It uses IoT sensors to collect biometric data and provide instant health insights. The system helps pet owners monitor their pet’s well-being remotely, ensuring timely intervention in case of abnormalities.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B243D-4DB1-C092-FAD7-C9E20AAC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815A-423C-429D-AFD4-7F074F0079DA}" type="datetime1">
              <a:rPr lang="en-IN" b="1" smtClean="0">
                <a:solidFill>
                  <a:schemeClr val="tx1"/>
                </a:solidFill>
              </a:rPr>
              <a:t>25-04-2025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D86F9-6CCB-906B-EAEC-2BB6AAC1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8072" y="6356350"/>
            <a:ext cx="728522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– 1,Department of ECE, Sona College of Technology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BB0C-602A-47A3-7F93-7D3A6BFE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2 / 14</a:t>
            </a:r>
          </a:p>
        </p:txBody>
      </p:sp>
    </p:spTree>
    <p:extLst>
      <p:ext uri="{BB962C8B-B14F-4D97-AF65-F5344CB8AC3E}">
        <p14:creationId xmlns:p14="http://schemas.microsoft.com/office/powerpoint/2010/main" val="386813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4914-6994-C9C0-D592-D206E2F6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Identified 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8869-B8EB-925F-8570-D32175ED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Pets often suffer from unnoticed health issues due to a lack of continuous monitoring. This project addresses the need for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Pet Health Monitoring System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tracks vital signs like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 rate, temperature, and location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By providing instant health insights, the system enables early detection of abnormalities, ensuring timely medical attention and improved pet well-being.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B243D-4DB1-C092-FAD7-C9E20AAC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815A-423C-429D-AFD4-7F074F0079DA}" type="datetime1">
              <a:rPr lang="en-IN" b="1" smtClean="0"/>
              <a:t>25-04-2025</a:t>
            </a:fld>
            <a:endParaRPr lang="en-IN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D86F9-6CCB-906B-EAEC-2BB6AAC1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8072" y="6356350"/>
            <a:ext cx="728522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ECE, Sona College of Technology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BB0C-602A-47A3-7F93-7D3A6BFE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3 / 14</a:t>
            </a:r>
          </a:p>
        </p:txBody>
      </p:sp>
    </p:spTree>
    <p:extLst>
      <p:ext uri="{BB962C8B-B14F-4D97-AF65-F5344CB8AC3E}">
        <p14:creationId xmlns:p14="http://schemas.microsoft.com/office/powerpoint/2010/main" val="312674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DB58D-9512-7C02-B57B-C690A366E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EA14-DE43-FDC7-54D4-294807CD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Existing method :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48299-2B2E-E86B-F803-2C178CE3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815A-423C-429D-AFD4-7F074F0079DA}" type="datetime1">
              <a:rPr lang="en-IN" b="1" smtClean="0">
                <a:solidFill>
                  <a:schemeClr val="tx1"/>
                </a:solidFill>
              </a:rPr>
              <a:t>25-04-2025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BC43F-4B08-8A4B-BBDC-997DD4E8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8072" y="6356350"/>
            <a:ext cx="728522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ECE, Sona College of Technology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4CE3D-4245-B19B-8F9E-D71558A8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4 / 14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8864AF6-0B21-6C42-087B-B0E076002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2052" y="1408455"/>
            <a:ext cx="10731910" cy="433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400" b="1" dirty="0"/>
              <a:t>Manual Checkups (Vet Visits)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What it is:</a:t>
            </a:r>
            <a:r>
              <a:rPr lang="en-US" sz="2400" dirty="0"/>
              <a:t> Traditional method where pets are taken to a vet for routine checkups or if any illness is suspected.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Drawbacks: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Time-consuming and costly.</a:t>
            </a:r>
          </a:p>
          <a:p>
            <a:pPr>
              <a:buNone/>
            </a:pPr>
            <a:r>
              <a:rPr lang="en-US" sz="2400" b="1" dirty="0"/>
              <a:t>Camera-based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What it is:</a:t>
            </a:r>
            <a:r>
              <a:rPr lang="en-US" sz="2400" dirty="0"/>
              <a:t> CCTV or smart cameras for tracking movement and behavior remotely.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Drawbacks: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Cannot track internal health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7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5FD5D-0295-1A6F-96C9-C8C267ED2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629F-12B5-C1D4-2FA9-F4773BFD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Proposed Work :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F579-808C-D4F6-6E57-3CC7FF7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815A-423C-429D-AFD4-7F074F0079DA}" type="datetime1">
              <a:rPr lang="en-IN" b="1" smtClean="0">
                <a:solidFill>
                  <a:schemeClr val="tx1"/>
                </a:solidFill>
              </a:rPr>
              <a:t>25-04-2025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1133-AE2E-BD4F-E977-F658D11B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8072" y="6356350"/>
            <a:ext cx="728522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- 1, Department of ECE, Sona College of Technology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D9FF3-EAB1-2900-7918-5A970B5E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5/ 14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835B0F2-3AC0-8A45-50E6-1C50876A29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2554" y="1504663"/>
            <a:ext cx="1036124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Sensor Setup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Integrate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pulse sensor, NTC temperature sensor, Respiratory rate sensor and GPS module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monitor pet health and location.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Real-Time Data Monitoring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Continuously collect and display health readings on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16x2 LCD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Abnormality Detection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Establish thresholds for vital signs and trigger alerts when readings exceed normal limits.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Testing &amp; Validation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Test the system for accuracy and reliability in real-world scenarios.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Implement the system on pets for continuous health monitoring and alerts. </a:t>
            </a:r>
          </a:p>
        </p:txBody>
      </p:sp>
    </p:spTree>
    <p:extLst>
      <p:ext uri="{BB962C8B-B14F-4D97-AF65-F5344CB8AC3E}">
        <p14:creationId xmlns:p14="http://schemas.microsoft.com/office/powerpoint/2010/main" val="182115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A0CD-F975-63E8-3D3A-0F2595B75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DA47-54DF-EF99-6FD9-02F71E7B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27" y="423306"/>
            <a:ext cx="10515600" cy="1325563"/>
          </a:xfrm>
        </p:spPr>
        <p:txBody>
          <a:bodyPr/>
          <a:lstStyle/>
          <a:p>
            <a:r>
              <a:rPr lang="en-US" b="1" dirty="0"/>
              <a:t>Work flow :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8E06-0FD1-3BCB-9F3A-56828176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815A-423C-429D-AFD4-7F074F0079DA}" type="datetime1">
              <a:rPr lang="en-IN" b="1" smtClean="0">
                <a:solidFill>
                  <a:schemeClr val="tx1"/>
                </a:solidFill>
              </a:rPr>
              <a:t>25-04-2025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5BDD-D0B4-BAFB-00EC-CD5AD122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8072" y="6356350"/>
            <a:ext cx="728522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-1, Department of ECE, Sona College of Technology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4B1B9-3EDB-F6DB-EE19-DAAD5594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6/ 14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A7C782-3AAC-9131-335D-725B28BAB74C}"/>
              </a:ext>
            </a:extLst>
          </p:cNvPr>
          <p:cNvSpPr/>
          <p:nvPr/>
        </p:nvSpPr>
        <p:spPr>
          <a:xfrm>
            <a:off x="2938072" y="2133600"/>
            <a:ext cx="1624096" cy="3392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Micro-controller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DC86CC-B1E9-01CC-125B-8C89CC375C8C}"/>
              </a:ext>
            </a:extLst>
          </p:cNvPr>
          <p:cNvSpPr/>
          <p:nvPr/>
        </p:nvSpPr>
        <p:spPr>
          <a:xfrm>
            <a:off x="681327" y="2224306"/>
            <a:ext cx="1740310" cy="589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Temperature sensor(NTC thermistors)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50556A-08EF-5A3B-ACCA-B9275A589AD6}"/>
              </a:ext>
            </a:extLst>
          </p:cNvPr>
          <p:cNvSpPr/>
          <p:nvPr/>
        </p:nvSpPr>
        <p:spPr>
          <a:xfrm>
            <a:off x="681327" y="3138616"/>
            <a:ext cx="1740310" cy="589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Pulse Sensor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678271-F7FA-A9DE-9B12-46EBF3F99799}"/>
              </a:ext>
            </a:extLst>
          </p:cNvPr>
          <p:cNvSpPr/>
          <p:nvPr/>
        </p:nvSpPr>
        <p:spPr>
          <a:xfrm>
            <a:off x="681327" y="4099476"/>
            <a:ext cx="1740310" cy="589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MPU6050 sensor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FD809-D7D0-7045-2071-ACAB47DDD102}"/>
              </a:ext>
            </a:extLst>
          </p:cNvPr>
          <p:cNvSpPr/>
          <p:nvPr/>
        </p:nvSpPr>
        <p:spPr>
          <a:xfrm>
            <a:off x="681327" y="5003954"/>
            <a:ext cx="1740310" cy="589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 Module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05E0E2-0D05-671E-008E-0E57301622B5}"/>
              </a:ext>
            </a:extLst>
          </p:cNvPr>
          <p:cNvSpPr/>
          <p:nvPr/>
        </p:nvSpPr>
        <p:spPr>
          <a:xfrm>
            <a:off x="4879700" y="2192043"/>
            <a:ext cx="1491602" cy="1276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Monitoring Screen / cloud platform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128650-6CCF-788F-CFC4-5210FC5E28B1}"/>
              </a:ext>
            </a:extLst>
          </p:cNvPr>
          <p:cNvSpPr/>
          <p:nvPr/>
        </p:nvSpPr>
        <p:spPr>
          <a:xfrm>
            <a:off x="4916129" y="3728551"/>
            <a:ext cx="1415845" cy="9608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Alert Generation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71861B-6D72-6C4C-41BE-8800C87EC986}"/>
              </a:ext>
            </a:extLst>
          </p:cNvPr>
          <p:cNvCxnSpPr>
            <a:stCxn id="15" idx="3"/>
          </p:cNvCxnSpPr>
          <p:nvPr/>
        </p:nvCxnSpPr>
        <p:spPr>
          <a:xfrm flipV="1">
            <a:off x="2421637" y="2517058"/>
            <a:ext cx="516435" cy="2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711CAA-E634-FCB9-2A82-760DDA909F66}"/>
              </a:ext>
            </a:extLst>
          </p:cNvPr>
          <p:cNvCxnSpPr/>
          <p:nvPr/>
        </p:nvCxnSpPr>
        <p:spPr>
          <a:xfrm flipV="1">
            <a:off x="2421636" y="3426784"/>
            <a:ext cx="516435" cy="2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635AE6-4D2E-4C7C-4836-46E51EF65920}"/>
              </a:ext>
            </a:extLst>
          </p:cNvPr>
          <p:cNvCxnSpPr/>
          <p:nvPr/>
        </p:nvCxnSpPr>
        <p:spPr>
          <a:xfrm flipV="1">
            <a:off x="2401650" y="4392227"/>
            <a:ext cx="516435" cy="2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5C58A6-68CE-115F-5DE5-0E0D9D629BAE}"/>
              </a:ext>
            </a:extLst>
          </p:cNvPr>
          <p:cNvCxnSpPr>
            <a:cxnSpLocks/>
          </p:cNvCxnSpPr>
          <p:nvPr/>
        </p:nvCxnSpPr>
        <p:spPr>
          <a:xfrm>
            <a:off x="2401650" y="5298921"/>
            <a:ext cx="516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1370CF-43DB-3B18-FA48-CA3D7E6C5DB8}"/>
              </a:ext>
            </a:extLst>
          </p:cNvPr>
          <p:cNvCxnSpPr>
            <a:cxnSpLocks/>
          </p:cNvCxnSpPr>
          <p:nvPr/>
        </p:nvCxnSpPr>
        <p:spPr>
          <a:xfrm>
            <a:off x="4562168" y="2903061"/>
            <a:ext cx="316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FE2E59-7B7A-3DEE-18D0-E785496A7D0A}"/>
              </a:ext>
            </a:extLst>
          </p:cNvPr>
          <p:cNvCxnSpPr>
            <a:cxnSpLocks/>
          </p:cNvCxnSpPr>
          <p:nvPr/>
        </p:nvCxnSpPr>
        <p:spPr>
          <a:xfrm>
            <a:off x="4562168" y="4295067"/>
            <a:ext cx="363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5881707E-4AA8-237C-84C5-C4B4F05FEE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749" t="5299"/>
          <a:stretch/>
        </p:blipFill>
        <p:spPr>
          <a:xfrm>
            <a:off x="6685935" y="1771914"/>
            <a:ext cx="5153463" cy="397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4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D77A-7180-84CD-B424-ECC7CE24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Output :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1572-D303-77E9-ABFE-FB3314A1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8AA2-C0AE-44D2-8001-EF9E6D5E1721}" type="datetime1">
              <a:rPr lang="en-IN" b="1" smtClean="0">
                <a:solidFill>
                  <a:schemeClr val="tx1"/>
                </a:solidFill>
              </a:rPr>
              <a:t>25-04-2025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DEC3-8AAF-9654-89D8-7718890D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089" y="6356350"/>
            <a:ext cx="7055633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- 1, Department of ECE, Sona College of Technology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9A47D-1A20-C0DB-E999-1706968F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/ 14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FC0433-D080-8E1E-525A-A593E77E5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5511"/>
            <a:ext cx="6157070" cy="477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2A9E56-8BE1-6640-3481-3B3B89B78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67" r="24949"/>
          <a:stretch/>
        </p:blipFill>
        <p:spPr>
          <a:xfrm>
            <a:off x="6375725" y="1435510"/>
            <a:ext cx="4901875" cy="3986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860DE1-F1BD-E72A-552C-242C938C0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058" y="4759708"/>
            <a:ext cx="3092979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1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1F28F-5D65-62A2-92DE-4EF3CE419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BD48-13FE-4A1A-C084-6519F8A3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82" y="424118"/>
            <a:ext cx="10515600" cy="1325563"/>
          </a:xfrm>
        </p:spPr>
        <p:txBody>
          <a:bodyPr/>
          <a:lstStyle/>
          <a:p>
            <a:r>
              <a:rPr lang="en-US" b="1" dirty="0"/>
              <a:t>Hardware &amp; Coding :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797D-FC3A-4A46-8110-F5072BE8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8AA2-C0AE-44D2-8001-EF9E6D5E1721}" type="datetime1">
              <a:rPr lang="en-IN" b="1" smtClean="0">
                <a:solidFill>
                  <a:schemeClr val="tx1"/>
                </a:solidFill>
              </a:rPr>
              <a:t>25-04-2025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84297-A068-7F0D-BB1B-D88AD96C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089" y="6356350"/>
            <a:ext cx="7055633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- 1, Department of ECE, Sona College of Technology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D754-0618-5921-AE3A-709B8633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 14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8767FF-5E18-094C-7BDA-6D9D5752A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" t="1845" r="15192"/>
          <a:stretch/>
        </p:blipFill>
        <p:spPr>
          <a:xfrm>
            <a:off x="838200" y="1399303"/>
            <a:ext cx="5341019" cy="38609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DE6474-F999-A129-750C-EBE1F66C9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19" y="1399302"/>
            <a:ext cx="4911568" cy="38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5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373C0-1334-7575-AC72-EBA1E53B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9396-8362-888B-2B71-2E666F14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374958"/>
            <a:ext cx="10515600" cy="1325563"/>
          </a:xfrm>
        </p:spPr>
        <p:txBody>
          <a:bodyPr/>
          <a:lstStyle/>
          <a:p>
            <a:r>
              <a:rPr lang="en-US" b="1" dirty="0"/>
              <a:t>Results &amp; real time data collected :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BF40-A8DF-7AFC-1812-33B0CD5E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8AA2-C0AE-44D2-8001-EF9E6D5E1721}" type="datetime1">
              <a:rPr lang="en-IN" b="1" smtClean="0">
                <a:solidFill>
                  <a:schemeClr val="tx1"/>
                </a:solidFill>
              </a:rPr>
              <a:t>25-04-2025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E30D8-86C7-F447-4C15-E385E3FA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089" y="6356350"/>
            <a:ext cx="7055633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- 1, Department of ECE, Sona College of Technology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47BD2-65D9-A8D5-CC82-54053017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/ 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1697B-752A-624E-324E-2572B5E3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6851"/>
            <a:ext cx="6555658" cy="4916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537622-7D99-6A9C-826C-4914D744E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58" y="1356851"/>
            <a:ext cx="2918713" cy="2514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251D25-DD75-7507-8373-8348F157F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59" y="3919389"/>
            <a:ext cx="3136490" cy="23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1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1177</Words>
  <Application>Microsoft Office PowerPoint</Application>
  <PresentationFormat>Widescreen</PresentationFormat>
  <Paragraphs>122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MS Mincho</vt:lpstr>
      <vt:lpstr>Arial</vt:lpstr>
      <vt:lpstr>Calibri</vt:lpstr>
      <vt:lpstr>Calibri Light</vt:lpstr>
      <vt:lpstr>Times New Roman</vt:lpstr>
      <vt:lpstr>Office Theme</vt:lpstr>
      <vt:lpstr>Real Time Monitoring of Pet-Health via IoT-Enabled Smart Systems.</vt:lpstr>
      <vt:lpstr>Introduction :</vt:lpstr>
      <vt:lpstr>Problem Identified :</vt:lpstr>
      <vt:lpstr> Existing method :</vt:lpstr>
      <vt:lpstr> Proposed Work :</vt:lpstr>
      <vt:lpstr>Work flow :</vt:lpstr>
      <vt:lpstr>Proposed Output :</vt:lpstr>
      <vt:lpstr>Hardware &amp; Coding :</vt:lpstr>
      <vt:lpstr>Results &amp; real time data collected :</vt:lpstr>
      <vt:lpstr>Results &amp; real time data collected :</vt:lpstr>
      <vt:lpstr>Threshold Values :</vt:lpstr>
      <vt:lpstr>Conference/publication status :</vt:lpstr>
      <vt:lpstr> References:</vt:lpstr>
      <vt:lpstr> References: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Student Register No: XXXXXXXXX M.E-VLSI Design</dc:title>
  <dc:creator>ThiyaneswaranB</dc:creator>
  <cp:lastModifiedBy>Sooryaganesh S</cp:lastModifiedBy>
  <cp:revision>14</cp:revision>
  <dcterms:created xsi:type="dcterms:W3CDTF">2024-08-29T06:39:50Z</dcterms:created>
  <dcterms:modified xsi:type="dcterms:W3CDTF">2025-04-25T04:52:13Z</dcterms:modified>
</cp:coreProperties>
</file>