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87" r:id="rId2"/>
    <p:sldId id="258" r:id="rId3"/>
    <p:sldId id="600" r:id="rId4"/>
    <p:sldId id="626" r:id="rId5"/>
    <p:sldId id="627" r:id="rId6"/>
    <p:sldId id="628" r:id="rId7"/>
    <p:sldId id="602" r:id="rId8"/>
    <p:sldId id="615" r:id="rId9"/>
    <p:sldId id="603" r:id="rId10"/>
    <p:sldId id="604" r:id="rId11"/>
    <p:sldId id="606" r:id="rId12"/>
    <p:sldId id="607" r:id="rId13"/>
    <p:sldId id="613" r:id="rId14"/>
    <p:sldId id="608" r:id="rId15"/>
    <p:sldId id="609" r:id="rId16"/>
    <p:sldId id="610" r:id="rId17"/>
    <p:sldId id="614" r:id="rId18"/>
    <p:sldId id="621" r:id="rId19"/>
    <p:sldId id="612" r:id="rId20"/>
    <p:sldId id="616" r:id="rId21"/>
    <p:sldId id="617" r:id="rId22"/>
    <p:sldId id="618" r:id="rId23"/>
    <p:sldId id="619" r:id="rId24"/>
    <p:sldId id="620" r:id="rId25"/>
    <p:sldId id="622" r:id="rId26"/>
    <p:sldId id="623" r:id="rId27"/>
    <p:sldId id="624" r:id="rId28"/>
    <p:sldId id="625" r:id="rId29"/>
    <p:sldId id="6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D13DB5"/>
    <a:srgbClr val="A50021"/>
    <a:srgbClr val="004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2604" autoAdjust="0"/>
  </p:normalViewPr>
  <p:slideViewPr>
    <p:cSldViewPr>
      <p:cViewPr varScale="1">
        <p:scale>
          <a:sx n="76" d="100"/>
          <a:sy n="76" d="100"/>
        </p:scale>
        <p:origin x="1666" y="62"/>
      </p:cViewPr>
      <p:guideLst>
        <p:guide orient="horz" pos="2160"/>
        <p:guide pos="2880"/>
      </p:guideLst>
    </p:cSldViewPr>
  </p:slideViewPr>
  <p:outlineViewPr>
    <p:cViewPr>
      <p:scale>
        <a:sx n="33" d="100"/>
        <a:sy n="33" d="100"/>
      </p:scale>
      <p:origin x="132" y="144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36217-9F79-4C47-8225-070FF98C05B7}" type="datetimeFigureOut">
              <a:rPr lang="en-US" smtClean="0"/>
              <a:pPr/>
              <a:t>8/7/2023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0E4C5-94F9-4250-B878-6AE2BF88B535}" type="slidenum">
              <a:rPr lang="en-IN" smtClean="0"/>
              <a:pPr/>
              <a:t>‹#›</a:t>
            </a:fld>
            <a:endParaRPr lang="en-IN"/>
          </a:p>
        </p:txBody>
      </p:sp>
    </p:spTree>
    <p:extLst>
      <p:ext uri="{BB962C8B-B14F-4D97-AF65-F5344CB8AC3E}">
        <p14:creationId xmlns:p14="http://schemas.microsoft.com/office/powerpoint/2010/main" val="1291918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Hai</a:t>
            </a:r>
            <a:endParaRPr lang="en-US" dirty="0"/>
          </a:p>
        </p:txBody>
      </p:sp>
      <p:sp>
        <p:nvSpPr>
          <p:cNvPr id="4" name="Slide Number Placeholder 3"/>
          <p:cNvSpPr>
            <a:spLocks noGrp="1"/>
          </p:cNvSpPr>
          <p:nvPr>
            <p:ph type="sldNum" sz="quarter" idx="10"/>
          </p:nvPr>
        </p:nvSpPr>
        <p:spPr/>
        <p:txBody>
          <a:bodyPr/>
          <a:lstStyle/>
          <a:p>
            <a:fld id="{F78A7AEB-C0C2-414E-99D8-E9DA530A621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44015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20E4C5-94F9-4250-B878-6AE2BF88B535}" type="slidenum">
              <a:rPr lang="en-IN" smtClean="0"/>
              <a:pPr/>
              <a:t>28</a:t>
            </a:fld>
            <a:endParaRPr lang="en-IN"/>
          </a:p>
        </p:txBody>
      </p:sp>
    </p:spTree>
    <p:extLst>
      <p:ext uri="{BB962C8B-B14F-4D97-AF65-F5344CB8AC3E}">
        <p14:creationId xmlns:p14="http://schemas.microsoft.com/office/powerpoint/2010/main" val="2567763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819400" y="304800"/>
            <a:ext cx="6096000" cy="1470025"/>
          </a:xfrm>
        </p:spPr>
        <p:txBody>
          <a:bodyPr/>
          <a:lstStyle>
            <a:lvl1pPr algn="ctr">
              <a:defRPr sz="3600">
                <a:solidFill>
                  <a:srgbClr val="660066"/>
                </a:solidFill>
                <a:latin typeface="Book Antiqua" pitchFamily="18" charset="0"/>
              </a:defRPr>
            </a:lvl1pPr>
          </a:lstStyle>
          <a:p>
            <a:r>
              <a:rPr lang="en-US"/>
              <a:t>Click to edit Master title style</a:t>
            </a:r>
          </a:p>
        </p:txBody>
      </p:sp>
      <p:sp>
        <p:nvSpPr>
          <p:cNvPr id="11267" name="Rectangle 3"/>
          <p:cNvSpPr>
            <a:spLocks noGrp="1" noChangeArrowheads="1"/>
          </p:cNvSpPr>
          <p:nvPr>
            <p:ph type="subTitle" idx="1"/>
          </p:nvPr>
        </p:nvSpPr>
        <p:spPr>
          <a:xfrm>
            <a:off x="3276600" y="2514600"/>
            <a:ext cx="5562600" cy="990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7010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Arial" charset="0"/>
                <a:cs typeface="+mn-cs"/>
              </a:defRPr>
            </a:lvl1pPr>
          </a:lstStyle>
          <a:p>
            <a:pPr>
              <a:defRPr/>
            </a:pPr>
            <a:fld id="{6C3A50EF-E612-427B-92EA-67A6E53B77EB}" type="datetime1">
              <a:rPr lang="en-US" smtClean="0">
                <a:solidFill>
                  <a:srgbClr val="000000"/>
                </a:solidFill>
              </a:rPr>
              <a:t>8/7/2023</a:t>
            </a:fld>
            <a:endParaRPr lang="en-US">
              <a:solidFill>
                <a:srgbClr val="000000"/>
              </a:solidFill>
            </a:endParaRPr>
          </a:p>
        </p:txBody>
      </p:sp>
    </p:spTree>
    <p:extLst>
      <p:ext uri="{BB962C8B-B14F-4D97-AF65-F5344CB8AC3E}">
        <p14:creationId xmlns:p14="http://schemas.microsoft.com/office/powerpoint/2010/main" val="277898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E61BB7A7-9EB1-4533-9FA9-48E2B725BA5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667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0"/>
            <a:ext cx="2152650" cy="59436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0" y="0"/>
            <a:ext cx="63055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40A496B5-0038-4221-8C34-989D1ABE48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4170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87E752B7-FE85-4AA7-AC32-33EA3440E29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869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99F49ABD-D909-480F-BBA3-D9099ABAA3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755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81000" y="14176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572000" y="14176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B49F318A-653E-4BD9-8AE4-A5B6536DFC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550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A201112B-B59E-4CAD-94CA-7DA8E88440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9800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4A3830F4-62CB-4D63-A122-DBA51EA163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1164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3714F827-AF2B-414C-A146-DCDBD6BF83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896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5DBA5B11-3A4E-4CC7-9832-42B9DCC06DF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1387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0DF1A3C3-8A98-4BB6-9F86-A3E0980AE9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420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417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p:txBody>
      </p:sp>
      <p:sp>
        <p:nvSpPr>
          <p:cNvPr id="9221"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charset="0"/>
                <a:cs typeface="+mn-cs"/>
              </a:defRPr>
            </a:lvl1pPr>
          </a:lstStyle>
          <a:p>
            <a:pPr>
              <a:defRPr/>
            </a:pPr>
            <a:endParaRPr lang="en-US">
              <a:solidFill>
                <a:srgbClr val="000000"/>
              </a:solidFill>
            </a:endParaRPr>
          </a:p>
        </p:txBody>
      </p:sp>
      <p:sp>
        <p:nvSpPr>
          <p:cNvPr id="9222"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a:latin typeface="Arial" charset="0"/>
                <a:cs typeface="+mn-cs"/>
              </a:defRPr>
            </a:lvl1pPr>
          </a:lstStyle>
          <a:p>
            <a:pPr>
              <a:defRPr/>
            </a:pPr>
            <a:fld id="{B01FBE77-E6E9-4D0A-8805-DB2C93FEABB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0215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Arial" charset="0"/>
        </a:defRPr>
      </a:lvl2pPr>
      <a:lvl3pPr algn="l" rtl="0" eaLnBrk="0" fontAlgn="base" hangingPunct="0">
        <a:spcBef>
          <a:spcPct val="0"/>
        </a:spcBef>
        <a:spcAft>
          <a:spcPct val="0"/>
        </a:spcAft>
        <a:defRPr sz="3200" b="1">
          <a:solidFill>
            <a:srgbClr val="800000"/>
          </a:solidFill>
          <a:latin typeface="Arial" charset="0"/>
        </a:defRPr>
      </a:lvl3pPr>
      <a:lvl4pPr algn="l" rtl="0" eaLnBrk="0" fontAlgn="base" hangingPunct="0">
        <a:spcBef>
          <a:spcPct val="0"/>
        </a:spcBef>
        <a:spcAft>
          <a:spcPct val="0"/>
        </a:spcAft>
        <a:defRPr sz="3200" b="1">
          <a:solidFill>
            <a:srgbClr val="800000"/>
          </a:solidFill>
          <a:latin typeface="Arial" charset="0"/>
        </a:defRPr>
      </a:lvl4pPr>
      <a:lvl5pPr algn="l" rtl="0" eaLnBrk="0" fontAlgn="base" hangingPunct="0">
        <a:spcBef>
          <a:spcPct val="0"/>
        </a:spcBef>
        <a:spcAft>
          <a:spcPct val="0"/>
        </a:spcAft>
        <a:defRPr sz="3200" b="1">
          <a:solidFill>
            <a:srgbClr val="800000"/>
          </a:solidFill>
          <a:latin typeface="Arial" charset="0"/>
        </a:defRPr>
      </a:lvl5pPr>
      <a:lvl6pPr marL="457200" algn="l" rtl="0" fontAlgn="base">
        <a:spcBef>
          <a:spcPct val="0"/>
        </a:spcBef>
        <a:spcAft>
          <a:spcPct val="0"/>
        </a:spcAft>
        <a:defRPr sz="3200" b="1">
          <a:solidFill>
            <a:srgbClr val="800000"/>
          </a:solidFill>
          <a:latin typeface="Arial" charset="0"/>
        </a:defRPr>
      </a:lvl6pPr>
      <a:lvl7pPr marL="914400" algn="l" rtl="0" fontAlgn="base">
        <a:spcBef>
          <a:spcPct val="0"/>
        </a:spcBef>
        <a:spcAft>
          <a:spcPct val="0"/>
        </a:spcAft>
        <a:defRPr sz="3200" b="1">
          <a:solidFill>
            <a:srgbClr val="800000"/>
          </a:solidFill>
          <a:latin typeface="Arial" charset="0"/>
        </a:defRPr>
      </a:lvl7pPr>
      <a:lvl8pPr marL="1371600" algn="l" rtl="0" fontAlgn="base">
        <a:spcBef>
          <a:spcPct val="0"/>
        </a:spcBef>
        <a:spcAft>
          <a:spcPct val="0"/>
        </a:spcAft>
        <a:defRPr sz="3200" b="1">
          <a:solidFill>
            <a:srgbClr val="800000"/>
          </a:solidFill>
          <a:latin typeface="Arial" charset="0"/>
        </a:defRPr>
      </a:lvl8pPr>
      <a:lvl9pPr marL="1828800" algn="l" rtl="0" fontAlgn="base">
        <a:spcBef>
          <a:spcPct val="0"/>
        </a:spcBef>
        <a:spcAft>
          <a:spcPct val="0"/>
        </a:spcAft>
        <a:defRPr sz="3200" b="1">
          <a:solidFill>
            <a:srgbClr val="800000"/>
          </a:solidFill>
          <a:latin typeface="Arial" charset="0"/>
        </a:defRPr>
      </a:lvl9pPr>
    </p:titleStyle>
    <p:bodyStyle>
      <a:lvl1pPr marL="342900" indent="-342900" algn="l" rtl="0" eaLnBrk="0" fontAlgn="base" hangingPunct="0">
        <a:lnSpc>
          <a:spcPct val="120000"/>
        </a:lnSpc>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76409" y="207580"/>
            <a:ext cx="6160087" cy="5432648"/>
          </a:xfrm>
        </p:spPr>
        <p:txBody>
          <a:bodyPr>
            <a:normAutofit/>
          </a:bodyPr>
          <a:lstStyle/>
          <a:p>
            <a:pPr algn="r" eaLnBrk="1" hangingPunct="1">
              <a:defRPr/>
            </a:pPr>
            <a:r>
              <a:rPr lang="en-US" sz="3200" dirty="0">
                <a:solidFill>
                  <a:schemeClr val="accent2"/>
                </a:solidFill>
              </a:rPr>
              <a:t>EAT AND ROLL - AN ONLINE FOOD ORDERING SYSTEM</a:t>
            </a:r>
            <a:br>
              <a:rPr lang="en-US" sz="3200" dirty="0">
                <a:solidFill>
                  <a:schemeClr val="accent2"/>
                </a:solidFill>
              </a:rPr>
            </a:br>
            <a:br>
              <a:rPr lang="en-US" sz="3200" dirty="0">
                <a:solidFill>
                  <a:schemeClr val="accent2"/>
                </a:solidFill>
              </a:rPr>
            </a:br>
            <a:br>
              <a:rPr lang="en-US" sz="3200" dirty="0">
                <a:solidFill>
                  <a:schemeClr val="accent2"/>
                </a:solidFill>
              </a:rPr>
            </a:br>
            <a:br>
              <a:rPr lang="en-US" sz="3200" dirty="0">
                <a:solidFill>
                  <a:schemeClr val="accent2"/>
                </a:solidFill>
              </a:rPr>
            </a:br>
            <a:br>
              <a:rPr lang="en-US" sz="3200" dirty="0">
                <a:solidFill>
                  <a:schemeClr val="accent2"/>
                </a:solidFill>
              </a:rPr>
            </a:br>
            <a:br>
              <a:rPr lang="en-US" sz="3200" dirty="0">
                <a:solidFill>
                  <a:schemeClr val="accent2"/>
                </a:solidFill>
              </a:rPr>
            </a:br>
            <a:br>
              <a:rPr lang="en-US" sz="1600" dirty="0">
                <a:solidFill>
                  <a:schemeClr val="accent2"/>
                </a:solidFill>
              </a:rPr>
            </a:br>
            <a:r>
              <a:rPr lang="en-US" sz="1600" dirty="0">
                <a:solidFill>
                  <a:schemeClr val="accent2"/>
                </a:solidFill>
              </a:rPr>
              <a:t>PRATHEESH – 022</a:t>
            </a:r>
            <a:br>
              <a:rPr lang="en-US" sz="1600" dirty="0">
                <a:solidFill>
                  <a:schemeClr val="accent2"/>
                </a:solidFill>
              </a:rPr>
            </a:br>
            <a:r>
              <a:rPr lang="en-US" sz="1600" dirty="0">
                <a:solidFill>
                  <a:schemeClr val="accent2"/>
                </a:solidFill>
              </a:rPr>
              <a:t>SOORYA HARSHA -035</a:t>
            </a:r>
          </a:p>
        </p:txBody>
      </p:sp>
      <p:sp>
        <p:nvSpPr>
          <p:cNvPr id="2" name="Date Placeholder 1"/>
          <p:cNvSpPr>
            <a:spLocks noGrp="1"/>
          </p:cNvSpPr>
          <p:nvPr>
            <p:ph type="dt" sz="half" idx="10"/>
          </p:nvPr>
        </p:nvSpPr>
        <p:spPr>
          <a:xfrm>
            <a:off x="7740352" y="6381750"/>
            <a:ext cx="1403648" cy="476250"/>
          </a:xfrm>
        </p:spPr>
        <p:txBody>
          <a:bodyPr/>
          <a:lstStyle/>
          <a:p>
            <a:pPr>
              <a:defRPr/>
            </a:pPr>
            <a:r>
              <a:rPr lang="en-US" dirty="0">
                <a:solidFill>
                  <a:srgbClr val="000000"/>
                </a:solidFill>
              </a:rPr>
              <a:t>04/28/2023</a:t>
            </a:r>
          </a:p>
        </p:txBody>
      </p:sp>
      <p:sp>
        <p:nvSpPr>
          <p:cNvPr id="3" name="TextBox 2">
            <a:extLst>
              <a:ext uri="{FF2B5EF4-FFF2-40B4-BE49-F238E27FC236}">
                <a16:creationId xmlns:a16="http://schemas.microsoft.com/office/drawing/2014/main" id="{6CFA3B9E-1509-0B8A-27DD-3F4ED13EA013}"/>
              </a:ext>
            </a:extLst>
          </p:cNvPr>
          <p:cNvSpPr txBox="1"/>
          <p:nvPr/>
        </p:nvSpPr>
        <p:spPr bwMode="auto">
          <a:xfrm>
            <a:off x="2876409" y="4386125"/>
            <a:ext cx="2991735" cy="1077218"/>
          </a:xfrm>
          <a:prstGeom prst="rect">
            <a:avLst/>
          </a:prstGeom>
          <a:solidFill>
            <a:srgbClr val="FFFFFF"/>
          </a:solid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600" b="1" i="0" u="none" strike="noStrike" cap="none" normalizeH="0" baseline="0" dirty="0">
                <a:ln>
                  <a:noFill/>
                </a:ln>
                <a:solidFill>
                  <a:schemeClr val="accent2"/>
                </a:solidFill>
                <a:effectLst/>
                <a:latin typeface="Book Antiqua" panose="02040602050305030304" pitchFamily="18" charset="0"/>
              </a:rPr>
              <a:t>DR. J B JONA ,</a:t>
            </a:r>
          </a:p>
          <a:p>
            <a:pPr marL="0" marR="0" indent="0" algn="l" defTabSz="914400" rtl="0" eaLnBrk="1" fontAlgn="base" latinLnBrk="0" hangingPunct="1">
              <a:lnSpc>
                <a:spcPct val="100000"/>
              </a:lnSpc>
              <a:spcBef>
                <a:spcPct val="0"/>
              </a:spcBef>
              <a:spcAft>
                <a:spcPct val="0"/>
              </a:spcAft>
              <a:buClrTx/>
              <a:buSzTx/>
              <a:buFontTx/>
              <a:buNone/>
              <a:tabLst/>
            </a:pPr>
            <a:r>
              <a:rPr lang="en-IN" sz="1600" b="1" dirty="0">
                <a:solidFill>
                  <a:schemeClr val="accent2"/>
                </a:solidFill>
                <a:latin typeface="Book Antiqua" panose="02040602050305030304" pitchFamily="18" charset="0"/>
              </a:rPr>
              <a:t>ASSOCIATE PROFESSOR </a:t>
            </a:r>
            <a:endParaRPr kumimoji="0" lang="en-IN" sz="1600" b="1" i="0" u="none" strike="noStrike" cap="none" normalizeH="0" baseline="0" dirty="0">
              <a:ln>
                <a:noFill/>
              </a:ln>
              <a:solidFill>
                <a:schemeClr val="accent2"/>
              </a:solidFill>
              <a:effectLst/>
              <a:latin typeface="Book Antiqua" panose="0204060205030503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IN" sz="1600" b="1" dirty="0">
                <a:solidFill>
                  <a:schemeClr val="accent2"/>
                </a:solidFill>
                <a:latin typeface="Book Antiqua" panose="02040602050305030304" pitchFamily="18" charset="0"/>
              </a:rPr>
              <a:t>DEPARTMENT OF MCA,</a:t>
            </a:r>
          </a:p>
          <a:p>
            <a:pPr marL="0" marR="0" indent="0" algn="l" defTabSz="914400" rtl="0" eaLnBrk="1" fontAlgn="base" latinLnBrk="0" hangingPunct="1">
              <a:lnSpc>
                <a:spcPct val="100000"/>
              </a:lnSpc>
              <a:spcBef>
                <a:spcPct val="0"/>
              </a:spcBef>
              <a:spcAft>
                <a:spcPct val="0"/>
              </a:spcAft>
              <a:buClrTx/>
              <a:buSzTx/>
              <a:buFontTx/>
              <a:buNone/>
              <a:tabLst/>
            </a:pPr>
            <a:r>
              <a:rPr kumimoji="0" lang="en-IN" sz="1600" b="1" i="0" u="none" strike="noStrike" cap="none" normalizeH="0" baseline="0" dirty="0">
                <a:ln>
                  <a:noFill/>
                </a:ln>
                <a:solidFill>
                  <a:schemeClr val="accent2"/>
                </a:solidFill>
                <a:effectLst/>
                <a:latin typeface="Book Antiqua" panose="02040602050305030304" pitchFamily="18" charset="0"/>
              </a:rPr>
              <a:t>CIT</a:t>
            </a:r>
          </a:p>
        </p:txBody>
      </p:sp>
      <p:sp>
        <p:nvSpPr>
          <p:cNvPr id="4" name="TextBox 3">
            <a:extLst>
              <a:ext uri="{FF2B5EF4-FFF2-40B4-BE49-F238E27FC236}">
                <a16:creationId xmlns:a16="http://schemas.microsoft.com/office/drawing/2014/main" id="{BB03FCE5-5737-589D-671E-65F7F87FFB48}"/>
              </a:ext>
            </a:extLst>
          </p:cNvPr>
          <p:cNvSpPr txBox="1"/>
          <p:nvPr/>
        </p:nvSpPr>
        <p:spPr bwMode="auto">
          <a:xfrm>
            <a:off x="2895182" y="4009205"/>
            <a:ext cx="2088232" cy="338554"/>
          </a:xfrm>
          <a:prstGeom prst="rect">
            <a:avLst/>
          </a:prstGeom>
          <a:solidFill>
            <a:srgbClr val="FFFFFF"/>
          </a:solid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IN" sz="1600" b="1" dirty="0">
                <a:latin typeface="Book Antiqua" panose="02040602050305030304" pitchFamily="18" charset="0"/>
              </a:rPr>
              <a:t>PROJECT GUIDE</a:t>
            </a:r>
            <a:endParaRPr kumimoji="0" lang="en-IN" sz="1600" b="1" i="0" u="none" strike="noStrike" cap="none" normalizeH="0" baseline="0" dirty="0">
              <a:ln>
                <a:noFill/>
              </a:ln>
              <a:effectLst/>
              <a:latin typeface="Book Antiqua" panose="02040602050305030304" pitchFamily="18" charset="0"/>
            </a:endParaRPr>
          </a:p>
        </p:txBody>
      </p:sp>
      <p:sp>
        <p:nvSpPr>
          <p:cNvPr id="5" name="TextBox 4">
            <a:extLst>
              <a:ext uri="{FF2B5EF4-FFF2-40B4-BE49-F238E27FC236}">
                <a16:creationId xmlns:a16="http://schemas.microsoft.com/office/drawing/2014/main" id="{A3C160D2-B6BD-F9CE-46B5-68F2F36DDE4E}"/>
              </a:ext>
            </a:extLst>
          </p:cNvPr>
          <p:cNvSpPr txBox="1"/>
          <p:nvPr/>
        </p:nvSpPr>
        <p:spPr bwMode="auto">
          <a:xfrm>
            <a:off x="7055768" y="4009205"/>
            <a:ext cx="2088232" cy="338554"/>
          </a:xfrm>
          <a:prstGeom prst="rect">
            <a:avLst/>
          </a:prstGeom>
          <a:solidFill>
            <a:srgbClr val="FFFFFF"/>
          </a:solid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600" b="1" i="0" u="none" strike="noStrike" cap="none" normalizeH="0" baseline="0" dirty="0">
                <a:ln>
                  <a:noFill/>
                </a:ln>
                <a:effectLst/>
                <a:latin typeface="Book Antiqua" panose="02040602050305030304" pitchFamily="18" charset="0"/>
              </a:rPr>
              <a:t>TEAM MEMBERS</a:t>
            </a:r>
          </a:p>
        </p:txBody>
      </p:sp>
    </p:spTree>
    <p:extLst>
      <p:ext uri="{BB962C8B-B14F-4D97-AF65-F5344CB8AC3E}">
        <p14:creationId xmlns:p14="http://schemas.microsoft.com/office/powerpoint/2010/main" val="404301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2694-4F45-DCEA-CD19-85E146589E33}"/>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id="{FE1EB065-EB9D-2AE7-9612-D7D678D46F4D}"/>
              </a:ext>
            </a:extLst>
          </p:cNvPr>
          <p:cNvSpPr>
            <a:spLocks noGrp="1"/>
          </p:cNvSpPr>
          <p:nvPr>
            <p:ph idx="1"/>
          </p:nvPr>
        </p:nvSpPr>
        <p:spPr/>
        <p:txBody>
          <a:bodyPr/>
          <a:lstStyle/>
          <a:p>
            <a:pPr marR="783590" algn="just">
              <a:lnSpc>
                <a:spcPct val="100000"/>
              </a:lnSpc>
              <a:spcAft>
                <a:spcPts val="53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authorized personnel can access sensitive information or perform critical actions. Sensitive user data, such as personal information and payment details, should be encrypted and stored securely to prevent unauthorized access</a:t>
            </a:r>
            <a:r>
              <a:rPr lang="en-IN" sz="1800" u="none" strike="noStrike" kern="100" baseline="-250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342900" marR="783590" lvl="0" indent="-342900" algn="just" fontAlgn="base">
              <a:lnSpc>
                <a:spcPct val="100000"/>
              </a:lnSpc>
              <a:spcAft>
                <a:spcPts val="535"/>
              </a:spcAft>
              <a:buClr>
                <a:srgbClr val="000000"/>
              </a:buClr>
              <a:buSzPts val="1200"/>
              <a:buFont typeface="Arial" panose="020B0604020202020204" pitchFamily="34" charset="0"/>
              <a:buChar char="•"/>
            </a:pP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Scalability:</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The system should be able to handle increasing workload by adding more resources to individual components. The system should support adding more vendor partners and handling a growing number of users without significant performance degradation.</a:t>
            </a: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783590" lvl="0" indent="-342900" algn="just" fontAlgn="base">
              <a:lnSpc>
                <a:spcPct val="100000"/>
              </a:lnSpc>
              <a:spcAft>
                <a:spcPts val="20"/>
              </a:spcAft>
              <a:buClr>
                <a:srgbClr val="000000"/>
              </a:buClr>
              <a:buSzPts val="1200"/>
              <a:buFont typeface="Arial" panose="020B0604020202020204" pitchFamily="34" charset="0"/>
              <a:buChar char="•"/>
            </a:pP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Usability:</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The system should have an intuitive and user-friendly interface that allows vendors to easily manage their menus, track orders, and perform other relevant tasks. The system should provide clear documentation and training resources to help vendors understand and effectively use the system's features.</a:t>
            </a: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lvl="0" indent="0">
              <a:lnSpc>
                <a:spcPct val="100000"/>
              </a:lnSpc>
              <a:buNone/>
              <a:tabLst>
                <a:tab pos="457200" algn="l"/>
              </a:tabLst>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F7C79835-0CCA-B37E-CB8E-F7D8296A65AE}"/>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102912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70AC-6443-4A32-EBAA-61F0B283D9FB}"/>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id="{755964BF-A6DD-DE78-E271-6D4B33C1E287}"/>
              </a:ext>
            </a:extLst>
          </p:cNvPr>
          <p:cNvSpPr>
            <a:spLocks noGrp="1"/>
          </p:cNvSpPr>
          <p:nvPr>
            <p:ph idx="1"/>
          </p:nvPr>
        </p:nvSpPr>
        <p:spPr>
          <a:xfrm>
            <a:off x="381000" y="1417638"/>
            <a:ext cx="8229600" cy="4964112"/>
          </a:xfrm>
        </p:spPr>
        <p:txBody>
          <a:bodyPr/>
          <a:lstStyle/>
          <a:p>
            <a:pPr marL="0" indent="0">
              <a:buNone/>
            </a:pPr>
            <a:r>
              <a:rPr lang="en-IN" sz="1800" b="1" dirty="0">
                <a:latin typeface="Times New Roman" panose="02020603050405020304" pitchFamily="18" charset="0"/>
                <a:cs typeface="Times New Roman" panose="02020603050405020304" pitchFamily="18" charset="0"/>
              </a:rPr>
              <a:t>FUNCTIONAL REQUIREMENTS :</a:t>
            </a:r>
          </a:p>
          <a:p>
            <a:pPr marL="0" indent="0">
              <a:buNone/>
            </a:pPr>
            <a:endParaRPr lang="en-IN" sz="1800" dirty="0">
              <a:latin typeface="Times New Roman" panose="02020603050405020304" pitchFamily="18" charset="0"/>
              <a:cs typeface="Times New Roman" panose="02020603050405020304" pitchFamily="18" charset="0"/>
            </a:endParaRPr>
          </a:p>
          <a:p>
            <a:r>
              <a:rPr lang="en-IN" sz="1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User Registration and Authentication</a:t>
            </a: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Users should be able to create accounts by providing their personal information, email account, and optional contact details. The system should verify user credentials during login to ensure secure access to their accounts</a:t>
            </a:r>
            <a:r>
              <a:rPr lang="en-IN" sz="1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0" indent="0">
              <a:buNone/>
            </a:pPr>
            <a:endParaRPr lang="en-IN" sz="1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Vendor Management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Vendors should be able to register their profiles and provide necessary information such as contact details, menu items, and pricing. The system should facilitate the onboarding process for new vendors, including verification of their credentials. Vendors should be able to create, update, and manage their menus, including adding new dishes, setting prices, and specifying availability</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600" b="1" kern="100" dirty="0">
                <a:solidFill>
                  <a:srgbClr val="000000"/>
                </a:solidFill>
                <a:uFill>
                  <a:solidFill>
                    <a:srgbClr val="000000"/>
                  </a:solidFill>
                </a:uFill>
                <a:latin typeface="Times New Roman" panose="02020603050405020304" pitchFamily="18" charset="0"/>
                <a:cs typeface="Times New Roman" panose="02020603050405020304" pitchFamily="18" charset="0"/>
              </a:rPr>
              <a:t>Email Verification</a:t>
            </a:r>
            <a:r>
              <a:rPr lang="en-IN" sz="1600" kern="100" dirty="0">
                <a:solidFill>
                  <a:srgbClr val="000000"/>
                </a:solidFill>
                <a:uFill>
                  <a:solidFill>
                    <a:srgbClr val="000000"/>
                  </a:solidFill>
                </a:uFill>
                <a:latin typeface="Times New Roman" panose="02020603050405020304" pitchFamily="18" charset="0"/>
                <a:cs typeface="Times New Roman" panose="02020603050405020304" pitchFamily="18" charset="0"/>
              </a:rPr>
              <a:t>: The user account will be activated only after the user has verified his account through the link sent to his/her email account. The vendor account verification status will also be updated through the email account.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B3AA16-2F32-8D40-07E6-17FABF956458}"/>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324895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70AC-6443-4A32-EBAA-61F0B283D9FB}"/>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id="{755964BF-A6DD-DE78-E271-6D4B33C1E287}"/>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FUNCTIONAL REQUIREMENTS :</a:t>
            </a:r>
          </a:p>
          <a:p>
            <a:pPr marL="342900" marR="783590" lvl="0" indent="-342900" algn="just" fontAlgn="base">
              <a:lnSpc>
                <a:spcPct val="152000"/>
              </a:lnSpc>
              <a:spcAft>
                <a:spcPts val="365"/>
              </a:spcAft>
              <a:buClr>
                <a:srgbClr val="000000"/>
              </a:buClr>
              <a:buSzPts val="1000"/>
              <a:buFont typeface="Arial" panose="020B0604020202020204" pitchFamily="34" charset="0"/>
              <a:buChar char="•"/>
            </a:pPr>
            <a:r>
              <a:rPr lang="en-IN" sz="1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Advanced Search: </a:t>
            </a: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customers will be able to search for the vendors available in a particular range of area through the filter option  implemented with the help of geocoding and places API. The exact latitude and longitude details can the fetched with the help of these API’s. Similarly with the help of googles auto complete and places API’s  the expected places will be auto suggested in the search box. </a:t>
            </a:r>
          </a:p>
          <a:p>
            <a:pPr marL="342900" marR="783590" lvl="0" indent="-342900" algn="just" fontAlgn="base">
              <a:lnSpc>
                <a:spcPct val="147000"/>
              </a:lnSpc>
              <a:spcAft>
                <a:spcPts val="535"/>
              </a:spcAft>
              <a:buClr>
                <a:srgbClr val="000000"/>
              </a:buClr>
              <a:buSzPts val="1000"/>
              <a:buFont typeface="Arial" panose="020B0604020202020204" pitchFamily="34" charset="0"/>
              <a:buChar char="•"/>
            </a:pPr>
            <a:r>
              <a:rPr lang="en-IN" sz="1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Edit profile: </a:t>
            </a: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Both the customers and vendors will be able to edit their profiles including changing names, address, profile photo and location details etc. </a:t>
            </a:r>
          </a:p>
          <a:p>
            <a:pPr marL="342900" marR="783590" lvl="0" indent="-342900" algn="just" fontAlgn="base">
              <a:lnSpc>
                <a:spcPct val="148000"/>
              </a:lnSpc>
              <a:spcAft>
                <a:spcPts val="10"/>
              </a:spcAft>
              <a:buClr>
                <a:srgbClr val="000000"/>
              </a:buClr>
              <a:buSzPts val="1000"/>
              <a:buFont typeface="Arial" panose="020B0604020202020204" pitchFamily="34" charset="0"/>
              <a:buChar char="•"/>
            </a:pPr>
            <a:r>
              <a:rPr lang="en-IN" sz="1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Order Placement and Summary: </a:t>
            </a: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Users should be able to add items from multiple vendors to their shopping cart, specify quantities, and customize orders.  Users should have a clear summary of their order, including items, quantities, and total cost, before proceeding to checkout. </a:t>
            </a:r>
          </a:p>
          <a:p>
            <a:pPr>
              <a:lnSpc>
                <a:spcPct val="150000"/>
              </a:lnSpc>
              <a:tabLst>
                <a:tab pos="457200" algn="l"/>
              </a:tabLst>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B3AA16-2F32-8D40-07E6-17FABF956458}"/>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425770769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D299-3D9A-BBC5-6B82-4828529F314F}"/>
              </a:ext>
            </a:extLst>
          </p:cNvPr>
          <p:cNvSpPr>
            <a:spLocks noGrp="1"/>
          </p:cNvSpPr>
          <p:nvPr>
            <p:ph type="title"/>
          </p:nvPr>
        </p:nvSpPr>
        <p:spPr/>
        <p:txBody>
          <a:bodyPr/>
          <a:lstStyle/>
          <a:p>
            <a:r>
              <a:rPr lang="en-IN" dirty="0"/>
              <a:t>ARCHITECTURAL DESIGN</a:t>
            </a:r>
          </a:p>
        </p:txBody>
      </p:sp>
      <p:sp>
        <p:nvSpPr>
          <p:cNvPr id="4" name="Slide Number Placeholder 3">
            <a:extLst>
              <a:ext uri="{FF2B5EF4-FFF2-40B4-BE49-F238E27FC236}">
                <a16:creationId xmlns:a16="http://schemas.microsoft.com/office/drawing/2014/main" id="{6CF41947-02C1-AFC1-4BED-E79637F8F68F}"/>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13</a:t>
            </a:fld>
            <a:endParaRPr lang="en-US">
              <a:solidFill>
                <a:srgbClr val="000000"/>
              </a:solidFill>
            </a:endParaRPr>
          </a:p>
        </p:txBody>
      </p:sp>
      <p:pic>
        <p:nvPicPr>
          <p:cNvPr id="6" name="Content Placeholder 5">
            <a:extLst>
              <a:ext uri="{FF2B5EF4-FFF2-40B4-BE49-F238E27FC236}">
                <a16:creationId xmlns:a16="http://schemas.microsoft.com/office/drawing/2014/main" id="{D098948E-8F1B-A2AB-DBEE-FDC51A54451C}"/>
              </a:ext>
            </a:extLst>
          </p:cNvPr>
          <p:cNvPicPr>
            <a:picLocks noGrp="1"/>
          </p:cNvPicPr>
          <p:nvPr>
            <p:ph idx="1"/>
          </p:nvPr>
        </p:nvPicPr>
        <p:blipFill>
          <a:blip r:embed="rId2"/>
          <a:stretch>
            <a:fillRect/>
          </a:stretch>
        </p:blipFill>
        <p:spPr>
          <a:xfrm>
            <a:off x="683568" y="1412776"/>
            <a:ext cx="8208912" cy="4968974"/>
          </a:xfrm>
          <a:prstGeom prst="rect">
            <a:avLst/>
          </a:prstGeom>
        </p:spPr>
      </p:pic>
    </p:spTree>
    <p:extLst>
      <p:ext uri="{BB962C8B-B14F-4D97-AF65-F5344CB8AC3E}">
        <p14:creationId xmlns:p14="http://schemas.microsoft.com/office/powerpoint/2010/main" val="41226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2AB4-335A-C9E0-E28A-8B667C3615F3}"/>
              </a:ext>
            </a:extLst>
          </p:cNvPr>
          <p:cNvSpPr>
            <a:spLocks noGrp="1"/>
          </p:cNvSpPr>
          <p:nvPr>
            <p:ph type="title"/>
          </p:nvPr>
        </p:nvSpPr>
        <p:spPr/>
        <p:txBody>
          <a:bodyPr/>
          <a:lstStyle/>
          <a:p>
            <a:r>
              <a:rPr lang="en-IN" dirty="0"/>
              <a:t>USE CASE </a:t>
            </a:r>
          </a:p>
        </p:txBody>
      </p:sp>
      <p:sp>
        <p:nvSpPr>
          <p:cNvPr id="4" name="Slide Number Placeholder 3">
            <a:extLst>
              <a:ext uri="{FF2B5EF4-FFF2-40B4-BE49-F238E27FC236}">
                <a16:creationId xmlns:a16="http://schemas.microsoft.com/office/drawing/2014/main" id="{4A7199E1-7CC5-494F-4A99-8BBAD8FF4505}"/>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14</a:t>
            </a:fld>
            <a:endParaRPr lang="en-US">
              <a:solidFill>
                <a:srgbClr val="000000"/>
              </a:solidFill>
            </a:endParaRPr>
          </a:p>
        </p:txBody>
      </p:sp>
      <p:pic>
        <p:nvPicPr>
          <p:cNvPr id="5" name="Picture 4">
            <a:extLst>
              <a:ext uri="{FF2B5EF4-FFF2-40B4-BE49-F238E27FC236}">
                <a16:creationId xmlns:a16="http://schemas.microsoft.com/office/drawing/2014/main" id="{FDB85C0D-B972-C339-1B60-66D9C6806B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871" y="1247258"/>
            <a:ext cx="5583857" cy="5649653"/>
          </a:xfrm>
          <a:prstGeom prst="rect">
            <a:avLst/>
          </a:prstGeom>
          <a:noFill/>
          <a:ln>
            <a:noFill/>
          </a:ln>
        </p:spPr>
      </p:pic>
    </p:spTree>
    <p:extLst>
      <p:ext uri="{BB962C8B-B14F-4D97-AF65-F5344CB8AC3E}">
        <p14:creationId xmlns:p14="http://schemas.microsoft.com/office/powerpoint/2010/main" val="44988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3A0-31D6-F510-0F17-D863B8D659D5}"/>
              </a:ext>
            </a:extLst>
          </p:cNvPr>
          <p:cNvSpPr>
            <a:spLocks noGrp="1"/>
          </p:cNvSpPr>
          <p:nvPr>
            <p:ph type="title"/>
          </p:nvPr>
        </p:nvSpPr>
        <p:spPr/>
        <p:txBody>
          <a:bodyPr/>
          <a:lstStyle/>
          <a:p>
            <a:r>
              <a:rPr lang="en-IN" dirty="0"/>
              <a:t>LEVEL – 0 DFD </a:t>
            </a:r>
          </a:p>
        </p:txBody>
      </p:sp>
      <p:sp>
        <p:nvSpPr>
          <p:cNvPr id="4" name="Slide Number Placeholder 3">
            <a:extLst>
              <a:ext uri="{FF2B5EF4-FFF2-40B4-BE49-F238E27FC236}">
                <a16:creationId xmlns:a16="http://schemas.microsoft.com/office/drawing/2014/main" id="{EBC9C156-FD6B-E516-12A1-F1B520B69B1D}"/>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15</a:t>
            </a:fld>
            <a:endParaRPr lang="en-US">
              <a:solidFill>
                <a:srgbClr val="000000"/>
              </a:solidFill>
            </a:endParaRPr>
          </a:p>
        </p:txBody>
      </p:sp>
      <p:pic>
        <p:nvPicPr>
          <p:cNvPr id="5" name="Picture 4">
            <a:extLst>
              <a:ext uri="{FF2B5EF4-FFF2-40B4-BE49-F238E27FC236}">
                <a16:creationId xmlns:a16="http://schemas.microsoft.com/office/drawing/2014/main" id="{239FE90E-312B-636B-1FD4-23E2B7EC3B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127567"/>
            <a:ext cx="8247719" cy="4081939"/>
          </a:xfrm>
          <a:prstGeom prst="rect">
            <a:avLst/>
          </a:prstGeom>
        </p:spPr>
      </p:pic>
    </p:spTree>
    <p:extLst>
      <p:ext uri="{BB962C8B-B14F-4D97-AF65-F5344CB8AC3E}">
        <p14:creationId xmlns:p14="http://schemas.microsoft.com/office/powerpoint/2010/main" val="268800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1688-60FA-DEA5-3448-2CB34E944EED}"/>
              </a:ext>
            </a:extLst>
          </p:cNvPr>
          <p:cNvSpPr>
            <a:spLocks noGrp="1"/>
          </p:cNvSpPr>
          <p:nvPr>
            <p:ph type="title"/>
          </p:nvPr>
        </p:nvSpPr>
        <p:spPr/>
        <p:txBody>
          <a:bodyPr/>
          <a:lstStyle/>
          <a:p>
            <a:r>
              <a:rPr lang="en-IN" dirty="0"/>
              <a:t>LEVEL – 1 DFD FOOD ORDER</a:t>
            </a:r>
          </a:p>
        </p:txBody>
      </p:sp>
      <p:sp>
        <p:nvSpPr>
          <p:cNvPr id="4" name="Slide Number Placeholder 3">
            <a:extLst>
              <a:ext uri="{FF2B5EF4-FFF2-40B4-BE49-F238E27FC236}">
                <a16:creationId xmlns:a16="http://schemas.microsoft.com/office/drawing/2014/main" id="{783BA9AE-84A9-8FF7-679F-BCB3AF528350}"/>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16</a:t>
            </a:fld>
            <a:endParaRPr lang="en-US">
              <a:solidFill>
                <a:srgbClr val="000000"/>
              </a:solidFill>
            </a:endParaRPr>
          </a:p>
        </p:txBody>
      </p:sp>
      <p:pic>
        <p:nvPicPr>
          <p:cNvPr id="5" name="Picture 4">
            <a:extLst>
              <a:ext uri="{FF2B5EF4-FFF2-40B4-BE49-F238E27FC236}">
                <a16:creationId xmlns:a16="http://schemas.microsoft.com/office/drawing/2014/main" id="{1BBCD3ED-8ED7-7D6A-AB6D-3B7AA2EC88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86" t="5908"/>
          <a:stretch/>
        </p:blipFill>
        <p:spPr bwMode="auto">
          <a:xfrm>
            <a:off x="768586" y="1157708"/>
            <a:ext cx="7606828" cy="55453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910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D9DB-ACD1-A684-ED61-3A45F5C2B822}"/>
              </a:ext>
            </a:extLst>
          </p:cNvPr>
          <p:cNvSpPr>
            <a:spLocks noGrp="1"/>
          </p:cNvSpPr>
          <p:nvPr>
            <p:ph type="title"/>
          </p:nvPr>
        </p:nvSpPr>
        <p:spPr/>
        <p:txBody>
          <a:bodyPr/>
          <a:lstStyle/>
          <a:p>
            <a:r>
              <a:rPr lang="en-IN" dirty="0"/>
              <a:t>LEVEL 2 DFD FOR PAYMENT</a:t>
            </a:r>
          </a:p>
        </p:txBody>
      </p:sp>
      <p:sp>
        <p:nvSpPr>
          <p:cNvPr id="4" name="Slide Number Placeholder 3">
            <a:extLst>
              <a:ext uri="{FF2B5EF4-FFF2-40B4-BE49-F238E27FC236}">
                <a16:creationId xmlns:a16="http://schemas.microsoft.com/office/drawing/2014/main" id="{29E2990C-4BE9-280E-75FA-A96778628317}"/>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17</a:t>
            </a:fld>
            <a:endParaRPr lang="en-US" dirty="0">
              <a:solidFill>
                <a:srgbClr val="000000"/>
              </a:solidFill>
            </a:endParaRPr>
          </a:p>
        </p:txBody>
      </p:sp>
      <p:pic>
        <p:nvPicPr>
          <p:cNvPr id="5" name="Picture 4">
            <a:extLst>
              <a:ext uri="{FF2B5EF4-FFF2-40B4-BE49-F238E27FC236}">
                <a16:creationId xmlns:a16="http://schemas.microsoft.com/office/drawing/2014/main" id="{1E2635D5-B472-1797-A7FD-09BC39D421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356945"/>
            <a:ext cx="6406478" cy="5330190"/>
          </a:xfrm>
          <a:prstGeom prst="rect">
            <a:avLst/>
          </a:prstGeom>
          <a:noFill/>
          <a:ln>
            <a:noFill/>
          </a:ln>
        </p:spPr>
      </p:pic>
    </p:spTree>
    <p:extLst>
      <p:ext uri="{BB962C8B-B14F-4D97-AF65-F5344CB8AC3E}">
        <p14:creationId xmlns:p14="http://schemas.microsoft.com/office/powerpoint/2010/main" val="203874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00D5-8728-AF35-2923-1FD32E390FD4}"/>
              </a:ext>
            </a:extLst>
          </p:cNvPr>
          <p:cNvSpPr>
            <a:spLocks noGrp="1"/>
          </p:cNvSpPr>
          <p:nvPr>
            <p:ph type="title"/>
          </p:nvPr>
        </p:nvSpPr>
        <p:spPr/>
        <p:txBody>
          <a:bodyPr/>
          <a:lstStyle/>
          <a:p>
            <a:r>
              <a:rPr lang="en-IN" dirty="0"/>
              <a:t>ACTIVITY DIAGRAM</a:t>
            </a:r>
          </a:p>
        </p:txBody>
      </p:sp>
      <p:sp>
        <p:nvSpPr>
          <p:cNvPr id="4" name="Slide Number Placeholder 3">
            <a:extLst>
              <a:ext uri="{FF2B5EF4-FFF2-40B4-BE49-F238E27FC236}">
                <a16:creationId xmlns:a16="http://schemas.microsoft.com/office/drawing/2014/main" id="{D48C57C0-C947-0830-7063-823D2F94EA03}"/>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18</a:t>
            </a:fld>
            <a:endParaRPr lang="en-US">
              <a:solidFill>
                <a:srgbClr val="000000"/>
              </a:solidFill>
            </a:endParaRPr>
          </a:p>
        </p:txBody>
      </p:sp>
      <p:pic>
        <p:nvPicPr>
          <p:cNvPr id="5" name="Content Placeholder 4">
            <a:extLst>
              <a:ext uri="{FF2B5EF4-FFF2-40B4-BE49-F238E27FC236}">
                <a16:creationId xmlns:a16="http://schemas.microsoft.com/office/drawing/2014/main" id="{8F6FC232-0500-7205-EB7E-8D1DA0FE3E3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964" b="3846"/>
          <a:stretch/>
        </p:blipFill>
        <p:spPr bwMode="auto">
          <a:xfrm>
            <a:off x="1619672" y="1143001"/>
            <a:ext cx="5544616" cy="571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171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EF29-2235-E5E5-59B4-E4F206A3C3A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F3D021-0916-AF93-DC1D-BDB0E6907ED0}"/>
              </a:ext>
            </a:extLst>
          </p:cNvPr>
          <p:cNvSpPr>
            <a:spLocks noGrp="1"/>
          </p:cNvSpPr>
          <p:nvPr>
            <p:ph idx="1"/>
          </p:nvPr>
        </p:nvSpPr>
        <p:spPr/>
        <p:txBody>
          <a:bodyPr/>
          <a:lstStyle/>
          <a:p>
            <a:r>
              <a:rPr lang="en-IN" sz="2000" kern="100" dirty="0">
                <a:solidFill>
                  <a:srgbClr val="000000"/>
                </a:solidFill>
                <a:effectLst/>
                <a:latin typeface="Times New Roman" panose="02020603050405020304" pitchFamily="18" charset="0"/>
                <a:ea typeface="Times New Roman" panose="02020603050405020304" pitchFamily="18" charset="0"/>
              </a:rPr>
              <a:t>The objectives of the online food delivery project have been met. The system has been able to manage the details of food items, categories, customers, orders, and confirmed orders. The system has also been able to improve the efficiency and profitability of restaurants.</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882A83-4C3E-06E5-30A9-81C193FBD106}"/>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364282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800" dirty="0">
                <a:solidFill>
                  <a:schemeClr val="accent2"/>
                </a:solidFill>
              </a:rPr>
              <a:t>Agenda</a:t>
            </a:r>
            <a:endParaRPr lang="en-IN" sz="3800" dirty="0">
              <a:solidFill>
                <a:schemeClr val="accent2"/>
              </a:solidFill>
            </a:endParaRPr>
          </a:p>
        </p:txBody>
      </p:sp>
      <p:sp>
        <p:nvSpPr>
          <p:cNvPr id="4" name="Date Placeholder 3"/>
          <p:cNvSpPr>
            <a:spLocks noGrp="1"/>
          </p:cNvSpPr>
          <p:nvPr>
            <p:ph type="dt" sz="half" idx="4294967295"/>
          </p:nvPr>
        </p:nvSpPr>
        <p:spPr>
          <a:xfrm>
            <a:off x="0" y="6505355"/>
            <a:ext cx="2133600" cy="365125"/>
          </a:xfrm>
          <a:prstGeom prst="rect">
            <a:avLst/>
          </a:prstGeom>
        </p:spPr>
        <p:txBody>
          <a:bodyPr/>
          <a:lstStyle/>
          <a:p>
            <a:fld id="{2AE0A2A7-A2EE-41E7-9C9B-3B507832F9C1}" type="datetime1">
              <a:rPr lang="en-US" sz="1200" smtClean="0"/>
              <a:t>8/7/2023</a:t>
            </a:fld>
            <a:endParaRPr lang="en-IN" sz="1200" dirty="0"/>
          </a:p>
        </p:txBody>
      </p:sp>
      <p:sp>
        <p:nvSpPr>
          <p:cNvPr id="3" name="Content Placeholder 2"/>
          <p:cNvSpPr>
            <a:spLocks noGrp="1"/>
          </p:cNvSpPr>
          <p:nvPr>
            <p:ph idx="4294967295"/>
          </p:nvPr>
        </p:nvSpPr>
        <p:spPr>
          <a:xfrm>
            <a:off x="76200" y="1310926"/>
            <a:ext cx="8229600" cy="5194429"/>
          </a:xfrm>
        </p:spPr>
        <p:txBody>
          <a:bodyPr>
            <a:noAutofit/>
          </a:bodyPr>
          <a:lstStyle/>
          <a:p>
            <a:r>
              <a:rPr lang="en-US" sz="2000" dirty="0"/>
              <a:t>Abstract</a:t>
            </a:r>
          </a:p>
          <a:p>
            <a:r>
              <a:rPr lang="en-US" sz="2000" dirty="0"/>
              <a:t>Aim, Objective &amp; Scope</a:t>
            </a:r>
          </a:p>
          <a:p>
            <a:r>
              <a:rPr lang="en-US" sz="2000" dirty="0"/>
              <a:t>System (Hardware / Software) Requirements </a:t>
            </a:r>
          </a:p>
          <a:p>
            <a:r>
              <a:rPr lang="en-US" sz="2000" dirty="0"/>
              <a:t>Functional &amp; Non-functional requirements</a:t>
            </a:r>
          </a:p>
          <a:p>
            <a:r>
              <a:rPr lang="en-US" sz="2000" dirty="0"/>
              <a:t>Use Case Model</a:t>
            </a:r>
          </a:p>
          <a:p>
            <a:r>
              <a:rPr lang="en-US" sz="2000" dirty="0"/>
              <a:t>Activity Diagram</a:t>
            </a:r>
          </a:p>
          <a:p>
            <a:r>
              <a:rPr lang="en-US" sz="2000" dirty="0"/>
              <a:t>Module Design</a:t>
            </a:r>
          </a:p>
          <a:p>
            <a:r>
              <a:rPr lang="en-US" sz="2000" dirty="0"/>
              <a:t>Architecture Diagram</a:t>
            </a:r>
          </a:p>
          <a:p>
            <a:r>
              <a:rPr lang="en-US" sz="2000" dirty="0"/>
              <a:t>Table Design</a:t>
            </a:r>
          </a:p>
          <a:p>
            <a:r>
              <a:rPr lang="en-US" sz="2000" dirty="0"/>
              <a:t>Conclusion </a:t>
            </a:r>
            <a:endParaRPr lang="en-IN" sz="2000" dirty="0"/>
          </a:p>
        </p:txBody>
      </p:sp>
      <p:sp>
        <p:nvSpPr>
          <p:cNvPr id="6" name="Slide Number Placeholder 5"/>
          <p:cNvSpPr>
            <a:spLocks noGrp="1"/>
          </p:cNvSpPr>
          <p:nvPr>
            <p:ph type="sldNum" sz="quarter" idx="11"/>
          </p:nvPr>
        </p:nvSpPr>
        <p:spPr/>
        <p:txBody>
          <a:bodyPr/>
          <a:lstStyle/>
          <a:p>
            <a:pPr>
              <a:defRPr/>
            </a:pPr>
            <a:fld id="{4A3830F4-62CB-4D63-A122-DBA51EA16355}" type="slidenum">
              <a:rPr lang="en-US" smtClean="0">
                <a:solidFill>
                  <a:srgbClr val="000000"/>
                </a:solidFill>
              </a:rPr>
              <a:pPr>
                <a:defRPr/>
              </a:pPr>
              <a:t>2</a:t>
            </a:fld>
            <a:endParaRPr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0930-7387-243B-9A14-43AD92EDA53A}"/>
              </a:ext>
            </a:extLst>
          </p:cNvPr>
          <p:cNvSpPr>
            <a:spLocks noGrp="1"/>
          </p:cNvSpPr>
          <p:nvPr>
            <p:ph type="title"/>
          </p:nvPr>
        </p:nvSpPr>
        <p:spPr/>
        <p:txBody>
          <a:bodyPr/>
          <a:lstStyle/>
          <a:p>
            <a:r>
              <a:rPr lang="en-IN" dirty="0"/>
              <a:t>SCREENSHOTS</a:t>
            </a:r>
          </a:p>
        </p:txBody>
      </p:sp>
      <p:sp>
        <p:nvSpPr>
          <p:cNvPr id="4" name="Slide Number Placeholder 3">
            <a:extLst>
              <a:ext uri="{FF2B5EF4-FFF2-40B4-BE49-F238E27FC236}">
                <a16:creationId xmlns:a16="http://schemas.microsoft.com/office/drawing/2014/main" id="{01C59D6A-BA0F-C4D3-87F0-B8BC2234CB2F}"/>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20</a:t>
            </a:fld>
            <a:endParaRPr lang="en-US">
              <a:solidFill>
                <a:srgbClr val="000000"/>
              </a:solidFill>
            </a:endParaRPr>
          </a:p>
        </p:txBody>
      </p:sp>
      <p:sp>
        <p:nvSpPr>
          <p:cNvPr id="3" name="Content Placeholder 2">
            <a:extLst>
              <a:ext uri="{FF2B5EF4-FFF2-40B4-BE49-F238E27FC236}">
                <a16:creationId xmlns:a16="http://schemas.microsoft.com/office/drawing/2014/main" id="{E4EA6773-BA36-69D5-8213-0D1B4B99AEA3}"/>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HOME PAGE</a:t>
            </a:r>
          </a:p>
        </p:txBody>
      </p:sp>
      <p:pic>
        <p:nvPicPr>
          <p:cNvPr id="5" name="Picture 4">
            <a:extLst>
              <a:ext uri="{FF2B5EF4-FFF2-40B4-BE49-F238E27FC236}">
                <a16:creationId xmlns:a16="http://schemas.microsoft.com/office/drawing/2014/main" id="{BC4C9654-2DF6-C378-62E7-93AB9CB4C9A7}"/>
              </a:ext>
            </a:extLst>
          </p:cNvPr>
          <p:cNvPicPr/>
          <p:nvPr/>
        </p:nvPicPr>
        <p:blipFill>
          <a:blip r:embed="rId2"/>
          <a:stretch>
            <a:fillRect/>
          </a:stretch>
        </p:blipFill>
        <p:spPr>
          <a:xfrm>
            <a:off x="1115616" y="2053590"/>
            <a:ext cx="6428819" cy="3535650"/>
          </a:xfrm>
          <a:prstGeom prst="rect">
            <a:avLst/>
          </a:prstGeom>
        </p:spPr>
      </p:pic>
    </p:spTree>
    <p:extLst>
      <p:ext uri="{BB962C8B-B14F-4D97-AF65-F5344CB8AC3E}">
        <p14:creationId xmlns:p14="http://schemas.microsoft.com/office/powerpoint/2010/main" val="428698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B633-C493-A8D2-DE8D-32F6BC6A9371}"/>
              </a:ext>
            </a:extLst>
          </p:cNvPr>
          <p:cNvSpPr>
            <a:spLocks noGrp="1"/>
          </p:cNvSpPr>
          <p:nvPr>
            <p:ph type="title"/>
          </p:nvPr>
        </p:nvSpPr>
        <p:spPr/>
        <p:txBody>
          <a:bodyPr/>
          <a:lstStyle/>
          <a:p>
            <a:r>
              <a:rPr lang="en-IN" dirty="0"/>
              <a:t>SCREENSHOTS</a:t>
            </a:r>
          </a:p>
        </p:txBody>
      </p:sp>
      <p:sp>
        <p:nvSpPr>
          <p:cNvPr id="4" name="Slide Number Placeholder 3">
            <a:extLst>
              <a:ext uri="{FF2B5EF4-FFF2-40B4-BE49-F238E27FC236}">
                <a16:creationId xmlns:a16="http://schemas.microsoft.com/office/drawing/2014/main" id="{017000AB-7351-92B5-DAEB-C386C78B2CA3}"/>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21</a:t>
            </a:fld>
            <a:endParaRPr lang="en-US">
              <a:solidFill>
                <a:srgbClr val="000000"/>
              </a:solidFill>
            </a:endParaRPr>
          </a:p>
        </p:txBody>
      </p:sp>
      <p:sp>
        <p:nvSpPr>
          <p:cNvPr id="3" name="Content Placeholder 2">
            <a:extLst>
              <a:ext uri="{FF2B5EF4-FFF2-40B4-BE49-F238E27FC236}">
                <a16:creationId xmlns:a16="http://schemas.microsoft.com/office/drawing/2014/main" id="{4D84B1C5-2611-A9EC-FA6E-734E45BF7C5C}"/>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LOGIN PAGE</a:t>
            </a:r>
          </a:p>
        </p:txBody>
      </p:sp>
      <p:pic>
        <p:nvPicPr>
          <p:cNvPr id="5" name="Picture 4">
            <a:extLst>
              <a:ext uri="{FF2B5EF4-FFF2-40B4-BE49-F238E27FC236}">
                <a16:creationId xmlns:a16="http://schemas.microsoft.com/office/drawing/2014/main" id="{890C685D-D3D8-5D2F-EC9B-F867404CD31A}"/>
              </a:ext>
            </a:extLst>
          </p:cNvPr>
          <p:cNvPicPr/>
          <p:nvPr/>
        </p:nvPicPr>
        <p:blipFill>
          <a:blip r:embed="rId2"/>
          <a:stretch>
            <a:fillRect/>
          </a:stretch>
        </p:blipFill>
        <p:spPr>
          <a:xfrm>
            <a:off x="683568" y="2080894"/>
            <a:ext cx="7927031" cy="3862706"/>
          </a:xfrm>
          <a:prstGeom prst="rect">
            <a:avLst/>
          </a:prstGeom>
        </p:spPr>
      </p:pic>
    </p:spTree>
    <p:extLst>
      <p:ext uri="{BB962C8B-B14F-4D97-AF65-F5344CB8AC3E}">
        <p14:creationId xmlns:p14="http://schemas.microsoft.com/office/powerpoint/2010/main" val="1670222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7138-8CE3-ED1F-B7B8-760F818BB26F}"/>
              </a:ext>
            </a:extLst>
          </p:cNvPr>
          <p:cNvSpPr>
            <a:spLocks noGrp="1"/>
          </p:cNvSpPr>
          <p:nvPr>
            <p:ph type="title"/>
          </p:nvPr>
        </p:nvSpPr>
        <p:spPr/>
        <p:txBody>
          <a:bodyPr/>
          <a:lstStyle/>
          <a:p>
            <a:r>
              <a:rPr lang="en-IN" dirty="0"/>
              <a:t>SCREENSHOTS</a:t>
            </a:r>
          </a:p>
        </p:txBody>
      </p:sp>
      <p:sp>
        <p:nvSpPr>
          <p:cNvPr id="3" name="Content Placeholder 2">
            <a:extLst>
              <a:ext uri="{FF2B5EF4-FFF2-40B4-BE49-F238E27FC236}">
                <a16:creationId xmlns:a16="http://schemas.microsoft.com/office/drawing/2014/main" id="{24378193-7B23-938B-4AD9-30AF62E67829}"/>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CUSTOMER DASHBOARD</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BD2C34-4CA0-FE50-D80D-D3BA320DC380}"/>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22</a:t>
            </a:fld>
            <a:endParaRPr lang="en-US">
              <a:solidFill>
                <a:srgbClr val="000000"/>
              </a:solidFill>
            </a:endParaRPr>
          </a:p>
        </p:txBody>
      </p:sp>
      <p:pic>
        <p:nvPicPr>
          <p:cNvPr id="6" name="Picture 5">
            <a:extLst>
              <a:ext uri="{FF2B5EF4-FFF2-40B4-BE49-F238E27FC236}">
                <a16:creationId xmlns:a16="http://schemas.microsoft.com/office/drawing/2014/main" id="{03D4CF93-A389-A380-F2FD-C3367E7EAEC1}"/>
              </a:ext>
            </a:extLst>
          </p:cNvPr>
          <p:cNvPicPr/>
          <p:nvPr/>
        </p:nvPicPr>
        <p:blipFill>
          <a:blip r:embed="rId2"/>
          <a:stretch>
            <a:fillRect/>
          </a:stretch>
        </p:blipFill>
        <p:spPr>
          <a:xfrm>
            <a:off x="899593" y="2058352"/>
            <a:ext cx="6642620" cy="4159886"/>
          </a:xfrm>
          <a:prstGeom prst="rect">
            <a:avLst/>
          </a:prstGeom>
        </p:spPr>
      </p:pic>
    </p:spTree>
    <p:extLst>
      <p:ext uri="{BB962C8B-B14F-4D97-AF65-F5344CB8AC3E}">
        <p14:creationId xmlns:p14="http://schemas.microsoft.com/office/powerpoint/2010/main" val="10866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A093-A3B9-29E5-D4EA-5596D06291D3}"/>
              </a:ext>
            </a:extLst>
          </p:cNvPr>
          <p:cNvSpPr>
            <a:spLocks noGrp="1"/>
          </p:cNvSpPr>
          <p:nvPr>
            <p:ph type="title"/>
          </p:nvPr>
        </p:nvSpPr>
        <p:spPr/>
        <p:txBody>
          <a:bodyPr/>
          <a:lstStyle/>
          <a:p>
            <a:r>
              <a:rPr lang="en-IN" dirty="0"/>
              <a:t>SCREENSHOTS</a:t>
            </a:r>
          </a:p>
        </p:txBody>
      </p:sp>
      <p:sp>
        <p:nvSpPr>
          <p:cNvPr id="3" name="Content Placeholder 2">
            <a:extLst>
              <a:ext uri="{FF2B5EF4-FFF2-40B4-BE49-F238E27FC236}">
                <a16:creationId xmlns:a16="http://schemas.microsoft.com/office/drawing/2014/main" id="{3CF6EEF2-2274-8773-492C-6CE2933BAA00}"/>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VENDOR DASHBOARD</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B3700B-8237-25E1-6D2F-AE1245ADD9EE}"/>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23</a:t>
            </a:fld>
            <a:endParaRPr lang="en-US">
              <a:solidFill>
                <a:srgbClr val="000000"/>
              </a:solidFill>
            </a:endParaRPr>
          </a:p>
        </p:txBody>
      </p:sp>
      <p:pic>
        <p:nvPicPr>
          <p:cNvPr id="5" name="Picture 4">
            <a:extLst>
              <a:ext uri="{FF2B5EF4-FFF2-40B4-BE49-F238E27FC236}">
                <a16:creationId xmlns:a16="http://schemas.microsoft.com/office/drawing/2014/main" id="{9E3B9F51-65BB-DDD9-E6BF-57EC953848A2}"/>
              </a:ext>
            </a:extLst>
          </p:cNvPr>
          <p:cNvPicPr/>
          <p:nvPr/>
        </p:nvPicPr>
        <p:blipFill>
          <a:blip r:embed="rId2"/>
          <a:stretch>
            <a:fillRect/>
          </a:stretch>
        </p:blipFill>
        <p:spPr>
          <a:xfrm>
            <a:off x="1043608" y="2059622"/>
            <a:ext cx="6957392" cy="4249698"/>
          </a:xfrm>
          <a:prstGeom prst="rect">
            <a:avLst/>
          </a:prstGeom>
        </p:spPr>
      </p:pic>
    </p:spTree>
    <p:extLst>
      <p:ext uri="{BB962C8B-B14F-4D97-AF65-F5344CB8AC3E}">
        <p14:creationId xmlns:p14="http://schemas.microsoft.com/office/powerpoint/2010/main" val="298004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34C8-AD11-2468-D443-7DBB30694517}"/>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88F8E204-9360-D6DF-D9BF-96A1E1EAF931}"/>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USER TABLE</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2220948-2B8C-A7BE-3E2A-090E50952C1B}"/>
              </a:ext>
            </a:extLst>
          </p:cNvPr>
          <p:cNvSpPr>
            <a:spLocks noGrp="1"/>
          </p:cNvSpPr>
          <p:nvPr>
            <p:ph type="sldNum" sz="quarter" idx="11"/>
          </p:nvPr>
        </p:nvSpPr>
        <p:spPr>
          <a:xfrm>
            <a:off x="6934200" y="6420661"/>
            <a:ext cx="2133600" cy="476250"/>
          </a:xfrm>
        </p:spPr>
        <p:txBody>
          <a:bodyPr/>
          <a:lstStyle/>
          <a:p>
            <a:pPr>
              <a:defRPr/>
            </a:pPr>
            <a:fld id="{87E752B7-FE85-4AA7-AC32-33EA3440E294}" type="slidenum">
              <a:rPr lang="en-US" smtClean="0">
                <a:solidFill>
                  <a:srgbClr val="000000"/>
                </a:solidFill>
              </a:rPr>
              <a:pPr>
                <a:defRPr/>
              </a:pPr>
              <a:t>24</a:t>
            </a:fld>
            <a:endParaRPr lang="en-US">
              <a:solidFill>
                <a:srgbClr val="000000"/>
              </a:solidFill>
            </a:endParaRPr>
          </a:p>
        </p:txBody>
      </p:sp>
      <p:graphicFrame>
        <p:nvGraphicFramePr>
          <p:cNvPr id="6" name="Table 5">
            <a:extLst>
              <a:ext uri="{FF2B5EF4-FFF2-40B4-BE49-F238E27FC236}">
                <a16:creationId xmlns:a16="http://schemas.microsoft.com/office/drawing/2014/main" id="{8E88161C-C3D8-5B61-FBCC-BFECC15317C0}"/>
              </a:ext>
            </a:extLst>
          </p:cNvPr>
          <p:cNvGraphicFramePr>
            <a:graphicFrameLocks noGrp="1"/>
          </p:cNvGraphicFramePr>
          <p:nvPr>
            <p:extLst>
              <p:ext uri="{D42A27DB-BD31-4B8C-83A1-F6EECF244321}">
                <p14:modId xmlns:p14="http://schemas.microsoft.com/office/powerpoint/2010/main" val="376326381"/>
              </p:ext>
            </p:extLst>
          </p:nvPr>
        </p:nvGraphicFramePr>
        <p:xfrm>
          <a:off x="1403648" y="1916832"/>
          <a:ext cx="4968551" cy="4680520"/>
        </p:xfrm>
        <a:graphic>
          <a:graphicData uri="http://schemas.openxmlformats.org/drawingml/2006/table">
            <a:tbl>
              <a:tblPr firstRow="1" firstCol="1" bandRow="1">
                <a:tableStyleId>{5C22544A-7EE6-4342-B048-85BDC9FD1C3A}</a:tableStyleId>
              </a:tblPr>
              <a:tblGrid>
                <a:gridCol w="1241349">
                  <a:extLst>
                    <a:ext uri="{9D8B030D-6E8A-4147-A177-3AD203B41FA5}">
                      <a16:colId xmlns:a16="http://schemas.microsoft.com/office/drawing/2014/main" val="619140909"/>
                    </a:ext>
                  </a:extLst>
                </a:gridCol>
                <a:gridCol w="1241875">
                  <a:extLst>
                    <a:ext uri="{9D8B030D-6E8A-4147-A177-3AD203B41FA5}">
                      <a16:colId xmlns:a16="http://schemas.microsoft.com/office/drawing/2014/main" val="139221977"/>
                    </a:ext>
                  </a:extLst>
                </a:gridCol>
                <a:gridCol w="1241875">
                  <a:extLst>
                    <a:ext uri="{9D8B030D-6E8A-4147-A177-3AD203B41FA5}">
                      <a16:colId xmlns:a16="http://schemas.microsoft.com/office/drawing/2014/main" val="2644178206"/>
                    </a:ext>
                  </a:extLst>
                </a:gridCol>
                <a:gridCol w="1243452">
                  <a:extLst>
                    <a:ext uri="{9D8B030D-6E8A-4147-A177-3AD203B41FA5}">
                      <a16:colId xmlns:a16="http://schemas.microsoft.com/office/drawing/2014/main" val="3196573474"/>
                    </a:ext>
                  </a:extLst>
                </a:gridCol>
              </a:tblGrid>
              <a:tr h="286696">
                <a:tc>
                  <a:txBody>
                    <a:bodyPr/>
                    <a:lstStyle/>
                    <a:p>
                      <a:pPr marL="13970" indent="-6350" algn="l">
                        <a:lnSpc>
                          <a:spcPct val="107000"/>
                        </a:lnSpc>
                        <a:spcAft>
                          <a:spcPts val="535"/>
                        </a:spcAft>
                      </a:pPr>
                      <a:r>
                        <a:rPr lang="en-IN" sz="800" kern="100">
                          <a:effectLst/>
                        </a:rPr>
                        <a:t>Field Name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Data Type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Description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Constrains</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669655721"/>
                  </a:ext>
                </a:extLst>
              </a:tr>
              <a:tr h="286696">
                <a:tc>
                  <a:txBody>
                    <a:bodyPr/>
                    <a:lstStyle/>
                    <a:p>
                      <a:pPr marL="13970" indent="-6350" algn="l">
                        <a:lnSpc>
                          <a:spcPct val="107000"/>
                        </a:lnSpc>
                        <a:spcAft>
                          <a:spcPts val="535"/>
                        </a:spcAft>
                      </a:pPr>
                      <a:r>
                        <a:rPr lang="en-IN" sz="800" kern="100">
                          <a:effectLst/>
                        </a:rPr>
                        <a:t>User_id</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Bigint</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User ID</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Primary key</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2101089883"/>
                  </a:ext>
                </a:extLst>
              </a:tr>
              <a:tr h="286696">
                <a:tc>
                  <a:txBody>
                    <a:bodyPr/>
                    <a:lstStyle/>
                    <a:p>
                      <a:pPr marL="13970" indent="-6350" algn="l">
                        <a:lnSpc>
                          <a:spcPct val="107000"/>
                        </a:lnSpc>
                        <a:spcAft>
                          <a:spcPts val="535"/>
                        </a:spcAft>
                      </a:pPr>
                      <a:r>
                        <a:rPr lang="en-IN" sz="800" kern="100">
                          <a:effectLst/>
                        </a:rPr>
                        <a:t>First_name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Character varying (50)</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First name of User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Not Null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2283600601"/>
                  </a:ext>
                </a:extLst>
              </a:tr>
              <a:tr h="299666">
                <a:tc>
                  <a:txBody>
                    <a:bodyPr/>
                    <a:lstStyle/>
                    <a:p>
                      <a:pPr marL="13970" indent="-6350" algn="l">
                        <a:lnSpc>
                          <a:spcPct val="107000"/>
                        </a:lnSpc>
                        <a:spcAft>
                          <a:spcPts val="535"/>
                        </a:spcAft>
                      </a:pPr>
                      <a:r>
                        <a:rPr lang="en-IN" sz="800" kern="100">
                          <a:effectLst/>
                        </a:rPr>
                        <a:t>Last_name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Character varying (50)</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Last name of User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Not Null</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3294614274"/>
                  </a:ext>
                </a:extLst>
              </a:tr>
              <a:tr h="286696">
                <a:tc>
                  <a:txBody>
                    <a:bodyPr/>
                    <a:lstStyle/>
                    <a:p>
                      <a:pPr marL="13970" indent="-6350" algn="l">
                        <a:lnSpc>
                          <a:spcPct val="107000"/>
                        </a:lnSpc>
                        <a:spcAft>
                          <a:spcPts val="535"/>
                        </a:spcAft>
                      </a:pPr>
                      <a:r>
                        <a:rPr lang="en-IN" sz="800" kern="100">
                          <a:effectLst/>
                        </a:rPr>
                        <a:t>Email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Character varying (100)</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Email Id of the User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Unique = True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869510560"/>
                  </a:ext>
                </a:extLst>
              </a:tr>
              <a:tr h="286696">
                <a:tc>
                  <a:txBody>
                    <a:bodyPr/>
                    <a:lstStyle/>
                    <a:p>
                      <a:pPr marL="13970" indent="-6350" algn="l">
                        <a:lnSpc>
                          <a:spcPct val="107000"/>
                        </a:lnSpc>
                        <a:spcAft>
                          <a:spcPts val="535"/>
                        </a:spcAft>
                      </a:pPr>
                      <a:r>
                        <a:rPr lang="en-IN" sz="800" kern="100">
                          <a:effectLst/>
                        </a:rPr>
                        <a:t>Username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Character varying (100)</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Username for the  account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Unique = True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4136267970"/>
                  </a:ext>
                </a:extLst>
              </a:tr>
              <a:tr h="286696">
                <a:tc>
                  <a:txBody>
                    <a:bodyPr/>
                    <a:lstStyle/>
                    <a:p>
                      <a:pPr marL="13970" indent="-6350" algn="l">
                        <a:lnSpc>
                          <a:spcPct val="107000"/>
                        </a:lnSpc>
                        <a:spcAft>
                          <a:spcPts val="535"/>
                        </a:spcAft>
                      </a:pPr>
                      <a:r>
                        <a:rPr lang="en-IN" sz="800" kern="100">
                          <a:effectLst/>
                        </a:rPr>
                        <a:t>Password</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Character varying (128)</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Password of the user</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Not Null</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57484332"/>
                  </a:ext>
                </a:extLst>
              </a:tr>
              <a:tr h="286696">
                <a:tc>
                  <a:txBody>
                    <a:bodyPr/>
                    <a:lstStyle/>
                    <a:p>
                      <a:pPr marL="13970" indent="-6350" algn="l">
                        <a:lnSpc>
                          <a:spcPct val="107000"/>
                        </a:lnSpc>
                        <a:spcAft>
                          <a:spcPts val="535"/>
                        </a:spcAft>
                      </a:pPr>
                      <a:r>
                        <a:rPr lang="en-IN" sz="800" kern="100">
                          <a:effectLst/>
                        </a:rPr>
                        <a:t>Phone_number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Bigint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Phone number of the  user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Not Null</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3428662407"/>
                  </a:ext>
                </a:extLst>
              </a:tr>
              <a:tr h="548344">
                <a:tc>
                  <a:txBody>
                    <a:bodyPr/>
                    <a:lstStyle/>
                    <a:p>
                      <a:pPr marL="13970" indent="-6350" algn="l">
                        <a:lnSpc>
                          <a:spcPct val="107000"/>
                        </a:lnSpc>
                        <a:spcAft>
                          <a:spcPts val="535"/>
                        </a:spcAft>
                      </a:pPr>
                      <a:r>
                        <a:rPr lang="en-IN" sz="800" kern="100">
                          <a:effectLst/>
                        </a:rPr>
                        <a:t>Role</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Smallint</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dirty="0">
                          <a:effectLst/>
                        </a:rPr>
                        <a:t>1 represents Vendor account and 2 represents Customer account </a:t>
                      </a:r>
                      <a:endParaRPr lang="en-IN" sz="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Not Null</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3895776928"/>
                  </a:ext>
                </a:extLst>
              </a:tr>
              <a:tr h="286696">
                <a:tc>
                  <a:txBody>
                    <a:bodyPr/>
                    <a:lstStyle/>
                    <a:p>
                      <a:pPr marL="13970" indent="-6350" algn="l">
                        <a:lnSpc>
                          <a:spcPct val="107000"/>
                        </a:lnSpc>
                        <a:spcAft>
                          <a:spcPts val="535"/>
                        </a:spcAft>
                      </a:pPr>
                      <a:r>
                        <a:rPr lang="en-IN" sz="800" kern="100">
                          <a:effectLst/>
                        </a:rPr>
                        <a:t>Is_admin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Bool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dirty="0">
                          <a:effectLst/>
                        </a:rPr>
                        <a:t>Tells whether the user  is  admin or not </a:t>
                      </a:r>
                      <a:endParaRPr lang="en-IN" sz="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Default = False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2693625223"/>
                  </a:ext>
                </a:extLst>
              </a:tr>
              <a:tr h="410498">
                <a:tc>
                  <a:txBody>
                    <a:bodyPr/>
                    <a:lstStyle/>
                    <a:p>
                      <a:pPr marL="13970" indent="-6350" algn="l">
                        <a:lnSpc>
                          <a:spcPct val="107000"/>
                        </a:lnSpc>
                        <a:spcAft>
                          <a:spcPts val="535"/>
                        </a:spcAft>
                      </a:pPr>
                      <a:r>
                        <a:rPr lang="en-IN" sz="800" kern="100">
                          <a:effectLst/>
                        </a:rPr>
                        <a:t>Is_active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Bool`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dirty="0">
                          <a:effectLst/>
                        </a:rPr>
                        <a:t>Tells whether the  account is activated or  not </a:t>
                      </a:r>
                      <a:endParaRPr lang="en-IN" sz="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Default = False </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1570202754"/>
                  </a:ext>
                </a:extLst>
              </a:tr>
              <a:tr h="376148">
                <a:tc>
                  <a:txBody>
                    <a:bodyPr/>
                    <a:lstStyle/>
                    <a:p>
                      <a:pPr marL="13970" indent="-6350" algn="l">
                        <a:lnSpc>
                          <a:spcPct val="107000"/>
                        </a:lnSpc>
                        <a:spcAft>
                          <a:spcPts val="535"/>
                        </a:spcAft>
                      </a:pPr>
                      <a:r>
                        <a:rPr lang="en-IN" sz="800" kern="100">
                          <a:effectLst/>
                        </a:rPr>
                        <a:t>Created_date</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Timestamp with timezone</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Date and time of the account creation</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Not Null</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4279603244"/>
                  </a:ext>
                </a:extLst>
              </a:tr>
              <a:tr h="376148">
                <a:tc>
                  <a:txBody>
                    <a:bodyPr/>
                    <a:lstStyle/>
                    <a:p>
                      <a:pPr marL="13970" indent="-6350" algn="l">
                        <a:lnSpc>
                          <a:spcPct val="107000"/>
                        </a:lnSpc>
                        <a:spcAft>
                          <a:spcPts val="535"/>
                        </a:spcAft>
                      </a:pPr>
                      <a:r>
                        <a:rPr lang="en-IN" sz="800" kern="100">
                          <a:effectLst/>
                        </a:rPr>
                        <a:t>Modified_date</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Timestamp with timezone</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Date and time of the account modified</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Not Null</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3329889927"/>
                  </a:ext>
                </a:extLst>
              </a:tr>
              <a:tr h="376148">
                <a:tc>
                  <a:txBody>
                    <a:bodyPr/>
                    <a:lstStyle/>
                    <a:p>
                      <a:pPr marL="13970" indent="-6350" algn="l">
                        <a:lnSpc>
                          <a:spcPct val="107000"/>
                        </a:lnSpc>
                        <a:spcAft>
                          <a:spcPts val="535"/>
                        </a:spcAft>
                      </a:pPr>
                      <a:r>
                        <a:rPr lang="en-IN" sz="800" kern="100">
                          <a:effectLst/>
                        </a:rPr>
                        <a:t>Last_login</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Timestamp with timezone</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a:effectLst/>
                        </a:rPr>
                        <a:t>Date and time of the last login</a:t>
                      </a:r>
                      <a:endParaRPr lang="en-IN" sz="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tc>
                  <a:txBody>
                    <a:bodyPr/>
                    <a:lstStyle/>
                    <a:p>
                      <a:pPr marL="13970" indent="-6350" algn="l">
                        <a:lnSpc>
                          <a:spcPct val="107000"/>
                        </a:lnSpc>
                        <a:spcAft>
                          <a:spcPts val="535"/>
                        </a:spcAft>
                      </a:pPr>
                      <a:r>
                        <a:rPr lang="en-IN" sz="800" kern="100" dirty="0">
                          <a:effectLst/>
                        </a:rPr>
                        <a:t>Not Null</a:t>
                      </a:r>
                      <a:endParaRPr lang="en-IN" sz="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09" marR="0" marT="6055" marB="0"/>
                </a:tc>
                <a:extLst>
                  <a:ext uri="{0D108BD9-81ED-4DB2-BD59-A6C34878D82A}">
                    <a16:rowId xmlns:a16="http://schemas.microsoft.com/office/drawing/2014/main" val="1065922615"/>
                  </a:ext>
                </a:extLst>
              </a:tr>
            </a:tbl>
          </a:graphicData>
        </a:graphic>
      </p:graphicFrame>
    </p:spTree>
    <p:extLst>
      <p:ext uri="{BB962C8B-B14F-4D97-AF65-F5344CB8AC3E}">
        <p14:creationId xmlns:p14="http://schemas.microsoft.com/office/powerpoint/2010/main" val="299422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72B4-FC81-58C5-02D7-44DC3A0D77A7}"/>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87FEEB9A-9ACB-C4E9-5446-9DF4CB231038}"/>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USER PROFILE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205232-5A1A-A463-A063-8F2552BB8502}"/>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25</a:t>
            </a:fld>
            <a:endParaRPr lang="en-US">
              <a:solidFill>
                <a:srgbClr val="000000"/>
              </a:solidFill>
            </a:endParaRPr>
          </a:p>
        </p:txBody>
      </p:sp>
      <p:graphicFrame>
        <p:nvGraphicFramePr>
          <p:cNvPr id="5" name="Table 4">
            <a:extLst>
              <a:ext uri="{FF2B5EF4-FFF2-40B4-BE49-F238E27FC236}">
                <a16:creationId xmlns:a16="http://schemas.microsoft.com/office/drawing/2014/main" id="{F2D1F1C6-7546-466E-B905-9B1F4E37542C}"/>
              </a:ext>
            </a:extLst>
          </p:cNvPr>
          <p:cNvGraphicFramePr>
            <a:graphicFrameLocks noGrp="1"/>
          </p:cNvGraphicFramePr>
          <p:nvPr>
            <p:extLst>
              <p:ext uri="{D42A27DB-BD31-4B8C-83A1-F6EECF244321}">
                <p14:modId xmlns:p14="http://schemas.microsoft.com/office/powerpoint/2010/main" val="3457333414"/>
              </p:ext>
            </p:extLst>
          </p:nvPr>
        </p:nvGraphicFramePr>
        <p:xfrm>
          <a:off x="1512890" y="2083487"/>
          <a:ext cx="5428672" cy="4536388"/>
        </p:xfrm>
        <a:graphic>
          <a:graphicData uri="http://schemas.openxmlformats.org/drawingml/2006/table">
            <a:tbl>
              <a:tblPr firstRow="1" firstCol="1" bandRow="1">
                <a:tableStyleId>{5C22544A-7EE6-4342-B048-85BDC9FD1C3A}</a:tableStyleId>
              </a:tblPr>
              <a:tblGrid>
                <a:gridCol w="1356306">
                  <a:extLst>
                    <a:ext uri="{9D8B030D-6E8A-4147-A177-3AD203B41FA5}">
                      <a16:colId xmlns:a16="http://schemas.microsoft.com/office/drawing/2014/main" val="2746009504"/>
                    </a:ext>
                  </a:extLst>
                </a:gridCol>
                <a:gridCol w="1356881">
                  <a:extLst>
                    <a:ext uri="{9D8B030D-6E8A-4147-A177-3AD203B41FA5}">
                      <a16:colId xmlns:a16="http://schemas.microsoft.com/office/drawing/2014/main" val="158597586"/>
                    </a:ext>
                  </a:extLst>
                </a:gridCol>
                <a:gridCol w="1356881">
                  <a:extLst>
                    <a:ext uri="{9D8B030D-6E8A-4147-A177-3AD203B41FA5}">
                      <a16:colId xmlns:a16="http://schemas.microsoft.com/office/drawing/2014/main" val="73152686"/>
                    </a:ext>
                  </a:extLst>
                </a:gridCol>
                <a:gridCol w="1358604">
                  <a:extLst>
                    <a:ext uri="{9D8B030D-6E8A-4147-A177-3AD203B41FA5}">
                      <a16:colId xmlns:a16="http://schemas.microsoft.com/office/drawing/2014/main" val="2242245957"/>
                    </a:ext>
                  </a:extLst>
                </a:gridCol>
              </a:tblGrid>
              <a:tr h="407639">
                <a:tc>
                  <a:txBody>
                    <a:bodyPr/>
                    <a:lstStyle/>
                    <a:p>
                      <a:pPr marL="13970" indent="-6350" algn="l">
                        <a:lnSpc>
                          <a:spcPct val="107000"/>
                        </a:lnSpc>
                        <a:spcAft>
                          <a:spcPts val="535"/>
                        </a:spcAft>
                      </a:pPr>
                      <a:r>
                        <a:rPr lang="en-IN" sz="1100" kern="100">
                          <a:effectLst/>
                        </a:rPr>
                        <a:t>Field Name </a:t>
                      </a:r>
                    </a:p>
                    <a:p>
                      <a:pPr marL="13970" indent="-6350" algn="l">
                        <a:lnSpc>
                          <a:spcPct val="107000"/>
                        </a:lnSpc>
                        <a:spcAft>
                          <a:spcPts val="535"/>
                        </a:spcAft>
                      </a:pPr>
                      <a:r>
                        <a:rPr lang="en-IN" sz="1100" kern="100">
                          <a:effectLst/>
                        </a:rPr>
                        <a:t>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Data Type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Description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Constrain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3890482544"/>
                  </a:ext>
                </a:extLst>
              </a:tr>
              <a:tr h="368231">
                <a:tc>
                  <a:txBody>
                    <a:bodyPr/>
                    <a:lstStyle/>
                    <a:p>
                      <a:pPr marL="13970" indent="-6350" algn="l">
                        <a:lnSpc>
                          <a:spcPct val="107000"/>
                        </a:lnSpc>
                        <a:spcAft>
                          <a:spcPts val="535"/>
                        </a:spcAft>
                      </a:pPr>
                      <a:r>
                        <a:rPr lang="en-IN" sz="1100" kern="100">
                          <a:effectLst/>
                        </a:rPr>
                        <a:t>User_profile_id</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Bigint</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User profile ID</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Primary key</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468415296"/>
                  </a:ext>
                </a:extLst>
              </a:tr>
              <a:tr h="368231">
                <a:tc>
                  <a:txBody>
                    <a:bodyPr/>
                    <a:lstStyle/>
                    <a:p>
                      <a:pPr marL="13970" indent="-6350" algn="l">
                        <a:lnSpc>
                          <a:spcPct val="107000"/>
                        </a:lnSpc>
                        <a:spcAft>
                          <a:spcPts val="535"/>
                        </a:spcAft>
                      </a:pPr>
                      <a:r>
                        <a:rPr lang="en-IN" sz="1100" kern="100">
                          <a:effectLst/>
                        </a:rPr>
                        <a:t>User_id</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Bigint</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User ID</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Foreign key</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823579780"/>
                  </a:ext>
                </a:extLst>
              </a:tr>
              <a:tr h="368231">
                <a:tc>
                  <a:txBody>
                    <a:bodyPr/>
                    <a:lstStyle/>
                    <a:p>
                      <a:pPr marL="13970" indent="-6350" algn="l">
                        <a:lnSpc>
                          <a:spcPct val="107000"/>
                        </a:lnSpc>
                        <a:spcAft>
                          <a:spcPts val="535"/>
                        </a:spcAft>
                      </a:pPr>
                      <a:r>
                        <a:rPr lang="en-IN" sz="1100" kern="100">
                          <a:effectLst/>
                        </a:rPr>
                        <a:t>Profile_picture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dirty="0">
                          <a:effectLst/>
                        </a:rPr>
                        <a:t>Character varying (30)</a:t>
                      </a:r>
                      <a:endPar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URL of the user cover photo</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Only jpg,jpeg and png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3859433324"/>
                  </a:ext>
                </a:extLst>
              </a:tr>
              <a:tr h="384890">
                <a:tc>
                  <a:txBody>
                    <a:bodyPr/>
                    <a:lstStyle/>
                    <a:p>
                      <a:pPr marL="13970" indent="-6350" algn="l">
                        <a:lnSpc>
                          <a:spcPct val="107000"/>
                        </a:lnSpc>
                        <a:spcAft>
                          <a:spcPts val="535"/>
                        </a:spcAft>
                      </a:pPr>
                      <a:r>
                        <a:rPr lang="en-IN" sz="1100" kern="100">
                          <a:effectLst/>
                        </a:rPr>
                        <a:t>Cover_photo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Character varying (30)</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URL of the user cover photo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Only jpg,jpeg and png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3589754526"/>
                  </a:ext>
                </a:extLst>
              </a:tr>
              <a:tr h="368231">
                <a:tc>
                  <a:txBody>
                    <a:bodyPr/>
                    <a:lstStyle/>
                    <a:p>
                      <a:pPr marL="13970" indent="-6350" algn="l">
                        <a:lnSpc>
                          <a:spcPct val="107000"/>
                        </a:lnSpc>
                        <a:spcAft>
                          <a:spcPts val="535"/>
                        </a:spcAft>
                      </a:pPr>
                      <a:r>
                        <a:rPr lang="en-IN" sz="1100" kern="100">
                          <a:effectLst/>
                        </a:rPr>
                        <a:t>address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Character varying (100)</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Address of the User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Not Null</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2643869528"/>
                  </a:ext>
                </a:extLst>
              </a:tr>
              <a:tr h="368231">
                <a:tc>
                  <a:txBody>
                    <a:bodyPr/>
                    <a:lstStyle/>
                    <a:p>
                      <a:pPr marL="13970" indent="-6350" algn="l">
                        <a:lnSpc>
                          <a:spcPct val="107000"/>
                        </a:lnSpc>
                        <a:spcAft>
                          <a:spcPts val="535"/>
                        </a:spcAft>
                      </a:pPr>
                      <a:r>
                        <a:rPr lang="en-IN" sz="1100" kern="100">
                          <a:effectLst/>
                        </a:rPr>
                        <a:t>Country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Character varying (30)</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Country of the user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Not Null</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3680841634"/>
                  </a:ext>
                </a:extLst>
              </a:tr>
              <a:tr h="369380">
                <a:tc>
                  <a:txBody>
                    <a:bodyPr/>
                    <a:lstStyle/>
                    <a:p>
                      <a:pPr marL="13970" indent="-6350" algn="l">
                        <a:lnSpc>
                          <a:spcPct val="107000"/>
                        </a:lnSpc>
                        <a:spcAft>
                          <a:spcPts val="535"/>
                        </a:spcAft>
                      </a:pPr>
                      <a:r>
                        <a:rPr lang="en-IN" sz="1100" kern="100">
                          <a:effectLst/>
                        </a:rPr>
                        <a:t>State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Character varying (30)</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State of the user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Not Null</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4218479753"/>
                  </a:ext>
                </a:extLst>
              </a:tr>
              <a:tr h="368231">
                <a:tc>
                  <a:txBody>
                    <a:bodyPr/>
                    <a:lstStyle/>
                    <a:p>
                      <a:pPr marL="13970" indent="-6350" algn="l">
                        <a:lnSpc>
                          <a:spcPct val="107000"/>
                        </a:lnSpc>
                        <a:spcAft>
                          <a:spcPts val="535"/>
                        </a:spcAft>
                      </a:pPr>
                      <a:r>
                        <a:rPr lang="en-IN" sz="1100" kern="100">
                          <a:effectLst/>
                        </a:rPr>
                        <a:t>City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Character varying (30)</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City of the user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Not Null</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4059730028"/>
                  </a:ext>
                </a:extLst>
              </a:tr>
              <a:tr h="384890">
                <a:tc>
                  <a:txBody>
                    <a:bodyPr/>
                    <a:lstStyle/>
                    <a:p>
                      <a:pPr marL="13970" indent="-6350" algn="l">
                        <a:lnSpc>
                          <a:spcPct val="107000"/>
                        </a:lnSpc>
                        <a:spcAft>
                          <a:spcPts val="535"/>
                        </a:spcAft>
                      </a:pPr>
                      <a:r>
                        <a:rPr lang="en-IN" sz="1100" kern="100">
                          <a:effectLst/>
                        </a:rPr>
                        <a:t>Pin_code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int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Pin_code of the user  address </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Not Null</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3999014369"/>
                  </a:ext>
                </a:extLst>
              </a:tr>
              <a:tr h="384890">
                <a:tc>
                  <a:txBody>
                    <a:bodyPr/>
                    <a:lstStyle/>
                    <a:p>
                      <a:pPr marL="13970" indent="-6350" algn="l">
                        <a:lnSpc>
                          <a:spcPct val="107000"/>
                        </a:lnSpc>
                        <a:spcAft>
                          <a:spcPts val="535"/>
                        </a:spcAft>
                      </a:pPr>
                      <a:r>
                        <a:rPr lang="en-IN" sz="1100" kern="100">
                          <a:effectLst/>
                        </a:rPr>
                        <a:t>Created_at</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Timestamp with time zone</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Date and time of the account creation</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Not Null</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2280544024"/>
                  </a:ext>
                </a:extLst>
              </a:tr>
              <a:tr h="384890">
                <a:tc>
                  <a:txBody>
                    <a:bodyPr/>
                    <a:lstStyle/>
                    <a:p>
                      <a:pPr marL="13970" indent="-6350" algn="l">
                        <a:lnSpc>
                          <a:spcPct val="107000"/>
                        </a:lnSpc>
                        <a:spcAft>
                          <a:spcPts val="535"/>
                        </a:spcAft>
                      </a:pPr>
                      <a:r>
                        <a:rPr lang="en-IN" sz="1100" kern="100">
                          <a:effectLst/>
                        </a:rPr>
                        <a:t>Modified_at</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dirty="0">
                          <a:effectLst/>
                        </a:rPr>
                        <a:t>Timestamp with time zone</a:t>
                      </a:r>
                      <a:endPar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a:effectLst/>
                        </a:rPr>
                        <a:t>Date and time of the account modified</a:t>
                      </a:r>
                      <a:endPar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tc>
                  <a:txBody>
                    <a:bodyPr/>
                    <a:lstStyle/>
                    <a:p>
                      <a:pPr marL="13970" indent="-6350" algn="l">
                        <a:lnSpc>
                          <a:spcPct val="107000"/>
                        </a:lnSpc>
                        <a:spcAft>
                          <a:spcPts val="535"/>
                        </a:spcAft>
                      </a:pPr>
                      <a:r>
                        <a:rPr lang="en-IN" sz="1100" kern="100" dirty="0">
                          <a:effectLst/>
                        </a:rPr>
                        <a:t>Not Null</a:t>
                      </a:r>
                      <a:endPar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042" marR="28723" marT="8042" marB="0"/>
                </a:tc>
                <a:extLst>
                  <a:ext uri="{0D108BD9-81ED-4DB2-BD59-A6C34878D82A}">
                    <a16:rowId xmlns:a16="http://schemas.microsoft.com/office/drawing/2014/main" val="4136221897"/>
                  </a:ext>
                </a:extLst>
              </a:tr>
            </a:tbl>
          </a:graphicData>
        </a:graphic>
      </p:graphicFrame>
    </p:spTree>
    <p:extLst>
      <p:ext uri="{BB962C8B-B14F-4D97-AF65-F5344CB8AC3E}">
        <p14:creationId xmlns:p14="http://schemas.microsoft.com/office/powerpoint/2010/main" val="340658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0760-7C32-1BDE-4171-2EB652D46C8E}"/>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03C98960-BD14-FAD5-9EF6-E4D5BBE781F2}"/>
              </a:ext>
            </a:extLst>
          </p:cNvPr>
          <p:cNvSpPr>
            <a:spLocks noGrp="1"/>
          </p:cNvSpPr>
          <p:nvPr>
            <p:ph idx="1"/>
          </p:nvPr>
        </p:nvSpPr>
        <p:spPr/>
        <p:txBody>
          <a:bodyPr/>
          <a:lstStyle/>
          <a:p>
            <a:r>
              <a:rPr lang="en-IN" sz="1600" dirty="0">
                <a:latin typeface="Times New Roman" panose="02020603050405020304" pitchFamily="18" charset="0"/>
                <a:cs typeface="Times New Roman" panose="02020603050405020304" pitchFamily="18" charset="0"/>
              </a:rPr>
              <a:t>VENDOR TABLE</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86E980-8064-0093-E83F-8828D6F163FF}"/>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26</a:t>
            </a:fld>
            <a:endParaRPr lang="en-US">
              <a:solidFill>
                <a:srgbClr val="000000"/>
              </a:solidFill>
            </a:endParaRPr>
          </a:p>
        </p:txBody>
      </p:sp>
      <p:graphicFrame>
        <p:nvGraphicFramePr>
          <p:cNvPr id="5" name="Table 4">
            <a:extLst>
              <a:ext uri="{FF2B5EF4-FFF2-40B4-BE49-F238E27FC236}">
                <a16:creationId xmlns:a16="http://schemas.microsoft.com/office/drawing/2014/main" id="{2FC6EF7A-40C6-7D9F-AC58-5DAE6CCFD356}"/>
              </a:ext>
            </a:extLst>
          </p:cNvPr>
          <p:cNvGraphicFramePr>
            <a:graphicFrameLocks noGrp="1"/>
          </p:cNvGraphicFramePr>
          <p:nvPr>
            <p:extLst>
              <p:ext uri="{D42A27DB-BD31-4B8C-83A1-F6EECF244321}">
                <p14:modId xmlns:p14="http://schemas.microsoft.com/office/powerpoint/2010/main" val="1454801785"/>
              </p:ext>
            </p:extLst>
          </p:nvPr>
        </p:nvGraphicFramePr>
        <p:xfrm>
          <a:off x="1331640" y="2234216"/>
          <a:ext cx="6164536" cy="4291129"/>
        </p:xfrm>
        <a:graphic>
          <a:graphicData uri="http://schemas.openxmlformats.org/drawingml/2006/table">
            <a:tbl>
              <a:tblPr firstRow="1" firstCol="1" bandRow="1">
                <a:tableStyleId>{5C22544A-7EE6-4342-B048-85BDC9FD1C3A}</a:tableStyleId>
              </a:tblPr>
              <a:tblGrid>
                <a:gridCol w="1540155">
                  <a:extLst>
                    <a:ext uri="{9D8B030D-6E8A-4147-A177-3AD203B41FA5}">
                      <a16:colId xmlns:a16="http://schemas.microsoft.com/office/drawing/2014/main" val="935009975"/>
                    </a:ext>
                  </a:extLst>
                </a:gridCol>
                <a:gridCol w="1540808">
                  <a:extLst>
                    <a:ext uri="{9D8B030D-6E8A-4147-A177-3AD203B41FA5}">
                      <a16:colId xmlns:a16="http://schemas.microsoft.com/office/drawing/2014/main" val="1116761438"/>
                    </a:ext>
                  </a:extLst>
                </a:gridCol>
                <a:gridCol w="1540808">
                  <a:extLst>
                    <a:ext uri="{9D8B030D-6E8A-4147-A177-3AD203B41FA5}">
                      <a16:colId xmlns:a16="http://schemas.microsoft.com/office/drawing/2014/main" val="1080999987"/>
                    </a:ext>
                  </a:extLst>
                </a:gridCol>
                <a:gridCol w="1542765">
                  <a:extLst>
                    <a:ext uri="{9D8B030D-6E8A-4147-A177-3AD203B41FA5}">
                      <a16:colId xmlns:a16="http://schemas.microsoft.com/office/drawing/2014/main" val="332321436"/>
                    </a:ext>
                  </a:extLst>
                </a:gridCol>
              </a:tblGrid>
              <a:tr h="668167">
                <a:tc>
                  <a:txBody>
                    <a:bodyPr/>
                    <a:lstStyle/>
                    <a:p>
                      <a:pPr marL="13970" indent="-6350" algn="l">
                        <a:lnSpc>
                          <a:spcPct val="107000"/>
                        </a:lnSpc>
                        <a:spcAft>
                          <a:spcPts val="535"/>
                        </a:spcAft>
                      </a:pPr>
                      <a:r>
                        <a:rPr lang="en-IN" sz="1200" kern="100">
                          <a:effectLst/>
                        </a:rPr>
                        <a:t>Field Name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Data Type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Description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Constrain </a:t>
                      </a:r>
                    </a:p>
                    <a:p>
                      <a:pPr marL="13970" indent="-6350" algn="l">
                        <a:lnSpc>
                          <a:spcPct val="107000"/>
                        </a:lnSpc>
                        <a:spcAft>
                          <a:spcPts val="535"/>
                        </a:spcAft>
                      </a:pPr>
                      <a:r>
                        <a:rPr lang="en-IN" sz="1200" kern="100">
                          <a:effectLst/>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377866924"/>
                  </a:ext>
                </a:extLst>
              </a:tr>
              <a:tr h="603827">
                <a:tc>
                  <a:txBody>
                    <a:bodyPr/>
                    <a:lstStyle/>
                    <a:p>
                      <a:pPr marL="13970" indent="-6350" algn="l">
                        <a:lnSpc>
                          <a:spcPct val="107000"/>
                        </a:lnSpc>
                        <a:spcAft>
                          <a:spcPts val="535"/>
                        </a:spcAft>
                      </a:pPr>
                      <a:r>
                        <a:rPr lang="en-IN" sz="1200" kern="100">
                          <a:effectLst/>
                        </a:rPr>
                        <a:t>Vendor_id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Bigint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Vendor 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Primary Key</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2021864150"/>
                  </a:ext>
                </a:extLst>
              </a:tr>
              <a:tr h="603827">
                <a:tc>
                  <a:txBody>
                    <a:bodyPr/>
                    <a:lstStyle/>
                    <a:p>
                      <a:pPr marL="13970" indent="-6350" algn="l">
                        <a:lnSpc>
                          <a:spcPct val="107000"/>
                        </a:lnSpc>
                        <a:spcAft>
                          <a:spcPts val="535"/>
                        </a:spcAft>
                      </a:pPr>
                      <a:r>
                        <a:rPr lang="en-IN" sz="1200" kern="100">
                          <a:effectLst/>
                        </a:rPr>
                        <a:t>User_id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Bigint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User 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Foreign key</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498940603"/>
                  </a:ext>
                </a:extLst>
              </a:tr>
              <a:tr h="603827">
                <a:tc>
                  <a:txBody>
                    <a:bodyPr/>
                    <a:lstStyle/>
                    <a:p>
                      <a:pPr marL="13970" indent="-6350" algn="l">
                        <a:lnSpc>
                          <a:spcPct val="107000"/>
                        </a:lnSpc>
                        <a:spcAft>
                          <a:spcPts val="535"/>
                        </a:spcAft>
                      </a:pPr>
                      <a:r>
                        <a:rPr lang="en-IN" sz="1200" kern="100">
                          <a:effectLst/>
                        </a:rPr>
                        <a:t>User_profile_id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Bigint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User profile 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Foreign key</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1079050190"/>
                  </a:ext>
                </a:extLst>
              </a:tr>
              <a:tr h="603827">
                <a:tc>
                  <a:txBody>
                    <a:bodyPr/>
                    <a:lstStyle/>
                    <a:p>
                      <a:pPr marL="13970" indent="-6350" algn="l">
                        <a:lnSpc>
                          <a:spcPct val="107000"/>
                        </a:lnSpc>
                        <a:spcAft>
                          <a:spcPts val="535"/>
                        </a:spcAft>
                      </a:pPr>
                      <a:r>
                        <a:rPr lang="en-IN" sz="1200" kern="100">
                          <a:effectLst/>
                        </a:rPr>
                        <a:t>Vendor_name</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Character varying (50)</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Name of the vendor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Not Null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332146034"/>
                  </a:ext>
                </a:extLst>
              </a:tr>
              <a:tr h="603827">
                <a:tc>
                  <a:txBody>
                    <a:bodyPr/>
                    <a:lstStyle/>
                    <a:p>
                      <a:pPr marL="13970" indent="-6350" algn="l">
                        <a:lnSpc>
                          <a:spcPct val="107000"/>
                        </a:lnSpc>
                        <a:spcAft>
                          <a:spcPts val="535"/>
                        </a:spcAft>
                      </a:pPr>
                      <a:r>
                        <a:rPr lang="en-IN" sz="1200" kern="100">
                          <a:effectLst/>
                        </a:rPr>
                        <a:t>Created_at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Timestamp with time zone</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Date and time of the account creation</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Not Null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98529178"/>
                  </a:ext>
                </a:extLst>
              </a:tr>
              <a:tr h="603827">
                <a:tc>
                  <a:txBody>
                    <a:bodyPr/>
                    <a:lstStyle/>
                    <a:p>
                      <a:pPr marL="13970" indent="-6350" algn="l">
                        <a:lnSpc>
                          <a:spcPct val="107000"/>
                        </a:lnSpc>
                        <a:spcAft>
                          <a:spcPts val="535"/>
                        </a:spcAft>
                      </a:pPr>
                      <a:r>
                        <a:rPr lang="en-IN" sz="1200" kern="100">
                          <a:effectLst/>
                        </a:rPr>
                        <a:t>Modified_at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Timestamp with time zone</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a:effectLst/>
                        </a:rPr>
                        <a:t>Date and time of the account modified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3970" indent="-6350" algn="l">
                        <a:lnSpc>
                          <a:spcPct val="107000"/>
                        </a:lnSpc>
                        <a:spcAft>
                          <a:spcPts val="535"/>
                        </a:spcAft>
                      </a:pPr>
                      <a:r>
                        <a:rPr lang="en-IN" sz="1200" kern="100" dirty="0">
                          <a:effectLst/>
                        </a:rPr>
                        <a:t>Not Null</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1567445331"/>
                  </a:ext>
                </a:extLst>
              </a:tr>
            </a:tbl>
          </a:graphicData>
        </a:graphic>
      </p:graphicFrame>
    </p:spTree>
    <p:extLst>
      <p:ext uri="{BB962C8B-B14F-4D97-AF65-F5344CB8AC3E}">
        <p14:creationId xmlns:p14="http://schemas.microsoft.com/office/powerpoint/2010/main" val="20214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5F94-2548-E211-E71C-945631939001}"/>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7B523CCA-74A0-BE90-F981-F1BB0688B659}"/>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PAYMENT TABLE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299381-49BD-D7F8-8D36-8BD10F9F86D7}"/>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27</a:t>
            </a:fld>
            <a:endParaRPr lang="en-US">
              <a:solidFill>
                <a:srgbClr val="000000"/>
              </a:solidFill>
            </a:endParaRPr>
          </a:p>
        </p:txBody>
      </p:sp>
      <p:graphicFrame>
        <p:nvGraphicFramePr>
          <p:cNvPr id="5" name="Table 4">
            <a:extLst>
              <a:ext uri="{FF2B5EF4-FFF2-40B4-BE49-F238E27FC236}">
                <a16:creationId xmlns:a16="http://schemas.microsoft.com/office/drawing/2014/main" id="{0824287D-806B-00D5-6D6E-BB2F54F9052F}"/>
              </a:ext>
            </a:extLst>
          </p:cNvPr>
          <p:cNvGraphicFramePr>
            <a:graphicFrameLocks noGrp="1"/>
          </p:cNvGraphicFramePr>
          <p:nvPr>
            <p:extLst>
              <p:ext uri="{D42A27DB-BD31-4B8C-83A1-F6EECF244321}">
                <p14:modId xmlns:p14="http://schemas.microsoft.com/office/powerpoint/2010/main" val="3136225511"/>
              </p:ext>
            </p:extLst>
          </p:nvPr>
        </p:nvGraphicFramePr>
        <p:xfrm>
          <a:off x="1403648" y="2009045"/>
          <a:ext cx="5998228" cy="4525959"/>
        </p:xfrm>
        <a:graphic>
          <a:graphicData uri="http://schemas.openxmlformats.org/drawingml/2006/table">
            <a:tbl>
              <a:tblPr firstRow="1" firstCol="1" bandRow="1">
                <a:tableStyleId>{5C22544A-7EE6-4342-B048-85BDC9FD1C3A}</a:tableStyleId>
              </a:tblPr>
              <a:tblGrid>
                <a:gridCol w="1321144">
                  <a:extLst>
                    <a:ext uri="{9D8B030D-6E8A-4147-A177-3AD203B41FA5}">
                      <a16:colId xmlns:a16="http://schemas.microsoft.com/office/drawing/2014/main" val="2442845399"/>
                    </a:ext>
                  </a:extLst>
                </a:gridCol>
                <a:gridCol w="1559028">
                  <a:extLst>
                    <a:ext uri="{9D8B030D-6E8A-4147-A177-3AD203B41FA5}">
                      <a16:colId xmlns:a16="http://schemas.microsoft.com/office/drawing/2014/main" val="1186758659"/>
                    </a:ext>
                  </a:extLst>
                </a:gridCol>
                <a:gridCol w="1559028">
                  <a:extLst>
                    <a:ext uri="{9D8B030D-6E8A-4147-A177-3AD203B41FA5}">
                      <a16:colId xmlns:a16="http://schemas.microsoft.com/office/drawing/2014/main" val="928012379"/>
                    </a:ext>
                  </a:extLst>
                </a:gridCol>
                <a:gridCol w="1559028">
                  <a:extLst>
                    <a:ext uri="{9D8B030D-6E8A-4147-A177-3AD203B41FA5}">
                      <a16:colId xmlns:a16="http://schemas.microsoft.com/office/drawing/2014/main" val="1609826037"/>
                    </a:ext>
                  </a:extLst>
                </a:gridCol>
              </a:tblGrid>
              <a:tr h="564912">
                <a:tc>
                  <a:txBody>
                    <a:bodyPr/>
                    <a:lstStyle/>
                    <a:p>
                      <a:pPr marL="13970" indent="-6350" algn="l">
                        <a:lnSpc>
                          <a:spcPct val="107000"/>
                        </a:lnSpc>
                        <a:spcAft>
                          <a:spcPts val="535"/>
                        </a:spcAft>
                        <a:tabLst>
                          <a:tab pos="530860" algn="ctr"/>
                        </a:tabLst>
                      </a:pPr>
                      <a:r>
                        <a:rPr lang="en-IN" sz="1200" kern="100">
                          <a:effectLst/>
                        </a:rPr>
                        <a:t>Field Name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Data Type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Description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Constrain</a:t>
                      </a:r>
                    </a:p>
                    <a:p>
                      <a:pPr marL="13970" indent="-6350" algn="l">
                        <a:lnSpc>
                          <a:spcPct val="107000"/>
                        </a:lnSpc>
                        <a:spcAft>
                          <a:spcPts val="535"/>
                        </a:spcAft>
                        <a:tabLst>
                          <a:tab pos="530860" algn="ctr"/>
                        </a:tabLst>
                      </a:pPr>
                      <a:r>
                        <a:rPr lang="en-IN" sz="1200" kern="100">
                          <a:effectLst/>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0362434"/>
                  </a:ext>
                </a:extLst>
              </a:tr>
              <a:tr h="564912">
                <a:tc>
                  <a:txBody>
                    <a:bodyPr/>
                    <a:lstStyle/>
                    <a:p>
                      <a:pPr marL="13970" indent="-6350" algn="l">
                        <a:lnSpc>
                          <a:spcPct val="107000"/>
                        </a:lnSpc>
                        <a:spcAft>
                          <a:spcPts val="535"/>
                        </a:spcAft>
                        <a:tabLst>
                          <a:tab pos="530860" algn="ctr"/>
                        </a:tabLst>
                      </a:pPr>
                      <a:r>
                        <a:rPr lang="en-IN" sz="1200" kern="100">
                          <a:effectLst/>
                        </a:rPr>
                        <a:t>Payment_id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Bigint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ID of the Payment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Primary Key</a:t>
                      </a:r>
                    </a:p>
                    <a:p>
                      <a:pPr marL="13970" indent="-6350" algn="l">
                        <a:lnSpc>
                          <a:spcPct val="107000"/>
                        </a:lnSpc>
                        <a:spcAft>
                          <a:spcPts val="535"/>
                        </a:spcAft>
                        <a:tabLst>
                          <a:tab pos="530860" algn="ctr"/>
                        </a:tabLst>
                      </a:pPr>
                      <a:r>
                        <a:rPr lang="en-IN" sz="1200" kern="100">
                          <a:effectLst/>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7822120"/>
                  </a:ext>
                </a:extLst>
              </a:tr>
              <a:tr h="564912">
                <a:tc>
                  <a:txBody>
                    <a:bodyPr/>
                    <a:lstStyle/>
                    <a:p>
                      <a:pPr marL="13970" indent="-6350" algn="l">
                        <a:lnSpc>
                          <a:spcPct val="107000"/>
                        </a:lnSpc>
                        <a:spcAft>
                          <a:spcPts val="535"/>
                        </a:spcAft>
                        <a:tabLst>
                          <a:tab pos="530860" algn="ctr"/>
                        </a:tabLst>
                      </a:pPr>
                      <a:r>
                        <a:rPr lang="en-IN" sz="1200" kern="100">
                          <a:effectLst/>
                        </a:rPr>
                        <a:t>User_id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Bigint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ID of the user</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Foreign Key</a:t>
                      </a:r>
                    </a:p>
                    <a:p>
                      <a:pPr marL="13970" indent="-6350" algn="l">
                        <a:lnSpc>
                          <a:spcPct val="107000"/>
                        </a:lnSpc>
                        <a:spcAft>
                          <a:spcPts val="535"/>
                        </a:spcAft>
                        <a:tabLst>
                          <a:tab pos="530860" algn="ctr"/>
                        </a:tabLst>
                      </a:pPr>
                      <a:r>
                        <a:rPr lang="en-IN" sz="1200" kern="100">
                          <a:effectLst/>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4718736"/>
                  </a:ext>
                </a:extLst>
              </a:tr>
              <a:tr h="483665">
                <a:tc>
                  <a:txBody>
                    <a:bodyPr/>
                    <a:lstStyle/>
                    <a:p>
                      <a:pPr marL="13970" indent="-6350" algn="l">
                        <a:lnSpc>
                          <a:spcPct val="107000"/>
                        </a:lnSpc>
                        <a:spcAft>
                          <a:spcPts val="535"/>
                        </a:spcAft>
                        <a:tabLst>
                          <a:tab pos="530860" algn="ctr"/>
                        </a:tabLst>
                      </a:pPr>
                      <a:r>
                        <a:rPr lang="en-IN" sz="1200" kern="100">
                          <a:effectLst/>
                        </a:rPr>
                        <a:t>Transaction_id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Character varying(100)</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ID of the transaction</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Not Null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8158583"/>
                  </a:ext>
                </a:extLst>
              </a:tr>
              <a:tr h="564912">
                <a:tc>
                  <a:txBody>
                    <a:bodyPr/>
                    <a:lstStyle/>
                    <a:p>
                      <a:pPr marL="13970" indent="-6350" algn="l">
                        <a:lnSpc>
                          <a:spcPct val="107000"/>
                        </a:lnSpc>
                        <a:spcAft>
                          <a:spcPts val="535"/>
                        </a:spcAft>
                        <a:tabLst>
                          <a:tab pos="530860" algn="ctr"/>
                        </a:tabLst>
                      </a:pPr>
                      <a:r>
                        <a:rPr lang="en-IN" sz="1200" kern="100">
                          <a:effectLst/>
                        </a:rPr>
                        <a:t>Payment_method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Character varying(100)</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dirty="0">
                          <a:effectLst/>
                        </a:rPr>
                        <a:t>Method of Payment</a:t>
                      </a:r>
                    </a:p>
                    <a:p>
                      <a:pPr marL="13970" indent="-6350" algn="l">
                        <a:lnSpc>
                          <a:spcPct val="107000"/>
                        </a:lnSpc>
                        <a:spcAft>
                          <a:spcPts val="535"/>
                        </a:spcAft>
                        <a:tabLst>
                          <a:tab pos="530860" algn="ctr"/>
                        </a:tabLst>
                      </a:pPr>
                      <a:r>
                        <a:rPr lang="en-IN" sz="1200" kern="100" dirty="0">
                          <a:effectLst/>
                        </a:rPr>
                        <a:t>(</a:t>
                      </a:r>
                      <a:r>
                        <a:rPr lang="en-IN" sz="1200" kern="100" dirty="0" err="1">
                          <a:effectLst/>
                        </a:rPr>
                        <a:t>Paypal</a:t>
                      </a:r>
                      <a:r>
                        <a:rPr lang="en-IN" sz="1200" kern="100" dirty="0">
                          <a:effectLst/>
                        </a:rPr>
                        <a:t> / </a:t>
                      </a:r>
                      <a:r>
                        <a:rPr lang="en-IN" sz="1200" kern="100" dirty="0" err="1">
                          <a:effectLst/>
                        </a:rPr>
                        <a:t>razorpay</a:t>
                      </a:r>
                      <a:r>
                        <a:rPr lang="en-IN" sz="1200" kern="100" dirty="0">
                          <a:effectLst/>
                        </a:rPr>
                        <a:t>)</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Not Null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1117470"/>
                  </a:ext>
                </a:extLst>
              </a:tr>
              <a:tr h="564912">
                <a:tc>
                  <a:txBody>
                    <a:bodyPr/>
                    <a:lstStyle/>
                    <a:p>
                      <a:pPr marL="13970" indent="-6350" algn="l">
                        <a:lnSpc>
                          <a:spcPct val="107000"/>
                        </a:lnSpc>
                        <a:spcAft>
                          <a:spcPts val="535"/>
                        </a:spcAft>
                        <a:tabLst>
                          <a:tab pos="530860" algn="ctr"/>
                        </a:tabLst>
                      </a:pPr>
                      <a:r>
                        <a:rPr lang="en-IN" sz="1200" kern="100">
                          <a:effectLst/>
                        </a:rPr>
                        <a:t>Amount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Int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Amount of the ordered food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Not Null</a:t>
                      </a:r>
                    </a:p>
                    <a:p>
                      <a:pPr marL="13970" indent="-6350" algn="l">
                        <a:lnSpc>
                          <a:spcPct val="107000"/>
                        </a:lnSpc>
                        <a:spcAft>
                          <a:spcPts val="535"/>
                        </a:spcAft>
                        <a:tabLst>
                          <a:tab pos="530860" algn="ctr"/>
                        </a:tabLst>
                      </a:pPr>
                      <a:r>
                        <a:rPr lang="en-IN" sz="1200" kern="100">
                          <a:effectLst/>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7055793"/>
                  </a:ext>
                </a:extLst>
              </a:tr>
              <a:tr h="734069">
                <a:tc>
                  <a:txBody>
                    <a:bodyPr/>
                    <a:lstStyle/>
                    <a:p>
                      <a:pPr marL="13970" indent="-6350" algn="l">
                        <a:lnSpc>
                          <a:spcPct val="107000"/>
                        </a:lnSpc>
                        <a:spcAft>
                          <a:spcPts val="535"/>
                        </a:spcAft>
                        <a:tabLst>
                          <a:tab pos="530860" algn="ctr"/>
                        </a:tabLst>
                      </a:pPr>
                      <a:r>
                        <a:rPr lang="en-IN" sz="1200" kern="100">
                          <a:effectLst/>
                        </a:rPr>
                        <a:t>Status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Character varying(100)</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Success or Failure status of the payment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Not Null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9753395"/>
                  </a:ext>
                </a:extLst>
              </a:tr>
              <a:tr h="483665">
                <a:tc>
                  <a:txBody>
                    <a:bodyPr/>
                    <a:lstStyle/>
                    <a:p>
                      <a:pPr marL="13970" indent="-6350" algn="l">
                        <a:lnSpc>
                          <a:spcPct val="107000"/>
                        </a:lnSpc>
                        <a:spcAft>
                          <a:spcPts val="535"/>
                        </a:spcAft>
                        <a:tabLst>
                          <a:tab pos="530860" algn="ctr"/>
                        </a:tabLst>
                      </a:pPr>
                      <a:r>
                        <a:rPr lang="en-IN" sz="1200" kern="100">
                          <a:effectLst/>
                        </a:rPr>
                        <a:t>Created_at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Timestamp with the time zone</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a:effectLst/>
                        </a:rPr>
                        <a:t>Date and time of the payment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3970" indent="-6350" algn="l">
                        <a:lnSpc>
                          <a:spcPct val="107000"/>
                        </a:lnSpc>
                        <a:spcAft>
                          <a:spcPts val="535"/>
                        </a:spcAft>
                        <a:tabLst>
                          <a:tab pos="530860" algn="ctr"/>
                        </a:tabLst>
                      </a:pPr>
                      <a:r>
                        <a:rPr lang="en-IN" sz="1200" kern="100" dirty="0">
                          <a:effectLst/>
                        </a:rPr>
                        <a:t>Not Null</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1285625"/>
                  </a:ext>
                </a:extLst>
              </a:tr>
            </a:tbl>
          </a:graphicData>
        </a:graphic>
      </p:graphicFrame>
    </p:spTree>
    <p:extLst>
      <p:ext uri="{BB962C8B-B14F-4D97-AF65-F5344CB8AC3E}">
        <p14:creationId xmlns:p14="http://schemas.microsoft.com/office/powerpoint/2010/main" val="1188851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78C7-7362-AA76-7657-B46A642C7487}"/>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3BBFBCD8-AEDE-C3D8-EED3-DE780EF4901D}"/>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ORDER TABLE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4A5298-32A2-C744-C341-8D2CDABA01A7}"/>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28</a:t>
            </a:fld>
            <a:endParaRPr lang="en-US">
              <a:solidFill>
                <a:srgbClr val="000000"/>
              </a:solidFill>
            </a:endParaRPr>
          </a:p>
        </p:txBody>
      </p:sp>
      <p:graphicFrame>
        <p:nvGraphicFramePr>
          <p:cNvPr id="5" name="Table 4">
            <a:extLst>
              <a:ext uri="{FF2B5EF4-FFF2-40B4-BE49-F238E27FC236}">
                <a16:creationId xmlns:a16="http://schemas.microsoft.com/office/drawing/2014/main" id="{2AD17AB5-4994-D641-EB7C-734CA0EC620C}"/>
              </a:ext>
            </a:extLst>
          </p:cNvPr>
          <p:cNvGraphicFramePr>
            <a:graphicFrameLocks noGrp="1"/>
          </p:cNvGraphicFramePr>
          <p:nvPr>
            <p:extLst>
              <p:ext uri="{D42A27DB-BD31-4B8C-83A1-F6EECF244321}">
                <p14:modId xmlns:p14="http://schemas.microsoft.com/office/powerpoint/2010/main" val="3482409551"/>
              </p:ext>
            </p:extLst>
          </p:nvPr>
        </p:nvGraphicFramePr>
        <p:xfrm>
          <a:off x="1619672" y="1981696"/>
          <a:ext cx="5400600" cy="4861246"/>
        </p:xfrm>
        <a:graphic>
          <a:graphicData uri="http://schemas.openxmlformats.org/drawingml/2006/table">
            <a:tbl>
              <a:tblPr firstRow="1" firstCol="1" bandRow="1">
                <a:tableStyleId>{5C22544A-7EE6-4342-B048-85BDC9FD1C3A}</a:tableStyleId>
              </a:tblPr>
              <a:tblGrid>
                <a:gridCol w="1167300">
                  <a:extLst>
                    <a:ext uri="{9D8B030D-6E8A-4147-A177-3AD203B41FA5}">
                      <a16:colId xmlns:a16="http://schemas.microsoft.com/office/drawing/2014/main" val="3013014152"/>
                    </a:ext>
                  </a:extLst>
                </a:gridCol>
                <a:gridCol w="1411100">
                  <a:extLst>
                    <a:ext uri="{9D8B030D-6E8A-4147-A177-3AD203B41FA5}">
                      <a16:colId xmlns:a16="http://schemas.microsoft.com/office/drawing/2014/main" val="3437648591"/>
                    </a:ext>
                  </a:extLst>
                </a:gridCol>
                <a:gridCol w="1411100">
                  <a:extLst>
                    <a:ext uri="{9D8B030D-6E8A-4147-A177-3AD203B41FA5}">
                      <a16:colId xmlns:a16="http://schemas.microsoft.com/office/drawing/2014/main" val="1857540411"/>
                    </a:ext>
                  </a:extLst>
                </a:gridCol>
                <a:gridCol w="1411100">
                  <a:extLst>
                    <a:ext uri="{9D8B030D-6E8A-4147-A177-3AD203B41FA5}">
                      <a16:colId xmlns:a16="http://schemas.microsoft.com/office/drawing/2014/main" val="1476963373"/>
                    </a:ext>
                  </a:extLst>
                </a:gridCol>
              </a:tblGrid>
              <a:tr h="275693">
                <a:tc>
                  <a:txBody>
                    <a:bodyPr/>
                    <a:lstStyle/>
                    <a:p>
                      <a:pPr marL="13970" indent="-6350" algn="l">
                        <a:lnSpc>
                          <a:spcPct val="107000"/>
                        </a:lnSpc>
                        <a:spcAft>
                          <a:spcPts val="535"/>
                        </a:spcAft>
                        <a:tabLst>
                          <a:tab pos="530860" algn="ctr"/>
                        </a:tabLst>
                      </a:pPr>
                      <a:r>
                        <a:rPr lang="en-IN" sz="700" kern="100">
                          <a:effectLst/>
                        </a:rPr>
                        <a:t>Field Name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Data Type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Description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Constrain</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735714972"/>
                  </a:ext>
                </a:extLst>
              </a:tr>
              <a:tr h="275693">
                <a:tc>
                  <a:txBody>
                    <a:bodyPr/>
                    <a:lstStyle/>
                    <a:p>
                      <a:pPr marL="13970" indent="-6350" algn="l">
                        <a:lnSpc>
                          <a:spcPct val="107000"/>
                        </a:lnSpc>
                        <a:spcAft>
                          <a:spcPts val="535"/>
                        </a:spcAft>
                        <a:tabLst>
                          <a:tab pos="530860" algn="ctr"/>
                        </a:tabLst>
                      </a:pPr>
                      <a:r>
                        <a:rPr lang="en-IN" sz="700" kern="100">
                          <a:effectLst/>
                        </a:rPr>
                        <a:t>Order_id</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Bigint</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ID of the Order</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Primary Key</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123166415"/>
                  </a:ext>
                </a:extLst>
              </a:tr>
              <a:tr h="275693">
                <a:tc>
                  <a:txBody>
                    <a:bodyPr/>
                    <a:lstStyle/>
                    <a:p>
                      <a:pPr marL="13970" indent="-6350" algn="l">
                        <a:lnSpc>
                          <a:spcPct val="107000"/>
                        </a:lnSpc>
                        <a:spcAft>
                          <a:spcPts val="535"/>
                        </a:spcAft>
                        <a:tabLst>
                          <a:tab pos="530860" algn="ctr"/>
                        </a:tabLst>
                      </a:pPr>
                      <a:r>
                        <a:rPr lang="en-IN" sz="700" kern="100">
                          <a:effectLst/>
                        </a:rPr>
                        <a:t>Payment_id</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Bigint</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ID of the Payment</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Foreign Key</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2512450019"/>
                  </a:ext>
                </a:extLst>
              </a:tr>
              <a:tr h="275693">
                <a:tc>
                  <a:txBody>
                    <a:bodyPr/>
                    <a:lstStyle/>
                    <a:p>
                      <a:pPr marL="13970" indent="-6350" algn="l">
                        <a:lnSpc>
                          <a:spcPct val="107000"/>
                        </a:lnSpc>
                        <a:spcAft>
                          <a:spcPts val="535"/>
                        </a:spcAft>
                        <a:tabLst>
                          <a:tab pos="530860" algn="ctr"/>
                        </a:tabLst>
                      </a:pPr>
                      <a:r>
                        <a:rPr lang="en-IN" sz="700" kern="100">
                          <a:effectLst/>
                        </a:rPr>
                        <a:t>User_id</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Bigint</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ID of the User</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Foreign Key</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2338404892"/>
                  </a:ext>
                </a:extLst>
              </a:tr>
              <a:tr h="275693">
                <a:tc>
                  <a:txBody>
                    <a:bodyPr/>
                    <a:lstStyle/>
                    <a:p>
                      <a:pPr marL="13970" indent="-6350" algn="l">
                        <a:lnSpc>
                          <a:spcPct val="107000"/>
                        </a:lnSpc>
                        <a:spcAft>
                          <a:spcPts val="535"/>
                        </a:spcAft>
                        <a:tabLst>
                          <a:tab pos="530860" algn="ctr"/>
                        </a:tabLst>
                      </a:pPr>
                      <a:r>
                        <a:rPr lang="en-IN" sz="700" kern="100">
                          <a:effectLst/>
                        </a:rPr>
                        <a:t>Order_number</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Character varying(20)</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Order number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Unique = True</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1703203699"/>
                  </a:ext>
                </a:extLst>
              </a:tr>
              <a:tr h="275693">
                <a:tc>
                  <a:txBody>
                    <a:bodyPr/>
                    <a:lstStyle/>
                    <a:p>
                      <a:pPr marL="13970" indent="-6350" algn="l">
                        <a:lnSpc>
                          <a:spcPct val="107000"/>
                        </a:lnSpc>
                        <a:spcAft>
                          <a:spcPts val="535"/>
                        </a:spcAft>
                        <a:tabLst>
                          <a:tab pos="530860" algn="ctr"/>
                        </a:tabLst>
                      </a:pPr>
                      <a:r>
                        <a:rPr lang="en-IN" sz="700" kern="100">
                          <a:effectLst/>
                        </a:rPr>
                        <a:t>First_name</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dirty="0">
                          <a:effectLst/>
                        </a:rPr>
                        <a:t>Character varying (50)</a:t>
                      </a:r>
                      <a:endParaRPr lang="en-IN" sz="7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First name of User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2079979865"/>
                  </a:ext>
                </a:extLst>
              </a:tr>
              <a:tr h="275693">
                <a:tc>
                  <a:txBody>
                    <a:bodyPr/>
                    <a:lstStyle/>
                    <a:p>
                      <a:pPr marL="13970" indent="-6350" algn="l">
                        <a:lnSpc>
                          <a:spcPct val="107000"/>
                        </a:lnSpc>
                        <a:spcAft>
                          <a:spcPts val="535"/>
                        </a:spcAft>
                        <a:tabLst>
                          <a:tab pos="530860" algn="ctr"/>
                        </a:tabLst>
                      </a:pPr>
                      <a:r>
                        <a:rPr lang="en-IN" sz="700" kern="100">
                          <a:effectLst/>
                        </a:rPr>
                        <a:t>Last_name</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Character varying (50)</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Last name of User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1070151244"/>
                  </a:ext>
                </a:extLst>
              </a:tr>
              <a:tr h="275693">
                <a:tc>
                  <a:txBody>
                    <a:bodyPr/>
                    <a:lstStyle/>
                    <a:p>
                      <a:pPr marL="13970" indent="-6350" algn="l">
                        <a:lnSpc>
                          <a:spcPct val="107000"/>
                        </a:lnSpc>
                        <a:spcAft>
                          <a:spcPts val="535"/>
                        </a:spcAft>
                        <a:tabLst>
                          <a:tab pos="530860" algn="ctr"/>
                        </a:tabLst>
                      </a:pPr>
                      <a:r>
                        <a:rPr lang="en-IN" sz="700" kern="100">
                          <a:effectLst/>
                        </a:rPr>
                        <a:t>Email</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Character varying (100)</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Email Id of the User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Unique = True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2021939030"/>
                  </a:ext>
                </a:extLst>
              </a:tr>
              <a:tr h="282035">
                <a:tc>
                  <a:txBody>
                    <a:bodyPr/>
                    <a:lstStyle/>
                    <a:p>
                      <a:pPr marL="13970" indent="-6350" algn="l">
                        <a:lnSpc>
                          <a:spcPct val="107000"/>
                        </a:lnSpc>
                        <a:spcAft>
                          <a:spcPts val="535"/>
                        </a:spcAft>
                        <a:tabLst>
                          <a:tab pos="530860" algn="ctr"/>
                        </a:tabLst>
                      </a:pPr>
                      <a:r>
                        <a:rPr lang="en-IN" sz="700" kern="100">
                          <a:effectLst/>
                        </a:rPr>
                        <a:t>Address</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Character varying (30)</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Address of the Customer</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1040011342"/>
                  </a:ext>
                </a:extLst>
              </a:tr>
              <a:tr h="282035">
                <a:tc>
                  <a:txBody>
                    <a:bodyPr/>
                    <a:lstStyle/>
                    <a:p>
                      <a:pPr marL="13970" indent="-6350" algn="l">
                        <a:lnSpc>
                          <a:spcPct val="107000"/>
                        </a:lnSpc>
                        <a:spcAft>
                          <a:spcPts val="535"/>
                        </a:spcAft>
                        <a:tabLst>
                          <a:tab pos="530860" algn="ctr"/>
                        </a:tabLst>
                      </a:pPr>
                      <a:r>
                        <a:rPr lang="en-IN" sz="700" kern="100">
                          <a:effectLst/>
                        </a:rPr>
                        <a:t>Country</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Character varying (30)</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Country of the Customer</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2798233360"/>
                  </a:ext>
                </a:extLst>
              </a:tr>
              <a:tr h="275693">
                <a:tc>
                  <a:txBody>
                    <a:bodyPr/>
                    <a:lstStyle/>
                    <a:p>
                      <a:pPr marL="13970" indent="-6350" algn="l">
                        <a:lnSpc>
                          <a:spcPct val="107000"/>
                        </a:lnSpc>
                        <a:spcAft>
                          <a:spcPts val="535"/>
                        </a:spcAft>
                        <a:tabLst>
                          <a:tab pos="530860" algn="ctr"/>
                        </a:tabLst>
                      </a:pPr>
                      <a:r>
                        <a:rPr lang="en-IN" sz="700" kern="100">
                          <a:effectLst/>
                        </a:rPr>
                        <a:t>State</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Character varying (30)</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State of the Customer</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4108016611"/>
                  </a:ext>
                </a:extLst>
              </a:tr>
              <a:tr h="275693">
                <a:tc>
                  <a:txBody>
                    <a:bodyPr/>
                    <a:lstStyle/>
                    <a:p>
                      <a:pPr marL="13970" indent="-6350" algn="l">
                        <a:lnSpc>
                          <a:spcPct val="107000"/>
                        </a:lnSpc>
                        <a:spcAft>
                          <a:spcPts val="535"/>
                        </a:spcAft>
                        <a:tabLst>
                          <a:tab pos="530860" algn="ctr"/>
                        </a:tabLst>
                      </a:pPr>
                      <a:r>
                        <a:rPr lang="en-IN" sz="700" kern="100">
                          <a:effectLst/>
                        </a:rPr>
                        <a:t>Pin_code</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Int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Pin_code of the Customer address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3078290519"/>
                  </a:ext>
                </a:extLst>
              </a:tr>
              <a:tr h="275693">
                <a:tc>
                  <a:txBody>
                    <a:bodyPr/>
                    <a:lstStyle/>
                    <a:p>
                      <a:pPr marL="13970" indent="-6350" algn="l">
                        <a:lnSpc>
                          <a:spcPct val="107000"/>
                        </a:lnSpc>
                        <a:spcAft>
                          <a:spcPts val="535"/>
                        </a:spcAft>
                        <a:tabLst>
                          <a:tab pos="530860" algn="ctr"/>
                        </a:tabLst>
                      </a:pPr>
                      <a:r>
                        <a:rPr lang="en-IN" sz="700" kern="100">
                          <a:effectLst/>
                        </a:rPr>
                        <a:t>Tax_data</a:t>
                      </a:r>
                    </a:p>
                    <a:p>
                      <a:pPr marL="13970" indent="-6350" algn="l">
                        <a:lnSpc>
                          <a:spcPct val="107000"/>
                        </a:lnSpc>
                        <a:spcAft>
                          <a:spcPts val="535"/>
                        </a:spcAft>
                        <a:tabLst>
                          <a:tab pos="530860" algn="ctr"/>
                        </a:tabLst>
                      </a:pPr>
                      <a:r>
                        <a:rPr lang="en-IN" sz="700" kern="100">
                          <a:effectLst/>
                        </a:rPr>
                        <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Jasonb</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GST and CSGT of the ordered food</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1373791896"/>
                  </a:ext>
                </a:extLst>
              </a:tr>
              <a:tr h="156197">
                <a:tc>
                  <a:txBody>
                    <a:bodyPr/>
                    <a:lstStyle/>
                    <a:p>
                      <a:pPr marL="13970" indent="-6350" algn="l">
                        <a:lnSpc>
                          <a:spcPct val="107000"/>
                        </a:lnSpc>
                        <a:spcAft>
                          <a:spcPts val="535"/>
                        </a:spcAft>
                        <a:tabLst>
                          <a:tab pos="530860" algn="ctr"/>
                        </a:tabLst>
                      </a:pPr>
                      <a:r>
                        <a:rPr lang="en-IN" sz="700" kern="100">
                          <a:effectLst/>
                        </a:rPr>
                        <a:t>Total_tax</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Int</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Sum of both GST and CGST</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2703928949"/>
                  </a:ext>
                </a:extLst>
              </a:tr>
              <a:tr h="237060">
                <a:tc>
                  <a:txBody>
                    <a:bodyPr/>
                    <a:lstStyle/>
                    <a:p>
                      <a:pPr marL="13970" indent="-6350" algn="l">
                        <a:lnSpc>
                          <a:spcPct val="107000"/>
                        </a:lnSpc>
                        <a:spcAft>
                          <a:spcPts val="535"/>
                        </a:spcAft>
                        <a:tabLst>
                          <a:tab pos="530860" algn="ctr"/>
                        </a:tabLst>
                      </a:pPr>
                      <a:r>
                        <a:rPr lang="en-IN" sz="700" kern="100">
                          <a:effectLst/>
                        </a:rPr>
                        <a:t>Payment_method</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Character varying(20)</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dirty="0">
                          <a:effectLst/>
                        </a:rPr>
                        <a:t>Method of payment (</a:t>
                      </a:r>
                      <a:r>
                        <a:rPr lang="en-IN" sz="700" kern="100" dirty="0" err="1">
                          <a:effectLst/>
                        </a:rPr>
                        <a:t>Paypal</a:t>
                      </a:r>
                      <a:r>
                        <a:rPr lang="en-IN" sz="700" kern="100" dirty="0">
                          <a:effectLst/>
                        </a:rPr>
                        <a:t> / </a:t>
                      </a:r>
                      <a:r>
                        <a:rPr lang="en-IN" sz="700" kern="100" dirty="0" err="1">
                          <a:effectLst/>
                        </a:rPr>
                        <a:t>Razorpay</a:t>
                      </a:r>
                      <a:r>
                        <a:rPr lang="en-IN" sz="700" kern="100" dirty="0">
                          <a:effectLst/>
                        </a:rPr>
                        <a:t>)</a:t>
                      </a:r>
                      <a:endParaRPr lang="en-IN" sz="7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161073381"/>
                  </a:ext>
                </a:extLst>
              </a:tr>
              <a:tr h="214058">
                <a:tc>
                  <a:txBody>
                    <a:bodyPr/>
                    <a:lstStyle/>
                    <a:p>
                      <a:pPr marL="13970" indent="-6350" algn="l">
                        <a:lnSpc>
                          <a:spcPct val="107000"/>
                        </a:lnSpc>
                        <a:spcAft>
                          <a:spcPts val="535"/>
                        </a:spcAft>
                        <a:tabLst>
                          <a:tab pos="530860" algn="ctr"/>
                        </a:tabLst>
                      </a:pPr>
                      <a:r>
                        <a:rPr lang="en-IN" sz="700" kern="100">
                          <a:effectLst/>
                        </a:rPr>
                        <a:t>Is_ordered</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Bool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dirty="0" err="1">
                          <a:effectLst/>
                        </a:rPr>
                        <a:t>Wheather</a:t>
                      </a:r>
                      <a:r>
                        <a:rPr lang="en-IN" sz="700" kern="100" dirty="0">
                          <a:effectLst/>
                        </a:rPr>
                        <a:t> the food is Ordered or not</a:t>
                      </a:r>
                      <a:endParaRPr lang="en-IN" sz="7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1140903661"/>
                  </a:ext>
                </a:extLst>
              </a:tr>
              <a:tr h="237060">
                <a:tc>
                  <a:txBody>
                    <a:bodyPr/>
                    <a:lstStyle/>
                    <a:p>
                      <a:pPr marL="13970" indent="-6350" algn="l">
                        <a:lnSpc>
                          <a:spcPct val="107000"/>
                        </a:lnSpc>
                        <a:spcAft>
                          <a:spcPts val="535"/>
                        </a:spcAft>
                        <a:tabLst>
                          <a:tab pos="530860" algn="ctr"/>
                        </a:tabLst>
                      </a:pPr>
                      <a:r>
                        <a:rPr lang="en-IN" sz="700" kern="100">
                          <a:effectLst/>
                        </a:rPr>
                        <a:t>Created_at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Timestamp with time zone</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Date and time of the  Account created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Not Null</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2982107674"/>
                  </a:ext>
                </a:extLst>
              </a:tr>
              <a:tr h="317925">
                <a:tc>
                  <a:txBody>
                    <a:bodyPr/>
                    <a:lstStyle/>
                    <a:p>
                      <a:pPr marL="13970" indent="-6350" algn="l">
                        <a:lnSpc>
                          <a:spcPct val="107000"/>
                        </a:lnSpc>
                        <a:spcAft>
                          <a:spcPts val="535"/>
                        </a:spcAft>
                        <a:tabLst>
                          <a:tab pos="530860" algn="ctr"/>
                        </a:tabLst>
                      </a:pPr>
                      <a:r>
                        <a:rPr lang="en-IN" sz="700" kern="100">
                          <a:effectLst/>
                        </a:rPr>
                        <a:t>Updated_at </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a:effectLst/>
                        </a:rPr>
                        <a:t>Timestamp with time zone</a:t>
                      </a:r>
                      <a:endParaRPr lang="en-IN" sz="7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dirty="0">
                          <a:effectLst/>
                        </a:rPr>
                        <a:t>Date and time of the  food item details last modified </a:t>
                      </a:r>
                      <a:endParaRPr lang="en-IN" sz="7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tc>
                  <a:txBody>
                    <a:bodyPr/>
                    <a:lstStyle/>
                    <a:p>
                      <a:pPr marL="13970" indent="-6350" algn="l">
                        <a:lnSpc>
                          <a:spcPct val="107000"/>
                        </a:lnSpc>
                        <a:spcAft>
                          <a:spcPts val="535"/>
                        </a:spcAft>
                        <a:tabLst>
                          <a:tab pos="530860" algn="ctr"/>
                        </a:tabLst>
                      </a:pPr>
                      <a:r>
                        <a:rPr lang="en-IN" sz="700" kern="100" dirty="0">
                          <a:effectLst/>
                        </a:rPr>
                        <a:t>Not Null</a:t>
                      </a:r>
                      <a:endParaRPr lang="en-IN" sz="7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59" marR="37759" marT="0" marB="0"/>
                </a:tc>
                <a:extLst>
                  <a:ext uri="{0D108BD9-81ED-4DB2-BD59-A6C34878D82A}">
                    <a16:rowId xmlns:a16="http://schemas.microsoft.com/office/drawing/2014/main" val="3074688045"/>
                  </a:ext>
                </a:extLst>
              </a:tr>
            </a:tbl>
          </a:graphicData>
        </a:graphic>
      </p:graphicFrame>
    </p:spTree>
    <p:extLst>
      <p:ext uri="{BB962C8B-B14F-4D97-AF65-F5344CB8AC3E}">
        <p14:creationId xmlns:p14="http://schemas.microsoft.com/office/powerpoint/2010/main" val="308040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EF29-2235-E5E5-59B4-E4F206A3C3A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F3D021-0916-AF93-DC1D-BDB0E6907ED0}"/>
              </a:ext>
            </a:extLst>
          </p:cNvPr>
          <p:cNvSpPr>
            <a:spLocks noGrp="1"/>
          </p:cNvSpPr>
          <p:nvPr>
            <p:ph idx="1"/>
          </p:nvPr>
        </p:nvSpPr>
        <p:spPr/>
        <p:txBody>
          <a:bodyPr/>
          <a:lstStyle/>
          <a:p>
            <a:pPr marL="446405" marR="783590" indent="-6350" algn="just">
              <a:lnSpc>
                <a:spcPct val="148000"/>
              </a:lnSpc>
              <a:spcAft>
                <a:spcPts val="5"/>
              </a:spcAft>
            </a:pPr>
            <a:r>
              <a:rPr lang="en-US" sz="2000" dirty="0">
                <a:latin typeface="Times New Roman" panose="02020603050405020304" pitchFamily="18"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Online food ordering systems have become increasingly popular in recent years. They offer a convenient and efficient way for customers to order food from their favourite restaurants. The systems also provide a number of benefits for restaurants, such as increased sales and improved customer satisfaction.</a:t>
            </a:r>
          </a:p>
          <a:p>
            <a:pPr marL="446405" marR="783590" indent="-6350" algn="just">
              <a:lnSpc>
                <a:spcPct val="148000"/>
              </a:lnSpc>
              <a:spcAft>
                <a:spcPts val="5"/>
              </a:spcAft>
            </a:pPr>
            <a:r>
              <a:rPr lang="en-IN" sz="1800" kern="100" dirty="0">
                <a:solidFill>
                  <a:srgbClr val="000000"/>
                </a:solidFill>
                <a:effectLst/>
                <a:latin typeface="Times New Roman" panose="02020603050405020304" pitchFamily="18" charset="0"/>
                <a:ea typeface="Times New Roman" panose="02020603050405020304" pitchFamily="18" charset="0"/>
              </a:rPr>
              <a:t>The online food ordering system project is a valuable tool for both customers and restaurants. It is a convenient, efficient, and effective way to order food.</a:t>
            </a:r>
          </a:p>
          <a:p>
            <a:pPr marL="446405" marR="783590" indent="-6350" algn="just">
              <a:lnSpc>
                <a:spcPct val="148000"/>
              </a:lnSpc>
              <a:spcAft>
                <a:spcPts val="5"/>
              </a:spcAft>
            </a:pPr>
            <a:r>
              <a:rPr lang="en-IN" sz="1800" kern="100" dirty="0">
                <a:solidFill>
                  <a:srgbClr val="000000"/>
                </a:solidFill>
                <a:effectLst/>
                <a:latin typeface="Times New Roman" panose="02020603050405020304" pitchFamily="18" charset="0"/>
                <a:ea typeface="Times New Roman" panose="02020603050405020304" pitchFamily="18" charset="0"/>
              </a:rPr>
              <a:t> As more and more people become comfortable with online ordering, the demand for this type of service will continue to grow. The project has the potential to revolutionize the way people order food, and it is sure to continue to grow in popularity in the years to come.</a:t>
            </a:r>
          </a:p>
        </p:txBody>
      </p:sp>
      <p:sp>
        <p:nvSpPr>
          <p:cNvPr id="4" name="Slide Number Placeholder 3">
            <a:extLst>
              <a:ext uri="{FF2B5EF4-FFF2-40B4-BE49-F238E27FC236}">
                <a16:creationId xmlns:a16="http://schemas.microsoft.com/office/drawing/2014/main" id="{3B882A83-4C3E-06E5-30A9-81C193FBD106}"/>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17452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a:xfrm>
            <a:off x="457200" y="1366736"/>
            <a:ext cx="8229600" cy="5284251"/>
          </a:xfrm>
        </p:spPr>
        <p:txBody>
          <a:bodyPr/>
          <a:lstStyle/>
          <a:p>
            <a:pPr marL="370840" marR="635" indent="-6350" algn="just">
              <a:lnSpc>
                <a:spcPct val="149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Online Food Ordering System is proposed here which simplifies the food ordering process. The proposed system shows an user interface and update the menu with all available options so that it eases the customer work. Customer can choose multiple foods from multiple restaurants  to make an order and can choose the payment method that they prefer . </a:t>
            </a:r>
            <a:r>
              <a:rPr lang="en-IN"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1790" indent="-6350">
              <a:lnSpc>
                <a:spcPct val="150000"/>
              </a:lnSpc>
              <a:spcAft>
                <a:spcPts val="116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order confirmation is sent to the customer. The order is placed in the queue and updated in the database and returned in real time. This system assists the staff to go through the orders in real time and process it efficiently with minimal errors.</a:t>
            </a:r>
            <a:endParaRPr lang="en-IN" sz="2000" dirty="0">
              <a:latin typeface="Times New Roman" panose="02020603050405020304" pitchFamily="18" charset="0"/>
              <a:cs typeface="Times New Roman" panose="02020603050405020304" pitchFamily="18" charset="0"/>
            </a:endParaRPr>
          </a:p>
          <a:p>
            <a:pPr marL="370840" marR="635" indent="-6350" algn="just">
              <a:lnSpc>
                <a:spcPct val="149000"/>
              </a:lnSpc>
              <a:spcAft>
                <a:spcPts val="41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consists of three main components a customer-facing website, a restaurant-facing dashboard, and a back-end database. The customer-facing website allows customers to browse the menus of participating restaurants, select items, and place orders</a:t>
            </a:r>
          </a:p>
        </p:txBody>
      </p:sp>
      <p:sp>
        <p:nvSpPr>
          <p:cNvPr id="4" name="Slide Number Placeholder 3"/>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243685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058C-CCD3-CEE3-48C6-0BAC24F13BC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27D2D14-C916-90E6-B07F-85B37AF050A2}"/>
              </a:ext>
            </a:extLst>
          </p:cNvPr>
          <p:cNvSpPr>
            <a:spLocks noGrp="1"/>
          </p:cNvSpPr>
          <p:nvPr>
            <p:ph idx="1"/>
          </p:nvPr>
        </p:nvSpPr>
        <p:spPr/>
        <p:txBody>
          <a:bodyPr/>
          <a:lstStyle/>
          <a:p>
            <a:pPr marL="370840" marR="635" indent="-6350" algn="just">
              <a:lnSpc>
                <a:spcPct val="149000"/>
              </a:lnSpc>
              <a:spcAft>
                <a:spcPts val="410"/>
              </a:spcAft>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restaurant-facing dashboard allows restaurant staff to view and process orders. The back-end database stores all of the data related to the system, including customer profiles, restaurant menus, and order history.</a:t>
            </a:r>
          </a:p>
          <a:p>
            <a:pPr marL="370840" marR="635" indent="-6350" algn="just">
              <a:lnSpc>
                <a:spcPct val="149000"/>
              </a:lnSpc>
              <a:spcAft>
                <a:spcPts val="1785"/>
              </a:spcAft>
            </a:pPr>
            <a:r>
              <a:rPr lang="en-IN" sz="20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online food ordering system will provide a number of benefits for both customers and restaurants. For customers, the system will make it easier and more convenient to order food online. For restaurants, the system will provide a way to manage orders more efficiently and track inventory more effectively.</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5E4E327-B2D5-D5A4-1D9D-7D3F49F9E7D0}"/>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4</a:t>
            </a:fld>
            <a:endParaRPr lang="en-US">
              <a:solidFill>
                <a:srgbClr val="000000"/>
              </a:solidFill>
            </a:endParaRPr>
          </a:p>
        </p:txBody>
      </p:sp>
    </p:spTree>
    <p:extLst>
      <p:ext uri="{BB962C8B-B14F-4D97-AF65-F5344CB8AC3E}">
        <p14:creationId xmlns:p14="http://schemas.microsoft.com/office/powerpoint/2010/main" val="395882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1DA2-371B-95F1-0817-3E4FE146ECBB}"/>
              </a:ext>
            </a:extLst>
          </p:cNvPr>
          <p:cNvSpPr>
            <a:spLocks noGrp="1"/>
          </p:cNvSpPr>
          <p:nvPr>
            <p:ph type="title"/>
          </p:nvPr>
        </p:nvSpPr>
        <p:spPr/>
        <p:txBody>
          <a:bodyPr/>
          <a:lstStyle/>
          <a:p>
            <a:r>
              <a:rPr lang="en-US" dirty="0"/>
              <a:t>AIM , OBJECTIVE &amp; SCOPE</a:t>
            </a:r>
            <a:endParaRPr lang="en-IN" dirty="0"/>
          </a:p>
        </p:txBody>
      </p:sp>
      <p:sp>
        <p:nvSpPr>
          <p:cNvPr id="3" name="Content Placeholder 2">
            <a:extLst>
              <a:ext uri="{FF2B5EF4-FFF2-40B4-BE49-F238E27FC236}">
                <a16:creationId xmlns:a16="http://schemas.microsoft.com/office/drawing/2014/main" id="{2A54B3CD-D92B-5181-4974-95DEF53AC764}"/>
              </a:ext>
            </a:extLst>
          </p:cNvPr>
          <p:cNvSpPr>
            <a:spLocks noGrp="1"/>
          </p:cNvSpPr>
          <p:nvPr>
            <p:ph idx="1"/>
          </p:nvPr>
        </p:nvSpPr>
        <p:spPr/>
        <p:txBody>
          <a:bodyPr/>
          <a:lstStyle/>
          <a:p>
            <a:pPr rtl="0">
              <a:spcBef>
                <a:spcPts val="1800"/>
              </a:spcBef>
              <a:spcAft>
                <a:spcPts val="1800"/>
              </a:spcAft>
            </a:pPr>
            <a:r>
              <a:rPr lang="en-US" sz="2000" b="1" i="0" u="none" strike="noStrike" dirty="0">
                <a:solidFill>
                  <a:srgbClr val="1F1F1F"/>
                </a:solidFill>
                <a:effectLst/>
                <a:latin typeface="Times New Roman" panose="02020603050405020304" pitchFamily="18" charset="0"/>
              </a:rPr>
              <a:t>Aim:</a:t>
            </a:r>
            <a:endParaRPr lang="en-US" sz="2000" b="0" dirty="0">
              <a:effectLst/>
            </a:endParaRPr>
          </a:p>
          <a:p>
            <a:pPr rtl="0" fontAlgn="base">
              <a:spcBef>
                <a:spcPts val="300"/>
              </a:spcBef>
              <a:spcAft>
                <a:spcPts val="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To provide a convenient and efficient way for customers to order food from restaurants.</a:t>
            </a:r>
          </a:p>
          <a:p>
            <a:pPr rtl="0" fontAlgn="base">
              <a:spcBef>
                <a:spcPts val="0"/>
              </a:spcBef>
              <a:spcAft>
                <a:spcPts val="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To improve customer satisfaction with the food ordering process.</a:t>
            </a:r>
          </a:p>
          <a:p>
            <a:pPr rtl="0" fontAlgn="base">
              <a:spcBef>
                <a:spcPts val="0"/>
              </a:spcBef>
              <a:spcAft>
                <a:spcPts val="110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To increase sales for restaurants.</a:t>
            </a:r>
          </a:p>
          <a:p>
            <a:pPr rtl="0">
              <a:spcBef>
                <a:spcPts val="1800"/>
              </a:spcBef>
              <a:spcAft>
                <a:spcPts val="1800"/>
              </a:spcAft>
            </a:pPr>
            <a:r>
              <a:rPr lang="en-US" sz="2000" b="1" i="0" u="none" strike="noStrike" dirty="0">
                <a:solidFill>
                  <a:srgbClr val="1F1F1F"/>
                </a:solidFill>
                <a:effectLst/>
                <a:latin typeface="Times New Roman" panose="02020603050405020304" pitchFamily="18" charset="0"/>
              </a:rPr>
              <a:t>Objectives:</a:t>
            </a:r>
            <a:endParaRPr lang="en-US" sz="2000" b="0" dirty="0">
              <a:effectLst/>
            </a:endParaRPr>
          </a:p>
          <a:p>
            <a:pPr rtl="0" fontAlgn="base">
              <a:spcBef>
                <a:spcPts val="300"/>
              </a:spcBef>
              <a:spcAft>
                <a:spcPts val="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To develop a system that is easy to use for both customers and restaurants.</a:t>
            </a:r>
          </a:p>
          <a:p>
            <a:pPr rtl="0" fontAlgn="base">
              <a:spcBef>
                <a:spcPts val="0"/>
              </a:spcBef>
              <a:spcAft>
                <a:spcPts val="110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To develop a system that is secure and reliable.</a:t>
            </a:r>
          </a:p>
          <a:p>
            <a:pPr rtl="0" fontAlgn="base">
              <a:spcBef>
                <a:spcPts val="300"/>
              </a:spcBef>
              <a:spcAft>
                <a:spcPts val="110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To develop a system that is scalable to accommodate a growing number of users and restaurants.</a:t>
            </a:r>
          </a:p>
          <a:p>
            <a:pPr marL="0" indent="0">
              <a:buNone/>
            </a:pPr>
            <a:endParaRPr lang="en-IN" sz="1800" dirty="0"/>
          </a:p>
        </p:txBody>
      </p:sp>
      <p:sp>
        <p:nvSpPr>
          <p:cNvPr id="4" name="Slide Number Placeholder 3">
            <a:extLst>
              <a:ext uri="{FF2B5EF4-FFF2-40B4-BE49-F238E27FC236}">
                <a16:creationId xmlns:a16="http://schemas.microsoft.com/office/drawing/2014/main" id="{54E7E3F2-1ED5-9A02-8AFA-123AB6642976}"/>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237457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635B-D750-0691-93DA-5AA06C0E8F3A}"/>
              </a:ext>
            </a:extLst>
          </p:cNvPr>
          <p:cNvSpPr>
            <a:spLocks noGrp="1"/>
          </p:cNvSpPr>
          <p:nvPr>
            <p:ph type="title"/>
          </p:nvPr>
        </p:nvSpPr>
        <p:spPr/>
        <p:txBody>
          <a:bodyPr/>
          <a:lstStyle/>
          <a:p>
            <a:r>
              <a:rPr lang="en-US" dirty="0"/>
              <a:t>AIM , OBJECTIVE &amp; SCOPE</a:t>
            </a:r>
            <a:endParaRPr lang="en-IN" dirty="0"/>
          </a:p>
        </p:txBody>
      </p:sp>
      <p:sp>
        <p:nvSpPr>
          <p:cNvPr id="3" name="Content Placeholder 2">
            <a:extLst>
              <a:ext uri="{FF2B5EF4-FFF2-40B4-BE49-F238E27FC236}">
                <a16:creationId xmlns:a16="http://schemas.microsoft.com/office/drawing/2014/main" id="{E03D37D5-6EBA-3375-91A0-56073E6EB875}"/>
              </a:ext>
            </a:extLst>
          </p:cNvPr>
          <p:cNvSpPr>
            <a:spLocks noGrp="1"/>
          </p:cNvSpPr>
          <p:nvPr>
            <p:ph idx="1"/>
          </p:nvPr>
        </p:nvSpPr>
        <p:spPr/>
        <p:txBody>
          <a:bodyPr/>
          <a:lstStyle/>
          <a:p>
            <a:pPr rtl="0">
              <a:spcBef>
                <a:spcPts val="1800"/>
              </a:spcBef>
              <a:spcAft>
                <a:spcPts val="1800"/>
              </a:spcAft>
            </a:pPr>
            <a:r>
              <a:rPr lang="en-US" sz="2000" b="1" i="0" u="none" strike="noStrike" dirty="0">
                <a:solidFill>
                  <a:srgbClr val="1F1F1F"/>
                </a:solidFill>
                <a:effectLst/>
                <a:latin typeface="Times New Roman" panose="02020603050405020304" pitchFamily="18" charset="0"/>
              </a:rPr>
              <a:t>Scope:</a:t>
            </a:r>
            <a:endParaRPr lang="en-US" sz="2000" b="0" dirty="0">
              <a:effectLst/>
            </a:endParaRPr>
          </a:p>
          <a:p>
            <a:pPr rtl="0" fontAlgn="base">
              <a:spcBef>
                <a:spcPts val="300"/>
              </a:spcBef>
              <a:spcAft>
                <a:spcPts val="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The system will allow customers to view a restaurant's menu, add items to their cart, and place an order.</a:t>
            </a:r>
          </a:p>
          <a:p>
            <a:pPr rtl="0" fontAlgn="base">
              <a:spcBef>
                <a:spcPts val="0"/>
              </a:spcBef>
              <a:spcAft>
                <a:spcPts val="110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The system will allow restaurants to manage their menus, track orders, and process payments.</a:t>
            </a:r>
          </a:p>
          <a:p>
            <a:pPr rtl="0" fontAlgn="base">
              <a:spcBef>
                <a:spcPts val="300"/>
              </a:spcBef>
              <a:spcAft>
                <a:spcPts val="1100"/>
              </a:spcAft>
              <a:buFont typeface="Arial" panose="020B0604020202020204" pitchFamily="34" charset="0"/>
              <a:buChar char="•"/>
            </a:pPr>
            <a:r>
              <a:rPr lang="en-US" sz="1800" b="0" i="0" u="none" strike="noStrike" dirty="0">
                <a:solidFill>
                  <a:srgbClr val="1F1F1F"/>
                </a:solidFill>
                <a:effectLst/>
                <a:latin typeface="Times New Roman" panose="02020603050405020304" pitchFamily="18" charset="0"/>
              </a:rPr>
              <a:t>The system will provide administrators rights to approve a restaurant to use the Eat and Roll marketplace to publish their menu  and also Decline the restaurants based on their performance.</a:t>
            </a:r>
          </a:p>
          <a:p>
            <a:pPr marL="0" indent="0">
              <a:buNone/>
            </a:pPr>
            <a:endParaRPr lang="en-IN" dirty="0"/>
          </a:p>
        </p:txBody>
      </p:sp>
      <p:sp>
        <p:nvSpPr>
          <p:cNvPr id="4" name="Slide Number Placeholder 3">
            <a:extLst>
              <a:ext uri="{FF2B5EF4-FFF2-40B4-BE49-F238E27FC236}">
                <a16:creationId xmlns:a16="http://schemas.microsoft.com/office/drawing/2014/main" id="{068057BD-6078-0A23-8E7C-80FE33617385}"/>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145175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3454-906B-7424-E86D-7A038FE9D812}"/>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62A4BAE4-FF91-17DF-5F94-8555243547AB}"/>
              </a:ext>
            </a:extLst>
          </p:cNvPr>
          <p:cNvSpPr>
            <a:spLocks noGrp="1"/>
          </p:cNvSpPr>
          <p:nvPr>
            <p:ph idx="1"/>
          </p:nvPr>
        </p:nvSpPr>
        <p:spPr>
          <a:xfrm>
            <a:off x="352264" y="1417638"/>
            <a:ext cx="8439472" cy="4964112"/>
          </a:xfrm>
        </p:spPr>
        <p:txBody>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HARDWARE REQUIREMENTS</a:t>
            </a:r>
          </a:p>
          <a:p>
            <a:pPr marL="0" indent="0">
              <a:lnSpc>
                <a:spcPct val="150000"/>
              </a:lnSpc>
              <a:buNone/>
              <a:tabLst>
                <a:tab pos="1221105" algn="l"/>
              </a:tabLst>
            </a:pPr>
            <a:r>
              <a:rPr lang="en-US" sz="2000" dirty="0">
                <a:effectLst/>
                <a:ea typeface="Times New Roman" panose="02020603050405020304" pitchFamily="18" charset="0"/>
                <a:cs typeface="Times New Roman" panose="02020603050405020304" pitchFamily="18" charset="0"/>
              </a:rPr>
              <a:t>Technical descriptions of the computer components and capabilities are described by hardware specification. The hardware specification for the online food ordering </a:t>
            </a:r>
            <a:r>
              <a:rPr lang="en-US" sz="2000" dirty="0">
                <a:ea typeface="Times New Roman" panose="02020603050405020304" pitchFamily="18" charset="0"/>
                <a:cs typeface="Times New Roman" panose="02020603050405020304" pitchFamily="18" charset="0"/>
              </a:rPr>
              <a:t>web </a:t>
            </a:r>
            <a:r>
              <a:rPr lang="en-US" sz="2000" dirty="0">
                <a:effectLst/>
                <a:ea typeface="Times New Roman" panose="02020603050405020304" pitchFamily="18" charset="0"/>
                <a:cs typeface="Times New Roman" panose="02020603050405020304" pitchFamily="18" charset="0"/>
              </a:rPr>
              <a:t>application is given below.</a:t>
            </a:r>
            <a:endParaRPr lang="en-US" sz="2000" u="none" strike="noStrike" dirty="0">
              <a:effectLst/>
              <a:ea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tabLst>
                <a:tab pos="1221105" algn="l"/>
              </a:tabLst>
            </a:pPr>
            <a:r>
              <a:rPr lang="en-US" sz="2000" u="none" strike="noStrike" dirty="0">
                <a:effectLst/>
                <a:ea typeface="Times New Roman" panose="02020603050405020304" pitchFamily="18" charset="0"/>
                <a:cs typeface="Times New Roman" panose="02020603050405020304" pitchFamily="18" charset="0"/>
              </a:rPr>
              <a:t>Processor: Intel i3</a:t>
            </a:r>
            <a:endParaRPr lang="en-IN" sz="2000" u="none" strike="noStrike" dirty="0">
              <a:effectLst/>
              <a:ea typeface="Times New Roman" panose="02020603050405020304" pitchFamily="18" charset="0"/>
              <a:cs typeface="Calibri" panose="020F0502020204030204" pitchFamily="34" charset="0"/>
            </a:endParaRPr>
          </a:p>
          <a:p>
            <a:pPr lvl="0">
              <a:lnSpc>
                <a:spcPct val="150000"/>
              </a:lnSpc>
              <a:buFont typeface="Wingdings" panose="05000000000000000000" pitchFamily="2" charset="2"/>
              <a:buChar char="q"/>
              <a:tabLst>
                <a:tab pos="1221105" algn="l"/>
              </a:tabLst>
            </a:pPr>
            <a:r>
              <a:rPr lang="en-US" sz="2000" u="none" strike="noStrike" dirty="0">
                <a:effectLst/>
                <a:ea typeface="Times New Roman" panose="02020603050405020304" pitchFamily="18" charset="0"/>
                <a:cs typeface="Times New Roman" panose="02020603050405020304" pitchFamily="18" charset="0"/>
              </a:rPr>
              <a:t>Processor speed: </a:t>
            </a:r>
            <a:r>
              <a:rPr lang="en-US" sz="2000" dirty="0">
                <a:ea typeface="Times New Roman" panose="02020603050405020304" pitchFamily="18" charset="0"/>
                <a:cs typeface="Times New Roman" panose="02020603050405020304" pitchFamily="18" charset="0"/>
              </a:rPr>
              <a:t>2.5</a:t>
            </a:r>
            <a:r>
              <a:rPr lang="en-US" sz="2000" u="none" strike="noStrike" dirty="0">
                <a:effectLst/>
                <a:ea typeface="Times New Roman" panose="02020603050405020304" pitchFamily="18" charset="0"/>
                <a:cs typeface="Times New Roman" panose="02020603050405020304" pitchFamily="18" charset="0"/>
              </a:rPr>
              <a:t> GHz</a:t>
            </a:r>
            <a:endParaRPr lang="en-IN" sz="2000" u="none" strike="noStrike" dirty="0">
              <a:effectLst/>
              <a:ea typeface="Times New Roman" panose="02020603050405020304" pitchFamily="18" charset="0"/>
              <a:cs typeface="Calibri" panose="020F0502020204030204" pitchFamily="34" charset="0"/>
            </a:endParaRPr>
          </a:p>
          <a:p>
            <a:pPr lvl="0">
              <a:lnSpc>
                <a:spcPct val="150000"/>
              </a:lnSpc>
              <a:buFont typeface="Wingdings" panose="05000000000000000000" pitchFamily="2" charset="2"/>
              <a:buChar char="q"/>
              <a:tabLst>
                <a:tab pos="1221105" algn="l"/>
              </a:tabLst>
            </a:pPr>
            <a:r>
              <a:rPr lang="en-US" sz="2000" u="none" strike="noStrike" dirty="0">
                <a:effectLst/>
                <a:ea typeface="Times New Roman" panose="02020603050405020304" pitchFamily="18" charset="0"/>
                <a:cs typeface="Times New Roman" panose="02020603050405020304" pitchFamily="18" charset="0"/>
              </a:rPr>
              <a:t>RAM: 4 GB (Min)</a:t>
            </a:r>
            <a:endParaRPr lang="en-IN" sz="2000" u="none" strike="noStrike" dirty="0">
              <a:effectLst/>
              <a:ea typeface="Times New Roman" panose="02020603050405020304" pitchFamily="18" charset="0"/>
              <a:cs typeface="Calibri" panose="020F0502020204030204" pitchFamily="34" charset="0"/>
            </a:endParaRPr>
          </a:p>
          <a:p>
            <a:pPr lvl="0">
              <a:lnSpc>
                <a:spcPct val="150000"/>
              </a:lnSpc>
              <a:buFont typeface="Wingdings" panose="05000000000000000000" pitchFamily="2" charset="2"/>
              <a:buChar char="q"/>
              <a:tabLst>
                <a:tab pos="1221105" algn="l"/>
              </a:tabLst>
            </a:pPr>
            <a:r>
              <a:rPr lang="en-US" sz="2000" u="none" strike="noStrike" dirty="0">
                <a:effectLst/>
                <a:ea typeface="Times New Roman" panose="02020603050405020304" pitchFamily="18" charset="0"/>
                <a:cs typeface="Times New Roman" panose="02020603050405020304" pitchFamily="18" charset="0"/>
              </a:rPr>
              <a:t>Hard Disk: 128 GB</a:t>
            </a:r>
            <a:endParaRPr lang="en-IN" sz="2000" u="none" strike="noStrike" dirty="0">
              <a:effectLst/>
              <a:ea typeface="Times New Roman" panose="02020603050405020304" pitchFamily="18" charset="0"/>
              <a:cs typeface="Calibri" panose="020F0502020204030204" pitchFamily="34" charset="0"/>
            </a:endParaRPr>
          </a:p>
          <a:p>
            <a:pPr marL="0" indent="0">
              <a:buNone/>
            </a:pPr>
            <a:endParaRPr lang="en-IN" sz="3600" dirty="0"/>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962B237-2CCE-26E0-6B40-BC1DB9EA0197}"/>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419592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9135-E8C1-E842-1F5A-933297CA795E}"/>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F639CCA7-F6AF-89D7-4DA4-41C61F934EE3}"/>
              </a:ext>
            </a:extLst>
          </p:cNvPr>
          <p:cNvSpPr>
            <a:spLocks noGrp="1"/>
          </p:cNvSpPr>
          <p:nvPr>
            <p:ph idx="1"/>
          </p:nvPr>
        </p:nvSpPr>
        <p:spPr>
          <a:xfrm>
            <a:off x="457200" y="1298013"/>
            <a:ext cx="8229600" cy="4964112"/>
          </a:xfrm>
        </p:spPr>
        <p:txBody>
          <a:bodyPr/>
          <a:lstStyle/>
          <a:p>
            <a:pPr>
              <a:lnSpc>
                <a:spcPct val="150000"/>
              </a:lnSpc>
            </a:pPr>
            <a:r>
              <a:rPr lang="en-IN" sz="2000" b="1" dirty="0">
                <a:latin typeface="Times New Roman" panose="02020603050405020304" pitchFamily="18" charset="0"/>
                <a:cs typeface="Times New Roman" panose="02020603050405020304" pitchFamily="18" charset="0"/>
              </a:rPr>
              <a:t>SOFTWARE REQUIREMENTS</a:t>
            </a:r>
          </a:p>
          <a:p>
            <a:pPr marL="0" indent="0">
              <a:buNone/>
            </a:pPr>
            <a:r>
              <a:rPr lang="en-IN" sz="2000" b="1" dirty="0">
                <a:latin typeface="Times New Roman" panose="02020603050405020304" pitchFamily="18" charset="0"/>
                <a:cs typeface="Times New Roman" panose="02020603050405020304" pitchFamily="18" charset="0"/>
              </a:rPr>
              <a:t> </a:t>
            </a:r>
            <a:r>
              <a:rPr lang="en-US" sz="2000" dirty="0"/>
              <a:t>The software descriptions of the project and its functionality are explained in the software specification. Software requirements are given below,</a:t>
            </a:r>
          </a:p>
          <a:p>
            <a:pPr marL="0" indent="0">
              <a:buNone/>
            </a:pPr>
            <a:r>
              <a:rPr lang="en-US" sz="2000" dirty="0"/>
              <a:t>	Operating system: Windows OS</a:t>
            </a:r>
          </a:p>
          <a:p>
            <a:pPr marL="0" indent="0">
              <a:buNone/>
            </a:pPr>
            <a:r>
              <a:rPr lang="en-US" sz="2000" dirty="0"/>
              <a:t>	Front-end: HTML, CSS, python ,Ajax ,</a:t>
            </a:r>
            <a:r>
              <a:rPr lang="en-US" sz="2000" dirty="0" err="1"/>
              <a:t>JQuery</a:t>
            </a:r>
            <a:r>
              <a:rPr lang="en-US" sz="2000" dirty="0"/>
              <a:t> , JavaScript, 		</a:t>
            </a:r>
            <a:r>
              <a:rPr lang="en-US" sz="2000"/>
              <a:t>     Bootstrap</a:t>
            </a:r>
            <a:endParaRPr lang="en-US" sz="2000" dirty="0"/>
          </a:p>
          <a:p>
            <a:pPr marL="0" indent="0">
              <a:buNone/>
            </a:pPr>
            <a:r>
              <a:rPr lang="en-US" sz="2000" dirty="0"/>
              <a:t>	Framework: Django</a:t>
            </a:r>
          </a:p>
          <a:p>
            <a:pPr marL="0" indent="0">
              <a:buNone/>
            </a:pPr>
            <a:r>
              <a:rPr lang="en-US" sz="2000" dirty="0"/>
              <a:t>	Database: </a:t>
            </a:r>
            <a:r>
              <a:rPr lang="en-US" sz="2000" dirty="0" err="1"/>
              <a:t>postgreSql</a:t>
            </a:r>
            <a:endParaRPr lang="en-US" sz="2000" dirty="0"/>
          </a:p>
          <a:p>
            <a:pPr marL="0" indent="0">
              <a:buNone/>
            </a:pPr>
            <a:r>
              <a:rPr lang="en-US" sz="2000" dirty="0"/>
              <a:t>	</a:t>
            </a:r>
            <a:endParaRPr lang="en-IN" sz="2000" dirty="0"/>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3FB8F3-486D-E2C8-148C-ED6BA7DF5237}"/>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405966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40C7-BFF5-D16B-1BCD-59B5FD08D545}"/>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id="{59AD48EB-1786-43FD-51B4-CBB1EC50C5EA}"/>
              </a:ext>
            </a:extLst>
          </p:cNvPr>
          <p:cNvSpPr>
            <a:spLocks noGrp="1"/>
          </p:cNvSpPr>
          <p:nvPr>
            <p:ph idx="1"/>
          </p:nvPr>
        </p:nvSpPr>
        <p:spPr>
          <a:xfrm>
            <a:off x="251520" y="1268760"/>
            <a:ext cx="8229600" cy="4891682"/>
          </a:xfrm>
        </p:spPr>
        <p:txBody>
          <a:bodyPr/>
          <a:lstStyle/>
          <a:p>
            <a:pPr marL="0" indent="0">
              <a:buNone/>
            </a:pPr>
            <a:r>
              <a:rPr lang="en-IN" sz="1600" b="1" dirty="0">
                <a:latin typeface="Times New Roman" panose="02020603050405020304" pitchFamily="18" charset="0"/>
                <a:cs typeface="Times New Roman" panose="02020603050405020304" pitchFamily="18" charset="0"/>
              </a:rPr>
              <a:t>NON-FUNCTIONAL REQUIREMENTS :</a:t>
            </a:r>
          </a:p>
          <a:p>
            <a:pPr marL="0" indent="0">
              <a:buNone/>
            </a:pPr>
            <a:endParaRPr lang="en-IN" sz="1400" dirty="0">
              <a:latin typeface="Times New Roman" panose="02020603050405020304" pitchFamily="18" charset="0"/>
              <a:cs typeface="Times New Roman" panose="02020603050405020304" pitchFamily="18" charset="0"/>
            </a:endParaRPr>
          </a:p>
          <a:p>
            <a:pPr marL="342900" marR="783590" lvl="0" indent="-342900" algn="just" fontAlgn="base">
              <a:lnSpc>
                <a:spcPct val="148000"/>
              </a:lnSpc>
              <a:spcAft>
                <a:spcPts val="535"/>
              </a:spcAft>
              <a:buClr>
                <a:srgbClr val="000000"/>
              </a:buClr>
              <a:buSzPts val="1200"/>
              <a:buFont typeface="Arial" panose="020B0604020202020204" pitchFamily="34" charset="0"/>
              <a:buChar char="•"/>
            </a:pP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Performance: </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system should provide quick responses to user actions, ensuring minimal delay in processing orders, payments, and other operations. The system should handle a large number of concurrent users and transactions without performance degradation</a:t>
            </a: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783590" lvl="0" indent="-342900" algn="just" fontAlgn="base">
              <a:lnSpc>
                <a:spcPct val="148000"/>
              </a:lnSpc>
              <a:spcAft>
                <a:spcPts val="535"/>
              </a:spcAft>
              <a:buClr>
                <a:srgbClr val="000000"/>
              </a:buClr>
              <a:buSzPts val="1200"/>
              <a:buFont typeface="Arial" panose="020B0604020202020204" pitchFamily="34" charset="0"/>
              <a:buChar char="•"/>
            </a:pP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Reliability: </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system should be highly available, minimizing downtime and ensuring continuous operation. The system should be able to recover gracefully from failures, ensuring that critical functions remain operational. Regular data backups should be performed to protect against data loss, and there should be a robust recovery mechanism in place. </a:t>
            </a:r>
          </a:p>
          <a:p>
            <a:pPr marL="342900" marR="783590" lvl="0" indent="-342900" algn="just" fontAlgn="base">
              <a:lnSpc>
                <a:spcPct val="147000"/>
              </a:lnSpc>
              <a:spcAft>
                <a:spcPts val="535"/>
              </a:spcAft>
              <a:buClr>
                <a:srgbClr val="000000"/>
              </a:buClr>
              <a:buSzPts val="1200"/>
              <a:buFont typeface="Arial" panose="020B0604020202020204" pitchFamily="34" charset="0"/>
              <a:buChar char="•"/>
            </a:pP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Security:</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Authentication and authorization: The system should have secure mechanisms for user authentication and authorization to ensure that only</a:t>
            </a:r>
            <a:endParaRPr lang="en-IN" sz="1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465248-6B3A-700E-5F3E-99A52AB1976D}"/>
              </a:ext>
            </a:extLst>
          </p:cNvPr>
          <p:cNvSpPr>
            <a:spLocks noGrp="1"/>
          </p:cNvSpPr>
          <p:nvPr>
            <p:ph type="sldNum" sz="quarter" idx="11"/>
          </p:nvPr>
        </p:nvSpPr>
        <p:spPr/>
        <p:txBody>
          <a:bodyPr/>
          <a:lstStyle/>
          <a:p>
            <a:pPr>
              <a:defRPr/>
            </a:pPr>
            <a:fld id="{87E752B7-FE85-4AA7-AC32-33EA3440E294}"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3666511316"/>
      </p:ext>
    </p:extLst>
  </p:cSld>
  <p:clrMapOvr>
    <a:masterClrMapping/>
  </p:clrMapOvr>
</p:sld>
</file>

<file path=ppt/theme/theme1.xml><?xml version="1.0" encoding="utf-8"?>
<a:theme xmlns:a="http://schemas.openxmlformats.org/drawingml/2006/main" name="1_college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lleg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solidFill>
          <a:srgbClr val="FFFFFF"/>
        </a:solidFill>
        <a:ln w="9525">
          <a:solidFill>
            <a:srgbClr val="000000"/>
          </a:solidFill>
          <a:miter lim="800000"/>
          <a:headEnd/>
          <a:tailEnd/>
        </a:ln>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pitchFamily="34" charset="0"/>
          </a:defRPr>
        </a:defPPr>
      </a:lstStyle>
    </a:txDef>
  </a:objectDefaults>
  <a:extraClrSchemeLst>
    <a:extraClrScheme>
      <a:clrScheme name="colleg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leg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leg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leg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leg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leg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leg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leg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leg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leg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leg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leg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69118</TotalTime>
  <Words>2179</Words>
  <Application>Microsoft Office PowerPoint</Application>
  <PresentationFormat>On-screen Show (4:3)</PresentationFormat>
  <Paragraphs>411</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 Antiqua</vt:lpstr>
      <vt:lpstr>Calibri</vt:lpstr>
      <vt:lpstr>Times New Roman</vt:lpstr>
      <vt:lpstr>Wingdings</vt:lpstr>
      <vt:lpstr>1_college template</vt:lpstr>
      <vt:lpstr>EAT AND ROLL - AN ONLINE FOOD ORDERING SYSTEM       PRATHEESH – 022 SOORYA HARSHA -035</vt:lpstr>
      <vt:lpstr>Agenda</vt:lpstr>
      <vt:lpstr>ABSTRACT</vt:lpstr>
      <vt:lpstr>ABSTRACT</vt:lpstr>
      <vt:lpstr>AIM , OBJECTIVE &amp; SCOPE</vt:lpstr>
      <vt:lpstr>AIM , OBJECTIVE &amp; SCOPE</vt:lpstr>
      <vt:lpstr>SYSTEM REQUIREMENTS</vt:lpstr>
      <vt:lpstr>SYSTEM REQUIREMENTS</vt:lpstr>
      <vt:lpstr>REQUIREMENT ANALYSIS</vt:lpstr>
      <vt:lpstr>REQUIREMENT ANALYSIS</vt:lpstr>
      <vt:lpstr>REQUIREMENT ANALYSIS</vt:lpstr>
      <vt:lpstr>REQUIREMENT ANALYSIS</vt:lpstr>
      <vt:lpstr>ARCHITECTURAL DESIGN</vt:lpstr>
      <vt:lpstr>USE CASE </vt:lpstr>
      <vt:lpstr>LEVEL – 0 DFD </vt:lpstr>
      <vt:lpstr>LEVEL – 1 DFD FOOD ORDER</vt:lpstr>
      <vt:lpstr>LEVEL 2 DFD FOR PAYMENT</vt:lpstr>
      <vt:lpstr>ACTIVITY DIAGRAM</vt:lpstr>
      <vt:lpstr>CONCLUSION</vt:lpstr>
      <vt:lpstr>SCREENSHOTS</vt:lpstr>
      <vt:lpstr>SCREENSHOTS</vt:lpstr>
      <vt:lpstr>SCREENSHOTS</vt:lpstr>
      <vt:lpstr>SCREENSHOTS</vt:lpstr>
      <vt:lpstr>TABLES</vt:lpstr>
      <vt:lpstr>TABLES</vt:lpstr>
      <vt:lpstr>TABLES</vt:lpstr>
      <vt:lpstr>TABLES</vt:lpstr>
      <vt:lpstr>TABLES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Soorya harsha Periasamy</cp:lastModifiedBy>
  <cp:revision>682</cp:revision>
  <dcterms:created xsi:type="dcterms:W3CDTF">2016-12-07T05:01:43Z</dcterms:created>
  <dcterms:modified xsi:type="dcterms:W3CDTF">2023-08-07T05:20:09Z</dcterms:modified>
</cp:coreProperties>
</file>