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100346d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100346d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100346d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100346d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d100346d7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d100346d7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100346d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100346d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d100346d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d100346d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d100346d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d100346d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100346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100346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100346d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100346d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d100346d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d100346d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100346d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d100346d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d100346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d100346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100346d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100346d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100346d7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100346d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100346d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d100346d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fist.com/2016/04/25/sf_now_has_highest_per_capita_prope/" TargetMode="External"/><Relationship Id="rId4" Type="http://schemas.openxmlformats.org/officeDocument/2006/relationships/hyperlink" Target="https://www.nytimes.com/2016/04/25/us/san-francisco-torn-as-some-see-street-behavior-worse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qz.com/711854/the-inequality-happening-now-in-san-francisco-will-impact-america-for-generations-to-com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San Francisco City Employee Salary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729625" y="255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Retirement Plan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50" y="1417026"/>
            <a:ext cx="7197449" cy="34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75" y="552975"/>
            <a:ext cx="5725024" cy="45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1855500" y="0"/>
            <a:ext cx="543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Retirement Correlation with the The Salary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115850" y="514125"/>
            <a:ext cx="817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Inequality Among Max Salary and Mean Salary of Department 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" y="1037329"/>
            <a:ext cx="9143999" cy="374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729625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Power of Groupy to get some Insights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729625" y="3468650"/>
            <a:ext cx="76881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https://sfist.com/2016/04/25/sf_now_has_highest_per_capita_prope/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https://www.nytimes.com/2016/04/25/us/san-francisco-torn-as-some-see-street-behavior-worsen.html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7393775" y="2558900"/>
            <a:ext cx="1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Jupyter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Aim Was to Not Draw Many plots but to signify How Data can tell the Real Life Story by itself with little Manipulation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ctrTitle"/>
          </p:nvPr>
        </p:nvSpPr>
        <p:spPr>
          <a:xfrm>
            <a:off x="2768525" y="3453525"/>
            <a:ext cx="81945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Thank You</a:t>
            </a:r>
            <a:endParaRPr sz="2900"/>
          </a:p>
        </p:txBody>
      </p:sp>
      <p:sp>
        <p:nvSpPr>
          <p:cNvPr id="198" name="Google Shape;198;p27"/>
          <p:cNvSpPr txBox="1"/>
          <p:nvPr/>
        </p:nvSpPr>
        <p:spPr>
          <a:xfrm>
            <a:off x="1484825" y="1413325"/>
            <a:ext cx="635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Lato"/>
                <a:ea typeface="Lato"/>
                <a:cs typeface="Lato"/>
                <a:sym typeface="Lato"/>
              </a:rPr>
              <a:t>“In God we trust, all others must bring data.” - W. E. Deming</a:t>
            </a:r>
            <a:endParaRPr b="1" sz="3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26324" r="0" t="0"/>
          <a:stretch/>
        </p:blipFill>
        <p:spPr>
          <a:xfrm>
            <a:off x="842891" y="516075"/>
            <a:ext cx="7458222" cy="46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597450" y="0"/>
            <a:ext cx="733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San Francisco Map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100"/>
            <a:ext cx="9144001" cy="32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657750" y="0"/>
            <a:ext cx="486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Exploring the Data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2604900" y="735276"/>
            <a:ext cx="3934200" cy="3980789"/>
            <a:chOff x="2604900" y="557601"/>
            <a:chExt cx="3934200" cy="3980789"/>
          </a:xfrm>
        </p:grpSpPr>
        <p:sp>
          <p:nvSpPr>
            <p:cNvPr id="107" name="Google Shape;107;p16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679475" y="557601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Organization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2961450" y="1317890"/>
            <a:ext cx="3221100" cy="3220500"/>
            <a:chOff x="2961450" y="1317890"/>
            <a:chExt cx="3221100" cy="3220500"/>
          </a:xfrm>
        </p:grpSpPr>
        <p:sp>
          <p:nvSpPr>
            <p:cNvPr id="110" name="Google Shape;110;p16"/>
            <p:cNvSpPr/>
            <p:nvPr/>
          </p:nvSpPr>
          <p:spPr>
            <a:xfrm>
              <a:off x="2961450" y="1317890"/>
              <a:ext cx="3221100" cy="32205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83000" y="15572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Departments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401700" y="2197790"/>
            <a:ext cx="2340600" cy="2340600"/>
            <a:chOff x="3401700" y="2197790"/>
            <a:chExt cx="2340600" cy="2340600"/>
          </a:xfrm>
        </p:grpSpPr>
        <p:sp>
          <p:nvSpPr>
            <p:cNvPr id="113" name="Google Shape;113;p16"/>
            <p:cNvSpPr/>
            <p:nvPr/>
          </p:nvSpPr>
          <p:spPr>
            <a:xfrm>
              <a:off x="3401700" y="2197790"/>
              <a:ext cx="2340600" cy="23406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3833400" y="248307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3833550" y="3061190"/>
            <a:ext cx="1476900" cy="1477200"/>
            <a:chOff x="3833550" y="3061190"/>
            <a:chExt cx="1476900" cy="1477200"/>
          </a:xfrm>
        </p:grpSpPr>
        <p:sp>
          <p:nvSpPr>
            <p:cNvPr id="116" name="Google Shape;116;p16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957000" y="3499463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Employee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2511050" y="0"/>
            <a:ext cx="646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General Structure of Data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665188" y="412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Values on Salaries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5657002" y="1153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51550" y="1864525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 of Rows in Total DataFrame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75" y="1695075"/>
            <a:ext cx="3139450" cy="10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195850" y="3484725"/>
            <a:ext cx="21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Non Negative Rows in Dataframe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766725" y="3330400"/>
            <a:ext cx="300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290391</a:t>
            </a:r>
            <a:endParaRPr sz="19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463" y="4304150"/>
            <a:ext cx="22955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887250" y="4217675"/>
            <a:ext cx="18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0.004 Rows has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negative values: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654025" y="4001975"/>
            <a:ext cx="229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42 Missing Union Codes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Duplicate Rows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1517350" y="512850"/>
            <a:ext cx="687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Wealth Distribution across  Employees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950"/>
            <a:ext cx="8839199" cy="327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3896200" y="4461975"/>
            <a:ext cx="53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https://qz.com/711854/the-inequality-happening-now-in-san-francisco-will-impact-america-for-generations-to-come/</a:t>
            </a:r>
            <a:endParaRPr u="sng"/>
          </a:p>
        </p:txBody>
      </p:sp>
      <p:sp>
        <p:nvSpPr>
          <p:cNvPr id="139" name="Google Shape;139;p18"/>
          <p:cNvSpPr txBox="1"/>
          <p:nvPr/>
        </p:nvSpPr>
        <p:spPr>
          <a:xfrm>
            <a:off x="1105850" y="4515825"/>
            <a:ext cx="243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Data Tells Story: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472275" y="370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Violin Plot?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" y="1620225"/>
            <a:ext cx="8240774" cy="41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2558900" y="1131575"/>
            <a:ext cx="60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Salary Distribution Among Organizations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160375" y="113157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Colab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562300" y="0"/>
            <a:ext cx="73074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 Distribution Across Departments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7174727" y="622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25" y="1260300"/>
            <a:ext cx="6551600" cy="37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513175" y="0"/>
            <a:ext cx="8121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Overtime Leads to More Salary?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88" y="1079100"/>
            <a:ext cx="4655836" cy="4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