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47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0933-B924-4FFF-8A72-63CC668615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1B878B-EED4-44F1-A41F-EE42E35F03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A9E36-D4D9-4FBC-A051-9C9FAB5C7744}"/>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5" name="Footer Placeholder 4">
            <a:extLst>
              <a:ext uri="{FF2B5EF4-FFF2-40B4-BE49-F238E27FC236}">
                <a16:creationId xmlns:a16="http://schemas.microsoft.com/office/drawing/2014/main" id="{9F789A75-0D13-4598-B2FE-4F03C19A6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7E07D-7236-47F9-A78F-B44BDE28CF7E}"/>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8300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44C0-D294-4FBE-A953-2755B4B9D1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004CA2-1229-4325-9D6A-F6DCF984BF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0D452-4893-47F3-A723-63F655277642}"/>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5" name="Footer Placeholder 4">
            <a:extLst>
              <a:ext uri="{FF2B5EF4-FFF2-40B4-BE49-F238E27FC236}">
                <a16:creationId xmlns:a16="http://schemas.microsoft.com/office/drawing/2014/main" id="{94F01AE4-53FD-4C85-A10C-C6E0DFC13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E6224-87B2-4CAD-A5AD-FE3A3FFAEDAD}"/>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210281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58631C-CCF0-4F6E-A27A-62853C8E6F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FD4430-C7D1-4CAC-99C1-D9734FB64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096CA-E1B5-4605-87A0-4734C55C6F41}"/>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5" name="Footer Placeholder 4">
            <a:extLst>
              <a:ext uri="{FF2B5EF4-FFF2-40B4-BE49-F238E27FC236}">
                <a16:creationId xmlns:a16="http://schemas.microsoft.com/office/drawing/2014/main" id="{3C441D7D-1164-4E90-AD28-051426438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17DB4-0AAA-4340-99B1-261DABB5A319}"/>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233151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6B20-28CE-481E-A367-22D62AACE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14CBC-C083-45D0-9553-B1CDB2F01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2EA9E-C0FA-4FEC-86DC-B4DB39E65112}"/>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5" name="Footer Placeholder 4">
            <a:extLst>
              <a:ext uri="{FF2B5EF4-FFF2-40B4-BE49-F238E27FC236}">
                <a16:creationId xmlns:a16="http://schemas.microsoft.com/office/drawing/2014/main" id="{59185363-10F7-42BC-BCF8-5388F0423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F29EF-C115-4F30-9A02-C32BEFE1AD47}"/>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154959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48A6-36F0-424F-8F93-730998C6E7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6A3980-ADB2-4BB0-AB4D-7066516516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118405-D986-46B5-ACF3-C6D6C1C3A50D}"/>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5" name="Footer Placeholder 4">
            <a:extLst>
              <a:ext uri="{FF2B5EF4-FFF2-40B4-BE49-F238E27FC236}">
                <a16:creationId xmlns:a16="http://schemas.microsoft.com/office/drawing/2014/main" id="{42A85EFB-EE9F-4A16-B391-F3EAC52A5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03733-99F9-4278-A88B-BF5966EE1C36}"/>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380065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3653-0183-477B-92C5-995793F4FE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3F639-6BFF-4EE7-AF79-78276F879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8DE8DE-0C72-4103-902C-497B0E39E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6EAB0-A035-4A80-8F60-B0745A13A5A0}"/>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6" name="Footer Placeholder 5">
            <a:extLst>
              <a:ext uri="{FF2B5EF4-FFF2-40B4-BE49-F238E27FC236}">
                <a16:creationId xmlns:a16="http://schemas.microsoft.com/office/drawing/2014/main" id="{ABBA2C44-089F-4028-800F-1B7F64695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A42856-3EE8-40AB-BBEB-8BF1557552DB}"/>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171075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3A52-5538-4C8A-91E6-E16C02EDC9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2199E6-D0D2-4AF5-84B6-DB1DE2A5F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9DE38A-3842-4714-8FFB-0AE76C464B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65515F-0CA6-47E7-AE95-B93E606A5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25ABD7-277F-469C-A4FA-95CAEAFFCA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6FC384-363D-4E4D-A6B2-E736E71A7C45}"/>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8" name="Footer Placeholder 7">
            <a:extLst>
              <a:ext uri="{FF2B5EF4-FFF2-40B4-BE49-F238E27FC236}">
                <a16:creationId xmlns:a16="http://schemas.microsoft.com/office/drawing/2014/main" id="{60C20744-45AA-4EA1-85F6-3EBFD6A82C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03505D-5560-4A55-878D-71706BF7C197}"/>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51971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22B2-0D0F-40C8-B848-A79CAC73F9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EBDF37-63BC-49CF-991F-0F1E437B360D}"/>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4" name="Footer Placeholder 3">
            <a:extLst>
              <a:ext uri="{FF2B5EF4-FFF2-40B4-BE49-F238E27FC236}">
                <a16:creationId xmlns:a16="http://schemas.microsoft.com/office/drawing/2014/main" id="{CE9403AD-2E44-4956-9B70-C1CA9C0AA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6BD2EF-0816-4CA4-A44C-BB06BEE19453}"/>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265792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76E2D2-B1D5-4FC8-935F-168726E5FB1D}"/>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3" name="Footer Placeholder 2">
            <a:extLst>
              <a:ext uri="{FF2B5EF4-FFF2-40B4-BE49-F238E27FC236}">
                <a16:creationId xmlns:a16="http://schemas.microsoft.com/office/drawing/2014/main" id="{E689990F-0551-486D-BFF9-8CAD09852E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92570B-41B9-4081-AF96-EBDC1E22572E}"/>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8065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39CC-04D9-4CD4-AF55-84351519F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E4B227-9FAD-4600-B313-59E7B7272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3A1C11-1441-40BC-A5A6-D775B4367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77042-E9DE-48D2-93BF-85906075D3BE}"/>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6" name="Footer Placeholder 5">
            <a:extLst>
              <a:ext uri="{FF2B5EF4-FFF2-40B4-BE49-F238E27FC236}">
                <a16:creationId xmlns:a16="http://schemas.microsoft.com/office/drawing/2014/main" id="{FC32EEFF-C352-4EAE-B048-6BB6AEAAB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7938B-0AF8-401C-90FD-0FDBCB44CBA7}"/>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312391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A8D8-7B70-4092-9B4D-E95546509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78A891-2D23-4477-B747-A065B8F0D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D968A3-BF50-4348-AB8E-18DC1156F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BAABB-1837-460E-8F9E-6A39AD03F7B9}"/>
              </a:ext>
            </a:extLst>
          </p:cNvPr>
          <p:cNvSpPr>
            <a:spLocks noGrp="1"/>
          </p:cNvSpPr>
          <p:nvPr>
            <p:ph type="dt" sz="half" idx="10"/>
          </p:nvPr>
        </p:nvSpPr>
        <p:spPr/>
        <p:txBody>
          <a:bodyPr/>
          <a:lstStyle/>
          <a:p>
            <a:fld id="{96E775C3-42D1-433E-A01F-80CA4B82845F}" type="datetimeFigureOut">
              <a:rPr lang="en-US" smtClean="0"/>
              <a:t>5/29/2024</a:t>
            </a:fld>
            <a:endParaRPr lang="en-US"/>
          </a:p>
        </p:txBody>
      </p:sp>
      <p:sp>
        <p:nvSpPr>
          <p:cNvPr id="6" name="Footer Placeholder 5">
            <a:extLst>
              <a:ext uri="{FF2B5EF4-FFF2-40B4-BE49-F238E27FC236}">
                <a16:creationId xmlns:a16="http://schemas.microsoft.com/office/drawing/2014/main" id="{285A2373-20B9-4936-9E54-1FD8CA22F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235CA-F04E-495A-8425-9B0C524AACC1}"/>
              </a:ext>
            </a:extLst>
          </p:cNvPr>
          <p:cNvSpPr>
            <a:spLocks noGrp="1"/>
          </p:cNvSpPr>
          <p:nvPr>
            <p:ph type="sldNum" sz="quarter" idx="12"/>
          </p:nvPr>
        </p:nvSpPr>
        <p:spPr/>
        <p:txBody>
          <a:bodyPr/>
          <a:lstStyle/>
          <a:p>
            <a:fld id="{8BE2BE21-90C1-476D-93AE-68DEBCA2A2BA}" type="slidenum">
              <a:rPr lang="en-US" smtClean="0"/>
              <a:t>‹#›</a:t>
            </a:fld>
            <a:endParaRPr lang="en-US"/>
          </a:p>
        </p:txBody>
      </p:sp>
    </p:spTree>
    <p:extLst>
      <p:ext uri="{BB962C8B-B14F-4D97-AF65-F5344CB8AC3E}">
        <p14:creationId xmlns:p14="http://schemas.microsoft.com/office/powerpoint/2010/main" val="314491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41A5A9-3C75-4984-8287-E2A594A90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36691-48EB-40E9-8027-5945B803E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F8808-4B4B-442A-829F-415D14BB6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775C3-42D1-433E-A01F-80CA4B82845F}" type="datetimeFigureOut">
              <a:rPr lang="en-US" smtClean="0"/>
              <a:t>5/29/2024</a:t>
            </a:fld>
            <a:endParaRPr lang="en-US"/>
          </a:p>
        </p:txBody>
      </p:sp>
      <p:sp>
        <p:nvSpPr>
          <p:cNvPr id="5" name="Footer Placeholder 4">
            <a:extLst>
              <a:ext uri="{FF2B5EF4-FFF2-40B4-BE49-F238E27FC236}">
                <a16:creationId xmlns:a16="http://schemas.microsoft.com/office/drawing/2014/main" id="{9D4AD948-B620-4893-B4E5-962717547F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74007A-0154-4214-AA0C-D117D3CC6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E2BE21-90C1-476D-93AE-68DEBCA2A2BA}" type="slidenum">
              <a:rPr lang="en-US" smtClean="0"/>
              <a:t>‹#›</a:t>
            </a:fld>
            <a:endParaRPr lang="en-US"/>
          </a:p>
        </p:txBody>
      </p:sp>
    </p:spTree>
    <p:extLst>
      <p:ext uri="{BB962C8B-B14F-4D97-AF65-F5344CB8AC3E}">
        <p14:creationId xmlns:p14="http://schemas.microsoft.com/office/powerpoint/2010/main" val="3497531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1171EB-E403-4015-9DF0-3174DDBFAAA8}"/>
              </a:ext>
            </a:extLst>
          </p:cNvPr>
          <p:cNvSpPr txBox="1"/>
          <p:nvPr/>
        </p:nvSpPr>
        <p:spPr>
          <a:xfrm>
            <a:off x="427566" y="1196447"/>
            <a:ext cx="7391400" cy="1077218"/>
          </a:xfrm>
          <a:prstGeom prst="rect">
            <a:avLst/>
          </a:prstGeom>
          <a:noFill/>
        </p:spPr>
        <p:txBody>
          <a:bodyPr wrap="square" rtlCol="0">
            <a:spAutoFit/>
          </a:bodyPr>
          <a:lstStyle/>
          <a:p>
            <a:pPr algn="ctr"/>
            <a:r>
              <a:rPr lang="en-US" sz="6400" b="1" dirty="0">
                <a:effectLst>
                  <a:outerShdw blurRad="38100" dist="38100" dir="2700000" algn="tl">
                    <a:srgbClr val="000000">
                      <a:alpha val="43137"/>
                    </a:srgbClr>
                  </a:outerShdw>
                </a:effectLst>
              </a:rPr>
              <a:t>Writing emails</a:t>
            </a:r>
          </a:p>
        </p:txBody>
      </p:sp>
      <p:pic>
        <p:nvPicPr>
          <p:cNvPr id="6" name="Picture 5">
            <a:extLst>
              <a:ext uri="{FF2B5EF4-FFF2-40B4-BE49-F238E27FC236}">
                <a16:creationId xmlns:a16="http://schemas.microsoft.com/office/drawing/2014/main" id="{FE0A9CB3-2B28-4190-89E6-D2732A10D50F}"/>
              </a:ext>
            </a:extLst>
          </p:cNvPr>
          <p:cNvPicPr>
            <a:picLocks noChangeAspect="1"/>
          </p:cNvPicPr>
          <p:nvPr/>
        </p:nvPicPr>
        <p:blipFill>
          <a:blip r:embed="rId2"/>
          <a:stretch>
            <a:fillRect/>
          </a:stretch>
        </p:blipFill>
        <p:spPr>
          <a:xfrm>
            <a:off x="6980766" y="2504413"/>
            <a:ext cx="3568700" cy="36058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940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D2CF2-5F88-4CD3-8BAB-E382C03878D7}"/>
              </a:ext>
            </a:extLst>
          </p:cNvPr>
          <p:cNvSpPr txBox="1"/>
          <p:nvPr/>
        </p:nvSpPr>
        <p:spPr>
          <a:xfrm>
            <a:off x="0" y="5396"/>
            <a:ext cx="4436533"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Vocabulary</a:t>
            </a:r>
          </a:p>
        </p:txBody>
      </p:sp>
      <p:sp>
        <p:nvSpPr>
          <p:cNvPr id="5" name="TextBox 4">
            <a:extLst>
              <a:ext uri="{FF2B5EF4-FFF2-40B4-BE49-F238E27FC236}">
                <a16:creationId xmlns:a16="http://schemas.microsoft.com/office/drawing/2014/main" id="{2955687C-D862-40DF-A40F-11E43329F527}"/>
              </a:ext>
            </a:extLst>
          </p:cNvPr>
          <p:cNvSpPr txBox="1"/>
          <p:nvPr/>
        </p:nvSpPr>
        <p:spPr>
          <a:xfrm>
            <a:off x="2511105" y="275503"/>
            <a:ext cx="7450667" cy="369332"/>
          </a:xfrm>
          <a:prstGeom prst="rect">
            <a:avLst/>
          </a:prstGeom>
          <a:noFill/>
        </p:spPr>
        <p:txBody>
          <a:bodyPr wrap="square" rtlCol="0">
            <a:spAutoFit/>
          </a:bodyPr>
          <a:lstStyle/>
          <a:p>
            <a:r>
              <a:rPr lang="en-US" i="1" dirty="0"/>
              <a:t>Match the terms on the left with the correct definitions on the right.</a:t>
            </a:r>
          </a:p>
        </p:txBody>
      </p:sp>
      <p:graphicFrame>
        <p:nvGraphicFramePr>
          <p:cNvPr id="6" name="Table 6">
            <a:extLst>
              <a:ext uri="{FF2B5EF4-FFF2-40B4-BE49-F238E27FC236}">
                <a16:creationId xmlns:a16="http://schemas.microsoft.com/office/drawing/2014/main" id="{2698E946-DA95-45EB-9EA3-411D872AF2B7}"/>
              </a:ext>
            </a:extLst>
          </p:cNvPr>
          <p:cNvGraphicFramePr>
            <a:graphicFrameLocks noGrp="1"/>
          </p:cNvGraphicFramePr>
          <p:nvPr>
            <p:extLst>
              <p:ext uri="{D42A27DB-BD31-4B8C-83A1-F6EECF244321}">
                <p14:modId xmlns:p14="http://schemas.microsoft.com/office/powerpoint/2010/main" val="3803216165"/>
              </p:ext>
            </p:extLst>
          </p:nvPr>
        </p:nvGraphicFramePr>
        <p:xfrm>
          <a:off x="0" y="723548"/>
          <a:ext cx="12192000" cy="6583680"/>
        </p:xfrm>
        <a:graphic>
          <a:graphicData uri="http://schemas.openxmlformats.org/drawingml/2006/table">
            <a:tbl>
              <a:tblPr bandRow="1">
                <a:tableStyleId>{22838BEF-8BB2-4498-84A7-C5851F593DF1}</a:tableStyleId>
              </a:tblPr>
              <a:tblGrid>
                <a:gridCol w="2779216">
                  <a:extLst>
                    <a:ext uri="{9D8B030D-6E8A-4147-A177-3AD203B41FA5}">
                      <a16:colId xmlns:a16="http://schemas.microsoft.com/office/drawing/2014/main" val="1585736205"/>
                    </a:ext>
                  </a:extLst>
                </a:gridCol>
                <a:gridCol w="9412784">
                  <a:extLst>
                    <a:ext uri="{9D8B030D-6E8A-4147-A177-3AD203B41FA5}">
                      <a16:colId xmlns:a16="http://schemas.microsoft.com/office/drawing/2014/main" val="3610959978"/>
                    </a:ext>
                  </a:extLst>
                </a:gridCol>
              </a:tblGrid>
              <a:tr h="515625">
                <a:tc>
                  <a:txBody>
                    <a:bodyPr/>
                    <a:lstStyle/>
                    <a:p>
                      <a:pPr marL="0" indent="0">
                        <a:buNone/>
                      </a:pPr>
                      <a:r>
                        <a:rPr lang="en-US" sz="2400" dirty="0"/>
                        <a:t>1. Spam</a:t>
                      </a:r>
                    </a:p>
                  </a:txBody>
                  <a:tcPr anchor="ctr"/>
                </a:tc>
                <a:tc>
                  <a:txBody>
                    <a:bodyPr/>
                    <a:lstStyle/>
                    <a:p>
                      <a:r>
                        <a:rPr lang="en-US" sz="2400" dirty="0"/>
                        <a:t>a. A combination of symbols; e.g. “</a:t>
                      </a:r>
                      <a:r>
                        <a:rPr lang="en-US" sz="2400" dirty="0">
                          <a:sym typeface="Wingdings" panose="05000000000000000000" pitchFamily="2" charset="2"/>
                        </a:rPr>
                        <a:t>:)” used in an email to express a particular emotion </a:t>
                      </a:r>
                      <a:endParaRPr lang="en-US" sz="2400" dirty="0"/>
                    </a:p>
                  </a:txBody>
                  <a:tcPr anchor="ctr"/>
                </a:tc>
                <a:extLst>
                  <a:ext uri="{0D108BD9-81ED-4DB2-BD59-A6C34878D82A}">
                    <a16:rowId xmlns:a16="http://schemas.microsoft.com/office/drawing/2014/main" val="2476414937"/>
                  </a:ext>
                </a:extLst>
              </a:tr>
              <a:tr h="399957">
                <a:tc>
                  <a:txBody>
                    <a:bodyPr/>
                    <a:lstStyle/>
                    <a:p>
                      <a:r>
                        <a:rPr lang="en-US" sz="2400" dirty="0"/>
                        <a:t>2. An attachment </a:t>
                      </a:r>
                    </a:p>
                  </a:txBody>
                  <a:tcPr anchor="ctr"/>
                </a:tc>
                <a:tc>
                  <a:txBody>
                    <a:bodyPr/>
                    <a:lstStyle/>
                    <a:p>
                      <a:r>
                        <a:rPr lang="en-US" sz="2400" dirty="0"/>
                        <a:t>b. A file; e.g. a document, photo, or computer program which is joined to an email</a:t>
                      </a:r>
                    </a:p>
                  </a:txBody>
                  <a:tcPr anchor="ctr"/>
                </a:tc>
                <a:extLst>
                  <a:ext uri="{0D108BD9-81ED-4DB2-BD59-A6C34878D82A}">
                    <a16:rowId xmlns:a16="http://schemas.microsoft.com/office/drawing/2014/main" val="3351411780"/>
                  </a:ext>
                </a:extLst>
              </a:tr>
              <a:tr h="399957">
                <a:tc>
                  <a:txBody>
                    <a:bodyPr/>
                    <a:lstStyle/>
                    <a:p>
                      <a:r>
                        <a:rPr lang="en-US" sz="2400" dirty="0"/>
                        <a:t>3. A read receipt</a:t>
                      </a:r>
                    </a:p>
                  </a:txBody>
                  <a:tcPr anchor="ctr"/>
                </a:tc>
                <a:tc>
                  <a:txBody>
                    <a:bodyPr/>
                    <a:lstStyle/>
                    <a:p>
                      <a:r>
                        <a:rPr lang="en-US" sz="2400" dirty="0"/>
                        <a:t>c. A formal statement saying that you are not legally responsible for something</a:t>
                      </a:r>
                    </a:p>
                  </a:txBody>
                  <a:tcPr anchor="ctr"/>
                </a:tc>
                <a:extLst>
                  <a:ext uri="{0D108BD9-81ED-4DB2-BD59-A6C34878D82A}">
                    <a16:rowId xmlns:a16="http://schemas.microsoft.com/office/drawing/2014/main" val="283400826"/>
                  </a:ext>
                </a:extLst>
              </a:tr>
              <a:tr h="399957">
                <a:tc>
                  <a:txBody>
                    <a:bodyPr/>
                    <a:lstStyle/>
                    <a:p>
                      <a:r>
                        <a:rPr lang="en-US" sz="2400" dirty="0"/>
                        <a:t>4. An emoticon</a:t>
                      </a:r>
                    </a:p>
                  </a:txBody>
                  <a:tcPr anchor="ctr"/>
                </a:tc>
                <a:tc>
                  <a:txBody>
                    <a:bodyPr/>
                    <a:lstStyle/>
                    <a:p>
                      <a:r>
                        <a:rPr lang="en-US" sz="2400" dirty="0"/>
                        <a:t>d. An angry email</a:t>
                      </a:r>
                    </a:p>
                  </a:txBody>
                  <a:tcPr anchor="ctr"/>
                </a:tc>
                <a:extLst>
                  <a:ext uri="{0D108BD9-81ED-4DB2-BD59-A6C34878D82A}">
                    <a16:rowId xmlns:a16="http://schemas.microsoft.com/office/drawing/2014/main" val="2441181715"/>
                  </a:ext>
                </a:extLst>
              </a:tr>
              <a:tr h="399957">
                <a:tc>
                  <a:txBody>
                    <a:bodyPr/>
                    <a:lstStyle/>
                    <a:p>
                      <a:r>
                        <a:rPr lang="en-US" sz="2400" dirty="0"/>
                        <a:t>5. A disclaimer</a:t>
                      </a:r>
                    </a:p>
                  </a:txBody>
                  <a:tcPr anchor="ctr"/>
                </a:tc>
                <a:tc>
                  <a:txBody>
                    <a:bodyPr/>
                    <a:lstStyle/>
                    <a:p>
                      <a:r>
                        <a:rPr lang="en-US" sz="2400" dirty="0"/>
                        <a:t>e. Confirmation that you have read something</a:t>
                      </a:r>
                    </a:p>
                  </a:txBody>
                  <a:tcPr anchor="ctr"/>
                </a:tc>
                <a:extLst>
                  <a:ext uri="{0D108BD9-81ED-4DB2-BD59-A6C34878D82A}">
                    <a16:rowId xmlns:a16="http://schemas.microsoft.com/office/drawing/2014/main" val="2950893434"/>
                  </a:ext>
                </a:extLst>
              </a:tr>
              <a:tr h="399957">
                <a:tc>
                  <a:txBody>
                    <a:bodyPr/>
                    <a:lstStyle/>
                    <a:p>
                      <a:r>
                        <a:rPr lang="en-US" sz="2400" dirty="0"/>
                        <a:t>6. A message thread</a:t>
                      </a:r>
                    </a:p>
                  </a:txBody>
                  <a:tcPr anchor="ctr"/>
                </a:tc>
                <a:tc>
                  <a:txBody>
                    <a:bodyPr/>
                    <a:lstStyle/>
                    <a:p>
                      <a:r>
                        <a:rPr lang="en-US" sz="2400" dirty="0"/>
                        <a:t>f. The history of correspondence</a:t>
                      </a:r>
                    </a:p>
                  </a:txBody>
                  <a:tcPr anchor="ctr"/>
                </a:tc>
                <a:extLst>
                  <a:ext uri="{0D108BD9-81ED-4DB2-BD59-A6C34878D82A}">
                    <a16:rowId xmlns:a16="http://schemas.microsoft.com/office/drawing/2014/main" val="3005908641"/>
                  </a:ext>
                </a:extLst>
              </a:tr>
              <a:tr h="399957">
                <a:tc>
                  <a:txBody>
                    <a:bodyPr/>
                    <a:lstStyle/>
                    <a:p>
                      <a:r>
                        <a:rPr lang="en-US" sz="2400" dirty="0"/>
                        <a:t>7. Flame mail</a:t>
                      </a:r>
                    </a:p>
                  </a:txBody>
                  <a:tcPr anchor="ctr"/>
                </a:tc>
                <a:tc>
                  <a:txBody>
                    <a:bodyPr/>
                    <a:lstStyle/>
                    <a:p>
                      <a:r>
                        <a:rPr lang="en-US" sz="2400" dirty="0"/>
                        <a:t>g. Unwanted emails, usually advertisements</a:t>
                      </a:r>
                    </a:p>
                  </a:txBody>
                  <a:tcPr anchor="ctr"/>
                </a:tc>
                <a:extLst>
                  <a:ext uri="{0D108BD9-81ED-4DB2-BD59-A6C34878D82A}">
                    <a16:rowId xmlns:a16="http://schemas.microsoft.com/office/drawing/2014/main" val="1424059407"/>
                  </a:ext>
                </a:extLst>
              </a:tr>
              <a:tr h="399957">
                <a:tc>
                  <a:txBody>
                    <a:bodyPr/>
                    <a:lstStyle/>
                    <a:p>
                      <a:r>
                        <a:rPr lang="en-US" sz="2400" dirty="0"/>
                        <a:t>8. To receive</a:t>
                      </a:r>
                    </a:p>
                  </a:txBody>
                  <a:tcPr anchor="ctr"/>
                </a:tc>
                <a:tc>
                  <a:txBody>
                    <a:bodyPr/>
                    <a:lstStyle/>
                    <a:p>
                      <a:r>
                        <a:rPr lang="en-US" sz="2400" dirty="0"/>
                        <a:t>h. To find and correct mistakes in a text</a:t>
                      </a:r>
                    </a:p>
                  </a:txBody>
                  <a:tcPr anchor="ctr"/>
                </a:tc>
                <a:extLst>
                  <a:ext uri="{0D108BD9-81ED-4DB2-BD59-A6C34878D82A}">
                    <a16:rowId xmlns:a16="http://schemas.microsoft.com/office/drawing/2014/main" val="1705924436"/>
                  </a:ext>
                </a:extLst>
              </a:tr>
              <a:tr h="399957">
                <a:tc>
                  <a:txBody>
                    <a:bodyPr/>
                    <a:lstStyle/>
                    <a:p>
                      <a:r>
                        <a:rPr lang="en-US" sz="2400" dirty="0"/>
                        <a:t>9. To reply</a:t>
                      </a:r>
                    </a:p>
                  </a:txBody>
                  <a:tcPr anchor="ctr"/>
                </a:tc>
                <a:tc>
                  <a:txBody>
                    <a:bodyPr/>
                    <a:lstStyle/>
                    <a:p>
                      <a:r>
                        <a:rPr lang="en-US" sz="2400" dirty="0" err="1"/>
                        <a:t>i</a:t>
                      </a:r>
                      <a:r>
                        <a:rPr lang="en-US" sz="2400" dirty="0"/>
                        <a:t>. To send someone a copy of a mail/message</a:t>
                      </a:r>
                    </a:p>
                  </a:txBody>
                  <a:tcPr anchor="ctr"/>
                </a:tc>
                <a:extLst>
                  <a:ext uri="{0D108BD9-81ED-4DB2-BD59-A6C34878D82A}">
                    <a16:rowId xmlns:a16="http://schemas.microsoft.com/office/drawing/2014/main" val="1230590418"/>
                  </a:ext>
                </a:extLst>
              </a:tr>
              <a:tr h="399957">
                <a:tc>
                  <a:txBody>
                    <a:bodyPr/>
                    <a:lstStyle/>
                    <a:p>
                      <a:r>
                        <a:rPr lang="en-US" sz="2400" dirty="0"/>
                        <a:t>10. To forward</a:t>
                      </a:r>
                    </a:p>
                  </a:txBody>
                  <a:tcPr anchor="ctr"/>
                </a:tc>
                <a:tc>
                  <a:txBody>
                    <a:bodyPr/>
                    <a:lstStyle/>
                    <a:p>
                      <a:r>
                        <a:rPr lang="en-US" sz="2400" dirty="0"/>
                        <a:t>j. To get or be given something, an email for example</a:t>
                      </a:r>
                    </a:p>
                  </a:txBody>
                  <a:tcPr anchor="ctr"/>
                </a:tc>
                <a:extLst>
                  <a:ext uri="{0D108BD9-81ED-4DB2-BD59-A6C34878D82A}">
                    <a16:rowId xmlns:a16="http://schemas.microsoft.com/office/drawing/2014/main" val="2248306269"/>
                  </a:ext>
                </a:extLst>
              </a:tr>
              <a:tr h="399957">
                <a:tc>
                  <a:txBody>
                    <a:bodyPr/>
                    <a:lstStyle/>
                    <a:p>
                      <a:r>
                        <a:rPr lang="en-US" sz="2400" dirty="0"/>
                        <a:t>11. To proof-read</a:t>
                      </a:r>
                    </a:p>
                  </a:txBody>
                  <a:tcPr anchor="ctr"/>
                </a:tc>
                <a:tc>
                  <a:txBody>
                    <a:bodyPr/>
                    <a:lstStyle/>
                    <a:p>
                      <a:r>
                        <a:rPr lang="en-US" sz="2400" dirty="0"/>
                        <a:t>k. To send an email/letter you have received to someone else</a:t>
                      </a:r>
                    </a:p>
                  </a:txBody>
                  <a:tcPr anchor="ctr"/>
                </a:tc>
                <a:extLst>
                  <a:ext uri="{0D108BD9-81ED-4DB2-BD59-A6C34878D82A}">
                    <a16:rowId xmlns:a16="http://schemas.microsoft.com/office/drawing/2014/main" val="1313276313"/>
                  </a:ext>
                </a:extLst>
              </a:tr>
              <a:tr h="399957">
                <a:tc>
                  <a:txBody>
                    <a:bodyPr/>
                    <a:lstStyle/>
                    <a:p>
                      <a:r>
                        <a:rPr lang="en-US" sz="2400" dirty="0"/>
                        <a:t>12. To copy in</a:t>
                      </a:r>
                    </a:p>
                  </a:txBody>
                  <a:tcPr anchor="ctr"/>
                </a:tc>
                <a:tc>
                  <a:txBody>
                    <a:bodyPr/>
                    <a:lstStyle/>
                    <a:p>
                      <a:r>
                        <a:rPr lang="en-US" sz="2400" dirty="0"/>
                        <a:t>l. To react to an action by someone else, to answer an email</a:t>
                      </a:r>
                    </a:p>
                  </a:txBody>
                  <a:tcPr anchor="ctr"/>
                </a:tc>
                <a:extLst>
                  <a:ext uri="{0D108BD9-81ED-4DB2-BD59-A6C34878D82A}">
                    <a16:rowId xmlns:a16="http://schemas.microsoft.com/office/drawing/2014/main" val="1938965918"/>
                  </a:ext>
                </a:extLst>
              </a:tr>
            </a:tbl>
          </a:graphicData>
        </a:graphic>
      </p:graphicFrame>
    </p:spTree>
    <p:extLst>
      <p:ext uri="{BB962C8B-B14F-4D97-AF65-F5344CB8AC3E}">
        <p14:creationId xmlns:p14="http://schemas.microsoft.com/office/powerpoint/2010/main" val="352335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D2CF2-5F88-4CD3-8BAB-E382C03878D7}"/>
              </a:ext>
            </a:extLst>
          </p:cNvPr>
          <p:cNvSpPr txBox="1"/>
          <p:nvPr/>
        </p:nvSpPr>
        <p:spPr>
          <a:xfrm>
            <a:off x="-1798" y="0"/>
            <a:ext cx="4436533"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Email etiquette</a:t>
            </a:r>
          </a:p>
        </p:txBody>
      </p:sp>
      <p:sp>
        <p:nvSpPr>
          <p:cNvPr id="5" name="TextBox 4">
            <a:extLst>
              <a:ext uri="{FF2B5EF4-FFF2-40B4-BE49-F238E27FC236}">
                <a16:creationId xmlns:a16="http://schemas.microsoft.com/office/drawing/2014/main" id="{2955687C-D862-40DF-A40F-11E43329F527}"/>
              </a:ext>
            </a:extLst>
          </p:cNvPr>
          <p:cNvSpPr txBox="1"/>
          <p:nvPr/>
        </p:nvSpPr>
        <p:spPr>
          <a:xfrm>
            <a:off x="3557256" y="30777"/>
            <a:ext cx="8569430" cy="646331"/>
          </a:xfrm>
          <a:prstGeom prst="rect">
            <a:avLst/>
          </a:prstGeom>
          <a:noFill/>
        </p:spPr>
        <p:txBody>
          <a:bodyPr wrap="square" rtlCol="0">
            <a:spAutoFit/>
          </a:bodyPr>
          <a:lstStyle/>
          <a:p>
            <a:r>
              <a:rPr lang="en-US" i="1" dirty="0"/>
              <a:t>Read the following rules for writing emails below. Do you agree with all of them? Are there any missing? Discuss any nuances you might add.</a:t>
            </a:r>
          </a:p>
        </p:txBody>
      </p:sp>
      <p:graphicFrame>
        <p:nvGraphicFramePr>
          <p:cNvPr id="2" name="Table 2">
            <a:extLst>
              <a:ext uri="{FF2B5EF4-FFF2-40B4-BE49-F238E27FC236}">
                <a16:creationId xmlns:a16="http://schemas.microsoft.com/office/drawing/2014/main" id="{13755256-C8B6-411A-A4E0-B3D68F4EED73}"/>
              </a:ext>
            </a:extLst>
          </p:cNvPr>
          <p:cNvGraphicFramePr>
            <a:graphicFrameLocks noGrp="1"/>
          </p:cNvGraphicFramePr>
          <p:nvPr>
            <p:extLst>
              <p:ext uri="{D42A27DB-BD31-4B8C-83A1-F6EECF244321}">
                <p14:modId xmlns:p14="http://schemas.microsoft.com/office/powerpoint/2010/main" val="1719138889"/>
              </p:ext>
            </p:extLst>
          </p:nvPr>
        </p:nvGraphicFramePr>
        <p:xfrm>
          <a:off x="0" y="707885"/>
          <a:ext cx="12192000" cy="6128171"/>
        </p:xfrm>
        <a:graphic>
          <a:graphicData uri="http://schemas.openxmlformats.org/drawingml/2006/table">
            <a:tbl>
              <a:tblPr bandRow="1">
                <a:tableStyleId>{22838BEF-8BB2-4498-84A7-C5851F593DF1}</a:tableStyleId>
              </a:tblPr>
              <a:tblGrid>
                <a:gridCol w="12192000">
                  <a:extLst>
                    <a:ext uri="{9D8B030D-6E8A-4147-A177-3AD203B41FA5}">
                      <a16:colId xmlns:a16="http://schemas.microsoft.com/office/drawing/2014/main" val="2073139307"/>
                    </a:ext>
                  </a:extLst>
                </a:gridCol>
              </a:tblGrid>
              <a:tr h="509693">
                <a:tc>
                  <a:txBody>
                    <a:bodyPr/>
                    <a:lstStyle/>
                    <a:p>
                      <a:r>
                        <a:rPr lang="en-US" sz="2500" dirty="0"/>
                        <a:t>1. Be concise and to the point. Avoid long emails that are discouraging to read.</a:t>
                      </a:r>
                    </a:p>
                  </a:txBody>
                  <a:tcPr anchor="ctr"/>
                </a:tc>
                <a:extLst>
                  <a:ext uri="{0D108BD9-81ED-4DB2-BD59-A6C34878D82A}">
                    <a16:rowId xmlns:a16="http://schemas.microsoft.com/office/drawing/2014/main" val="3117278851"/>
                  </a:ext>
                </a:extLst>
              </a:tr>
              <a:tr h="509693">
                <a:tc>
                  <a:txBody>
                    <a:bodyPr/>
                    <a:lstStyle/>
                    <a:p>
                      <a:r>
                        <a:rPr lang="en-US" sz="2500" dirty="0"/>
                        <a:t>2. Try to reply to your customers’ emails within 24 hours.</a:t>
                      </a:r>
                    </a:p>
                  </a:txBody>
                  <a:tcPr anchor="ctr"/>
                </a:tc>
                <a:extLst>
                  <a:ext uri="{0D108BD9-81ED-4DB2-BD59-A6C34878D82A}">
                    <a16:rowId xmlns:a16="http://schemas.microsoft.com/office/drawing/2014/main" val="1523389513"/>
                  </a:ext>
                </a:extLst>
              </a:tr>
              <a:tr h="509693">
                <a:tc>
                  <a:txBody>
                    <a:bodyPr/>
                    <a:lstStyle/>
                    <a:p>
                      <a:r>
                        <a:rPr lang="en-US" sz="2500" dirty="0"/>
                        <a:t>3. Do not write in CAPITALS – it seems like you are shouting and you might get a flame mail in response.</a:t>
                      </a:r>
                    </a:p>
                  </a:txBody>
                  <a:tcPr anchor="ctr"/>
                </a:tc>
                <a:extLst>
                  <a:ext uri="{0D108BD9-81ED-4DB2-BD59-A6C34878D82A}">
                    <a16:rowId xmlns:a16="http://schemas.microsoft.com/office/drawing/2014/main" val="2298536249"/>
                  </a:ext>
                </a:extLst>
              </a:tr>
              <a:tr h="509693">
                <a:tc>
                  <a:txBody>
                    <a:bodyPr/>
                    <a:lstStyle/>
                    <a:p>
                      <a:r>
                        <a:rPr lang="en-US" sz="2500" dirty="0"/>
                        <a:t>4. Leave the message thread in your email to save the recipient time and frustration looking for earlier messages.</a:t>
                      </a:r>
                    </a:p>
                  </a:txBody>
                  <a:tcPr anchor="ctr"/>
                </a:tc>
                <a:extLst>
                  <a:ext uri="{0D108BD9-81ED-4DB2-BD59-A6C34878D82A}">
                    <a16:rowId xmlns:a16="http://schemas.microsoft.com/office/drawing/2014/main" val="771231334"/>
                  </a:ext>
                </a:extLst>
              </a:tr>
              <a:tr h="509693">
                <a:tc>
                  <a:txBody>
                    <a:bodyPr/>
                    <a:lstStyle/>
                    <a:p>
                      <a:r>
                        <a:rPr lang="en-US" sz="2500" dirty="0"/>
                        <a:t>5. Add disclaimers to your emails to protect you and your company from liability.</a:t>
                      </a:r>
                    </a:p>
                  </a:txBody>
                  <a:tcPr anchor="ctr"/>
                </a:tc>
                <a:extLst>
                  <a:ext uri="{0D108BD9-81ED-4DB2-BD59-A6C34878D82A}">
                    <a16:rowId xmlns:a16="http://schemas.microsoft.com/office/drawing/2014/main" val="3405815038"/>
                  </a:ext>
                </a:extLst>
              </a:tr>
              <a:tr h="509693">
                <a:tc>
                  <a:txBody>
                    <a:bodyPr/>
                    <a:lstStyle/>
                    <a:p>
                      <a:r>
                        <a:rPr lang="en-US" sz="2500" dirty="0"/>
                        <a:t>6. Proof-read your email before you send it.</a:t>
                      </a:r>
                    </a:p>
                  </a:txBody>
                  <a:tcPr anchor="ctr"/>
                </a:tc>
                <a:extLst>
                  <a:ext uri="{0D108BD9-81ED-4DB2-BD59-A6C34878D82A}">
                    <a16:rowId xmlns:a16="http://schemas.microsoft.com/office/drawing/2014/main" val="2804442700"/>
                  </a:ext>
                </a:extLst>
              </a:tr>
              <a:tr h="509693">
                <a:tc>
                  <a:txBody>
                    <a:bodyPr/>
                    <a:lstStyle/>
                    <a:p>
                      <a:r>
                        <a:rPr lang="en-US" sz="2500" dirty="0"/>
                        <a:t>7. Only copy in other people if they know why they are receiving a copy of the message.</a:t>
                      </a:r>
                    </a:p>
                  </a:txBody>
                  <a:tcPr anchor="ctr"/>
                </a:tc>
                <a:extLst>
                  <a:ext uri="{0D108BD9-81ED-4DB2-BD59-A6C34878D82A}">
                    <a16:rowId xmlns:a16="http://schemas.microsoft.com/office/drawing/2014/main" val="3103281190"/>
                  </a:ext>
                </a:extLst>
              </a:tr>
              <a:tr h="509693">
                <a:tc>
                  <a:txBody>
                    <a:bodyPr/>
                    <a:lstStyle/>
                    <a:p>
                      <a:r>
                        <a:rPr lang="en-US" sz="2500" dirty="0"/>
                        <a:t>8. Do not overuse abbreviations and emoticons – the recipient might not know what they mean.</a:t>
                      </a:r>
                    </a:p>
                  </a:txBody>
                  <a:tcPr anchor="ctr"/>
                </a:tc>
                <a:extLst>
                  <a:ext uri="{0D108BD9-81ED-4DB2-BD59-A6C34878D82A}">
                    <a16:rowId xmlns:a16="http://schemas.microsoft.com/office/drawing/2014/main" val="4121222831"/>
                  </a:ext>
                </a:extLst>
              </a:tr>
              <a:tr h="509693">
                <a:tc>
                  <a:txBody>
                    <a:bodyPr/>
                    <a:lstStyle/>
                    <a:p>
                      <a:r>
                        <a:rPr lang="en-US" sz="2500" dirty="0"/>
                        <a:t>9. Do not request read receipts – this will annoy your recipient. </a:t>
                      </a:r>
                    </a:p>
                  </a:txBody>
                  <a:tcPr anchor="ctr"/>
                </a:tc>
                <a:extLst>
                  <a:ext uri="{0D108BD9-81ED-4DB2-BD59-A6C34878D82A}">
                    <a16:rowId xmlns:a16="http://schemas.microsoft.com/office/drawing/2014/main" val="3012285620"/>
                  </a:ext>
                </a:extLst>
              </a:tr>
              <a:tr h="509693">
                <a:tc>
                  <a:txBody>
                    <a:bodyPr/>
                    <a:lstStyle/>
                    <a:p>
                      <a:r>
                        <a:rPr lang="en-US" sz="2500" dirty="0"/>
                        <a:t>10. Do not reply to spam – this will generate even more spam.</a:t>
                      </a:r>
                    </a:p>
                  </a:txBody>
                  <a:tcPr anchor="ctr"/>
                </a:tc>
                <a:extLst>
                  <a:ext uri="{0D108BD9-81ED-4DB2-BD59-A6C34878D82A}">
                    <a16:rowId xmlns:a16="http://schemas.microsoft.com/office/drawing/2014/main" val="800954597"/>
                  </a:ext>
                </a:extLst>
              </a:tr>
            </a:tbl>
          </a:graphicData>
        </a:graphic>
      </p:graphicFrame>
    </p:spTree>
    <p:extLst>
      <p:ext uri="{BB962C8B-B14F-4D97-AF65-F5344CB8AC3E}">
        <p14:creationId xmlns:p14="http://schemas.microsoft.com/office/powerpoint/2010/main" val="209834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D2CF2-5F88-4CD3-8BAB-E382C03878D7}"/>
              </a:ext>
            </a:extLst>
          </p:cNvPr>
          <p:cNvSpPr txBox="1"/>
          <p:nvPr/>
        </p:nvSpPr>
        <p:spPr>
          <a:xfrm>
            <a:off x="0" y="0"/>
            <a:ext cx="4531179" cy="707886"/>
          </a:xfrm>
          <a:prstGeom prst="rect">
            <a:avLst/>
          </a:prstGeom>
          <a:noFill/>
        </p:spPr>
        <p:txBody>
          <a:bodyPr wrap="square" rtlCol="0">
            <a:spAutoFit/>
          </a:bodyPr>
          <a:lstStyle/>
          <a:p>
            <a:r>
              <a:rPr lang="en-US" sz="4000" b="1" dirty="0">
                <a:solidFill>
                  <a:schemeClr val="accent1">
                    <a:lumMod val="50000"/>
                  </a:schemeClr>
                </a:solidFill>
                <a:effectLst>
                  <a:outerShdw blurRad="38100" dist="38100" dir="2700000" algn="tl">
                    <a:srgbClr val="000000">
                      <a:alpha val="43137"/>
                    </a:srgbClr>
                  </a:outerShdw>
                </a:effectLst>
              </a:rPr>
              <a:t>Formal</a:t>
            </a:r>
            <a:r>
              <a:rPr lang="en-US" sz="4000" b="1" dirty="0">
                <a:effectLst>
                  <a:outerShdw blurRad="38100" dist="38100" dir="2700000" algn="tl">
                    <a:srgbClr val="000000">
                      <a:alpha val="43137"/>
                    </a:srgbClr>
                  </a:outerShdw>
                </a:effectLst>
              </a:rPr>
              <a:t> VS </a:t>
            </a:r>
            <a:r>
              <a:rPr lang="en-US" sz="4000" b="1" dirty="0">
                <a:solidFill>
                  <a:schemeClr val="accent6">
                    <a:lumMod val="50000"/>
                  </a:schemeClr>
                </a:solidFill>
                <a:effectLst>
                  <a:outerShdw blurRad="38100" dist="38100" dir="2700000" algn="tl">
                    <a:srgbClr val="000000">
                      <a:alpha val="43137"/>
                    </a:srgbClr>
                  </a:outerShdw>
                </a:effectLst>
              </a:rPr>
              <a:t>Informal</a:t>
            </a:r>
          </a:p>
        </p:txBody>
      </p:sp>
      <p:sp>
        <p:nvSpPr>
          <p:cNvPr id="5" name="TextBox 4">
            <a:extLst>
              <a:ext uri="{FF2B5EF4-FFF2-40B4-BE49-F238E27FC236}">
                <a16:creationId xmlns:a16="http://schemas.microsoft.com/office/drawing/2014/main" id="{2955687C-D862-40DF-A40F-11E43329F527}"/>
              </a:ext>
            </a:extLst>
          </p:cNvPr>
          <p:cNvSpPr txBox="1"/>
          <p:nvPr/>
        </p:nvSpPr>
        <p:spPr>
          <a:xfrm>
            <a:off x="4286251" y="26332"/>
            <a:ext cx="7821084" cy="646331"/>
          </a:xfrm>
          <a:prstGeom prst="rect">
            <a:avLst/>
          </a:prstGeom>
          <a:noFill/>
        </p:spPr>
        <p:txBody>
          <a:bodyPr wrap="square" rtlCol="0">
            <a:spAutoFit/>
          </a:bodyPr>
          <a:lstStyle/>
          <a:p>
            <a:r>
              <a:rPr lang="en-US" i="1" dirty="0"/>
              <a:t>Email language can be formal or informal depending on who you are writing to. Complete the following tables with phrases from the emails. </a:t>
            </a:r>
          </a:p>
        </p:txBody>
      </p:sp>
      <p:graphicFrame>
        <p:nvGraphicFramePr>
          <p:cNvPr id="2" name="Table 8">
            <a:extLst>
              <a:ext uri="{FF2B5EF4-FFF2-40B4-BE49-F238E27FC236}">
                <a16:creationId xmlns:a16="http://schemas.microsoft.com/office/drawing/2014/main" id="{195B9A78-EC43-43B2-8493-17A08C9394C4}"/>
              </a:ext>
            </a:extLst>
          </p:cNvPr>
          <p:cNvGraphicFramePr>
            <a:graphicFrameLocks noGrp="1"/>
          </p:cNvGraphicFramePr>
          <p:nvPr>
            <p:extLst>
              <p:ext uri="{D42A27DB-BD31-4B8C-83A1-F6EECF244321}">
                <p14:modId xmlns:p14="http://schemas.microsoft.com/office/powerpoint/2010/main" val="1849818423"/>
              </p:ext>
            </p:extLst>
          </p:nvPr>
        </p:nvGraphicFramePr>
        <p:xfrm>
          <a:off x="6519410" y="847419"/>
          <a:ext cx="5334000" cy="5981700"/>
        </p:xfrm>
        <a:graphic>
          <a:graphicData uri="http://schemas.openxmlformats.org/drawingml/2006/table">
            <a:tbl>
              <a:tblPr firstRow="1" bandRow="1">
                <a:tableStyleId>{22838BEF-8BB2-4498-84A7-C5851F593DF1}</a:tableStyleId>
              </a:tblPr>
              <a:tblGrid>
                <a:gridCol w="2667000">
                  <a:extLst>
                    <a:ext uri="{9D8B030D-6E8A-4147-A177-3AD203B41FA5}">
                      <a16:colId xmlns:a16="http://schemas.microsoft.com/office/drawing/2014/main" val="1998310785"/>
                    </a:ext>
                  </a:extLst>
                </a:gridCol>
                <a:gridCol w="2667000">
                  <a:extLst>
                    <a:ext uri="{9D8B030D-6E8A-4147-A177-3AD203B41FA5}">
                      <a16:colId xmlns:a16="http://schemas.microsoft.com/office/drawing/2014/main" val="3770008245"/>
                    </a:ext>
                  </a:extLst>
                </a:gridCol>
              </a:tblGrid>
              <a:tr h="556260">
                <a:tc>
                  <a:txBody>
                    <a:bodyPr/>
                    <a:lstStyle/>
                    <a:p>
                      <a:r>
                        <a:rPr lang="en-US" sz="1800" u="sng" dirty="0"/>
                        <a:t>FORMAL – common phrases</a:t>
                      </a:r>
                    </a:p>
                  </a:txBody>
                  <a:tcPr anchor="ctr"/>
                </a:tc>
                <a:tc>
                  <a:txBody>
                    <a:bodyPr/>
                    <a:lstStyle/>
                    <a:p>
                      <a:r>
                        <a:rPr lang="en-US" sz="1800" u="sng" dirty="0"/>
                        <a:t>INFORMAL – Common phrases</a:t>
                      </a:r>
                    </a:p>
                  </a:txBody>
                  <a:tcPr anchor="ctr">
                    <a:solidFill>
                      <a:srgbClr val="EBF1E9"/>
                    </a:solidFill>
                  </a:tcPr>
                </a:tc>
                <a:extLst>
                  <a:ext uri="{0D108BD9-81ED-4DB2-BD59-A6C34878D82A}">
                    <a16:rowId xmlns:a16="http://schemas.microsoft.com/office/drawing/2014/main" val="475447367"/>
                  </a:ext>
                </a:extLst>
              </a:tr>
              <a:tr h="556260">
                <a:tc>
                  <a:txBody>
                    <a:bodyPr/>
                    <a:lstStyle/>
                    <a:p>
                      <a:r>
                        <a:rPr lang="en-US" sz="1800" i="1" dirty="0"/>
                        <a:t>I am writing to inform you that….</a:t>
                      </a:r>
                    </a:p>
                  </a:txBody>
                  <a:tcPr anchor="ctr"/>
                </a:tc>
                <a:tc>
                  <a:txBody>
                    <a:bodyPr/>
                    <a:lstStyle/>
                    <a:p>
                      <a:endParaRPr lang="en-US" sz="1800" dirty="0"/>
                    </a:p>
                  </a:txBody>
                  <a:tcPr anchor="ctr">
                    <a:solidFill>
                      <a:srgbClr val="D5E3CF"/>
                    </a:solidFill>
                  </a:tcPr>
                </a:tc>
                <a:extLst>
                  <a:ext uri="{0D108BD9-81ED-4DB2-BD59-A6C34878D82A}">
                    <a16:rowId xmlns:a16="http://schemas.microsoft.com/office/drawing/2014/main" val="3633383906"/>
                  </a:ext>
                </a:extLst>
              </a:tr>
              <a:tr h="556260">
                <a:tc>
                  <a:txBody>
                    <a:bodyPr/>
                    <a:lstStyle/>
                    <a:p>
                      <a:endParaRPr lang="en-US" sz="1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t>Good news:</a:t>
                      </a:r>
                    </a:p>
                  </a:txBody>
                  <a:tcPr anchor="ctr">
                    <a:solidFill>
                      <a:srgbClr val="EBF1E9"/>
                    </a:solidFill>
                  </a:tcPr>
                </a:tc>
                <a:extLst>
                  <a:ext uri="{0D108BD9-81ED-4DB2-BD59-A6C34878D82A}">
                    <a16:rowId xmlns:a16="http://schemas.microsoft.com/office/drawing/2014/main" val="98278040"/>
                  </a:ext>
                </a:extLst>
              </a:tr>
              <a:tr h="556260">
                <a:tc>
                  <a:txBody>
                    <a:bodyPr/>
                    <a:lstStyle/>
                    <a:p>
                      <a:endParaRPr lang="en-US" sz="1800" dirty="0"/>
                    </a:p>
                  </a:txBody>
                  <a:tcPr anchor="ctr"/>
                </a:tc>
                <a:tc>
                  <a:txBody>
                    <a:bodyPr/>
                    <a:lstStyle/>
                    <a:p>
                      <a:r>
                        <a:rPr lang="en-US" sz="1800" i="1" dirty="0"/>
                        <a:t>I’ve attached… / I’m attaching… / Here is the …</a:t>
                      </a:r>
                    </a:p>
                  </a:txBody>
                  <a:tcPr anchor="ctr">
                    <a:solidFill>
                      <a:srgbClr val="D5E3CF"/>
                    </a:solidFill>
                  </a:tcPr>
                </a:tc>
                <a:extLst>
                  <a:ext uri="{0D108BD9-81ED-4DB2-BD59-A6C34878D82A}">
                    <a16:rowId xmlns:a16="http://schemas.microsoft.com/office/drawing/2014/main" val="4145649567"/>
                  </a:ext>
                </a:extLst>
              </a:tr>
              <a:tr h="556260">
                <a:tc>
                  <a:txBody>
                    <a:bodyPr/>
                    <a:lstStyle/>
                    <a:p>
                      <a:endParaRPr lang="en-US" sz="1800" dirty="0"/>
                    </a:p>
                  </a:txBody>
                  <a:tcPr anchor="ctr"/>
                </a:tc>
                <a:tc>
                  <a:txBody>
                    <a:bodyPr/>
                    <a:lstStyle/>
                    <a:p>
                      <a:r>
                        <a:rPr lang="en-US" sz="1800" i="1" dirty="0"/>
                        <a:t>Don’t forget to</a:t>
                      </a:r>
                    </a:p>
                  </a:txBody>
                  <a:tcPr anchor="ctr">
                    <a:solidFill>
                      <a:srgbClr val="EBF1E9"/>
                    </a:solidFill>
                  </a:tcPr>
                </a:tc>
                <a:extLst>
                  <a:ext uri="{0D108BD9-81ED-4DB2-BD59-A6C34878D82A}">
                    <a16:rowId xmlns:a16="http://schemas.microsoft.com/office/drawing/2014/main" val="3493582509"/>
                  </a:ext>
                </a:extLst>
              </a:tr>
              <a:tr h="556260">
                <a:tc>
                  <a:txBody>
                    <a:bodyPr/>
                    <a:lstStyle/>
                    <a:p>
                      <a:endParaRPr lang="en-US" sz="1800"/>
                    </a:p>
                  </a:txBody>
                  <a:tcPr anchor="ctr"/>
                </a:tc>
                <a:tc>
                  <a:txBody>
                    <a:bodyPr/>
                    <a:lstStyle/>
                    <a:p>
                      <a:r>
                        <a:rPr lang="en-US" sz="1800" i="1" dirty="0"/>
                        <a:t>Can you …?</a:t>
                      </a:r>
                    </a:p>
                  </a:txBody>
                  <a:tcPr anchor="ctr">
                    <a:solidFill>
                      <a:srgbClr val="D5E3CF"/>
                    </a:solidFill>
                  </a:tcPr>
                </a:tc>
                <a:extLst>
                  <a:ext uri="{0D108BD9-81ED-4DB2-BD59-A6C34878D82A}">
                    <a16:rowId xmlns:a16="http://schemas.microsoft.com/office/drawing/2014/main" val="3116556376"/>
                  </a:ext>
                </a:extLst>
              </a:tr>
              <a:tr h="556260">
                <a:tc>
                  <a:txBody>
                    <a:bodyPr/>
                    <a:lstStyle/>
                    <a:p>
                      <a:r>
                        <a:rPr lang="en-US" sz="1800" i="1" dirty="0"/>
                        <a:t>I look forward to seeing you on …</a:t>
                      </a:r>
                    </a:p>
                  </a:txBody>
                  <a:tcPr anchor="ctr"/>
                </a:tc>
                <a:tc>
                  <a:txBody>
                    <a:bodyPr/>
                    <a:lstStyle/>
                    <a:p>
                      <a:endParaRPr lang="en-US" sz="1800" dirty="0"/>
                    </a:p>
                  </a:txBody>
                  <a:tcPr anchor="ctr">
                    <a:solidFill>
                      <a:srgbClr val="EBF1E9"/>
                    </a:solidFill>
                  </a:tcPr>
                </a:tc>
                <a:extLst>
                  <a:ext uri="{0D108BD9-81ED-4DB2-BD59-A6C34878D82A}">
                    <a16:rowId xmlns:a16="http://schemas.microsoft.com/office/drawing/2014/main" val="3108715555"/>
                  </a:ext>
                </a:extLst>
              </a:tr>
              <a:tr h="556260">
                <a:tc>
                  <a:txBody>
                    <a:bodyPr/>
                    <a:lstStyle/>
                    <a:p>
                      <a:r>
                        <a:rPr lang="en-US" sz="1800" i="1" dirty="0"/>
                        <a:t>Dear John</a:t>
                      </a:r>
                    </a:p>
                  </a:txBody>
                  <a:tcPr anchor="ctr"/>
                </a:tc>
                <a:tc>
                  <a:txBody>
                    <a:bodyPr/>
                    <a:lstStyle/>
                    <a:p>
                      <a:endParaRPr lang="en-US" sz="1800" dirty="0"/>
                    </a:p>
                  </a:txBody>
                  <a:tcPr anchor="ctr">
                    <a:solidFill>
                      <a:srgbClr val="D5E3CF"/>
                    </a:solidFill>
                  </a:tcPr>
                </a:tc>
                <a:extLst>
                  <a:ext uri="{0D108BD9-81ED-4DB2-BD59-A6C34878D82A}">
                    <a16:rowId xmlns:a16="http://schemas.microsoft.com/office/drawing/2014/main" val="3562963758"/>
                  </a:ext>
                </a:extLst>
              </a:tr>
              <a:tr h="556260">
                <a:tc>
                  <a:txBody>
                    <a:bodyPr/>
                    <a:lstStyle/>
                    <a:p>
                      <a:r>
                        <a:rPr lang="en-US" sz="1800" i="1" dirty="0"/>
                        <a:t>How are you?</a:t>
                      </a:r>
                    </a:p>
                  </a:txBody>
                  <a:tcPr anchor="ctr"/>
                </a:tc>
                <a:tc>
                  <a:txBody>
                    <a:bodyPr/>
                    <a:lstStyle/>
                    <a:p>
                      <a:endParaRPr lang="en-US" sz="1800" dirty="0"/>
                    </a:p>
                  </a:txBody>
                  <a:tcPr anchor="ctr">
                    <a:solidFill>
                      <a:srgbClr val="EBF1E9"/>
                    </a:solidFill>
                  </a:tcPr>
                </a:tc>
                <a:extLst>
                  <a:ext uri="{0D108BD9-81ED-4DB2-BD59-A6C34878D82A}">
                    <a16:rowId xmlns:a16="http://schemas.microsoft.com/office/drawing/2014/main" val="4220629323"/>
                  </a:ext>
                </a:extLst>
              </a:tr>
              <a:tr h="556260">
                <a:tc>
                  <a:txBody>
                    <a:bodyPr/>
                    <a:lstStyle/>
                    <a:p>
                      <a:endParaRPr lang="en-US" sz="1800" dirty="0"/>
                    </a:p>
                  </a:txBody>
                  <a:tcPr anchor="ctr"/>
                </a:tc>
                <a:tc>
                  <a:txBody>
                    <a:bodyPr/>
                    <a:lstStyle/>
                    <a:p>
                      <a:r>
                        <a:rPr lang="en-US" sz="1800" i="1" dirty="0"/>
                        <a:t>Just to follow up from our chat on …</a:t>
                      </a:r>
                    </a:p>
                  </a:txBody>
                  <a:tcPr anchor="ctr">
                    <a:solidFill>
                      <a:srgbClr val="D5E3CF"/>
                    </a:solidFill>
                  </a:tcPr>
                </a:tc>
                <a:extLst>
                  <a:ext uri="{0D108BD9-81ED-4DB2-BD59-A6C34878D82A}">
                    <a16:rowId xmlns:a16="http://schemas.microsoft.com/office/drawing/2014/main" val="1894742927"/>
                  </a:ext>
                </a:extLst>
              </a:tr>
            </a:tbl>
          </a:graphicData>
        </a:graphic>
      </p:graphicFrame>
      <p:sp>
        <p:nvSpPr>
          <p:cNvPr id="7" name="TextBox 6">
            <a:extLst>
              <a:ext uri="{FF2B5EF4-FFF2-40B4-BE49-F238E27FC236}">
                <a16:creationId xmlns:a16="http://schemas.microsoft.com/office/drawing/2014/main" id="{71D86791-AA82-A7FA-FF82-A149325340D9}"/>
              </a:ext>
            </a:extLst>
          </p:cNvPr>
          <p:cNvSpPr txBox="1"/>
          <p:nvPr/>
        </p:nvSpPr>
        <p:spPr>
          <a:xfrm>
            <a:off x="83890" y="3688895"/>
            <a:ext cx="6367244" cy="2970044"/>
          </a:xfrm>
          <a:prstGeom prst="rect">
            <a:avLst/>
          </a:prstGeom>
          <a:solidFill>
            <a:schemeClr val="accent6">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700" dirty="0"/>
              <a:t>SUBJECT: New office</a:t>
            </a:r>
          </a:p>
          <a:p>
            <a:r>
              <a:rPr lang="en-US" sz="1700" dirty="0"/>
              <a:t>Hi John,</a:t>
            </a:r>
          </a:p>
          <a:p>
            <a:r>
              <a:rPr lang="en-US" sz="1700" dirty="0"/>
              <a:t>How are things? Hope you’re settling in your new office.</a:t>
            </a:r>
          </a:p>
          <a:p>
            <a:r>
              <a:rPr lang="en-US" sz="1700" dirty="0"/>
              <a:t>Just to let you know that the laptop we ordered for you is on its way. I’m going to be away for a few days, so get in touch with Mike for anything else.</a:t>
            </a:r>
          </a:p>
          <a:p>
            <a:r>
              <a:rPr lang="en-US" sz="1700" dirty="0"/>
              <a:t>I had a look at your ideas for the new project and they seem pretty interesting. We’ll talk about them when I get back.</a:t>
            </a:r>
          </a:p>
          <a:p>
            <a:r>
              <a:rPr lang="en-US" sz="1700" dirty="0"/>
              <a:t>See you on Monday.</a:t>
            </a:r>
          </a:p>
          <a:p>
            <a:r>
              <a:rPr lang="en-US" sz="1700" dirty="0" err="1"/>
              <a:t>Rgds</a:t>
            </a:r>
            <a:r>
              <a:rPr lang="en-US" sz="1700" dirty="0"/>
              <a:t>,</a:t>
            </a:r>
          </a:p>
          <a:p>
            <a:r>
              <a:rPr lang="en-US" sz="1700" dirty="0"/>
              <a:t>Phillip</a:t>
            </a:r>
          </a:p>
        </p:txBody>
      </p:sp>
      <p:sp>
        <p:nvSpPr>
          <p:cNvPr id="8" name="TextBox 7">
            <a:extLst>
              <a:ext uri="{FF2B5EF4-FFF2-40B4-BE49-F238E27FC236}">
                <a16:creationId xmlns:a16="http://schemas.microsoft.com/office/drawing/2014/main" id="{1F9FD21F-3B07-4B0A-6D44-46B1326F9CFA}"/>
              </a:ext>
            </a:extLst>
          </p:cNvPr>
          <p:cNvSpPr txBox="1"/>
          <p:nvPr/>
        </p:nvSpPr>
        <p:spPr>
          <a:xfrm>
            <a:off x="83890" y="847419"/>
            <a:ext cx="6367244" cy="2708434"/>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700" dirty="0"/>
              <a:t>SUBJECT: Loan application</a:t>
            </a:r>
          </a:p>
          <a:p>
            <a:r>
              <a:rPr lang="en-US" sz="1700" dirty="0"/>
              <a:t>Dear Mr. Johnson,</a:t>
            </a:r>
          </a:p>
          <a:p>
            <a:r>
              <a:rPr lang="en-US" sz="1700" dirty="0"/>
              <a:t>Following our phone conversation on Monday, I am delighted to inform you that your application for a business loan has been approved. Please find attached the credit agreement.</a:t>
            </a:r>
          </a:p>
          <a:p>
            <a:r>
              <a:rPr lang="en-US" sz="1700" dirty="0"/>
              <a:t>Would you please visit our bank tomorrow to sign the paperwork? By the way, I would like to remind you to bring all required company documents.</a:t>
            </a:r>
          </a:p>
          <a:p>
            <a:r>
              <a:rPr lang="en-US" sz="1700" dirty="0"/>
              <a:t>Kind Regards,</a:t>
            </a:r>
          </a:p>
          <a:p>
            <a:r>
              <a:rPr lang="en-US" sz="1700" dirty="0"/>
              <a:t>Duncan Smith</a:t>
            </a:r>
          </a:p>
        </p:txBody>
      </p:sp>
    </p:spTree>
    <p:extLst>
      <p:ext uri="{BB962C8B-B14F-4D97-AF65-F5344CB8AC3E}">
        <p14:creationId xmlns:p14="http://schemas.microsoft.com/office/powerpoint/2010/main" val="21065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D2CF2-5F88-4CD3-8BAB-E382C03878D7}"/>
              </a:ext>
            </a:extLst>
          </p:cNvPr>
          <p:cNvSpPr txBox="1"/>
          <p:nvPr/>
        </p:nvSpPr>
        <p:spPr>
          <a:xfrm>
            <a:off x="0" y="0"/>
            <a:ext cx="4531179" cy="707886"/>
          </a:xfrm>
          <a:prstGeom prst="rect">
            <a:avLst/>
          </a:prstGeom>
          <a:noFill/>
        </p:spPr>
        <p:txBody>
          <a:bodyPr wrap="square" rtlCol="0">
            <a:spAutoFit/>
          </a:bodyPr>
          <a:lstStyle/>
          <a:p>
            <a:r>
              <a:rPr lang="en-US" sz="4000" b="1" dirty="0">
                <a:solidFill>
                  <a:schemeClr val="accent1">
                    <a:lumMod val="50000"/>
                  </a:schemeClr>
                </a:solidFill>
                <a:effectLst>
                  <a:outerShdw blurRad="38100" dist="38100" dir="2700000" algn="tl">
                    <a:srgbClr val="000000">
                      <a:alpha val="43137"/>
                    </a:srgbClr>
                  </a:outerShdw>
                </a:effectLst>
              </a:rPr>
              <a:t>Formal</a:t>
            </a:r>
            <a:r>
              <a:rPr lang="en-US" sz="4000" b="1" dirty="0">
                <a:effectLst>
                  <a:outerShdw blurRad="38100" dist="38100" dir="2700000" algn="tl">
                    <a:srgbClr val="000000">
                      <a:alpha val="43137"/>
                    </a:srgbClr>
                  </a:outerShdw>
                </a:effectLst>
              </a:rPr>
              <a:t> VS </a:t>
            </a:r>
            <a:r>
              <a:rPr lang="en-US" sz="4000" b="1" dirty="0">
                <a:solidFill>
                  <a:schemeClr val="accent6">
                    <a:lumMod val="50000"/>
                  </a:schemeClr>
                </a:solidFill>
                <a:effectLst>
                  <a:outerShdw blurRad="38100" dist="38100" dir="2700000" algn="tl">
                    <a:srgbClr val="000000">
                      <a:alpha val="43137"/>
                    </a:srgbClr>
                  </a:outerShdw>
                </a:effectLst>
              </a:rPr>
              <a:t>Informal</a:t>
            </a:r>
          </a:p>
        </p:txBody>
      </p:sp>
      <p:sp>
        <p:nvSpPr>
          <p:cNvPr id="5" name="TextBox 4">
            <a:extLst>
              <a:ext uri="{FF2B5EF4-FFF2-40B4-BE49-F238E27FC236}">
                <a16:creationId xmlns:a16="http://schemas.microsoft.com/office/drawing/2014/main" id="{2955687C-D862-40DF-A40F-11E43329F527}"/>
              </a:ext>
            </a:extLst>
          </p:cNvPr>
          <p:cNvSpPr txBox="1"/>
          <p:nvPr/>
        </p:nvSpPr>
        <p:spPr>
          <a:xfrm>
            <a:off x="4286251" y="26332"/>
            <a:ext cx="7821084" cy="646331"/>
          </a:xfrm>
          <a:prstGeom prst="rect">
            <a:avLst/>
          </a:prstGeom>
          <a:noFill/>
        </p:spPr>
        <p:txBody>
          <a:bodyPr wrap="square" rtlCol="0">
            <a:spAutoFit/>
          </a:bodyPr>
          <a:lstStyle/>
          <a:p>
            <a:r>
              <a:rPr lang="en-US" i="1" dirty="0"/>
              <a:t>Email language can be formal or informal depending on who you are writing to. Complete the following tables with phrases from the emails. </a:t>
            </a:r>
          </a:p>
        </p:txBody>
      </p:sp>
      <p:sp>
        <p:nvSpPr>
          <p:cNvPr id="3" name="TextBox 2">
            <a:extLst>
              <a:ext uri="{FF2B5EF4-FFF2-40B4-BE49-F238E27FC236}">
                <a16:creationId xmlns:a16="http://schemas.microsoft.com/office/drawing/2014/main" id="{8E46B27D-0142-4921-BF38-BF9B2EF36FFB}"/>
              </a:ext>
            </a:extLst>
          </p:cNvPr>
          <p:cNvSpPr txBox="1"/>
          <p:nvPr/>
        </p:nvSpPr>
        <p:spPr>
          <a:xfrm>
            <a:off x="83890" y="3688895"/>
            <a:ext cx="6367244" cy="2970044"/>
          </a:xfrm>
          <a:prstGeom prst="rect">
            <a:avLst/>
          </a:prstGeom>
          <a:solidFill>
            <a:schemeClr val="accent6">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700" dirty="0"/>
              <a:t>SUBJECT: New office</a:t>
            </a:r>
          </a:p>
          <a:p>
            <a:r>
              <a:rPr lang="en-US" sz="1700" dirty="0"/>
              <a:t>Hi John,</a:t>
            </a:r>
          </a:p>
          <a:p>
            <a:r>
              <a:rPr lang="en-US" sz="1700" dirty="0"/>
              <a:t>How are things? Hope you’re settling in your new office.</a:t>
            </a:r>
          </a:p>
          <a:p>
            <a:r>
              <a:rPr lang="en-US" sz="1700" dirty="0"/>
              <a:t>Just to let you know that the laptop we ordered for you is on its way. I’m going to be away for a few days, so get in touch with Mike for anything else.</a:t>
            </a:r>
          </a:p>
          <a:p>
            <a:r>
              <a:rPr lang="en-US" sz="1700" dirty="0"/>
              <a:t>I had a look at your ideas for the new project and they seem pretty interesting. We’ll talk about them when I get back.</a:t>
            </a:r>
          </a:p>
          <a:p>
            <a:r>
              <a:rPr lang="en-US" sz="1700" dirty="0"/>
              <a:t>See you on Monday.</a:t>
            </a:r>
          </a:p>
          <a:p>
            <a:r>
              <a:rPr lang="en-US" sz="1700" dirty="0" err="1"/>
              <a:t>Rgds</a:t>
            </a:r>
            <a:r>
              <a:rPr lang="en-US" sz="1700" dirty="0"/>
              <a:t>,</a:t>
            </a:r>
          </a:p>
          <a:p>
            <a:r>
              <a:rPr lang="en-US" sz="1700" dirty="0"/>
              <a:t>Phillip</a:t>
            </a:r>
          </a:p>
        </p:txBody>
      </p:sp>
      <p:sp>
        <p:nvSpPr>
          <p:cNvPr id="6" name="TextBox 5">
            <a:extLst>
              <a:ext uri="{FF2B5EF4-FFF2-40B4-BE49-F238E27FC236}">
                <a16:creationId xmlns:a16="http://schemas.microsoft.com/office/drawing/2014/main" id="{35032A31-E135-4737-AA36-0311B1A4DB4C}"/>
              </a:ext>
            </a:extLst>
          </p:cNvPr>
          <p:cNvSpPr txBox="1"/>
          <p:nvPr/>
        </p:nvSpPr>
        <p:spPr>
          <a:xfrm>
            <a:off x="83890" y="847419"/>
            <a:ext cx="6367244" cy="2708434"/>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700" dirty="0"/>
              <a:t>SUBJECT: Loan application</a:t>
            </a:r>
          </a:p>
          <a:p>
            <a:r>
              <a:rPr lang="en-US" sz="1700" dirty="0"/>
              <a:t>Dear Mr. Johnson,</a:t>
            </a:r>
          </a:p>
          <a:p>
            <a:r>
              <a:rPr lang="en-US" sz="1700" dirty="0"/>
              <a:t>Following our phone conversation on Monday, I am delighted to inform you that your application for a business loan has been approved. Please find attached the credit agreement.</a:t>
            </a:r>
          </a:p>
          <a:p>
            <a:r>
              <a:rPr lang="en-US" sz="1700" dirty="0"/>
              <a:t>Would you please visit our bank tomorrow to sign the paperwork? By the way, I would like to remind you to bring all required company documents.</a:t>
            </a:r>
          </a:p>
          <a:p>
            <a:r>
              <a:rPr lang="en-US" sz="1700" dirty="0"/>
              <a:t>Kind Regards,</a:t>
            </a:r>
          </a:p>
          <a:p>
            <a:r>
              <a:rPr lang="en-US" sz="1700" dirty="0"/>
              <a:t>Duncan Smith</a:t>
            </a:r>
          </a:p>
        </p:txBody>
      </p:sp>
      <p:graphicFrame>
        <p:nvGraphicFramePr>
          <p:cNvPr id="7" name="Table 8">
            <a:extLst>
              <a:ext uri="{FF2B5EF4-FFF2-40B4-BE49-F238E27FC236}">
                <a16:creationId xmlns:a16="http://schemas.microsoft.com/office/drawing/2014/main" id="{2D5D4438-C948-F385-308A-BCDF10BAC3FA}"/>
              </a:ext>
            </a:extLst>
          </p:cNvPr>
          <p:cNvGraphicFramePr>
            <a:graphicFrameLocks noGrp="1"/>
          </p:cNvGraphicFramePr>
          <p:nvPr>
            <p:extLst>
              <p:ext uri="{D42A27DB-BD31-4B8C-83A1-F6EECF244321}">
                <p14:modId xmlns:p14="http://schemas.microsoft.com/office/powerpoint/2010/main" val="2245728726"/>
              </p:ext>
            </p:extLst>
          </p:nvPr>
        </p:nvGraphicFramePr>
        <p:xfrm>
          <a:off x="6519410" y="847419"/>
          <a:ext cx="5334000" cy="5811520"/>
        </p:xfrm>
        <a:graphic>
          <a:graphicData uri="http://schemas.openxmlformats.org/drawingml/2006/table">
            <a:tbl>
              <a:tblPr firstRow="1" bandRow="1">
                <a:tableStyleId>{22838BEF-8BB2-4498-84A7-C5851F593DF1}</a:tableStyleId>
              </a:tblPr>
              <a:tblGrid>
                <a:gridCol w="2667000">
                  <a:extLst>
                    <a:ext uri="{9D8B030D-6E8A-4147-A177-3AD203B41FA5}">
                      <a16:colId xmlns:a16="http://schemas.microsoft.com/office/drawing/2014/main" val="1998310785"/>
                    </a:ext>
                  </a:extLst>
                </a:gridCol>
                <a:gridCol w="2667000">
                  <a:extLst>
                    <a:ext uri="{9D8B030D-6E8A-4147-A177-3AD203B41FA5}">
                      <a16:colId xmlns:a16="http://schemas.microsoft.com/office/drawing/2014/main" val="3770008245"/>
                    </a:ext>
                  </a:extLst>
                </a:gridCol>
              </a:tblGrid>
              <a:tr h="566420">
                <a:tc>
                  <a:txBody>
                    <a:bodyPr/>
                    <a:lstStyle/>
                    <a:p>
                      <a:r>
                        <a:rPr lang="en-US" sz="1800" u="sng" dirty="0"/>
                        <a:t>FORMAL – Full forms</a:t>
                      </a:r>
                    </a:p>
                  </a:txBody>
                  <a:tcPr anchor="ctr"/>
                </a:tc>
                <a:tc>
                  <a:txBody>
                    <a:bodyPr/>
                    <a:lstStyle/>
                    <a:p>
                      <a:r>
                        <a:rPr lang="en-US" sz="1800" u="sng" dirty="0"/>
                        <a:t>INFORMAL – Abbreviations</a:t>
                      </a:r>
                    </a:p>
                  </a:txBody>
                  <a:tcPr anchor="ctr">
                    <a:solidFill>
                      <a:srgbClr val="EBF1E9"/>
                    </a:solidFill>
                  </a:tcPr>
                </a:tc>
                <a:extLst>
                  <a:ext uri="{0D108BD9-81ED-4DB2-BD59-A6C34878D82A}">
                    <a16:rowId xmlns:a16="http://schemas.microsoft.com/office/drawing/2014/main" val="475447367"/>
                  </a:ext>
                </a:extLst>
              </a:tr>
              <a:tr h="566420">
                <a:tc>
                  <a:txBody>
                    <a:bodyPr/>
                    <a:lstStyle/>
                    <a:p>
                      <a:r>
                        <a:rPr lang="en-US" sz="1800" i="1" dirty="0"/>
                        <a:t>Kind regards</a:t>
                      </a:r>
                    </a:p>
                  </a:txBody>
                  <a:tcPr anchor="ctr"/>
                </a:tc>
                <a:tc>
                  <a:txBody>
                    <a:bodyPr/>
                    <a:lstStyle/>
                    <a:p>
                      <a:endParaRPr lang="en-US" sz="1800" dirty="0"/>
                    </a:p>
                  </a:txBody>
                  <a:tcPr anchor="ctr">
                    <a:solidFill>
                      <a:srgbClr val="D5E3CF"/>
                    </a:solidFill>
                  </a:tcPr>
                </a:tc>
                <a:extLst>
                  <a:ext uri="{0D108BD9-81ED-4DB2-BD59-A6C34878D82A}">
                    <a16:rowId xmlns:a16="http://schemas.microsoft.com/office/drawing/2014/main" val="3633383906"/>
                  </a:ext>
                </a:extLst>
              </a:tr>
              <a:tr h="566420">
                <a:tc>
                  <a:txBody>
                    <a:bodyPr/>
                    <a:lstStyle/>
                    <a:p>
                      <a:endParaRPr lang="en-US" sz="1800" i="1" dirty="0"/>
                    </a:p>
                  </a:txBody>
                  <a:tcPr anchor="ctr"/>
                </a:tc>
                <a:tc>
                  <a:txBody>
                    <a:bodyPr/>
                    <a:lstStyle/>
                    <a:p>
                      <a:r>
                        <a:rPr lang="en-US" sz="1800" i="1" dirty="0"/>
                        <a:t>Btw</a:t>
                      </a:r>
                    </a:p>
                  </a:txBody>
                  <a:tcPr anchor="ctr">
                    <a:solidFill>
                      <a:srgbClr val="EBF1E9"/>
                    </a:solidFill>
                  </a:tcPr>
                </a:tc>
                <a:extLst>
                  <a:ext uri="{0D108BD9-81ED-4DB2-BD59-A6C34878D82A}">
                    <a16:rowId xmlns:a16="http://schemas.microsoft.com/office/drawing/2014/main" val="4145649567"/>
                  </a:ext>
                </a:extLst>
              </a:tr>
              <a:tr h="566420">
                <a:tc>
                  <a:txBody>
                    <a:bodyPr/>
                    <a:lstStyle/>
                    <a:p>
                      <a:r>
                        <a:rPr lang="en-US" sz="1800" b="1" u="sng" dirty="0"/>
                        <a:t>FORMAL – Verbs/phrases</a:t>
                      </a:r>
                    </a:p>
                  </a:txBody>
                  <a:tcPr anchor="ctr"/>
                </a:tc>
                <a:tc>
                  <a:txBody>
                    <a:bodyPr/>
                    <a:lstStyle/>
                    <a:p>
                      <a:r>
                        <a:rPr lang="en-US" sz="1800" b="1" u="sng" dirty="0"/>
                        <a:t>INFORMAL – Verbs/phrases</a:t>
                      </a:r>
                    </a:p>
                  </a:txBody>
                  <a:tcPr anchor="ctr">
                    <a:solidFill>
                      <a:srgbClr val="D5E3CF"/>
                    </a:solidFill>
                  </a:tcPr>
                </a:tc>
                <a:extLst>
                  <a:ext uri="{0D108BD9-81ED-4DB2-BD59-A6C34878D82A}">
                    <a16:rowId xmlns:a16="http://schemas.microsoft.com/office/drawing/2014/main" val="3493582509"/>
                  </a:ext>
                </a:extLst>
              </a:tr>
              <a:tr h="566420">
                <a:tc>
                  <a:txBody>
                    <a:bodyPr/>
                    <a:lstStyle/>
                    <a:p>
                      <a:r>
                        <a:rPr lang="en-US" sz="1800" i="1" dirty="0"/>
                        <a:t>… is arriving</a:t>
                      </a:r>
                    </a:p>
                  </a:txBody>
                  <a:tcPr anchor="ctr"/>
                </a:tc>
                <a:tc>
                  <a:txBody>
                    <a:bodyPr/>
                    <a:lstStyle/>
                    <a:p>
                      <a:endParaRPr lang="en-US" sz="1800" dirty="0"/>
                    </a:p>
                  </a:txBody>
                  <a:tcPr anchor="ctr">
                    <a:solidFill>
                      <a:srgbClr val="EBF1E9"/>
                    </a:solidFill>
                  </a:tcPr>
                </a:tc>
                <a:extLst>
                  <a:ext uri="{0D108BD9-81ED-4DB2-BD59-A6C34878D82A}">
                    <a16:rowId xmlns:a16="http://schemas.microsoft.com/office/drawing/2014/main" val="3116556376"/>
                  </a:ext>
                </a:extLst>
              </a:tr>
              <a:tr h="566420">
                <a:tc>
                  <a:txBody>
                    <a:bodyPr/>
                    <a:lstStyle/>
                    <a:p>
                      <a:endParaRPr lang="en-US" sz="1800" i="1" dirty="0"/>
                    </a:p>
                  </a:txBody>
                  <a:tcPr anchor="ctr"/>
                </a:tc>
                <a:tc>
                  <a:txBody>
                    <a:bodyPr/>
                    <a:lstStyle/>
                    <a:p>
                      <a:r>
                        <a:rPr lang="en-US" sz="1800" i="1" dirty="0"/>
                        <a:t>needed</a:t>
                      </a:r>
                    </a:p>
                  </a:txBody>
                  <a:tcPr anchor="ctr">
                    <a:solidFill>
                      <a:srgbClr val="D5E3CF"/>
                    </a:solidFill>
                  </a:tcPr>
                </a:tc>
                <a:extLst>
                  <a:ext uri="{0D108BD9-81ED-4DB2-BD59-A6C34878D82A}">
                    <a16:rowId xmlns:a16="http://schemas.microsoft.com/office/drawing/2014/main" val="3108715555"/>
                  </a:ext>
                </a:extLst>
              </a:tr>
              <a:tr h="566420">
                <a:tc>
                  <a:txBody>
                    <a:bodyPr/>
                    <a:lstStyle/>
                    <a:p>
                      <a:r>
                        <a:rPr lang="en-US" sz="1800" i="1" dirty="0"/>
                        <a:t>rather interesting</a:t>
                      </a:r>
                    </a:p>
                  </a:txBody>
                  <a:tcPr anchor="ctr"/>
                </a:tc>
                <a:tc>
                  <a:txBody>
                    <a:bodyPr/>
                    <a:lstStyle/>
                    <a:p>
                      <a:endParaRPr lang="en-US" sz="1800" dirty="0"/>
                    </a:p>
                  </a:txBody>
                  <a:tcPr anchor="ctr">
                    <a:solidFill>
                      <a:srgbClr val="EBF1E9"/>
                    </a:solidFill>
                  </a:tcPr>
                </a:tc>
                <a:extLst>
                  <a:ext uri="{0D108BD9-81ED-4DB2-BD59-A6C34878D82A}">
                    <a16:rowId xmlns:a16="http://schemas.microsoft.com/office/drawing/2014/main" val="3562963758"/>
                  </a:ext>
                </a:extLst>
              </a:tr>
              <a:tr h="566420">
                <a:tc>
                  <a:txBody>
                    <a:bodyPr/>
                    <a:lstStyle/>
                    <a:p>
                      <a:r>
                        <a:rPr lang="en-US" sz="1800" i="1" dirty="0"/>
                        <a:t>discuss</a:t>
                      </a:r>
                    </a:p>
                  </a:txBody>
                  <a:tcPr anchor="ctr"/>
                </a:tc>
                <a:tc>
                  <a:txBody>
                    <a:bodyPr/>
                    <a:lstStyle/>
                    <a:p>
                      <a:endParaRPr lang="en-US" sz="1800" dirty="0"/>
                    </a:p>
                  </a:txBody>
                  <a:tcPr anchor="ctr">
                    <a:solidFill>
                      <a:srgbClr val="D5E3CF"/>
                    </a:solidFill>
                  </a:tcPr>
                </a:tc>
                <a:extLst>
                  <a:ext uri="{0D108BD9-81ED-4DB2-BD59-A6C34878D82A}">
                    <a16:rowId xmlns:a16="http://schemas.microsoft.com/office/drawing/2014/main" val="4220629323"/>
                  </a:ext>
                </a:extLst>
              </a:tr>
              <a:tr h="566420">
                <a:tc>
                  <a:txBody>
                    <a:bodyPr/>
                    <a:lstStyle/>
                    <a:p>
                      <a:r>
                        <a:rPr lang="en-US" sz="1800" i="1" dirty="0"/>
                        <a:t>return</a:t>
                      </a:r>
                    </a:p>
                  </a:txBody>
                  <a:tcPr anchor="ctr"/>
                </a:tc>
                <a:tc>
                  <a:txBody>
                    <a:bodyPr/>
                    <a:lstStyle/>
                    <a:p>
                      <a:endParaRPr lang="en-US" sz="1800" dirty="0"/>
                    </a:p>
                  </a:txBody>
                  <a:tcPr anchor="ctr">
                    <a:solidFill>
                      <a:srgbClr val="EBF1E9"/>
                    </a:solidFill>
                  </a:tcPr>
                </a:tc>
                <a:extLst>
                  <a:ext uri="{0D108BD9-81ED-4DB2-BD59-A6C34878D82A}">
                    <a16:rowId xmlns:a16="http://schemas.microsoft.com/office/drawing/2014/main" val="1894742927"/>
                  </a:ext>
                </a:extLst>
              </a:tr>
              <a:tr h="566420">
                <a:tc>
                  <a:txBody>
                    <a:bodyPr/>
                    <a:lstStyle/>
                    <a:p>
                      <a:endParaRPr lang="en-US" sz="1800" dirty="0"/>
                    </a:p>
                  </a:txBody>
                  <a:tcPr anchor="ctr"/>
                </a:tc>
                <a:tc>
                  <a:txBody>
                    <a:bodyPr/>
                    <a:lstStyle/>
                    <a:p>
                      <a:r>
                        <a:rPr lang="en-US" sz="1800" i="1" dirty="0"/>
                        <a:t>drop by</a:t>
                      </a:r>
                    </a:p>
                  </a:txBody>
                  <a:tcPr anchor="ctr">
                    <a:solidFill>
                      <a:srgbClr val="D5E3CF"/>
                    </a:solidFill>
                  </a:tcPr>
                </a:tc>
                <a:extLst>
                  <a:ext uri="{0D108BD9-81ED-4DB2-BD59-A6C34878D82A}">
                    <a16:rowId xmlns:a16="http://schemas.microsoft.com/office/drawing/2014/main" val="120003452"/>
                  </a:ext>
                </a:extLst>
              </a:tr>
            </a:tbl>
          </a:graphicData>
        </a:graphic>
      </p:graphicFrame>
    </p:spTree>
    <p:extLst>
      <p:ext uri="{BB962C8B-B14F-4D97-AF65-F5344CB8AC3E}">
        <p14:creationId xmlns:p14="http://schemas.microsoft.com/office/powerpoint/2010/main" val="51262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D2CF2-5F88-4CD3-8BAB-E382C03878D7}"/>
              </a:ext>
            </a:extLst>
          </p:cNvPr>
          <p:cNvSpPr txBox="1"/>
          <p:nvPr/>
        </p:nvSpPr>
        <p:spPr>
          <a:xfrm>
            <a:off x="0" y="-1712"/>
            <a:ext cx="4253593"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Phrasal verbs</a:t>
            </a:r>
          </a:p>
        </p:txBody>
      </p:sp>
      <p:sp>
        <p:nvSpPr>
          <p:cNvPr id="5" name="TextBox 4">
            <a:extLst>
              <a:ext uri="{FF2B5EF4-FFF2-40B4-BE49-F238E27FC236}">
                <a16:creationId xmlns:a16="http://schemas.microsoft.com/office/drawing/2014/main" id="{2955687C-D862-40DF-A40F-11E43329F527}"/>
              </a:ext>
            </a:extLst>
          </p:cNvPr>
          <p:cNvSpPr txBox="1"/>
          <p:nvPr/>
        </p:nvSpPr>
        <p:spPr>
          <a:xfrm>
            <a:off x="3003259" y="34721"/>
            <a:ext cx="9087297" cy="646331"/>
          </a:xfrm>
          <a:prstGeom prst="rect">
            <a:avLst/>
          </a:prstGeom>
          <a:noFill/>
        </p:spPr>
        <p:txBody>
          <a:bodyPr wrap="square" rtlCol="0">
            <a:spAutoFit/>
          </a:bodyPr>
          <a:lstStyle/>
          <a:p>
            <a:r>
              <a:rPr lang="en-US" i="1" dirty="0"/>
              <a:t>Phrasal verbs are often used in informal emails as well as spoken English. Look at the informal sentences and match the underlined phrasal verbs to their formal synonyms below.</a:t>
            </a:r>
          </a:p>
        </p:txBody>
      </p:sp>
      <p:graphicFrame>
        <p:nvGraphicFramePr>
          <p:cNvPr id="2" name="Table 5">
            <a:extLst>
              <a:ext uri="{FF2B5EF4-FFF2-40B4-BE49-F238E27FC236}">
                <a16:creationId xmlns:a16="http://schemas.microsoft.com/office/drawing/2014/main" id="{839E9D61-9B26-4C90-A08F-3A0C45A77D8A}"/>
              </a:ext>
            </a:extLst>
          </p:cNvPr>
          <p:cNvGraphicFramePr>
            <a:graphicFrameLocks noGrp="1"/>
          </p:cNvGraphicFramePr>
          <p:nvPr>
            <p:extLst>
              <p:ext uri="{D42A27DB-BD31-4B8C-83A1-F6EECF244321}">
                <p14:modId xmlns:p14="http://schemas.microsoft.com/office/powerpoint/2010/main" val="4011015634"/>
              </p:ext>
            </p:extLst>
          </p:nvPr>
        </p:nvGraphicFramePr>
        <p:xfrm>
          <a:off x="110228" y="701213"/>
          <a:ext cx="11980328" cy="914400"/>
        </p:xfrm>
        <a:graphic>
          <a:graphicData uri="http://schemas.openxmlformats.org/drawingml/2006/table">
            <a:tbl>
              <a:tblPr firstRow="1" bandRow="1">
                <a:tableStyleId>{22838BEF-8BB2-4498-84A7-C5851F593DF1}</a:tableStyleId>
              </a:tblPr>
              <a:tblGrid>
                <a:gridCol w="1497541">
                  <a:extLst>
                    <a:ext uri="{9D8B030D-6E8A-4147-A177-3AD203B41FA5}">
                      <a16:colId xmlns:a16="http://schemas.microsoft.com/office/drawing/2014/main" val="279295620"/>
                    </a:ext>
                  </a:extLst>
                </a:gridCol>
                <a:gridCol w="1497541">
                  <a:extLst>
                    <a:ext uri="{9D8B030D-6E8A-4147-A177-3AD203B41FA5}">
                      <a16:colId xmlns:a16="http://schemas.microsoft.com/office/drawing/2014/main" val="3730015630"/>
                    </a:ext>
                  </a:extLst>
                </a:gridCol>
                <a:gridCol w="1497541">
                  <a:extLst>
                    <a:ext uri="{9D8B030D-6E8A-4147-A177-3AD203B41FA5}">
                      <a16:colId xmlns:a16="http://schemas.microsoft.com/office/drawing/2014/main" val="4040535147"/>
                    </a:ext>
                  </a:extLst>
                </a:gridCol>
                <a:gridCol w="1497541">
                  <a:extLst>
                    <a:ext uri="{9D8B030D-6E8A-4147-A177-3AD203B41FA5}">
                      <a16:colId xmlns:a16="http://schemas.microsoft.com/office/drawing/2014/main" val="4271932721"/>
                    </a:ext>
                  </a:extLst>
                </a:gridCol>
                <a:gridCol w="1497541">
                  <a:extLst>
                    <a:ext uri="{9D8B030D-6E8A-4147-A177-3AD203B41FA5}">
                      <a16:colId xmlns:a16="http://schemas.microsoft.com/office/drawing/2014/main" val="3416454591"/>
                    </a:ext>
                  </a:extLst>
                </a:gridCol>
                <a:gridCol w="1497541">
                  <a:extLst>
                    <a:ext uri="{9D8B030D-6E8A-4147-A177-3AD203B41FA5}">
                      <a16:colId xmlns:a16="http://schemas.microsoft.com/office/drawing/2014/main" val="1212596911"/>
                    </a:ext>
                  </a:extLst>
                </a:gridCol>
                <a:gridCol w="1497541">
                  <a:extLst>
                    <a:ext uri="{9D8B030D-6E8A-4147-A177-3AD203B41FA5}">
                      <a16:colId xmlns:a16="http://schemas.microsoft.com/office/drawing/2014/main" val="542902667"/>
                    </a:ext>
                  </a:extLst>
                </a:gridCol>
                <a:gridCol w="1497541">
                  <a:extLst>
                    <a:ext uri="{9D8B030D-6E8A-4147-A177-3AD203B41FA5}">
                      <a16:colId xmlns:a16="http://schemas.microsoft.com/office/drawing/2014/main" val="1707867990"/>
                    </a:ext>
                  </a:extLst>
                </a:gridCol>
              </a:tblGrid>
              <a:tr h="677335">
                <a:tc>
                  <a:txBody>
                    <a:bodyPr/>
                    <a:lstStyle/>
                    <a:p>
                      <a:r>
                        <a:rPr lang="en-US" dirty="0">
                          <a:solidFill>
                            <a:schemeClr val="accent1">
                              <a:lumMod val="50000"/>
                            </a:schemeClr>
                          </a:solidFill>
                        </a:rPr>
                        <a:t>a. cancel</a:t>
                      </a:r>
                    </a:p>
                  </a:txBody>
                  <a:tcPr/>
                </a:tc>
                <a:tc>
                  <a:txBody>
                    <a:bodyPr/>
                    <a:lstStyle/>
                    <a:p>
                      <a:r>
                        <a:rPr lang="en-US" dirty="0">
                          <a:solidFill>
                            <a:schemeClr val="accent1">
                              <a:lumMod val="50000"/>
                            </a:schemeClr>
                          </a:solidFill>
                        </a:rPr>
                        <a:t>b. Found the time to</a:t>
                      </a:r>
                    </a:p>
                  </a:txBody>
                  <a:tcPr/>
                </a:tc>
                <a:tc>
                  <a:txBody>
                    <a:bodyPr/>
                    <a:lstStyle/>
                    <a:p>
                      <a:r>
                        <a:rPr lang="en-US" dirty="0">
                          <a:solidFill>
                            <a:schemeClr val="accent1">
                              <a:lumMod val="50000"/>
                            </a:schemeClr>
                          </a:solidFill>
                        </a:rPr>
                        <a:t>c. Go bankrupt</a:t>
                      </a:r>
                    </a:p>
                  </a:txBody>
                  <a:tcPr/>
                </a:tc>
                <a:tc>
                  <a:txBody>
                    <a:bodyPr/>
                    <a:lstStyle/>
                    <a:p>
                      <a:r>
                        <a:rPr lang="en-US" dirty="0">
                          <a:solidFill>
                            <a:schemeClr val="accent1">
                              <a:lumMod val="50000"/>
                            </a:schemeClr>
                          </a:solidFill>
                        </a:rPr>
                        <a:t>d. Is taking leave</a:t>
                      </a:r>
                    </a:p>
                  </a:txBody>
                  <a:tcPr/>
                </a:tc>
                <a:tc>
                  <a:txBody>
                    <a:bodyPr/>
                    <a:lstStyle/>
                    <a:p>
                      <a:r>
                        <a:rPr lang="en-US" dirty="0">
                          <a:solidFill>
                            <a:schemeClr val="accent1">
                              <a:lumMod val="50000"/>
                            </a:schemeClr>
                          </a:solidFill>
                        </a:rPr>
                        <a:t>e. Make contact</a:t>
                      </a:r>
                    </a:p>
                  </a:txBody>
                  <a:tcPr/>
                </a:tc>
                <a:tc>
                  <a:txBody>
                    <a:bodyPr/>
                    <a:lstStyle/>
                    <a:p>
                      <a:r>
                        <a:rPr lang="en-US" dirty="0">
                          <a:solidFill>
                            <a:schemeClr val="accent1">
                              <a:lumMod val="50000"/>
                            </a:schemeClr>
                          </a:solidFill>
                        </a:rPr>
                        <a:t>f. renovate</a:t>
                      </a:r>
                    </a:p>
                  </a:txBody>
                  <a:tcPr/>
                </a:tc>
                <a:tc>
                  <a:txBody>
                    <a:bodyPr/>
                    <a:lstStyle/>
                    <a:p>
                      <a:r>
                        <a:rPr lang="en-US" dirty="0">
                          <a:solidFill>
                            <a:schemeClr val="accent1">
                              <a:lumMod val="50000"/>
                            </a:schemeClr>
                          </a:solidFill>
                        </a:rPr>
                        <a:t>g. support</a:t>
                      </a:r>
                    </a:p>
                  </a:txBody>
                  <a:tcPr/>
                </a:tc>
                <a:tc>
                  <a:txBody>
                    <a:bodyPr/>
                    <a:lstStyle/>
                    <a:p>
                      <a:r>
                        <a:rPr lang="en-US" dirty="0">
                          <a:solidFill>
                            <a:schemeClr val="accent1">
                              <a:lumMod val="50000"/>
                            </a:schemeClr>
                          </a:solidFill>
                        </a:rPr>
                        <a:t>h. Was formally approved</a:t>
                      </a:r>
                    </a:p>
                  </a:txBody>
                  <a:tcPr/>
                </a:tc>
                <a:extLst>
                  <a:ext uri="{0D108BD9-81ED-4DB2-BD59-A6C34878D82A}">
                    <a16:rowId xmlns:a16="http://schemas.microsoft.com/office/drawing/2014/main" val="2123886954"/>
                  </a:ext>
                </a:extLst>
              </a:tr>
            </a:tbl>
          </a:graphicData>
        </a:graphic>
      </p:graphicFrame>
      <p:graphicFrame>
        <p:nvGraphicFramePr>
          <p:cNvPr id="6" name="Table 6">
            <a:extLst>
              <a:ext uri="{FF2B5EF4-FFF2-40B4-BE49-F238E27FC236}">
                <a16:creationId xmlns:a16="http://schemas.microsoft.com/office/drawing/2014/main" id="{956AB7B0-0B90-43C9-8FC5-97FC1FC47B79}"/>
              </a:ext>
            </a:extLst>
          </p:cNvPr>
          <p:cNvGraphicFramePr>
            <a:graphicFrameLocks noGrp="1"/>
          </p:cNvGraphicFramePr>
          <p:nvPr>
            <p:extLst>
              <p:ext uri="{D42A27DB-BD31-4B8C-83A1-F6EECF244321}">
                <p14:modId xmlns:p14="http://schemas.microsoft.com/office/powerpoint/2010/main" val="1282302907"/>
              </p:ext>
            </p:extLst>
          </p:nvPr>
        </p:nvGraphicFramePr>
        <p:xfrm>
          <a:off x="105836" y="1702639"/>
          <a:ext cx="11980328" cy="5120640"/>
        </p:xfrm>
        <a:graphic>
          <a:graphicData uri="http://schemas.openxmlformats.org/drawingml/2006/table">
            <a:tbl>
              <a:tblPr bandRow="1">
                <a:tableStyleId>{22838BEF-8BB2-4498-84A7-C5851F593DF1}</a:tableStyleId>
              </a:tblPr>
              <a:tblGrid>
                <a:gridCol w="11980328">
                  <a:extLst>
                    <a:ext uri="{9D8B030D-6E8A-4147-A177-3AD203B41FA5}">
                      <a16:colId xmlns:a16="http://schemas.microsoft.com/office/drawing/2014/main" val="1515332204"/>
                    </a:ext>
                  </a:extLst>
                </a:gridCol>
              </a:tblGrid>
              <a:tr h="499533">
                <a:tc>
                  <a:txBody>
                    <a:bodyPr/>
                    <a:lstStyle/>
                    <a:p>
                      <a:r>
                        <a:rPr lang="en-US" sz="1800" dirty="0"/>
                        <a:t>1. It looks like we really need to </a:t>
                      </a:r>
                      <a:r>
                        <a:rPr lang="en-US" sz="1800" u="sng" dirty="0">
                          <a:solidFill>
                            <a:schemeClr val="accent6">
                              <a:lumMod val="50000"/>
                            </a:schemeClr>
                          </a:solidFill>
                        </a:rPr>
                        <a:t>fix up</a:t>
                      </a:r>
                      <a:r>
                        <a:rPr lang="en-US" sz="1800" u="none" dirty="0">
                          <a:solidFill>
                            <a:schemeClr val="accent6">
                              <a:lumMod val="50000"/>
                            </a:schemeClr>
                          </a:solidFill>
                        </a:rPr>
                        <a:t> </a:t>
                      </a:r>
                      <a:r>
                        <a:rPr lang="en-US" sz="1800" dirty="0"/>
                        <a:t>the office.</a:t>
                      </a:r>
                      <a:br>
                        <a:rPr lang="en-US" sz="1800" dirty="0"/>
                      </a:br>
                      <a:r>
                        <a:rPr lang="en-US" sz="1800" dirty="0"/>
                        <a:t>    It looks like we really need to </a:t>
                      </a:r>
                      <a:r>
                        <a:rPr lang="en-US" u="sng" dirty="0">
                          <a:solidFill>
                            <a:schemeClr val="accent1">
                              <a:lumMod val="50000"/>
                            </a:schemeClr>
                          </a:solidFill>
                        </a:rPr>
                        <a:t>__________</a:t>
                      </a:r>
                      <a:r>
                        <a:rPr lang="en-US" sz="1800" u="none" dirty="0">
                          <a:solidFill>
                            <a:schemeClr val="accent6">
                              <a:lumMod val="50000"/>
                            </a:schemeClr>
                          </a:solidFill>
                        </a:rPr>
                        <a:t> </a:t>
                      </a:r>
                      <a:r>
                        <a:rPr lang="en-US" sz="1800" dirty="0"/>
                        <a:t>the office.</a:t>
                      </a:r>
                    </a:p>
                  </a:txBody>
                  <a:tcPr anchor="ctr"/>
                </a:tc>
                <a:extLst>
                  <a:ext uri="{0D108BD9-81ED-4DB2-BD59-A6C34878D82A}">
                    <a16:rowId xmlns:a16="http://schemas.microsoft.com/office/drawing/2014/main" val="2304925186"/>
                  </a:ext>
                </a:extLst>
              </a:tr>
              <a:tr h="499533">
                <a:tc>
                  <a:txBody>
                    <a:bodyPr/>
                    <a:lstStyle/>
                    <a:p>
                      <a:r>
                        <a:rPr lang="en-US" sz="1800" dirty="0"/>
                        <a:t>2. Shelley </a:t>
                      </a:r>
                      <a:r>
                        <a:rPr lang="en-US" sz="1800" u="sng" dirty="0">
                          <a:solidFill>
                            <a:schemeClr val="accent6">
                              <a:lumMod val="50000"/>
                            </a:schemeClr>
                          </a:solidFill>
                        </a:rPr>
                        <a:t>is off</a:t>
                      </a:r>
                      <a:r>
                        <a:rPr lang="en-US" sz="1800" dirty="0">
                          <a:solidFill>
                            <a:schemeClr val="accent6">
                              <a:lumMod val="50000"/>
                            </a:schemeClr>
                          </a:solidFill>
                        </a:rPr>
                        <a:t> </a:t>
                      </a:r>
                      <a:r>
                        <a:rPr lang="en-US" sz="1800" dirty="0"/>
                        <a:t>at the end of the month.</a:t>
                      </a:r>
                    </a:p>
                    <a:p>
                      <a:r>
                        <a:rPr lang="en-US" sz="1800" dirty="0"/>
                        <a:t>    Shelley </a:t>
                      </a:r>
                      <a:r>
                        <a:rPr lang="en-US" u="sng" dirty="0">
                          <a:solidFill>
                            <a:schemeClr val="accent1">
                              <a:lumMod val="50000"/>
                            </a:schemeClr>
                          </a:solidFill>
                        </a:rPr>
                        <a:t>__________</a:t>
                      </a:r>
                      <a:r>
                        <a:rPr lang="en-US" sz="1800" u="none" dirty="0">
                          <a:solidFill>
                            <a:schemeClr val="accent6">
                              <a:lumMod val="50000"/>
                            </a:schemeClr>
                          </a:solidFill>
                        </a:rPr>
                        <a:t> </a:t>
                      </a:r>
                      <a:r>
                        <a:rPr lang="en-US" sz="1800" dirty="0"/>
                        <a:t>at the end of the month.</a:t>
                      </a:r>
                    </a:p>
                  </a:txBody>
                  <a:tcPr anchor="ctr"/>
                </a:tc>
                <a:extLst>
                  <a:ext uri="{0D108BD9-81ED-4DB2-BD59-A6C34878D82A}">
                    <a16:rowId xmlns:a16="http://schemas.microsoft.com/office/drawing/2014/main" val="230231527"/>
                  </a:ext>
                </a:extLst>
              </a:tr>
              <a:tr h="499533">
                <a:tc>
                  <a:txBody>
                    <a:bodyPr/>
                    <a:lstStyle/>
                    <a:p>
                      <a:r>
                        <a:rPr lang="en-US" sz="1800" dirty="0"/>
                        <a:t>3. Don’t worry. I’ll </a:t>
                      </a:r>
                      <a:r>
                        <a:rPr lang="en-US" sz="1800" u="sng" dirty="0">
                          <a:solidFill>
                            <a:schemeClr val="accent6">
                              <a:lumMod val="50000"/>
                            </a:schemeClr>
                          </a:solidFill>
                        </a:rPr>
                        <a:t>back</a:t>
                      </a:r>
                      <a:r>
                        <a:rPr lang="en-US" sz="1800" dirty="0"/>
                        <a:t> you </a:t>
                      </a:r>
                      <a:r>
                        <a:rPr lang="en-US" sz="1800" u="sng" dirty="0">
                          <a:solidFill>
                            <a:schemeClr val="accent6">
                              <a:lumMod val="50000"/>
                            </a:schemeClr>
                          </a:solidFill>
                        </a:rPr>
                        <a:t>up</a:t>
                      </a:r>
                      <a:r>
                        <a:rPr lang="en-US" sz="1800" dirty="0"/>
                        <a:t> during the meeting.</a:t>
                      </a:r>
                    </a:p>
                    <a:p>
                      <a:r>
                        <a:rPr lang="en-US" sz="1800" dirty="0"/>
                        <a:t>    Don’t worry. I’ll </a:t>
                      </a:r>
                      <a:r>
                        <a:rPr lang="en-US" u="sng" dirty="0">
                          <a:solidFill>
                            <a:schemeClr val="accent1">
                              <a:lumMod val="50000"/>
                            </a:schemeClr>
                          </a:solidFill>
                        </a:rPr>
                        <a:t>__________</a:t>
                      </a:r>
                      <a:r>
                        <a:rPr lang="en-US" sz="1800" u="none" dirty="0">
                          <a:solidFill>
                            <a:schemeClr val="accent6">
                              <a:lumMod val="50000"/>
                            </a:schemeClr>
                          </a:solidFill>
                        </a:rPr>
                        <a:t> </a:t>
                      </a:r>
                      <a:r>
                        <a:rPr lang="en-US" sz="1800" dirty="0"/>
                        <a:t>you during the meeting.</a:t>
                      </a:r>
                    </a:p>
                  </a:txBody>
                  <a:tcPr anchor="ctr"/>
                </a:tc>
                <a:extLst>
                  <a:ext uri="{0D108BD9-81ED-4DB2-BD59-A6C34878D82A}">
                    <a16:rowId xmlns:a16="http://schemas.microsoft.com/office/drawing/2014/main" val="1024054725"/>
                  </a:ext>
                </a:extLst>
              </a:tr>
              <a:tr h="499533">
                <a:tc>
                  <a:txBody>
                    <a:bodyPr/>
                    <a:lstStyle/>
                    <a:p>
                      <a:r>
                        <a:rPr lang="en-US" sz="1800" dirty="0"/>
                        <a:t>4. Good news. It looks like our application finally </a:t>
                      </a:r>
                      <a:r>
                        <a:rPr lang="en-US" sz="1800" u="sng" dirty="0">
                          <a:solidFill>
                            <a:schemeClr val="accent6">
                              <a:lumMod val="50000"/>
                            </a:schemeClr>
                          </a:solidFill>
                        </a:rPr>
                        <a:t>went through</a:t>
                      </a:r>
                      <a:r>
                        <a:rPr lang="en-US" sz="1800" u="none" dirty="0"/>
                        <a:t>.</a:t>
                      </a:r>
                    </a:p>
                    <a:p>
                      <a:r>
                        <a:rPr lang="en-US" sz="1800" u="none" dirty="0"/>
                        <a:t>    </a:t>
                      </a:r>
                      <a:r>
                        <a:rPr lang="en-US" sz="1800" dirty="0"/>
                        <a:t>Good news. It looks like our application finally </a:t>
                      </a:r>
                      <a:r>
                        <a:rPr lang="en-US" u="sng" dirty="0">
                          <a:solidFill>
                            <a:schemeClr val="accent1">
                              <a:lumMod val="50000"/>
                            </a:schemeClr>
                          </a:solidFill>
                        </a:rPr>
                        <a:t>__________</a:t>
                      </a:r>
                      <a:r>
                        <a:rPr lang="en-US" sz="1800" u="none" dirty="0"/>
                        <a:t>.</a:t>
                      </a:r>
                    </a:p>
                  </a:txBody>
                  <a:tcPr anchor="ctr"/>
                </a:tc>
                <a:extLst>
                  <a:ext uri="{0D108BD9-81ED-4DB2-BD59-A6C34878D82A}">
                    <a16:rowId xmlns:a16="http://schemas.microsoft.com/office/drawing/2014/main" val="2966360339"/>
                  </a:ext>
                </a:extLst>
              </a:tr>
              <a:tr h="499533">
                <a:tc>
                  <a:txBody>
                    <a:bodyPr/>
                    <a:lstStyle/>
                    <a:p>
                      <a:r>
                        <a:rPr lang="en-US" sz="1800" dirty="0"/>
                        <a:t>5. If sales keep dropping, we are very likely to </a:t>
                      </a:r>
                      <a:r>
                        <a:rPr lang="en-US" sz="1800" u="sng" dirty="0">
                          <a:solidFill>
                            <a:schemeClr val="accent6">
                              <a:lumMod val="50000"/>
                            </a:schemeClr>
                          </a:solidFill>
                        </a:rPr>
                        <a:t>go under</a:t>
                      </a:r>
                      <a:r>
                        <a:rPr lang="en-US" sz="1800" dirty="0"/>
                        <a:t>.</a:t>
                      </a:r>
                    </a:p>
                    <a:p>
                      <a:r>
                        <a:rPr lang="en-US" sz="1800" dirty="0"/>
                        <a:t>    If sales keep dropping, we are very likely to </a:t>
                      </a:r>
                      <a:r>
                        <a:rPr lang="en-US" u="sng" dirty="0">
                          <a:solidFill>
                            <a:schemeClr val="accent1">
                              <a:lumMod val="50000"/>
                            </a:schemeClr>
                          </a:solidFill>
                        </a:rPr>
                        <a:t>__________</a:t>
                      </a:r>
                      <a:r>
                        <a:rPr lang="en-US" sz="1800" dirty="0"/>
                        <a:t>.</a:t>
                      </a:r>
                    </a:p>
                  </a:txBody>
                  <a:tcPr anchor="ctr"/>
                </a:tc>
                <a:extLst>
                  <a:ext uri="{0D108BD9-81ED-4DB2-BD59-A6C34878D82A}">
                    <a16:rowId xmlns:a16="http://schemas.microsoft.com/office/drawing/2014/main" val="1859659205"/>
                  </a:ext>
                </a:extLst>
              </a:tr>
              <a:tr h="499533">
                <a:tc>
                  <a:txBody>
                    <a:bodyPr/>
                    <a:lstStyle/>
                    <a:p>
                      <a:r>
                        <a:rPr lang="en-US" sz="1800" dirty="0"/>
                        <a:t>6. I haven’t </a:t>
                      </a:r>
                      <a:r>
                        <a:rPr lang="en-US" sz="1800" u="sng" dirty="0">
                          <a:solidFill>
                            <a:schemeClr val="accent6">
                              <a:lumMod val="50000"/>
                            </a:schemeClr>
                          </a:solidFill>
                        </a:rPr>
                        <a:t>got around to</a:t>
                      </a:r>
                      <a:r>
                        <a:rPr lang="en-US" sz="1800" dirty="0">
                          <a:solidFill>
                            <a:schemeClr val="accent6">
                              <a:lumMod val="50000"/>
                            </a:schemeClr>
                          </a:solidFill>
                        </a:rPr>
                        <a:t> </a:t>
                      </a:r>
                      <a:r>
                        <a:rPr lang="en-US" sz="1800" dirty="0"/>
                        <a:t>contacting the client yet. I’ll do it first thing tomorrow.</a:t>
                      </a:r>
                    </a:p>
                    <a:p>
                      <a:r>
                        <a:rPr lang="en-US" sz="1800" dirty="0"/>
                        <a:t>    I haven’t </a:t>
                      </a:r>
                      <a:r>
                        <a:rPr lang="en-US" u="sng" dirty="0">
                          <a:solidFill>
                            <a:schemeClr val="accent1">
                              <a:lumMod val="50000"/>
                            </a:schemeClr>
                          </a:solidFill>
                        </a:rPr>
                        <a:t>__________</a:t>
                      </a:r>
                      <a:r>
                        <a:rPr lang="en-US" sz="1800" u="none" dirty="0">
                          <a:solidFill>
                            <a:schemeClr val="accent6">
                              <a:lumMod val="50000"/>
                            </a:schemeClr>
                          </a:solidFill>
                        </a:rPr>
                        <a:t> </a:t>
                      </a:r>
                      <a:r>
                        <a:rPr lang="en-US" sz="1800" dirty="0"/>
                        <a:t>contacting the client yet. I’ll do it first thing tomorrow.</a:t>
                      </a:r>
                    </a:p>
                  </a:txBody>
                  <a:tcPr anchor="ctr"/>
                </a:tc>
                <a:extLst>
                  <a:ext uri="{0D108BD9-81ED-4DB2-BD59-A6C34878D82A}">
                    <a16:rowId xmlns:a16="http://schemas.microsoft.com/office/drawing/2014/main" val="556143866"/>
                  </a:ext>
                </a:extLst>
              </a:tr>
              <a:tr h="499533">
                <a:tc>
                  <a:txBody>
                    <a:bodyPr/>
                    <a:lstStyle/>
                    <a:p>
                      <a:r>
                        <a:rPr lang="en-US" sz="1800" dirty="0"/>
                        <a:t>7. I tried to call him several times but I couldn’t </a:t>
                      </a:r>
                      <a:r>
                        <a:rPr lang="en-US" sz="1800" u="sng" dirty="0">
                          <a:solidFill>
                            <a:schemeClr val="accent6">
                              <a:lumMod val="50000"/>
                            </a:schemeClr>
                          </a:solidFill>
                        </a:rPr>
                        <a:t>get through</a:t>
                      </a:r>
                      <a:r>
                        <a:rPr lang="en-US" sz="1800" dirty="0"/>
                        <a:t>.</a:t>
                      </a:r>
                    </a:p>
                    <a:p>
                      <a:r>
                        <a:rPr lang="en-US" sz="1800" dirty="0"/>
                        <a:t>    I tried to call him several times but I couldn’t </a:t>
                      </a:r>
                      <a:r>
                        <a:rPr lang="en-US" u="sng" dirty="0">
                          <a:solidFill>
                            <a:schemeClr val="accent1">
                              <a:lumMod val="50000"/>
                            </a:schemeClr>
                          </a:solidFill>
                        </a:rPr>
                        <a:t>__________</a:t>
                      </a:r>
                      <a:r>
                        <a:rPr lang="en-US" sz="1800" u="none" dirty="0">
                          <a:solidFill>
                            <a:schemeClr val="accent6">
                              <a:lumMod val="50000"/>
                            </a:schemeClr>
                          </a:solidFill>
                        </a:rPr>
                        <a:t> </a:t>
                      </a:r>
                      <a:r>
                        <a:rPr lang="en-US" sz="1800" dirty="0"/>
                        <a:t>.</a:t>
                      </a:r>
                    </a:p>
                  </a:txBody>
                  <a:tcPr anchor="ctr"/>
                </a:tc>
                <a:extLst>
                  <a:ext uri="{0D108BD9-81ED-4DB2-BD59-A6C34878D82A}">
                    <a16:rowId xmlns:a16="http://schemas.microsoft.com/office/drawing/2014/main" val="2897645923"/>
                  </a:ext>
                </a:extLst>
              </a:tr>
              <a:tr h="499533">
                <a:tc>
                  <a:txBody>
                    <a:bodyPr/>
                    <a:lstStyle/>
                    <a:p>
                      <a:r>
                        <a:rPr lang="en-US" sz="1800" dirty="0"/>
                        <a:t>8. I’m afraid I have to </a:t>
                      </a:r>
                      <a:r>
                        <a:rPr lang="en-US" sz="1800" u="sng" dirty="0">
                          <a:solidFill>
                            <a:schemeClr val="accent6">
                              <a:lumMod val="50000"/>
                            </a:schemeClr>
                          </a:solidFill>
                        </a:rPr>
                        <a:t>call off</a:t>
                      </a:r>
                      <a:r>
                        <a:rPr lang="en-US" sz="1800" dirty="0">
                          <a:solidFill>
                            <a:schemeClr val="accent6">
                              <a:lumMod val="50000"/>
                            </a:schemeClr>
                          </a:solidFill>
                        </a:rPr>
                        <a:t> </a:t>
                      </a:r>
                      <a:r>
                        <a:rPr lang="en-US" sz="1800" dirty="0"/>
                        <a:t>tomorrow’s meeting.</a:t>
                      </a:r>
                    </a:p>
                    <a:p>
                      <a:r>
                        <a:rPr lang="en-US" sz="1800" dirty="0"/>
                        <a:t>    I’m afraid I have to </a:t>
                      </a:r>
                      <a:r>
                        <a:rPr lang="en-US" u="sng" dirty="0">
                          <a:solidFill>
                            <a:schemeClr val="accent1">
                              <a:lumMod val="50000"/>
                            </a:schemeClr>
                          </a:solidFill>
                        </a:rPr>
                        <a:t>__________</a:t>
                      </a:r>
                      <a:r>
                        <a:rPr lang="en-US" sz="1800" u="none" dirty="0">
                          <a:solidFill>
                            <a:schemeClr val="accent6">
                              <a:lumMod val="50000"/>
                            </a:schemeClr>
                          </a:solidFill>
                        </a:rPr>
                        <a:t> </a:t>
                      </a:r>
                      <a:r>
                        <a:rPr lang="en-US" sz="1800" dirty="0"/>
                        <a:t>tomorrow’s meeting.</a:t>
                      </a:r>
                    </a:p>
                  </a:txBody>
                  <a:tcPr anchor="ctr"/>
                </a:tc>
                <a:extLst>
                  <a:ext uri="{0D108BD9-81ED-4DB2-BD59-A6C34878D82A}">
                    <a16:rowId xmlns:a16="http://schemas.microsoft.com/office/drawing/2014/main" val="2925536868"/>
                  </a:ext>
                </a:extLst>
              </a:tr>
            </a:tbl>
          </a:graphicData>
        </a:graphic>
      </p:graphicFrame>
    </p:spTree>
    <p:extLst>
      <p:ext uri="{BB962C8B-B14F-4D97-AF65-F5344CB8AC3E}">
        <p14:creationId xmlns:p14="http://schemas.microsoft.com/office/powerpoint/2010/main" val="336219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D2CF2-5F88-4CD3-8BAB-E382C03878D7}"/>
              </a:ext>
            </a:extLst>
          </p:cNvPr>
          <p:cNvSpPr txBox="1"/>
          <p:nvPr/>
        </p:nvSpPr>
        <p:spPr>
          <a:xfrm>
            <a:off x="0" y="0"/>
            <a:ext cx="7061200" cy="707886"/>
          </a:xfrm>
          <a:prstGeom prst="rect">
            <a:avLst/>
          </a:prstGeom>
          <a:noFill/>
        </p:spPr>
        <p:txBody>
          <a:bodyPr wrap="square" rtlCol="0">
            <a:spAutoFit/>
          </a:bodyPr>
          <a:lstStyle/>
          <a:p>
            <a:r>
              <a:rPr lang="en-US" sz="4000" b="1" dirty="0">
                <a:solidFill>
                  <a:schemeClr val="accent6">
                    <a:lumMod val="50000"/>
                  </a:schemeClr>
                </a:solidFill>
                <a:effectLst>
                  <a:outerShdw blurRad="38100" dist="38100" dir="2700000" algn="tl">
                    <a:srgbClr val="000000">
                      <a:alpha val="43137"/>
                    </a:srgbClr>
                  </a:outerShdw>
                </a:effectLst>
              </a:rPr>
              <a:t>Informal</a:t>
            </a:r>
            <a:r>
              <a:rPr lang="en-US" sz="4000" b="1" dirty="0">
                <a:effectLst>
                  <a:outerShdw blurRad="38100" dist="38100" dir="2700000" algn="tl">
                    <a:srgbClr val="000000">
                      <a:alpha val="43137"/>
                    </a:srgbClr>
                  </a:outerShdw>
                </a:effectLst>
              </a:rPr>
              <a:t> to </a:t>
            </a:r>
            <a:r>
              <a:rPr lang="en-US" sz="4000" b="1" dirty="0">
                <a:solidFill>
                  <a:schemeClr val="accent1">
                    <a:lumMod val="50000"/>
                  </a:schemeClr>
                </a:solidFill>
                <a:effectLst>
                  <a:outerShdw blurRad="38100" dist="38100" dir="2700000" algn="tl">
                    <a:srgbClr val="000000">
                      <a:alpha val="43137"/>
                    </a:srgbClr>
                  </a:outerShdw>
                </a:effectLst>
              </a:rPr>
              <a:t>formal</a:t>
            </a:r>
          </a:p>
        </p:txBody>
      </p:sp>
      <p:sp>
        <p:nvSpPr>
          <p:cNvPr id="5" name="TextBox 4">
            <a:extLst>
              <a:ext uri="{FF2B5EF4-FFF2-40B4-BE49-F238E27FC236}">
                <a16:creationId xmlns:a16="http://schemas.microsoft.com/office/drawing/2014/main" id="{2955687C-D862-40DF-A40F-11E43329F527}"/>
              </a:ext>
            </a:extLst>
          </p:cNvPr>
          <p:cNvSpPr txBox="1"/>
          <p:nvPr/>
        </p:nvSpPr>
        <p:spPr>
          <a:xfrm>
            <a:off x="4008514" y="0"/>
            <a:ext cx="8183486" cy="923330"/>
          </a:xfrm>
          <a:prstGeom prst="rect">
            <a:avLst/>
          </a:prstGeom>
          <a:noFill/>
        </p:spPr>
        <p:txBody>
          <a:bodyPr wrap="square" rtlCol="0">
            <a:spAutoFit/>
          </a:bodyPr>
          <a:lstStyle/>
          <a:p>
            <a:r>
              <a:rPr lang="en-US" i="1" dirty="0"/>
              <a:t>Look at the informal email below. Imagine Paul Davies and Karen Steele have a very formal relationship. Rewrite it using formal expressions and phrasal verbs from this lesson.</a:t>
            </a:r>
          </a:p>
        </p:txBody>
      </p:sp>
      <p:sp>
        <p:nvSpPr>
          <p:cNvPr id="7" name="TextBox 6">
            <a:extLst>
              <a:ext uri="{FF2B5EF4-FFF2-40B4-BE49-F238E27FC236}">
                <a16:creationId xmlns:a16="http://schemas.microsoft.com/office/drawing/2014/main" id="{D6445380-D08D-4FFC-A580-95618934B17A}"/>
              </a:ext>
            </a:extLst>
          </p:cNvPr>
          <p:cNvSpPr txBox="1"/>
          <p:nvPr/>
        </p:nvSpPr>
        <p:spPr>
          <a:xfrm>
            <a:off x="89521" y="1083773"/>
            <a:ext cx="12017814" cy="2569934"/>
          </a:xfrm>
          <a:prstGeom prst="rect">
            <a:avLst/>
          </a:prstGeom>
          <a:solidFill>
            <a:schemeClr val="accent6">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300" dirty="0"/>
              <a:t>Hi Paul,</a:t>
            </a:r>
          </a:p>
          <a:p>
            <a:r>
              <a:rPr lang="en-US" sz="2300" dirty="0"/>
              <a:t>Sorry for the late reply. We’ve been fixing up our office this week.</a:t>
            </a:r>
          </a:p>
          <a:p>
            <a:r>
              <a:rPr lang="en-US" sz="2300" dirty="0"/>
              <a:t>Anyway, good news: your application for a grant has gone through. I’m attaching the agreement.</a:t>
            </a:r>
          </a:p>
          <a:p>
            <a:r>
              <a:rPr lang="en-US" sz="2300" dirty="0"/>
              <a:t>Can you drop by tomorrow to sign the paperwork? I’m off </a:t>
            </a:r>
            <a:r>
              <a:rPr lang="en-US" sz="2300"/>
              <a:t>at 5 </a:t>
            </a:r>
            <a:r>
              <a:rPr lang="en-US" sz="2300" dirty="0"/>
              <a:t>pm so please try to get here before then. And don’t forget to bring all relevant company documents.</a:t>
            </a:r>
          </a:p>
          <a:p>
            <a:r>
              <a:rPr lang="en-US" sz="2300" dirty="0" err="1"/>
              <a:t>Rgds</a:t>
            </a:r>
            <a:r>
              <a:rPr lang="en-US" sz="2300" dirty="0"/>
              <a:t>,</a:t>
            </a:r>
          </a:p>
          <a:p>
            <a:r>
              <a:rPr lang="en-US" sz="2300" dirty="0"/>
              <a:t>Karen.</a:t>
            </a:r>
          </a:p>
        </p:txBody>
      </p:sp>
      <p:sp>
        <p:nvSpPr>
          <p:cNvPr id="6" name="TextBox 5">
            <a:extLst>
              <a:ext uri="{FF2B5EF4-FFF2-40B4-BE49-F238E27FC236}">
                <a16:creationId xmlns:a16="http://schemas.microsoft.com/office/drawing/2014/main" id="{980CE1C7-7E4C-4E81-A8A6-DB7AEE35A5D3}"/>
              </a:ext>
            </a:extLst>
          </p:cNvPr>
          <p:cNvSpPr txBox="1"/>
          <p:nvPr/>
        </p:nvSpPr>
        <p:spPr>
          <a:xfrm>
            <a:off x="89521" y="3868678"/>
            <a:ext cx="12017814" cy="2862322"/>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49389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D2CF2-5F88-4CD3-8BAB-E382C03878D7}"/>
              </a:ext>
            </a:extLst>
          </p:cNvPr>
          <p:cNvSpPr txBox="1"/>
          <p:nvPr/>
        </p:nvSpPr>
        <p:spPr>
          <a:xfrm>
            <a:off x="228600" y="127000"/>
            <a:ext cx="7061200"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Writing</a:t>
            </a:r>
          </a:p>
        </p:txBody>
      </p:sp>
      <p:sp>
        <p:nvSpPr>
          <p:cNvPr id="5" name="TextBox 4">
            <a:extLst>
              <a:ext uri="{FF2B5EF4-FFF2-40B4-BE49-F238E27FC236}">
                <a16:creationId xmlns:a16="http://schemas.microsoft.com/office/drawing/2014/main" id="{2955687C-D862-40DF-A40F-11E43329F527}"/>
              </a:ext>
            </a:extLst>
          </p:cNvPr>
          <p:cNvSpPr txBox="1"/>
          <p:nvPr/>
        </p:nvSpPr>
        <p:spPr>
          <a:xfrm>
            <a:off x="2010833" y="127000"/>
            <a:ext cx="10096502" cy="646331"/>
          </a:xfrm>
          <a:prstGeom prst="rect">
            <a:avLst/>
          </a:prstGeom>
          <a:noFill/>
        </p:spPr>
        <p:txBody>
          <a:bodyPr wrap="square" rtlCol="0">
            <a:spAutoFit/>
          </a:bodyPr>
          <a:lstStyle/>
          <a:p>
            <a:r>
              <a:rPr lang="en-US" i="1" dirty="0"/>
              <a:t>Now write a formal and an informal email from the topic list below. Try to include words and</a:t>
            </a:r>
          </a:p>
          <a:p>
            <a:r>
              <a:rPr lang="en-US" i="1" dirty="0"/>
              <a:t>expressions from this lesson.</a:t>
            </a:r>
          </a:p>
        </p:txBody>
      </p:sp>
      <p:graphicFrame>
        <p:nvGraphicFramePr>
          <p:cNvPr id="2" name="Table 2">
            <a:extLst>
              <a:ext uri="{FF2B5EF4-FFF2-40B4-BE49-F238E27FC236}">
                <a16:creationId xmlns:a16="http://schemas.microsoft.com/office/drawing/2014/main" id="{0C9E744D-D414-4DCD-850C-BC18657141A8}"/>
              </a:ext>
            </a:extLst>
          </p:cNvPr>
          <p:cNvGraphicFramePr>
            <a:graphicFrameLocks noGrp="1"/>
          </p:cNvGraphicFramePr>
          <p:nvPr>
            <p:extLst>
              <p:ext uri="{D42A27DB-BD31-4B8C-83A1-F6EECF244321}">
                <p14:modId xmlns:p14="http://schemas.microsoft.com/office/powerpoint/2010/main" val="3798504067"/>
              </p:ext>
            </p:extLst>
          </p:nvPr>
        </p:nvGraphicFramePr>
        <p:xfrm>
          <a:off x="228599" y="1015998"/>
          <a:ext cx="11768666" cy="5715001"/>
        </p:xfrm>
        <a:graphic>
          <a:graphicData uri="http://schemas.openxmlformats.org/drawingml/2006/table">
            <a:tbl>
              <a:tblPr firstRow="1" bandRow="1">
                <a:tableStyleId>{22838BEF-8BB2-4498-84A7-C5851F593DF1}</a:tableStyleId>
              </a:tblPr>
              <a:tblGrid>
                <a:gridCol w="5884333">
                  <a:extLst>
                    <a:ext uri="{9D8B030D-6E8A-4147-A177-3AD203B41FA5}">
                      <a16:colId xmlns:a16="http://schemas.microsoft.com/office/drawing/2014/main" val="931250487"/>
                    </a:ext>
                  </a:extLst>
                </a:gridCol>
                <a:gridCol w="5884333">
                  <a:extLst>
                    <a:ext uri="{9D8B030D-6E8A-4147-A177-3AD203B41FA5}">
                      <a16:colId xmlns:a16="http://schemas.microsoft.com/office/drawing/2014/main" val="3197191123"/>
                    </a:ext>
                  </a:extLst>
                </a:gridCol>
              </a:tblGrid>
              <a:tr h="598853">
                <a:tc>
                  <a:txBody>
                    <a:bodyPr/>
                    <a:lstStyle/>
                    <a:p>
                      <a:pPr algn="ctr"/>
                      <a:r>
                        <a:rPr lang="en-US" dirty="0"/>
                        <a:t>FORMAL</a:t>
                      </a:r>
                    </a:p>
                  </a:txBody>
                  <a:tcPr anchor="ctr">
                    <a:solidFill>
                      <a:schemeClr val="accent1">
                        <a:lumMod val="20000"/>
                        <a:lumOff val="80000"/>
                      </a:schemeClr>
                    </a:solidFill>
                  </a:tcPr>
                </a:tc>
                <a:tc>
                  <a:txBody>
                    <a:bodyPr/>
                    <a:lstStyle/>
                    <a:p>
                      <a:pPr algn="ctr"/>
                      <a:r>
                        <a:rPr lang="en-US" dirty="0"/>
                        <a:t>INFORMAL</a:t>
                      </a:r>
                    </a:p>
                  </a:txBody>
                  <a:tcPr anchor="ctr">
                    <a:solidFill>
                      <a:schemeClr val="accent6">
                        <a:lumMod val="20000"/>
                        <a:lumOff val="80000"/>
                      </a:schemeClr>
                    </a:solidFill>
                  </a:tcPr>
                </a:tc>
                <a:extLst>
                  <a:ext uri="{0D108BD9-81ED-4DB2-BD59-A6C34878D82A}">
                    <a16:rowId xmlns:a16="http://schemas.microsoft.com/office/drawing/2014/main" val="3920650985"/>
                  </a:ext>
                </a:extLst>
              </a:tr>
              <a:tr h="965311">
                <a:tc>
                  <a:txBody>
                    <a:bodyPr/>
                    <a:lstStyle/>
                    <a:p>
                      <a:r>
                        <a:rPr lang="en-US" dirty="0"/>
                        <a:t>1. You spoke to your supplier on the phone about changing the terms of delivery. Write an email to her confirming that you would like 20 days instead of 30 days.</a:t>
                      </a:r>
                    </a:p>
                  </a:txBody>
                  <a:tcPr anchor="ctr">
                    <a:solidFill>
                      <a:schemeClr val="accent1">
                        <a:lumMod val="20000"/>
                        <a:lumOff val="80000"/>
                      </a:schemeClr>
                    </a:solidFill>
                  </a:tcPr>
                </a:tc>
                <a:tc>
                  <a:txBody>
                    <a:bodyPr/>
                    <a:lstStyle/>
                    <a:p>
                      <a:r>
                        <a:rPr lang="en-US" dirty="0"/>
                        <a:t>1. You have to cancel your English lesson. Write an email to your English teacher</a:t>
                      </a:r>
                    </a:p>
                  </a:txBody>
                  <a:tcPr anchor="ctr">
                    <a:solidFill>
                      <a:schemeClr val="accent6">
                        <a:lumMod val="20000"/>
                        <a:lumOff val="80000"/>
                      </a:schemeClr>
                    </a:solidFill>
                  </a:tcPr>
                </a:tc>
                <a:extLst>
                  <a:ext uri="{0D108BD9-81ED-4DB2-BD59-A6C34878D82A}">
                    <a16:rowId xmlns:a16="http://schemas.microsoft.com/office/drawing/2014/main" val="2733095329"/>
                  </a:ext>
                </a:extLst>
              </a:tr>
              <a:tr h="1254904">
                <a:tc>
                  <a:txBody>
                    <a:bodyPr/>
                    <a:lstStyle/>
                    <a:p>
                      <a:r>
                        <a:rPr lang="en-US" dirty="0"/>
                        <a:t>2. Respond to a customer complaint about one of your products/services.</a:t>
                      </a:r>
                    </a:p>
                  </a:txBody>
                  <a:tcPr anchor="ctr">
                    <a:solidFill>
                      <a:schemeClr val="accent1">
                        <a:lumMod val="20000"/>
                        <a:lumOff val="80000"/>
                      </a:schemeClr>
                    </a:solidFill>
                  </a:tcPr>
                </a:tc>
                <a:tc>
                  <a:txBody>
                    <a:bodyPr/>
                    <a:lstStyle/>
                    <a:p>
                      <a:r>
                        <a:rPr lang="en-US" dirty="0"/>
                        <a:t>2. You spoke to a coworker from another branch on the phone. He is going to visit your office tomorrow. Write him an email to confirm when you will be available to see him and when you are leaving the office. </a:t>
                      </a:r>
                    </a:p>
                  </a:txBody>
                  <a:tcPr anchor="ctr">
                    <a:solidFill>
                      <a:schemeClr val="accent6">
                        <a:lumMod val="20000"/>
                        <a:lumOff val="80000"/>
                      </a:schemeClr>
                    </a:solidFill>
                  </a:tcPr>
                </a:tc>
                <a:extLst>
                  <a:ext uri="{0D108BD9-81ED-4DB2-BD59-A6C34878D82A}">
                    <a16:rowId xmlns:a16="http://schemas.microsoft.com/office/drawing/2014/main" val="1166632942"/>
                  </a:ext>
                </a:extLst>
              </a:tr>
              <a:tr h="965311">
                <a:tc>
                  <a:txBody>
                    <a:bodyPr/>
                    <a:lstStyle/>
                    <a:p>
                      <a:r>
                        <a:rPr lang="en-US" dirty="0"/>
                        <a:t>3. You are considering changing your supplier. Write an email to a potential supplier inquiring about the price and discount policy.</a:t>
                      </a:r>
                    </a:p>
                  </a:txBody>
                  <a:tcPr anchor="ctr">
                    <a:solidFill>
                      <a:schemeClr val="accent1">
                        <a:lumMod val="20000"/>
                        <a:lumOff val="80000"/>
                      </a:schemeClr>
                    </a:solidFill>
                  </a:tcPr>
                </a:tc>
                <a:tc>
                  <a:txBody>
                    <a:bodyPr/>
                    <a:lstStyle/>
                    <a:p>
                      <a:r>
                        <a:rPr lang="en-US" dirty="0"/>
                        <a:t>3. Your friend wants to know about some local places to visit in your town. Write him an email.</a:t>
                      </a:r>
                    </a:p>
                  </a:txBody>
                  <a:tcPr anchor="ctr">
                    <a:solidFill>
                      <a:schemeClr val="accent6">
                        <a:lumMod val="20000"/>
                        <a:lumOff val="80000"/>
                      </a:schemeClr>
                    </a:solidFill>
                  </a:tcPr>
                </a:tc>
                <a:extLst>
                  <a:ext uri="{0D108BD9-81ED-4DB2-BD59-A6C34878D82A}">
                    <a16:rowId xmlns:a16="http://schemas.microsoft.com/office/drawing/2014/main" val="262530535"/>
                  </a:ext>
                </a:extLst>
              </a:tr>
              <a:tr h="965311">
                <a:tc>
                  <a:txBody>
                    <a:bodyPr/>
                    <a:lstStyle/>
                    <a:p>
                      <a:r>
                        <a:rPr lang="en-US" dirty="0"/>
                        <a:t>4. You want to arrange a meeting with a coworker from another branch. You attach a map showing where exactly your office is located</a:t>
                      </a:r>
                    </a:p>
                  </a:txBody>
                  <a:tcPr anchor="ctr">
                    <a:solidFill>
                      <a:schemeClr val="accent1">
                        <a:lumMod val="20000"/>
                        <a:lumOff val="80000"/>
                      </a:schemeClr>
                    </a:solidFill>
                  </a:tcPr>
                </a:tc>
                <a:tc>
                  <a:txBody>
                    <a:bodyPr/>
                    <a:lstStyle/>
                    <a:p>
                      <a:r>
                        <a:rPr lang="en-US" dirty="0"/>
                        <a:t>4. You are going to an interesting party/exhibition. Write your friend an email to invite her</a:t>
                      </a:r>
                    </a:p>
                  </a:txBody>
                  <a:tcPr anchor="ctr">
                    <a:solidFill>
                      <a:schemeClr val="accent6">
                        <a:lumMod val="20000"/>
                        <a:lumOff val="80000"/>
                      </a:schemeClr>
                    </a:solidFill>
                  </a:tcPr>
                </a:tc>
                <a:extLst>
                  <a:ext uri="{0D108BD9-81ED-4DB2-BD59-A6C34878D82A}">
                    <a16:rowId xmlns:a16="http://schemas.microsoft.com/office/drawing/2014/main" val="1080943247"/>
                  </a:ext>
                </a:extLst>
              </a:tr>
              <a:tr h="965311">
                <a:tc>
                  <a:txBody>
                    <a:bodyPr/>
                    <a:lstStyle/>
                    <a:p>
                      <a:r>
                        <a:rPr lang="en-US" dirty="0"/>
                        <a:t>5. You are interested in applying for a job advertised in an English language magazine, and you want to know more details.</a:t>
                      </a:r>
                    </a:p>
                  </a:txBody>
                  <a:tcPr anchor="ctr">
                    <a:solidFill>
                      <a:schemeClr val="accent1">
                        <a:lumMod val="20000"/>
                        <a:lumOff val="80000"/>
                      </a:schemeClr>
                    </a:solidFill>
                  </a:tcPr>
                </a:tc>
                <a:tc>
                  <a:txBody>
                    <a:bodyPr/>
                    <a:lstStyle/>
                    <a:p>
                      <a:r>
                        <a:rPr lang="en-US" dirty="0"/>
                        <a:t>5. You call a coworker to give her some information she wanted, but you are unable to make contact. Write to her instead and mention this in your email.</a:t>
                      </a:r>
                    </a:p>
                  </a:txBody>
                  <a:tcPr anchor="ctr">
                    <a:solidFill>
                      <a:schemeClr val="accent6">
                        <a:lumMod val="20000"/>
                        <a:lumOff val="80000"/>
                      </a:schemeClr>
                    </a:solidFill>
                  </a:tcPr>
                </a:tc>
                <a:extLst>
                  <a:ext uri="{0D108BD9-81ED-4DB2-BD59-A6C34878D82A}">
                    <a16:rowId xmlns:a16="http://schemas.microsoft.com/office/drawing/2014/main" val="2048103646"/>
                  </a:ext>
                </a:extLst>
              </a:tr>
            </a:tbl>
          </a:graphicData>
        </a:graphic>
      </p:graphicFrame>
    </p:spTree>
    <p:extLst>
      <p:ext uri="{BB962C8B-B14F-4D97-AF65-F5344CB8AC3E}">
        <p14:creationId xmlns:p14="http://schemas.microsoft.com/office/powerpoint/2010/main" val="159534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D2CF2-5F88-4CD3-8BAB-E382C03878D7}"/>
              </a:ext>
            </a:extLst>
          </p:cNvPr>
          <p:cNvSpPr txBox="1"/>
          <p:nvPr/>
        </p:nvSpPr>
        <p:spPr>
          <a:xfrm>
            <a:off x="228600" y="127000"/>
            <a:ext cx="7061200"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Homework</a:t>
            </a:r>
          </a:p>
        </p:txBody>
      </p:sp>
      <p:sp>
        <p:nvSpPr>
          <p:cNvPr id="6" name="TextBox 5">
            <a:extLst>
              <a:ext uri="{FF2B5EF4-FFF2-40B4-BE49-F238E27FC236}">
                <a16:creationId xmlns:a16="http://schemas.microsoft.com/office/drawing/2014/main" id="{9CF9AAA6-5412-4A09-8633-C36ADA25E998}"/>
              </a:ext>
            </a:extLst>
          </p:cNvPr>
          <p:cNvSpPr txBox="1"/>
          <p:nvPr/>
        </p:nvSpPr>
        <p:spPr>
          <a:xfrm>
            <a:off x="897466" y="1270000"/>
            <a:ext cx="9516535" cy="646331"/>
          </a:xfrm>
          <a:prstGeom prst="rect">
            <a:avLst/>
          </a:prstGeom>
          <a:noFill/>
        </p:spPr>
        <p:txBody>
          <a:bodyPr wrap="square" rtlCol="0">
            <a:spAutoFit/>
          </a:bodyPr>
          <a:lstStyle/>
          <a:p>
            <a:pPr marL="285750" indent="-285750">
              <a:buFont typeface="Arial" panose="020B0604020202020204" pitchFamily="34" charset="0"/>
              <a:buChar char="•"/>
            </a:pPr>
            <a:r>
              <a:rPr lang="en-US" dirty="0"/>
              <a:t>Write a formal and an informal email from the topic list of the lesson (choose a topic you didn’t choose during the lesson). Try to include words and expressions from this lesson.</a:t>
            </a:r>
          </a:p>
        </p:txBody>
      </p:sp>
    </p:spTree>
    <p:extLst>
      <p:ext uri="{BB962C8B-B14F-4D97-AF65-F5344CB8AC3E}">
        <p14:creationId xmlns:p14="http://schemas.microsoft.com/office/powerpoint/2010/main" val="343148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1599</Words>
  <Application>Microsoft Office PowerPoint</Application>
  <PresentationFormat>Widescreen</PresentationFormat>
  <Paragraphs>151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John-David</dc:creator>
  <cp:lastModifiedBy>David Mayer-Thibault</cp:lastModifiedBy>
  <cp:revision>21</cp:revision>
  <dcterms:created xsi:type="dcterms:W3CDTF">2021-01-25T08:13:49Z</dcterms:created>
  <dcterms:modified xsi:type="dcterms:W3CDTF">2024-05-29T12:49:36Z</dcterms:modified>
</cp:coreProperties>
</file>