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8" r:id="rId5"/>
    <p:sldId id="261" r:id="rId6"/>
    <p:sldId id="259" r:id="rId7"/>
    <p:sldId id="260" r:id="rId8"/>
    <p:sldId id="264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Georgia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482B"/>
    <a:srgbClr val="C75806"/>
    <a:srgbClr val="000000"/>
    <a:srgbClr val="00499F"/>
    <a:srgbClr val="0CC1E0"/>
    <a:srgbClr val="1B00FE"/>
    <a:srgbClr val="0CA3D7"/>
    <a:srgbClr val="3839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8" autoAdjust="0"/>
    <p:restoredTop sz="94648" autoAdjust="0"/>
  </p:normalViewPr>
  <p:slideViewPr>
    <p:cSldViewPr>
      <p:cViewPr varScale="1">
        <p:scale>
          <a:sx n="70" d="100"/>
          <a:sy n="70" d="100"/>
        </p:scale>
        <p:origin x="157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882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ru-RU" alt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endParaRPr lang="ru-RU" alt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ru-RU" alt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fld id="{2F8307F7-1AB6-41A4-A413-2B8A86884B3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61876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771650"/>
            <a:ext cx="4032250" cy="115093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ru-RU" noProof="0" smtClean="0"/>
              <a:t>Click to edit Master title style</a:t>
            </a:r>
            <a:endParaRPr lang="ru-RU" alt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068638"/>
            <a:ext cx="4032250" cy="7207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ru-RU" noProof="0" smtClean="0"/>
              <a:t>Click to edit Master subtitle style</a:t>
            </a:r>
            <a:endParaRPr lang="ru-RU" altLang="ru-RU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3ADDF-FAE6-43C4-A4AB-428DE7925BE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6230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333375"/>
            <a:ext cx="2051050" cy="5975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333375"/>
            <a:ext cx="6003925" cy="5975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F00740-F926-4323-B667-5390C580C23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7495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466454-73CC-4188-8ED5-29895AE04D5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06994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3AEA43-D6F9-4BEB-9975-931E78A575E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04245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353B03-21BB-48AF-8900-823B9C980BB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19702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28775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28775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2D199-DBA2-4587-B963-63CFC7150E5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9227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00E892-1AB3-4D04-AD17-58EFB2A3A9E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74706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EFEC1-EBC3-4D06-AA42-0522D58DF74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73284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A40DE5-93D5-4A33-BB12-F8D9C773284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46184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20A4D8-D7DB-40F5-B155-BCAADFAE1E5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395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333A6-9083-4F02-8EF7-9D290020A0E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65560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BD317-E9BB-4FA3-90CE-E529CD1EEF1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91366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B1AC69-9A76-4392-BA5A-A31B2A92D11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27146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AD9AD9-1F77-47AC-BABE-A8438E5A891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1337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CF5C9-49C9-4C36-B6D3-9204E9FCC1E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9733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27487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27488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24D44B-77CE-423B-86EB-F167674265C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9097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8F8D28-F8D8-45BD-AA53-BFA3FF52D6A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1405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6EACDF-EA15-4DDD-BD4F-27B00197C8A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4204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D9B49-3659-4DB1-942A-466FE9D5C22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4640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FECDA6-E115-4F3A-AF4D-F0C74FFF192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483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4FEAE-7A61-4941-B337-C7982714F5E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9950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title style</a:t>
            </a:r>
            <a:endParaRPr lang="ru-RU" alt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07375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text styles</a:t>
            </a:r>
          </a:p>
          <a:p>
            <a:pPr lvl="1"/>
            <a:r>
              <a:rPr lang="en-US" altLang="ru-RU" smtClean="0"/>
              <a:t>Second level</a:t>
            </a:r>
          </a:p>
          <a:p>
            <a:pPr lvl="2"/>
            <a:r>
              <a:rPr lang="en-US" altLang="ru-RU" smtClean="0"/>
              <a:t>Third level</a:t>
            </a:r>
          </a:p>
          <a:p>
            <a:pPr lvl="3"/>
            <a:r>
              <a:rPr lang="en-US" altLang="ru-RU" smtClean="0"/>
              <a:t>Fourth level</a:t>
            </a:r>
          </a:p>
          <a:p>
            <a:pPr lvl="4"/>
            <a:r>
              <a:rPr lang="en-US" altLang="ru-RU" smtClean="0"/>
              <a:t>Fifth level</a:t>
            </a:r>
            <a:endParaRPr lang="ru-RU" altLang="ru-RU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bg1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bg1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bg1"/>
                </a:solidFill>
              </a:defRPr>
            </a:lvl1pPr>
          </a:lstStyle>
          <a:p>
            <a:fld id="{1637A50C-E362-4486-B3BF-528996374F43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28775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rgbClr val="38393B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rgbClr val="38393B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38393B"/>
                </a:solidFill>
              </a:defRPr>
            </a:lvl1pPr>
          </a:lstStyle>
          <a:p>
            <a:fld id="{13A519F1-946F-4FF3-9267-9CF8466E1808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38393B"/>
          </a:solidFill>
          <a:latin typeface="Georgia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38393B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38393B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38393B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38393B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8393B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8393B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8393B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8393B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8393B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" TargetMode="External"/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github.com/keras-team/keras-io" TargetMode="External"/><Relationship Id="rId4" Type="http://schemas.openxmlformats.org/officeDocument/2006/relationships/hyperlink" Target="https://keras.io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71550" y="1844675"/>
            <a:ext cx="3240088" cy="1439863"/>
          </a:xfrm>
        </p:spPr>
        <p:txBody>
          <a:bodyPr/>
          <a:lstStyle/>
          <a:p>
            <a:r>
              <a:rPr lang="en-US" altLang="ru-RU" dirty="0" smtClean="0"/>
              <a:t>Imbalanced Binary Classification using User-Automated Artificial Neural Networks </a:t>
            </a:r>
            <a:endParaRPr lang="en-US" altLang="ru-RU" dirty="0"/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971550" y="3284538"/>
            <a:ext cx="3240088" cy="5032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itchFamily="18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itchFamily="18" charset="0"/>
              </a:defRPr>
            </a:lvl9pPr>
          </a:lstStyle>
          <a:p>
            <a:endParaRPr lang="uk-UA" altLang="ru-RU" b="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5805264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-Akash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Choudhuri</a:t>
            </a:r>
          </a:p>
          <a:p>
            <a:r>
              <a:rPr 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M.Sc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Mathematics with Data Science</a:t>
            </a:r>
            <a:endParaRPr lang="en-I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Neural Networks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788" y="1411620"/>
            <a:ext cx="5472608" cy="316835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EA43-D6F9-4BEB-9975-931E78A575E5}" type="slidenum">
              <a:rPr lang="ru-RU" altLang="ru-RU" smtClean="0"/>
              <a:pPr/>
              <a:t>10</a:t>
            </a:fld>
            <a:endParaRPr lang="ru-RU" altLang="ru-RU"/>
          </a:p>
        </p:txBody>
      </p:sp>
      <p:sp>
        <p:nvSpPr>
          <p:cNvPr id="7" name="TextBox 6"/>
          <p:cNvSpPr txBox="1"/>
          <p:nvPr/>
        </p:nvSpPr>
        <p:spPr>
          <a:xfrm>
            <a:off x="2267744" y="4797152"/>
            <a:ext cx="62646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 smtClean="0">
                <a:latin typeface="+mn-lt"/>
              </a:rPr>
              <a:t>Input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 smtClean="0">
                <a:latin typeface="+mn-lt"/>
              </a:rPr>
              <a:t>Hidden Layer(s)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 smtClean="0">
                <a:latin typeface="+mn-lt"/>
              </a:rPr>
              <a:t>Weight Initializer and Activation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 smtClean="0">
                <a:latin typeface="+mn-lt"/>
              </a:rPr>
              <a:t>Optimizer and Learning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 smtClean="0">
                <a:latin typeface="+mn-lt"/>
              </a:rPr>
              <a:t>Output Layer</a:t>
            </a:r>
            <a:endParaRPr lang="en-IN" sz="2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569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80928"/>
            <a:ext cx="8207375" cy="1150938"/>
          </a:xfrm>
        </p:spPr>
        <p:txBody>
          <a:bodyPr/>
          <a:lstStyle/>
          <a:p>
            <a:pPr algn="ctr"/>
            <a:r>
              <a:rPr lang="en-US" dirty="0" err="1" smtClean="0"/>
              <a:t>Tensorflow</a:t>
            </a:r>
            <a:r>
              <a:rPr lang="en-US" dirty="0" smtClean="0"/>
              <a:t> and </a:t>
            </a:r>
            <a:r>
              <a:rPr lang="en-US" dirty="0" err="1" smtClean="0"/>
              <a:t>Keras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ACDF-EA15-4DDD-BD4F-27B00197C8A1}" type="slidenum">
              <a:rPr lang="ru-RU" altLang="ru-RU" smtClean="0"/>
              <a:pPr/>
              <a:t>11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0265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5" y="3068959"/>
            <a:ext cx="6778625" cy="3652515"/>
          </a:xfrm>
        </p:spPr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is a </a:t>
            </a:r>
            <a:r>
              <a:rPr lang="en-US" b="1" dirty="0"/>
              <a:t>Python library</a:t>
            </a:r>
            <a:r>
              <a:rPr lang="en-US" dirty="0"/>
              <a:t> for fast numerical computing </a:t>
            </a:r>
            <a:r>
              <a:rPr lang="en-US" b="1" dirty="0"/>
              <a:t>created and released by Google</a:t>
            </a:r>
            <a:r>
              <a:rPr lang="en-US" dirty="0" smtClean="0"/>
              <a:t>.</a:t>
            </a:r>
          </a:p>
          <a:p>
            <a:r>
              <a:rPr lang="en-US" dirty="0"/>
              <a:t>It is a </a:t>
            </a:r>
            <a:r>
              <a:rPr lang="en-US" b="1" dirty="0"/>
              <a:t>foundation library </a:t>
            </a:r>
            <a:r>
              <a:rPr lang="en-US" dirty="0"/>
              <a:t>that can be used to </a:t>
            </a:r>
            <a:r>
              <a:rPr lang="en-US" b="1" dirty="0"/>
              <a:t>create Deep Learning models directly </a:t>
            </a:r>
            <a:r>
              <a:rPr lang="en-US" dirty="0"/>
              <a:t>or by </a:t>
            </a:r>
            <a:r>
              <a:rPr lang="en-US" b="1" dirty="0"/>
              <a:t>using wrapper libraries that simplify the process built on top of </a:t>
            </a:r>
            <a:r>
              <a:rPr lang="en-US" b="1" dirty="0" err="1"/>
              <a:t>TensorFlow</a:t>
            </a:r>
            <a:r>
              <a:rPr lang="en-US" b="1" dirty="0" smtClean="0"/>
              <a:t>.</a:t>
            </a:r>
          </a:p>
          <a:p>
            <a:r>
              <a:rPr lang="en-US" dirty="0"/>
              <a:t>It can run on single CPU systems, GPUs as well as mobile devices and large scale distributed systems of hundreds of machines</a:t>
            </a:r>
            <a:r>
              <a:rPr lang="en-US" dirty="0" smtClean="0"/>
              <a:t>.</a:t>
            </a:r>
          </a:p>
          <a:p>
            <a:r>
              <a:rPr lang="en-US" dirty="0" err="1"/>
              <a:t>TensorFlow</a:t>
            </a:r>
            <a:r>
              <a:rPr lang="en-US" dirty="0"/>
              <a:t> works with </a:t>
            </a:r>
            <a:r>
              <a:rPr lang="en-US" b="1" dirty="0"/>
              <a:t>Python 2.7 </a:t>
            </a:r>
            <a:r>
              <a:rPr lang="en-US" dirty="0"/>
              <a:t>and </a:t>
            </a:r>
            <a:r>
              <a:rPr lang="en-US" b="1" dirty="0"/>
              <a:t>Python 3.3+.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EA43-D6F9-4BEB-9975-931E78A575E5}" type="slidenum">
              <a:rPr lang="ru-RU" altLang="ru-RU" smtClean="0"/>
              <a:pPr/>
              <a:t>12</a:t>
            </a:fld>
            <a:endParaRPr lang="ru-RU" alt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414325"/>
            <a:ext cx="36957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261386"/>
            <a:ext cx="6767513" cy="1143000"/>
          </a:xfrm>
        </p:spPr>
        <p:txBody>
          <a:bodyPr/>
          <a:lstStyle/>
          <a:p>
            <a:r>
              <a:rPr lang="en-US" dirty="0" err="1" smtClean="0"/>
              <a:t>Keras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5" y="2780928"/>
            <a:ext cx="6778625" cy="4077072"/>
          </a:xfrm>
        </p:spPr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is a minimalist Python library for deep learning that can </a:t>
            </a:r>
            <a:r>
              <a:rPr lang="en-US" b="1" dirty="0"/>
              <a:t>run on top of </a:t>
            </a:r>
            <a:r>
              <a:rPr lang="en-US" b="1" dirty="0" err="1"/>
              <a:t>Theano</a:t>
            </a:r>
            <a:r>
              <a:rPr lang="en-US" b="1" dirty="0"/>
              <a:t> or </a:t>
            </a:r>
            <a:r>
              <a:rPr lang="en-US" b="1" dirty="0" err="1"/>
              <a:t>TensorFlow</a:t>
            </a:r>
            <a:r>
              <a:rPr lang="en-US" dirty="0" smtClean="0"/>
              <a:t>.</a:t>
            </a:r>
          </a:p>
          <a:p>
            <a:r>
              <a:rPr lang="en-US" dirty="0"/>
              <a:t>It was developed to make </a:t>
            </a:r>
            <a:r>
              <a:rPr lang="en-US" b="1" dirty="0"/>
              <a:t>implementing deep learning models as fast and easy as possible for research and development</a:t>
            </a:r>
            <a:r>
              <a:rPr lang="en-US" b="1" dirty="0" smtClean="0"/>
              <a:t>.</a:t>
            </a:r>
          </a:p>
          <a:p>
            <a:r>
              <a:rPr lang="en-US" dirty="0" err="1"/>
              <a:t>Keras</a:t>
            </a:r>
            <a:r>
              <a:rPr lang="en-US" dirty="0"/>
              <a:t> was developed and maintained by </a:t>
            </a:r>
            <a:r>
              <a:rPr lang="en-US" b="1" dirty="0"/>
              <a:t>François </a:t>
            </a:r>
            <a:r>
              <a:rPr lang="en-US" b="1" dirty="0" err="1"/>
              <a:t>Chollet</a:t>
            </a:r>
            <a:r>
              <a:rPr lang="en-US" dirty="0"/>
              <a:t>, a Google </a:t>
            </a:r>
            <a:r>
              <a:rPr lang="en-US" dirty="0" smtClean="0"/>
              <a:t>engineer.</a:t>
            </a:r>
          </a:p>
          <a:p>
            <a:r>
              <a:rPr lang="en-US" dirty="0"/>
              <a:t>The focus of </a:t>
            </a:r>
            <a:r>
              <a:rPr lang="en-US" dirty="0" err="1"/>
              <a:t>Keras</a:t>
            </a:r>
            <a:r>
              <a:rPr lang="en-US" dirty="0"/>
              <a:t> is the idea of a </a:t>
            </a:r>
            <a:r>
              <a:rPr lang="en-US" b="1" dirty="0" smtClean="0"/>
              <a:t>model</a:t>
            </a:r>
            <a:r>
              <a:rPr lang="en-US" dirty="0" smtClean="0"/>
              <a:t>. The </a:t>
            </a:r>
            <a:r>
              <a:rPr lang="en-US" dirty="0"/>
              <a:t>main type of model is called a </a:t>
            </a:r>
            <a:r>
              <a:rPr lang="en-US" b="1" dirty="0"/>
              <a:t>Sequence</a:t>
            </a:r>
            <a:r>
              <a:rPr lang="en-US" dirty="0"/>
              <a:t> which is a linear stack of </a:t>
            </a:r>
            <a:r>
              <a:rPr lang="en-US" b="1" dirty="0" smtClean="0"/>
              <a:t>layers</a:t>
            </a:r>
            <a:r>
              <a:rPr lang="en-US" dirty="0" smtClean="0"/>
              <a:t>. You </a:t>
            </a:r>
            <a:r>
              <a:rPr lang="en-US" dirty="0"/>
              <a:t>create a sequence and add layers to it in the order that you wish for the computation to be performed.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EA43-D6F9-4BEB-9975-931E78A575E5}" type="slidenum">
              <a:rPr lang="ru-RU" altLang="ru-RU" smtClean="0"/>
              <a:pPr/>
              <a:t>13</a:t>
            </a:fld>
            <a:endParaRPr lang="ru-RU" alt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68" y="1268760"/>
            <a:ext cx="39719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2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0DE5-93D5-4A33-BB12-F8D9C7732845}" type="slidenum">
              <a:rPr lang="ru-RU" altLang="ru-RU" smtClean="0"/>
              <a:pPr/>
              <a:t>14</a:t>
            </a:fld>
            <a:endParaRPr lang="ru-RU" altLang="ru-RU"/>
          </a:p>
        </p:txBody>
      </p:sp>
      <p:sp>
        <p:nvSpPr>
          <p:cNvPr id="3" name="TextBox 2"/>
          <p:cNvSpPr txBox="1"/>
          <p:nvPr/>
        </p:nvSpPr>
        <p:spPr>
          <a:xfrm>
            <a:off x="2113384" y="908720"/>
            <a:ext cx="64910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You can try to discover </a:t>
            </a:r>
            <a:r>
              <a:rPr lang="en-US" sz="2000" dirty="0" err="1" smtClean="0">
                <a:latin typeface="+mn-lt"/>
              </a:rPr>
              <a:t>TensorFlow</a:t>
            </a:r>
            <a:r>
              <a:rPr lang="en-US" sz="2000" b="0" dirty="0" smtClean="0">
                <a:latin typeface="+mn-lt"/>
              </a:rPr>
              <a:t>  from:</a:t>
            </a:r>
          </a:p>
          <a:p>
            <a:r>
              <a:rPr lang="en-IN" sz="2000" b="0" dirty="0" smtClean="0">
                <a:latin typeface="+mn-lt"/>
                <a:hlinkClick r:id="rId2"/>
              </a:rPr>
              <a:t>https://www.tensorflow.org/</a:t>
            </a:r>
            <a:endParaRPr lang="en-IN" sz="2000" b="0" dirty="0" smtClean="0">
              <a:latin typeface="+mn-lt"/>
            </a:endParaRPr>
          </a:p>
          <a:p>
            <a:endParaRPr lang="en-US" sz="2000" b="0" dirty="0" smtClean="0">
              <a:latin typeface="+mn-lt"/>
            </a:endParaRPr>
          </a:p>
          <a:p>
            <a:r>
              <a:rPr lang="en-US" sz="2000" b="0" dirty="0" smtClean="0">
                <a:latin typeface="+mn-lt"/>
              </a:rPr>
              <a:t>Or view their </a:t>
            </a:r>
            <a:r>
              <a:rPr lang="en-US" sz="2000" b="0" dirty="0" err="1" smtClean="0">
                <a:latin typeface="+mn-lt"/>
              </a:rPr>
              <a:t>Github</a:t>
            </a:r>
            <a:r>
              <a:rPr lang="en-US" sz="2000" b="0" dirty="0" smtClean="0">
                <a:latin typeface="+mn-lt"/>
              </a:rPr>
              <a:t> repository:</a:t>
            </a:r>
          </a:p>
          <a:p>
            <a:r>
              <a:rPr lang="en-IN" sz="2000" b="0" dirty="0" smtClean="0">
                <a:latin typeface="+mn-lt"/>
                <a:hlinkClick r:id="rId3"/>
              </a:rPr>
              <a:t>https://github.com/tensorflow</a:t>
            </a:r>
            <a:endParaRPr lang="en-IN" sz="2000" b="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7744" y="3645024"/>
            <a:ext cx="64190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You can try to discover </a:t>
            </a:r>
            <a:r>
              <a:rPr lang="en-US" sz="2000" dirty="0" err="1" smtClean="0">
                <a:latin typeface="+mn-lt"/>
              </a:rPr>
              <a:t>Keras</a:t>
            </a:r>
            <a:r>
              <a:rPr lang="en-US" sz="2000" b="0" dirty="0" smtClean="0">
                <a:latin typeface="+mn-lt"/>
              </a:rPr>
              <a:t> from:</a:t>
            </a:r>
          </a:p>
          <a:p>
            <a:r>
              <a:rPr lang="en-IN" sz="2000" b="0" dirty="0" smtClean="0">
                <a:latin typeface="+mn-lt"/>
                <a:hlinkClick r:id="rId4"/>
              </a:rPr>
              <a:t>https://keras.io/</a:t>
            </a:r>
            <a:endParaRPr lang="en-IN" sz="2000" b="0" dirty="0" smtClean="0">
              <a:latin typeface="+mn-lt"/>
            </a:endParaRPr>
          </a:p>
          <a:p>
            <a:endParaRPr lang="en-US" sz="2000" b="0" dirty="0">
              <a:latin typeface="+mn-lt"/>
            </a:endParaRPr>
          </a:p>
          <a:p>
            <a:r>
              <a:rPr lang="en-US" sz="2000" b="0" dirty="0" smtClean="0">
                <a:latin typeface="+mn-lt"/>
              </a:rPr>
              <a:t>Or view their </a:t>
            </a:r>
            <a:r>
              <a:rPr lang="en-US" sz="2000" b="0" dirty="0" err="1" smtClean="0">
                <a:latin typeface="+mn-lt"/>
              </a:rPr>
              <a:t>Github</a:t>
            </a:r>
            <a:r>
              <a:rPr lang="en-US" sz="2000" b="0" dirty="0" smtClean="0">
                <a:latin typeface="+mn-lt"/>
              </a:rPr>
              <a:t> repository:</a:t>
            </a:r>
          </a:p>
          <a:p>
            <a:r>
              <a:rPr lang="en-IN" sz="2000" b="0" dirty="0" smtClean="0">
                <a:latin typeface="+mn-lt"/>
                <a:hlinkClick r:id="rId5"/>
              </a:rPr>
              <a:t>https://github.com/keras-team/keras-io</a:t>
            </a:r>
            <a:endParaRPr lang="en-IN" sz="2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567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07375" cy="1150938"/>
          </a:xfrm>
        </p:spPr>
        <p:txBody>
          <a:bodyPr/>
          <a:lstStyle/>
          <a:p>
            <a:pPr algn="ctr"/>
            <a:r>
              <a:rPr lang="en-US" dirty="0" smtClean="0"/>
              <a:t>Live Demonstration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ACDF-EA15-4DDD-BD4F-27B00197C8A1}" type="slidenum">
              <a:rPr lang="ru-RU" altLang="ru-RU" smtClean="0"/>
              <a:pPr/>
              <a:t>15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629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741BB-A84F-4394-9492-34FB276EE429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75125"/>
            <a:ext cx="8219256" cy="936625"/>
          </a:xfrm>
        </p:spPr>
        <p:txBody>
          <a:bodyPr/>
          <a:lstStyle/>
          <a:p>
            <a:r>
              <a:rPr lang="en-US" altLang="ru-RU" dirty="0" smtClean="0"/>
              <a:t>Topics:</a:t>
            </a:r>
            <a:endParaRPr lang="uk-UA" altLang="ru-RU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353425" cy="4608512"/>
          </a:xfrm>
        </p:spPr>
        <p:txBody>
          <a:bodyPr/>
          <a:lstStyle/>
          <a:p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ulim" pitchFamily="34" charset="-127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ulim" pitchFamily="34" charset="-127"/>
            </a:endParaRPr>
          </a:p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Gulim" pitchFamily="34" charset="-127"/>
              </a:rPr>
              <a:t>Introduction to Machine Learning.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ulim" pitchFamily="34" charset="-127"/>
            </a:endParaRPr>
          </a:p>
          <a:p>
            <a:endParaRPr lang="en-US" altLang="ko-KR" dirty="0" smtClean="0">
              <a:ea typeface="Gulim" pitchFamily="34" charset="-127"/>
            </a:endParaRPr>
          </a:p>
          <a:p>
            <a:endParaRPr lang="en-US" altLang="ko-KR" dirty="0">
              <a:ea typeface="Gulim" pitchFamily="34" charset="-127"/>
            </a:endParaRPr>
          </a:p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Gulim" pitchFamily="34" charset="-127"/>
              </a:rPr>
              <a:t>Neural Networks and Artificial Neural Networks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ulim" pitchFamily="34" charset="-127"/>
            </a:endParaRPr>
          </a:p>
          <a:p>
            <a:endParaRPr lang="en-US" altLang="ko-KR" dirty="0" smtClean="0">
              <a:ea typeface="Gulim" pitchFamily="34" charset="-127"/>
            </a:endParaRPr>
          </a:p>
          <a:p>
            <a:endParaRPr lang="en-US" altLang="ko-KR" dirty="0">
              <a:ea typeface="Gulim" pitchFamily="34" charset="-127"/>
            </a:endParaRPr>
          </a:p>
          <a:p>
            <a:r>
              <a:rPr lang="en-US" altLang="ru-RU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Gulim" pitchFamily="34" charset="-127"/>
              </a:rPr>
              <a:t>Tensorflow</a:t>
            </a:r>
            <a:r>
              <a:rPr lang="en-US" alt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Gulim" pitchFamily="34" charset="-127"/>
              </a:rPr>
              <a:t> and </a:t>
            </a:r>
            <a:r>
              <a:rPr lang="en-US" altLang="ru-RU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Gulim" pitchFamily="34" charset="-127"/>
              </a:rPr>
              <a:t>Keras</a:t>
            </a:r>
            <a:endParaRPr lang="en-US" altLang="ru-R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ulim" pitchFamily="34" charset="-127"/>
            </a:endParaRPr>
          </a:p>
          <a:p>
            <a:endParaRPr lang="en-US" altLang="ru-R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ulim" pitchFamily="34" charset="-127"/>
            </a:endParaRPr>
          </a:p>
          <a:p>
            <a:endParaRPr lang="en-US" alt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ulim" pitchFamily="34" charset="-127"/>
            </a:endParaRPr>
          </a:p>
          <a:p>
            <a:r>
              <a:rPr lang="en-US" alt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Demonstration</a:t>
            </a:r>
          </a:p>
          <a:p>
            <a:endParaRPr lang="en-US" alt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568952" cy="1150938"/>
          </a:xfrm>
        </p:spPr>
        <p:txBody>
          <a:bodyPr/>
          <a:lstStyle/>
          <a:p>
            <a:pPr algn="ctr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Machine Learning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ACDF-EA15-4DDD-BD4F-27B00197C8A1}" type="slidenum">
              <a:rPr lang="ru-RU" altLang="ru-RU" smtClean="0"/>
              <a:pPr/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8482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548680"/>
            <a:ext cx="7772400" cy="1470025"/>
          </a:xfrm>
        </p:spPr>
        <p:txBody>
          <a:bodyPr/>
          <a:lstStyle/>
          <a:p>
            <a:r>
              <a:rPr lang="en-US" dirty="0" smtClean="0"/>
              <a:t>What is Machine Learning?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5696" y="2483346"/>
            <a:ext cx="6400800" cy="1752600"/>
          </a:xfrm>
        </p:spPr>
        <p:txBody>
          <a:bodyPr/>
          <a:lstStyle/>
          <a:p>
            <a:r>
              <a:rPr lang="en-US" dirty="0"/>
              <a:t>A computer program is said to learn from experience E with respect to some class of tasks T and performance measure P, if its performance at tasks in T, as measured by P, improves with experience E</a:t>
            </a:r>
            <a:r>
              <a:rPr lang="en-US" dirty="0" smtClean="0"/>
              <a:t>.</a:t>
            </a:r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-Tom Mitchell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6454-73CC-4188-8ED5-29895AE04D58}" type="slidenum">
              <a:rPr lang="ru-RU" altLang="ru-RU" smtClean="0"/>
              <a:pPr/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2746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260648"/>
            <a:ext cx="7772400" cy="1470025"/>
          </a:xfrm>
        </p:spPr>
        <p:txBody>
          <a:bodyPr/>
          <a:lstStyle/>
          <a:p>
            <a:r>
              <a:rPr lang="en-US" dirty="0" smtClean="0"/>
              <a:t>Types of Learning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5696" y="1988840"/>
            <a:ext cx="7128792" cy="432048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Supervised Learning: </a:t>
            </a:r>
            <a:r>
              <a:rPr lang="en-US" dirty="0"/>
              <a:t>G</a:t>
            </a:r>
            <a:r>
              <a:rPr lang="en-US" dirty="0" smtClean="0"/>
              <a:t>iven </a:t>
            </a:r>
            <a:r>
              <a:rPr lang="en-US" dirty="0"/>
              <a:t>a data set and already know what our correct output should look like, having the idea that there is a relationship between the input and the output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Unsupervised Learning: </a:t>
            </a:r>
            <a:r>
              <a:rPr lang="en-US" dirty="0"/>
              <a:t>L</a:t>
            </a:r>
            <a:r>
              <a:rPr lang="en-US" dirty="0" smtClean="0"/>
              <a:t>ittle </a:t>
            </a:r>
            <a:r>
              <a:rPr lang="en-US" dirty="0"/>
              <a:t>or no idea what our results should look like. We can derive structure from data where we don’t necessarily know the effect of the variables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smtClean="0"/>
              <a:t>Reinforcement Learning: </a:t>
            </a:r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software agents ought to take actions in an environment so as to maximize some notion of cumulative reward</a:t>
            </a:r>
            <a:r>
              <a:rPr lang="en-US" dirty="0" smtClean="0"/>
              <a:t>. Concept of Rewarding and Punishment.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6454-73CC-4188-8ED5-29895AE04D58}" type="slidenum">
              <a:rPr lang="ru-RU" altLang="ru-RU" smtClean="0"/>
              <a:pPr/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3894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175" y="1628775"/>
            <a:ext cx="7128321" cy="4525963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Classification: </a:t>
            </a:r>
            <a:r>
              <a:rPr lang="en-US" dirty="0"/>
              <a:t>P</a:t>
            </a:r>
            <a:r>
              <a:rPr lang="en-US" dirty="0" smtClean="0"/>
              <a:t>redict </a:t>
            </a:r>
            <a:r>
              <a:rPr lang="en-US" b="1" dirty="0"/>
              <a:t>results in a discrete output</a:t>
            </a:r>
            <a:r>
              <a:rPr lang="en-US" dirty="0"/>
              <a:t>. In other words, we are trying to map input variables into discrete categories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Regression: </a:t>
            </a:r>
            <a:r>
              <a:rPr lang="en-US" dirty="0"/>
              <a:t>P</a:t>
            </a:r>
            <a:r>
              <a:rPr lang="en-US" dirty="0" smtClean="0"/>
              <a:t>redict </a:t>
            </a:r>
            <a:r>
              <a:rPr lang="en-US" b="1" dirty="0"/>
              <a:t>results within a continuous output</a:t>
            </a:r>
            <a:r>
              <a:rPr lang="en-US" dirty="0"/>
              <a:t>, meaning that we are trying to map input variables to some continuous function.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AEA43-D6F9-4BEB-9975-931E78A575E5}" type="slidenum">
              <a:rPr lang="ru-RU" altLang="ru-RU" smtClean="0"/>
              <a:pPr/>
              <a:t>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7687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916832"/>
            <a:ext cx="8207375" cy="2448272"/>
          </a:xfrm>
        </p:spPr>
        <p:txBody>
          <a:bodyPr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Gulim" pitchFamily="34" charset="-127"/>
              </a:rPr>
              <a:t>Neural Networks and Artificial Neural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Gulim" pitchFamily="34" charset="-127"/>
              </a:rPr>
              <a:t>Networks (A bit of Deep Learning too)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Gulim" pitchFamily="34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EACDF-EA15-4DDD-BD4F-27B00197C8A1}" type="slidenum">
              <a:rPr lang="ru-RU" altLang="ru-RU" smtClean="0"/>
              <a:pPr/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4784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917" y="230857"/>
            <a:ext cx="7772400" cy="1470025"/>
          </a:xfrm>
        </p:spPr>
        <p:txBody>
          <a:bodyPr/>
          <a:lstStyle/>
          <a:p>
            <a:r>
              <a:rPr lang="en-US" dirty="0" smtClean="0"/>
              <a:t>What is Deep Learning?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5696" y="1772815"/>
            <a:ext cx="7056784" cy="494865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Deep Learning</a:t>
            </a:r>
            <a:r>
              <a:rPr lang="en-US" dirty="0"/>
              <a:t> is a subfield of machine learning concerned with algorithms inspired by the structure and function of the brain called </a:t>
            </a:r>
            <a:r>
              <a:rPr lang="en-US" b="1" dirty="0"/>
              <a:t>artificial neural networks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Andrew Ng </a:t>
            </a:r>
            <a:r>
              <a:rPr lang="en-US" dirty="0" smtClean="0"/>
              <a:t>formally </a:t>
            </a:r>
            <a:r>
              <a:rPr lang="en-US" dirty="0"/>
              <a:t>founded Google Brain that eventually resulted </a:t>
            </a:r>
            <a:r>
              <a:rPr lang="en-US" dirty="0" smtClean="0"/>
              <a:t>in </a:t>
            </a:r>
            <a:r>
              <a:rPr lang="en-US" dirty="0"/>
              <a:t>deep learning technologies across a large number of Google services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core of deep learning according to Andrew is that </a:t>
            </a:r>
            <a:r>
              <a:rPr lang="en-US" b="1" dirty="0" smtClean="0"/>
              <a:t>we now have fast enough computers and enough data to actually train large neural networks.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As we construct larger neural networks and train them with more and more data, their performance continues to increase. This is generally </a:t>
            </a:r>
            <a:r>
              <a:rPr lang="en-US" b="1" dirty="0" smtClean="0"/>
              <a:t>different to other machine learning techniques that reach a plateau in performance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6454-73CC-4188-8ED5-29895AE04D58}" type="slidenum">
              <a:rPr lang="ru-RU" altLang="ru-RU" smtClean="0"/>
              <a:pPr/>
              <a:t>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0877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r="1693"/>
          <a:stretch>
            <a:fillRect/>
          </a:stretch>
        </p:blipFill>
        <p:spPr>
          <a:xfrm>
            <a:off x="1792288" y="612774"/>
            <a:ext cx="6894512" cy="475456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96344" y="5782469"/>
            <a:ext cx="5486400" cy="804862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1600" dirty="0" smtClean="0"/>
              <a:t>Machine Learning vs Deep Learning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D317-E9BB-4FA3-90CE-E529CD1EEF16}" type="slidenum">
              <a:rPr lang="ru-RU" altLang="ru-RU" smtClean="0"/>
              <a:pPr/>
              <a:t>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4257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orgi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orgia" pitchFamily="18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orgi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orgia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245</TotalTime>
  <Words>523</Words>
  <PresentationFormat>On-screen Show (4:3)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Georgia</vt:lpstr>
      <vt:lpstr>Gulim</vt:lpstr>
      <vt:lpstr>template</vt:lpstr>
      <vt:lpstr>Custom Design</vt:lpstr>
      <vt:lpstr>Imbalanced Binary Classification using User-Automated Artificial Neural Networks </vt:lpstr>
      <vt:lpstr>Topics:</vt:lpstr>
      <vt:lpstr>Introduction to Machine Learning</vt:lpstr>
      <vt:lpstr>What is Machine Learning?</vt:lpstr>
      <vt:lpstr>Types of Learning</vt:lpstr>
      <vt:lpstr>Supervised Learning</vt:lpstr>
      <vt:lpstr>Neural Networks and Artificial Neural Networks (A bit of Deep Learning too)</vt:lpstr>
      <vt:lpstr>What is Deep Learning?</vt:lpstr>
      <vt:lpstr>PowerPoint Presentation</vt:lpstr>
      <vt:lpstr>Artificial Neural Networks</vt:lpstr>
      <vt:lpstr>Tensorflow and Keras</vt:lpstr>
      <vt:lpstr>Tensorflow</vt:lpstr>
      <vt:lpstr>Keras</vt:lpstr>
      <vt:lpstr>PowerPoint Presentation</vt:lpstr>
      <vt:lpstr>Live Demonstration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2018-05-09T16:54:21Z</dcterms:created>
  <dcterms:modified xsi:type="dcterms:W3CDTF">2021-02-26T10:02:14Z</dcterms:modified>
</cp:coreProperties>
</file>