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6" r:id="rId20"/>
    <p:sldId id="277" r:id="rId21"/>
    <p:sldId id="278" r:id="rId22"/>
    <p:sldId id="279" r:id="rId23"/>
    <p:sldId id="280" r:id="rId24"/>
    <p:sldId id="281" r:id="rId25"/>
    <p:sldId id="282" r:id="rId26"/>
    <p:sldId id="283" r:id="rId27"/>
    <p:sldId id="284" r:id="rId28"/>
    <p:sldId id="274" r:id="rId29"/>
    <p:sldId id="285"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3D3AADB-800D-425C-B1CF-5D19EC8A7051}">
          <p14:sldIdLst>
            <p14:sldId id="256"/>
            <p14:sldId id="257"/>
            <p14:sldId id="258"/>
            <p14:sldId id="259"/>
            <p14:sldId id="260"/>
            <p14:sldId id="261"/>
            <p14:sldId id="262"/>
            <p14:sldId id="263"/>
            <p14:sldId id="264"/>
            <p14:sldId id="265"/>
            <p14:sldId id="266"/>
            <p14:sldId id="268"/>
            <p14:sldId id="267"/>
            <p14:sldId id="269"/>
            <p14:sldId id="270"/>
            <p14:sldId id="271"/>
            <p14:sldId id="272"/>
            <p14:sldId id="273"/>
            <p14:sldId id="276"/>
            <p14:sldId id="277"/>
            <p14:sldId id="278"/>
            <p14:sldId id="279"/>
            <p14:sldId id="280"/>
            <p14:sldId id="281"/>
            <p14:sldId id="282"/>
            <p14:sldId id="283"/>
            <p14:sldId id="284"/>
            <p14:sldId id="274"/>
            <p14:sldId id="285"/>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2"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B1CDE-DCE8-4113-BF4A-E6665D12F9D5}" type="datetimeFigureOut">
              <a:rPr lang="en-IN" smtClean="0"/>
              <a:t>23-07-2021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9316ED-8732-4E5C-9E71-07C51508A18A}" type="slidenum">
              <a:rPr lang="en-IN" smtClean="0"/>
              <a:t>‹#›</a:t>
            </a:fld>
            <a:endParaRPr lang="en-IN"/>
          </a:p>
        </p:txBody>
      </p:sp>
    </p:spTree>
    <p:extLst>
      <p:ext uri="{BB962C8B-B14F-4D97-AF65-F5344CB8AC3E}">
        <p14:creationId xmlns:p14="http://schemas.microsoft.com/office/powerpoint/2010/main" val="3450981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3212"/>
            <a:ext cx="9144000" cy="1508296"/>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oAutofit/>
          </a:bodyPr>
          <a:lstStyle>
            <a:lvl1pPr algn="ctr">
              <a:defRPr sz="4800"/>
            </a:lvl1pPr>
          </a:lstStyle>
          <a:p>
            <a:r>
              <a:rPr lang="en-US" dirty="0"/>
              <a:t>Click to edit Master title style</a:t>
            </a:r>
            <a:endParaRPr lang="en-IN" dirty="0"/>
          </a:p>
        </p:txBody>
      </p:sp>
      <p:sp>
        <p:nvSpPr>
          <p:cNvPr id="3" name="Subtitle 2"/>
          <p:cNvSpPr>
            <a:spLocks noGrp="1"/>
          </p:cNvSpPr>
          <p:nvPr>
            <p:ph type="subTitle" idx="1" hasCustomPrompt="1"/>
          </p:nvPr>
        </p:nvSpPr>
        <p:spPr>
          <a:xfrm>
            <a:off x="1524000" y="2919047"/>
            <a:ext cx="9144000" cy="527539"/>
          </a:xfrm>
        </p:spPr>
        <p:txBody>
          <a:bodyPr anchor="ctr"/>
          <a:lstStyle>
            <a:lvl1pPr marL="0" indent="0" algn="ctr">
              <a:buNone/>
              <a:defRPr sz="2400">
                <a:latin typeface="Bell MT" panose="020205030603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a:t>
            </a:r>
          </a:p>
        </p:txBody>
      </p:sp>
      <p:sp>
        <p:nvSpPr>
          <p:cNvPr id="4" name="Date Placeholder 3"/>
          <p:cNvSpPr>
            <a:spLocks noGrp="1"/>
          </p:cNvSpPr>
          <p:nvPr>
            <p:ph type="dt" sz="half" idx="10"/>
          </p:nvPr>
        </p:nvSpPr>
        <p:spPr/>
        <p:txBody>
          <a:bodyPr/>
          <a:lstStyle/>
          <a:p>
            <a:r>
              <a:rPr lang="en-US" dirty="0"/>
              <a:t>July, 2021</a:t>
            </a:r>
            <a:endParaRPr lang="en-IN" dirty="0"/>
          </a:p>
        </p:txBody>
      </p:sp>
      <p:sp>
        <p:nvSpPr>
          <p:cNvPr id="5" name="Footer Placeholder 4"/>
          <p:cNvSpPr>
            <a:spLocks noGrp="1"/>
          </p:cNvSpPr>
          <p:nvPr>
            <p:ph type="ftr" sz="quarter" idx="11"/>
          </p:nvPr>
        </p:nvSpPr>
        <p:spPr/>
        <p:txBody>
          <a:bodyPr/>
          <a:lstStyle>
            <a:lvl1pPr>
              <a:defRPr/>
            </a:lvl1pPr>
          </a:lstStyle>
          <a:p>
            <a:r>
              <a:rPr lang="en-US" dirty="0"/>
              <a:t>Big Data Analytics</a:t>
            </a:r>
            <a:endParaRPr lang="en-IN" dirty="0"/>
          </a:p>
        </p:txBody>
      </p:sp>
      <p:sp>
        <p:nvSpPr>
          <p:cNvPr id="6" name="Slide Number Placeholder 5"/>
          <p:cNvSpPr>
            <a:spLocks noGrp="1"/>
          </p:cNvSpPr>
          <p:nvPr>
            <p:ph type="sldNum" sz="quarter" idx="12"/>
          </p:nvPr>
        </p:nvSpPr>
        <p:spPr/>
        <p:txBody>
          <a:bodyPr/>
          <a:lstStyle/>
          <a:p>
            <a:fld id="{5357D538-4E2E-4BA2-952A-CC160CC90BA2}" type="slidenum">
              <a:rPr lang="en-IN" smtClean="0"/>
              <a:t>‹#›</a:t>
            </a:fld>
            <a:endParaRPr lang="en-IN"/>
          </a:p>
        </p:txBody>
      </p:sp>
      <p:sp>
        <p:nvSpPr>
          <p:cNvPr id="7" name="Subtitle 2"/>
          <p:cNvSpPr txBox="1">
            <a:spLocks/>
          </p:cNvSpPr>
          <p:nvPr userDrawn="1"/>
        </p:nvSpPr>
        <p:spPr>
          <a:xfrm>
            <a:off x="1511299" y="5631472"/>
            <a:ext cx="9144000" cy="438346"/>
          </a:xfrm>
          <a:prstGeom prst="rect">
            <a:avLst/>
          </a:prstGeom>
          <a:noFill/>
        </p:spPr>
        <p:txBody>
          <a:bodyPr vert="horz" lIns="91440" tIns="45720" rIns="91440" bIns="45720" rtlCol="0" anchor="ctr">
            <a:normAutofit/>
          </a:bodyPr>
          <a:lstStyle>
            <a:lvl1pPr marL="0" indent="0" algn="ctr" defTabSz="914400" rtl="0" eaLnBrk="1" latinLnBrk="0" hangingPunct="1">
              <a:lnSpc>
                <a:spcPct val="90000"/>
              </a:lnSpc>
              <a:spcBef>
                <a:spcPts val="600"/>
              </a:spcBef>
              <a:buClr>
                <a:srgbClr val="C00000"/>
              </a:buClr>
              <a:buSzPct val="110000"/>
              <a:buFont typeface="Wingdings" panose="05000000000000000000" pitchFamily="2" charset="2"/>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rgbClr val="C00000"/>
              </a:buClr>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600"/>
              </a:spcBef>
              <a:buClr>
                <a:srgbClr val="C00000"/>
              </a:buClr>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buClr>
                <a:srgbClr val="C00000"/>
              </a:buClr>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70000"/>
              </a:lnSpc>
              <a:spcBef>
                <a:spcPts val="600"/>
              </a:spcBef>
              <a:buClr>
                <a:srgbClr val="C00000"/>
              </a:buClr>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Bell MT" panose="02020503060305020303" pitchFamily="18" charset="0"/>
              </a:rPr>
              <a:t>July, 2021</a:t>
            </a:r>
            <a:endParaRPr lang="en-IN" dirty="0">
              <a:latin typeface="Bell MT" panose="02020503060305020303" pitchFamily="18" charset="0"/>
            </a:endParaRPr>
          </a:p>
        </p:txBody>
      </p:sp>
    </p:spTree>
    <p:extLst>
      <p:ext uri="{BB962C8B-B14F-4D97-AF65-F5344CB8AC3E}">
        <p14:creationId xmlns:p14="http://schemas.microsoft.com/office/powerpoint/2010/main" val="337488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r>
              <a:rPr lang="en-US" dirty="0"/>
              <a:t>July, 2021</a:t>
            </a:r>
            <a:endParaRPr lang="en-IN" dirty="0"/>
          </a:p>
        </p:txBody>
      </p:sp>
      <p:sp>
        <p:nvSpPr>
          <p:cNvPr id="5" name="Footer Placeholder 4"/>
          <p:cNvSpPr>
            <a:spLocks noGrp="1"/>
          </p:cNvSpPr>
          <p:nvPr>
            <p:ph type="ftr" sz="quarter" idx="11"/>
          </p:nvPr>
        </p:nvSpPr>
        <p:spPr/>
        <p:txBody>
          <a:bodyPr/>
          <a:lstStyle/>
          <a:p>
            <a:r>
              <a:rPr lang="en-US" dirty="0"/>
              <a:t>Big Data Analytics</a:t>
            </a:r>
            <a:endParaRPr lang="en-IN" dirty="0"/>
          </a:p>
        </p:txBody>
      </p:sp>
      <p:sp>
        <p:nvSpPr>
          <p:cNvPr id="6" name="Slide Number Placeholder 5"/>
          <p:cNvSpPr>
            <a:spLocks noGrp="1"/>
          </p:cNvSpPr>
          <p:nvPr>
            <p:ph type="sldNum" sz="quarter" idx="12"/>
          </p:nvPr>
        </p:nvSpPr>
        <p:spPr/>
        <p:txBody>
          <a:bodyPr/>
          <a:lstStyle/>
          <a:p>
            <a:fld id="{5357D538-4E2E-4BA2-952A-CC160CC90BA2}" type="slidenum">
              <a:rPr lang="en-IN" smtClean="0"/>
              <a:t>‹#›</a:t>
            </a:fld>
            <a:endParaRPr lang="en-IN"/>
          </a:p>
        </p:txBody>
      </p:sp>
    </p:spTree>
    <p:extLst>
      <p:ext uri="{BB962C8B-B14F-4D97-AF65-F5344CB8AC3E}">
        <p14:creationId xmlns:p14="http://schemas.microsoft.com/office/powerpoint/2010/main" val="38861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lstStyle>
            <a:lvl1pPr algn="ctr">
              <a:defRPr sz="6000"/>
            </a:lvl1pPr>
          </a:lstStyle>
          <a:p>
            <a:r>
              <a:rPr lang="en-US" dirty="0"/>
              <a:t>Click to edit Master title style</a:t>
            </a:r>
            <a:endParaRPr lang="en-IN"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r>
              <a:rPr lang="en-US" dirty="0"/>
              <a:t>July, 2021</a:t>
            </a:r>
            <a:endParaRPr lang="en-IN" dirty="0"/>
          </a:p>
        </p:txBody>
      </p:sp>
      <p:sp>
        <p:nvSpPr>
          <p:cNvPr id="5" name="Footer Placeholder 4"/>
          <p:cNvSpPr>
            <a:spLocks noGrp="1"/>
          </p:cNvSpPr>
          <p:nvPr>
            <p:ph type="ftr" sz="quarter" idx="11"/>
          </p:nvPr>
        </p:nvSpPr>
        <p:spPr/>
        <p:txBody>
          <a:bodyPr/>
          <a:lstStyle>
            <a:lvl1pPr>
              <a:defRPr/>
            </a:lvl1pPr>
          </a:lstStyle>
          <a:p>
            <a:r>
              <a:rPr lang="en-US" dirty="0"/>
              <a:t>Big Data Analytics</a:t>
            </a:r>
            <a:endParaRPr lang="en-IN" dirty="0"/>
          </a:p>
        </p:txBody>
      </p:sp>
      <p:sp>
        <p:nvSpPr>
          <p:cNvPr id="6" name="Slide Number Placeholder 5"/>
          <p:cNvSpPr>
            <a:spLocks noGrp="1"/>
          </p:cNvSpPr>
          <p:nvPr>
            <p:ph type="sldNum" sz="quarter" idx="12"/>
          </p:nvPr>
        </p:nvSpPr>
        <p:spPr/>
        <p:txBody>
          <a:bodyPr/>
          <a:lstStyle/>
          <a:p>
            <a:fld id="{5357D538-4E2E-4BA2-952A-CC160CC90BA2}" type="slidenum">
              <a:rPr lang="en-IN" smtClean="0"/>
              <a:t>‹#›</a:t>
            </a:fld>
            <a:endParaRPr lang="en-IN"/>
          </a:p>
        </p:txBody>
      </p:sp>
    </p:spTree>
    <p:extLst>
      <p:ext uri="{BB962C8B-B14F-4D97-AF65-F5344CB8AC3E}">
        <p14:creationId xmlns:p14="http://schemas.microsoft.com/office/powerpoint/2010/main" val="11973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r>
              <a:rPr lang="en-US"/>
              <a:t>10-4-2021</a:t>
            </a:r>
            <a:endParaRPr lang="en-IN"/>
          </a:p>
        </p:txBody>
      </p:sp>
      <p:sp>
        <p:nvSpPr>
          <p:cNvPr id="6" name="Footer Placeholder 5"/>
          <p:cNvSpPr>
            <a:spLocks noGrp="1"/>
          </p:cNvSpPr>
          <p:nvPr>
            <p:ph type="ftr" sz="quarter" idx="11"/>
          </p:nvPr>
        </p:nvSpPr>
        <p:spPr/>
        <p:txBody>
          <a:bodyPr/>
          <a:lstStyle/>
          <a:p>
            <a:r>
              <a:rPr lang="en-US"/>
              <a:t>National Seminar on Scope of Mathematics in Data Science &amp; 48th Annual Conference of Odisha Mathematical Society</a:t>
            </a:r>
            <a:endParaRPr lang="en-IN"/>
          </a:p>
        </p:txBody>
      </p:sp>
      <p:sp>
        <p:nvSpPr>
          <p:cNvPr id="7" name="Slide Number Placeholder 6"/>
          <p:cNvSpPr>
            <a:spLocks noGrp="1"/>
          </p:cNvSpPr>
          <p:nvPr>
            <p:ph type="sldNum" sz="quarter" idx="12"/>
          </p:nvPr>
        </p:nvSpPr>
        <p:spPr/>
        <p:txBody>
          <a:bodyPr/>
          <a:lstStyle/>
          <a:p>
            <a:fld id="{5357D538-4E2E-4BA2-952A-CC160CC90BA2}" type="slidenum">
              <a:rPr lang="en-IN" smtClean="0"/>
              <a:t>‹#›</a:t>
            </a:fld>
            <a:endParaRPr lang="en-IN"/>
          </a:p>
        </p:txBody>
      </p:sp>
    </p:spTree>
    <p:extLst>
      <p:ext uri="{BB962C8B-B14F-4D97-AF65-F5344CB8AC3E}">
        <p14:creationId xmlns:p14="http://schemas.microsoft.com/office/powerpoint/2010/main" val="3947264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r>
              <a:rPr lang="en-US"/>
              <a:t>10-4-2021</a:t>
            </a:r>
            <a:endParaRPr lang="en-IN"/>
          </a:p>
        </p:txBody>
      </p:sp>
      <p:sp>
        <p:nvSpPr>
          <p:cNvPr id="8" name="Footer Placeholder 7"/>
          <p:cNvSpPr>
            <a:spLocks noGrp="1"/>
          </p:cNvSpPr>
          <p:nvPr>
            <p:ph type="ftr" sz="quarter" idx="11"/>
          </p:nvPr>
        </p:nvSpPr>
        <p:spPr/>
        <p:txBody>
          <a:bodyPr/>
          <a:lstStyle/>
          <a:p>
            <a:r>
              <a:rPr lang="en-US"/>
              <a:t>National Seminar on Scope of Mathematics in Data Science &amp; 48th Annual Conference of Odisha Mathematical Society</a:t>
            </a:r>
            <a:endParaRPr lang="en-IN"/>
          </a:p>
        </p:txBody>
      </p:sp>
      <p:sp>
        <p:nvSpPr>
          <p:cNvPr id="9" name="Slide Number Placeholder 8"/>
          <p:cNvSpPr>
            <a:spLocks noGrp="1"/>
          </p:cNvSpPr>
          <p:nvPr>
            <p:ph type="sldNum" sz="quarter" idx="12"/>
          </p:nvPr>
        </p:nvSpPr>
        <p:spPr/>
        <p:txBody>
          <a:bodyPr/>
          <a:lstStyle/>
          <a:p>
            <a:fld id="{5357D538-4E2E-4BA2-952A-CC160CC90BA2}" type="slidenum">
              <a:rPr lang="en-IN" smtClean="0"/>
              <a:t>‹#›</a:t>
            </a:fld>
            <a:endParaRPr lang="en-IN"/>
          </a:p>
        </p:txBody>
      </p:sp>
    </p:spTree>
    <p:extLst>
      <p:ext uri="{BB962C8B-B14F-4D97-AF65-F5344CB8AC3E}">
        <p14:creationId xmlns:p14="http://schemas.microsoft.com/office/powerpoint/2010/main" val="319265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r>
              <a:rPr lang="en-US"/>
              <a:t>10-4-2021</a:t>
            </a:r>
            <a:endParaRPr lang="en-IN"/>
          </a:p>
        </p:txBody>
      </p:sp>
      <p:sp>
        <p:nvSpPr>
          <p:cNvPr id="4" name="Footer Placeholder 3"/>
          <p:cNvSpPr>
            <a:spLocks noGrp="1"/>
          </p:cNvSpPr>
          <p:nvPr>
            <p:ph type="ftr" sz="quarter" idx="11"/>
          </p:nvPr>
        </p:nvSpPr>
        <p:spPr/>
        <p:txBody>
          <a:bodyPr/>
          <a:lstStyle/>
          <a:p>
            <a:r>
              <a:rPr lang="en-US"/>
              <a:t>National Seminar on Scope of Mathematics in Data Science &amp; 48th Annual Conference of Odisha Mathematical Society</a:t>
            </a:r>
            <a:endParaRPr lang="en-IN"/>
          </a:p>
        </p:txBody>
      </p:sp>
      <p:sp>
        <p:nvSpPr>
          <p:cNvPr id="5" name="Slide Number Placeholder 4"/>
          <p:cNvSpPr>
            <a:spLocks noGrp="1"/>
          </p:cNvSpPr>
          <p:nvPr>
            <p:ph type="sldNum" sz="quarter" idx="12"/>
          </p:nvPr>
        </p:nvSpPr>
        <p:spPr/>
        <p:txBody>
          <a:bodyPr/>
          <a:lstStyle/>
          <a:p>
            <a:fld id="{5357D538-4E2E-4BA2-952A-CC160CC90BA2}" type="slidenum">
              <a:rPr lang="en-IN" smtClean="0"/>
              <a:t>‹#›</a:t>
            </a:fld>
            <a:endParaRPr lang="en-IN"/>
          </a:p>
        </p:txBody>
      </p:sp>
    </p:spTree>
    <p:extLst>
      <p:ext uri="{BB962C8B-B14F-4D97-AF65-F5344CB8AC3E}">
        <p14:creationId xmlns:p14="http://schemas.microsoft.com/office/powerpoint/2010/main" val="248845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10-4-2021</a:t>
            </a:r>
            <a:endParaRPr lang="en-IN"/>
          </a:p>
        </p:txBody>
      </p:sp>
      <p:sp>
        <p:nvSpPr>
          <p:cNvPr id="3" name="Footer Placeholder 2"/>
          <p:cNvSpPr>
            <a:spLocks noGrp="1"/>
          </p:cNvSpPr>
          <p:nvPr>
            <p:ph type="ftr" sz="quarter" idx="11"/>
          </p:nvPr>
        </p:nvSpPr>
        <p:spPr/>
        <p:txBody>
          <a:bodyPr/>
          <a:lstStyle/>
          <a:p>
            <a:r>
              <a:rPr lang="en-US"/>
              <a:t>National Seminar on Scope of Mathematics in Data Science &amp; 48th Annual Conference of Odisha Mathematical Society</a:t>
            </a:r>
            <a:endParaRPr lang="en-IN"/>
          </a:p>
        </p:txBody>
      </p:sp>
      <p:sp>
        <p:nvSpPr>
          <p:cNvPr id="4" name="Slide Number Placeholder 3"/>
          <p:cNvSpPr>
            <a:spLocks noGrp="1"/>
          </p:cNvSpPr>
          <p:nvPr>
            <p:ph type="sldNum" sz="quarter" idx="12"/>
          </p:nvPr>
        </p:nvSpPr>
        <p:spPr/>
        <p:txBody>
          <a:bodyPr/>
          <a:lstStyle/>
          <a:p>
            <a:fld id="{5357D538-4E2E-4BA2-952A-CC160CC90BA2}" type="slidenum">
              <a:rPr lang="en-IN" smtClean="0"/>
              <a:t>‹#›</a:t>
            </a:fld>
            <a:endParaRPr lang="en-IN"/>
          </a:p>
        </p:txBody>
      </p:sp>
    </p:spTree>
    <p:extLst>
      <p:ext uri="{BB962C8B-B14F-4D97-AF65-F5344CB8AC3E}">
        <p14:creationId xmlns:p14="http://schemas.microsoft.com/office/powerpoint/2010/main" val="2880508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10-4-2021</a:t>
            </a:r>
            <a:endParaRPr lang="en-IN"/>
          </a:p>
        </p:txBody>
      </p:sp>
      <p:sp>
        <p:nvSpPr>
          <p:cNvPr id="6" name="Footer Placeholder 5"/>
          <p:cNvSpPr>
            <a:spLocks noGrp="1"/>
          </p:cNvSpPr>
          <p:nvPr>
            <p:ph type="ftr" sz="quarter" idx="11"/>
          </p:nvPr>
        </p:nvSpPr>
        <p:spPr/>
        <p:txBody>
          <a:bodyPr/>
          <a:lstStyle/>
          <a:p>
            <a:r>
              <a:rPr lang="en-US"/>
              <a:t>National Seminar on Scope of Mathematics in Data Science &amp; 48th Annual Conference of Odisha Mathematical Society</a:t>
            </a:r>
            <a:endParaRPr lang="en-IN"/>
          </a:p>
        </p:txBody>
      </p:sp>
      <p:sp>
        <p:nvSpPr>
          <p:cNvPr id="7" name="Slide Number Placeholder 6"/>
          <p:cNvSpPr>
            <a:spLocks noGrp="1"/>
          </p:cNvSpPr>
          <p:nvPr>
            <p:ph type="sldNum" sz="quarter" idx="12"/>
          </p:nvPr>
        </p:nvSpPr>
        <p:spPr/>
        <p:txBody>
          <a:bodyPr/>
          <a:lstStyle/>
          <a:p>
            <a:fld id="{5357D538-4E2E-4BA2-952A-CC160CC90BA2}" type="slidenum">
              <a:rPr lang="en-IN" smtClean="0"/>
              <a:t>‹#›</a:t>
            </a:fld>
            <a:endParaRPr lang="en-IN"/>
          </a:p>
        </p:txBody>
      </p:sp>
    </p:spTree>
    <p:extLst>
      <p:ext uri="{BB962C8B-B14F-4D97-AF65-F5344CB8AC3E}">
        <p14:creationId xmlns:p14="http://schemas.microsoft.com/office/powerpoint/2010/main" val="3430662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10-4-2021</a:t>
            </a:r>
            <a:endParaRPr lang="en-IN"/>
          </a:p>
        </p:txBody>
      </p:sp>
      <p:sp>
        <p:nvSpPr>
          <p:cNvPr id="6" name="Footer Placeholder 5"/>
          <p:cNvSpPr>
            <a:spLocks noGrp="1"/>
          </p:cNvSpPr>
          <p:nvPr>
            <p:ph type="ftr" sz="quarter" idx="11"/>
          </p:nvPr>
        </p:nvSpPr>
        <p:spPr/>
        <p:txBody>
          <a:bodyPr/>
          <a:lstStyle/>
          <a:p>
            <a:r>
              <a:rPr lang="en-US"/>
              <a:t>National Seminar on Scope of Mathematics in Data Science &amp; 48th Annual Conference of Odisha Mathematical Society</a:t>
            </a:r>
            <a:endParaRPr lang="en-IN"/>
          </a:p>
        </p:txBody>
      </p:sp>
      <p:sp>
        <p:nvSpPr>
          <p:cNvPr id="7" name="Slide Number Placeholder 6"/>
          <p:cNvSpPr>
            <a:spLocks noGrp="1"/>
          </p:cNvSpPr>
          <p:nvPr>
            <p:ph type="sldNum" sz="quarter" idx="12"/>
          </p:nvPr>
        </p:nvSpPr>
        <p:spPr/>
        <p:txBody>
          <a:bodyPr/>
          <a:lstStyle/>
          <a:p>
            <a:fld id="{5357D538-4E2E-4BA2-952A-CC160CC90BA2}" type="slidenum">
              <a:rPr lang="en-IN" smtClean="0"/>
              <a:t>‹#›</a:t>
            </a:fld>
            <a:endParaRPr lang="en-IN"/>
          </a:p>
        </p:txBody>
      </p:sp>
    </p:spTree>
    <p:extLst>
      <p:ext uri="{BB962C8B-B14F-4D97-AF65-F5344CB8AC3E}">
        <p14:creationId xmlns:p14="http://schemas.microsoft.com/office/powerpoint/2010/main" val="2825804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041644"/>
          </a:xfrm>
          <a:prstGeom prst="rect">
            <a:avLst/>
          </a:prstGeom>
          <a:blipFill>
            <a:blip r:embed="rId11"/>
            <a:stretch>
              <a:fillRect/>
            </a:stretch>
          </a:blipFill>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1322362" y="1575582"/>
            <a:ext cx="10031437" cy="4623606"/>
          </a:xfrm>
          <a:prstGeom prst="rect">
            <a:avLst/>
          </a:prstGeom>
          <a:noFill/>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838200" y="6356350"/>
            <a:ext cx="1168399" cy="365125"/>
          </a:xfrm>
          <a:prstGeom prst="rect">
            <a:avLst/>
          </a:prstGeom>
          <a:blipFill dpi="0" rotWithShape="1">
            <a:blip r:embed="rId11"/>
            <a:srcRect/>
            <a:stretch>
              <a:fillRect/>
            </a:stretch>
          </a:blipFill>
        </p:spPr>
        <p:txBody>
          <a:bodyPr vert="horz" lIns="91440" tIns="45720" rIns="91440" bIns="45720" rtlCol="0" anchor="ctr"/>
          <a:lstStyle>
            <a:lvl1pPr algn="l">
              <a:defRPr sz="1200">
                <a:solidFill>
                  <a:schemeClr val="bg1"/>
                </a:solidFill>
              </a:defRPr>
            </a:lvl1pPr>
          </a:lstStyle>
          <a:p>
            <a:r>
              <a:rPr lang="en-US" dirty="0"/>
              <a:t>July, 2021</a:t>
            </a:r>
            <a:endParaRPr lang="en-IN" dirty="0"/>
          </a:p>
        </p:txBody>
      </p:sp>
      <p:sp>
        <p:nvSpPr>
          <p:cNvPr id="5" name="Footer Placeholder 4"/>
          <p:cNvSpPr>
            <a:spLocks noGrp="1"/>
          </p:cNvSpPr>
          <p:nvPr>
            <p:ph type="ftr" sz="quarter" idx="3"/>
          </p:nvPr>
        </p:nvSpPr>
        <p:spPr>
          <a:xfrm>
            <a:off x="2006600" y="6356350"/>
            <a:ext cx="8153399" cy="365125"/>
          </a:xfrm>
          <a:prstGeom prst="rect">
            <a:avLst/>
          </a:prstGeom>
          <a:blipFill dpi="0" rotWithShape="1">
            <a:blip r:embed="rId11">
              <a:alphaModFix amt="87000"/>
            </a:blip>
            <a:srcRect/>
            <a:stretch>
              <a:fillRect/>
            </a:stretch>
          </a:blipFill>
        </p:spPr>
        <p:txBody>
          <a:bodyPr vert="horz" lIns="91440" tIns="45720" rIns="91440" bIns="45720" rtlCol="0" anchor="ctr"/>
          <a:lstStyle>
            <a:lvl1pPr algn="ctr">
              <a:defRPr sz="1200">
                <a:solidFill>
                  <a:schemeClr val="bg1"/>
                </a:solidFill>
              </a:defRPr>
            </a:lvl1pPr>
          </a:lstStyle>
          <a:p>
            <a:r>
              <a:rPr lang="en-US" dirty="0"/>
              <a:t>Big Data Analytics</a:t>
            </a:r>
          </a:p>
        </p:txBody>
      </p:sp>
      <p:sp>
        <p:nvSpPr>
          <p:cNvPr id="6" name="Slide Number Placeholder 5"/>
          <p:cNvSpPr>
            <a:spLocks noGrp="1"/>
          </p:cNvSpPr>
          <p:nvPr>
            <p:ph type="sldNum" sz="quarter" idx="4"/>
          </p:nvPr>
        </p:nvSpPr>
        <p:spPr>
          <a:xfrm>
            <a:off x="10160000" y="6356350"/>
            <a:ext cx="1193800" cy="365125"/>
          </a:xfrm>
          <a:prstGeom prst="rect">
            <a:avLst/>
          </a:prstGeom>
          <a:blipFill dpi="0" rotWithShape="1">
            <a:blip r:embed="rId11">
              <a:alphaModFix amt="74000"/>
            </a:blip>
            <a:srcRect/>
            <a:stretch>
              <a:fillRect/>
            </a:stretch>
          </a:blipFill>
        </p:spPr>
        <p:txBody>
          <a:bodyPr vert="horz" lIns="91440" tIns="45720" rIns="91440" bIns="45720" rtlCol="0" anchor="ctr"/>
          <a:lstStyle>
            <a:lvl1pPr algn="r">
              <a:defRPr sz="1200">
                <a:solidFill>
                  <a:schemeClr val="bg1"/>
                </a:solidFill>
              </a:defRPr>
            </a:lvl1pPr>
          </a:lstStyle>
          <a:p>
            <a:fld id="{5357D538-4E2E-4BA2-952A-CC160CC90BA2}" type="slidenum">
              <a:rPr lang="en-IN" smtClean="0"/>
              <a:pPr/>
              <a:t>‹#›</a:t>
            </a:fld>
            <a:endParaRPr lang="en-IN" dirty="0"/>
          </a:p>
        </p:txBody>
      </p:sp>
    </p:spTree>
    <p:extLst>
      <p:ext uri="{BB962C8B-B14F-4D97-AF65-F5344CB8AC3E}">
        <p14:creationId xmlns:p14="http://schemas.microsoft.com/office/powerpoint/2010/main" val="106036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just" defTabSz="914400" rtl="0" eaLnBrk="1" latinLnBrk="0" hangingPunct="1">
        <a:lnSpc>
          <a:spcPct val="90000"/>
        </a:lnSpc>
        <a:spcBef>
          <a:spcPts val="600"/>
        </a:spcBef>
        <a:buClr>
          <a:srgbClr val="C00000"/>
        </a:buClr>
        <a:buSzPct val="110000"/>
        <a:buFont typeface="Wingdings" panose="05000000000000000000" pitchFamily="2" charset="2"/>
        <a:buChar char="§"/>
        <a:defRPr sz="2800" kern="1200">
          <a:solidFill>
            <a:schemeClr val="tx1"/>
          </a:solidFill>
          <a:latin typeface="Bell MT" panose="02020503060305020303" pitchFamily="18" charset="0"/>
          <a:ea typeface="+mn-ea"/>
          <a:cs typeface="+mn-cs"/>
        </a:defRPr>
      </a:lvl1pPr>
      <a:lvl2pPr marL="685800" indent="-228600" algn="just" defTabSz="914400" rtl="0" eaLnBrk="1" latinLnBrk="0" hangingPunct="1">
        <a:lnSpc>
          <a:spcPct val="90000"/>
        </a:lnSpc>
        <a:spcBef>
          <a:spcPts val="600"/>
        </a:spcBef>
        <a:buClr>
          <a:srgbClr val="C00000"/>
        </a:buClr>
        <a:buFont typeface="Wingdings" panose="05000000000000000000" pitchFamily="2" charset="2"/>
        <a:buChar char="§"/>
        <a:defRPr sz="2400" kern="1200">
          <a:solidFill>
            <a:schemeClr val="tx1"/>
          </a:solidFill>
          <a:latin typeface="Bell MT" panose="02020503060305020303" pitchFamily="18" charset="0"/>
          <a:ea typeface="+mn-ea"/>
          <a:cs typeface="+mn-cs"/>
        </a:defRPr>
      </a:lvl2pPr>
      <a:lvl3pPr marL="1143000" indent="-228600" algn="just" defTabSz="914400" rtl="0" eaLnBrk="1" latinLnBrk="0" hangingPunct="1">
        <a:lnSpc>
          <a:spcPct val="90000"/>
        </a:lnSpc>
        <a:spcBef>
          <a:spcPts val="600"/>
        </a:spcBef>
        <a:buClr>
          <a:srgbClr val="C00000"/>
        </a:buClr>
        <a:buFont typeface="Wingdings" panose="05000000000000000000" pitchFamily="2" charset="2"/>
        <a:buChar char="§"/>
        <a:defRPr sz="2000" kern="1200">
          <a:solidFill>
            <a:schemeClr val="tx1"/>
          </a:solidFill>
          <a:latin typeface="Bell MT" panose="02020503060305020303" pitchFamily="18" charset="0"/>
          <a:ea typeface="+mn-ea"/>
          <a:cs typeface="+mn-cs"/>
        </a:defRPr>
      </a:lvl3pPr>
      <a:lvl4pPr marL="1600200" indent="-228600" algn="just" defTabSz="914400" rtl="0" eaLnBrk="1" latinLnBrk="0" hangingPunct="1">
        <a:lnSpc>
          <a:spcPct val="90000"/>
        </a:lnSpc>
        <a:spcBef>
          <a:spcPts val="600"/>
        </a:spcBef>
        <a:buClr>
          <a:srgbClr val="C00000"/>
        </a:buClr>
        <a:buFont typeface="Wingdings" panose="05000000000000000000" pitchFamily="2" charset="2"/>
        <a:buChar char="§"/>
        <a:defRPr sz="1800" kern="1200">
          <a:solidFill>
            <a:schemeClr val="tx1"/>
          </a:solidFill>
          <a:latin typeface="Bell MT" panose="02020503060305020303" pitchFamily="18" charset="0"/>
          <a:ea typeface="+mn-ea"/>
          <a:cs typeface="+mn-cs"/>
        </a:defRPr>
      </a:lvl4pPr>
      <a:lvl5pPr marL="2057400" indent="-228600" algn="just" defTabSz="914400" rtl="0" eaLnBrk="1" latinLnBrk="0" hangingPunct="1">
        <a:lnSpc>
          <a:spcPct val="70000"/>
        </a:lnSpc>
        <a:spcBef>
          <a:spcPts val="600"/>
        </a:spcBef>
        <a:buClr>
          <a:srgbClr val="C00000"/>
        </a:buClr>
        <a:buFont typeface="Wingdings" panose="05000000000000000000" pitchFamily="2" charset="2"/>
        <a:buChar char="§"/>
        <a:defRPr sz="1800" kern="1200">
          <a:solidFill>
            <a:schemeClr val="tx1"/>
          </a:solidFill>
          <a:latin typeface="Bell MT" panose="020205030603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kashchoudhuri.ima@iomaorissa.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www.kaggle.com/c/porto-seguro-safe-driver-prediction" TargetMode="External"/><Relationship Id="rId2" Type="http://schemas.openxmlformats.org/officeDocument/2006/relationships/hyperlink" Target="https://www.kaggle.com/johnoliverjones/naive-bayesian-network-with-7-features/comments" TargetMode="External"/><Relationship Id="rId1" Type="http://schemas.openxmlformats.org/officeDocument/2006/relationships/slideLayout" Target="../slideLayouts/slideLayout2.xml"/><Relationship Id="rId5" Type="http://schemas.openxmlformats.org/officeDocument/2006/relationships/hyperlink" Target="https://www.frontiersin.org/articles/10.3389/fneur.2018.00699/full" TargetMode="External"/><Relationship Id="rId4" Type="http://schemas.openxmlformats.org/officeDocument/2006/relationships/hyperlink" Target="https://www.cs.ubc.ca/~murphyk/Teaching/CS540-Fall08/L15DGM.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2129" y="386366"/>
            <a:ext cx="9607639" cy="2005142"/>
          </a:xfrm>
        </p:spPr>
        <p:txBody>
          <a:bodyPr/>
          <a:lstStyle/>
          <a:p>
            <a:r>
              <a:rPr lang="en-US" dirty="0">
                <a:latin typeface="Bell MT" panose="02020503060305020303" pitchFamily="18" charset="0"/>
              </a:rPr>
              <a:t>Naïve Bayes Model and Directed Graphical Model</a:t>
            </a:r>
            <a:endParaRPr lang="en-IN" dirty="0">
              <a:latin typeface="Bell MT" panose="02020503060305020303" pitchFamily="18" charset="0"/>
            </a:endParaRPr>
          </a:p>
        </p:txBody>
      </p:sp>
      <p:sp>
        <p:nvSpPr>
          <p:cNvPr id="3" name="Subtitle 2"/>
          <p:cNvSpPr>
            <a:spLocks noGrp="1"/>
          </p:cNvSpPr>
          <p:nvPr>
            <p:ph type="subTitle" idx="1"/>
          </p:nvPr>
        </p:nvSpPr>
        <p:spPr>
          <a:xfrm>
            <a:off x="1524000" y="2919046"/>
            <a:ext cx="9144000" cy="2348413"/>
          </a:xfrm>
        </p:spPr>
        <p:txBody>
          <a:bodyPr/>
          <a:lstStyle/>
          <a:p>
            <a:r>
              <a:rPr lang="en-US" dirty="0"/>
              <a:t>Akash Choudhuri</a:t>
            </a:r>
          </a:p>
          <a:p>
            <a:r>
              <a:rPr lang="en-US" sz="2000" dirty="0"/>
              <a:t>Roll: 2019D014</a:t>
            </a:r>
          </a:p>
          <a:p>
            <a:endParaRPr lang="en-US" sz="1400" dirty="0"/>
          </a:p>
          <a:p>
            <a:r>
              <a:rPr lang="en-US" sz="2000" dirty="0" err="1">
                <a:latin typeface="Bodoni MT" panose="02070603080606020203" pitchFamily="18" charset="0"/>
              </a:rPr>
              <a:t>M.Sc</a:t>
            </a:r>
            <a:r>
              <a:rPr lang="en-US" sz="2000" dirty="0">
                <a:latin typeface="Bodoni MT" panose="02070603080606020203" pitchFamily="18" charset="0"/>
              </a:rPr>
              <a:t> (2</a:t>
            </a:r>
            <a:r>
              <a:rPr lang="en-US" sz="2000" baseline="30000" dirty="0">
                <a:latin typeface="Bodoni MT" panose="02070603080606020203" pitchFamily="18" charset="0"/>
              </a:rPr>
              <a:t>nd</a:t>
            </a:r>
            <a:r>
              <a:rPr lang="en-US" sz="2000" dirty="0">
                <a:latin typeface="Bodoni MT" panose="02070603080606020203" pitchFamily="18" charset="0"/>
              </a:rPr>
              <a:t> Year), Mathematics with Data Science</a:t>
            </a:r>
          </a:p>
          <a:p>
            <a:r>
              <a:rPr lang="en-US" sz="2000" dirty="0">
                <a:latin typeface="Bodoni MT" panose="02070603080606020203" pitchFamily="18" charset="0"/>
              </a:rPr>
              <a:t>Institute of Mathematics &amp; Applications, Bhubaneswar</a:t>
            </a:r>
          </a:p>
          <a:p>
            <a:r>
              <a:rPr lang="en-US" sz="2000" dirty="0">
                <a:latin typeface="Bodoni MT" panose="02070603080606020203" pitchFamily="18" charset="0"/>
                <a:hlinkClick r:id="rId2"/>
              </a:rPr>
              <a:t>akashchoudhuri.ima@iomaorissa.ac.in</a:t>
            </a:r>
            <a:endParaRPr lang="en-US" sz="2000" dirty="0">
              <a:latin typeface="Bodoni MT" panose="02070603080606020203" pitchFamily="18" charset="0"/>
            </a:endParaRPr>
          </a:p>
        </p:txBody>
      </p:sp>
      <p:sp>
        <p:nvSpPr>
          <p:cNvPr id="4" name="Date Placeholder 3"/>
          <p:cNvSpPr>
            <a:spLocks noGrp="1"/>
          </p:cNvSpPr>
          <p:nvPr>
            <p:ph type="dt" sz="half" idx="10"/>
          </p:nvPr>
        </p:nvSpPr>
        <p:spPr/>
        <p:txBody>
          <a:bodyPr/>
          <a:lstStyle/>
          <a:p>
            <a:r>
              <a:rPr lang="en-US" dirty="0"/>
              <a:t>July 2021</a:t>
            </a:r>
            <a:endParaRPr lang="en-IN" dirty="0"/>
          </a:p>
        </p:txBody>
      </p:sp>
      <p:sp>
        <p:nvSpPr>
          <p:cNvPr id="5" name="Footer Placeholder 4"/>
          <p:cNvSpPr>
            <a:spLocks noGrp="1"/>
          </p:cNvSpPr>
          <p:nvPr>
            <p:ph type="ftr" sz="quarter" idx="11"/>
          </p:nvPr>
        </p:nvSpPr>
        <p:spPr/>
        <p:txBody>
          <a:bodyPr/>
          <a:lstStyle/>
          <a:p>
            <a:r>
              <a:rPr lang="en-US" dirty="0"/>
              <a:t>Big Data Analytics</a:t>
            </a:r>
            <a:endParaRPr lang="en-IN" dirty="0"/>
          </a:p>
        </p:txBody>
      </p:sp>
      <p:sp>
        <p:nvSpPr>
          <p:cNvPr id="6" name="Slide Number Placeholder 5"/>
          <p:cNvSpPr>
            <a:spLocks noGrp="1"/>
          </p:cNvSpPr>
          <p:nvPr>
            <p:ph type="sldNum" sz="quarter" idx="12"/>
          </p:nvPr>
        </p:nvSpPr>
        <p:spPr/>
        <p:txBody>
          <a:bodyPr/>
          <a:lstStyle/>
          <a:p>
            <a:fld id="{5357D538-4E2E-4BA2-952A-CC160CC90BA2}" type="slidenum">
              <a:rPr lang="en-IN" smtClean="0"/>
              <a:t>1</a:t>
            </a:fld>
            <a:endParaRPr lang="en-IN"/>
          </a:p>
        </p:txBody>
      </p:sp>
    </p:spTree>
    <p:extLst>
      <p:ext uri="{BB962C8B-B14F-4D97-AF65-F5344CB8AC3E}">
        <p14:creationId xmlns:p14="http://schemas.microsoft.com/office/powerpoint/2010/main" val="1800263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2467-DBA7-4ABA-9DEB-2D0667A61B25}"/>
              </a:ext>
            </a:extLst>
          </p:cNvPr>
          <p:cNvSpPr>
            <a:spLocks noGrp="1"/>
          </p:cNvSpPr>
          <p:nvPr>
            <p:ph type="title"/>
          </p:nvPr>
        </p:nvSpPr>
        <p:spPr/>
        <p:txBody>
          <a:bodyPr/>
          <a:lstStyle/>
          <a:p>
            <a:r>
              <a:rPr lang="en-US" dirty="0"/>
              <a:t>Directed Graphical Models</a:t>
            </a:r>
            <a:endParaRPr lang="en-IN" dirty="0"/>
          </a:p>
        </p:txBody>
      </p:sp>
      <p:sp>
        <p:nvSpPr>
          <p:cNvPr id="3" name="Text Placeholder 2">
            <a:extLst>
              <a:ext uri="{FF2B5EF4-FFF2-40B4-BE49-F238E27FC236}">
                <a16:creationId xmlns:a16="http://schemas.microsoft.com/office/drawing/2014/main" id="{E4B7F489-8CAC-4527-89B6-2C53456FC0F5}"/>
              </a:ext>
            </a:extLst>
          </p:cNvPr>
          <p:cNvSpPr>
            <a:spLocks noGrp="1"/>
          </p:cNvSpPr>
          <p:nvPr>
            <p:ph type="body" idx="1"/>
          </p:nvPr>
        </p:nvSpPr>
        <p:spPr/>
        <p:txBody>
          <a:bodyPr/>
          <a:lstStyle/>
          <a:p>
            <a:endParaRPr lang="en-IN"/>
          </a:p>
        </p:txBody>
      </p:sp>
      <p:sp>
        <p:nvSpPr>
          <p:cNvPr id="4" name="Date Placeholder 3">
            <a:extLst>
              <a:ext uri="{FF2B5EF4-FFF2-40B4-BE49-F238E27FC236}">
                <a16:creationId xmlns:a16="http://schemas.microsoft.com/office/drawing/2014/main" id="{BFF25B48-A626-4A5A-9A7A-9E4F61F58BD7}"/>
              </a:ext>
            </a:extLst>
          </p:cNvPr>
          <p:cNvSpPr>
            <a:spLocks noGrp="1"/>
          </p:cNvSpPr>
          <p:nvPr>
            <p:ph type="dt" sz="half" idx="10"/>
          </p:nvPr>
        </p:nvSpPr>
        <p:spPr/>
        <p:txBody>
          <a:bodyPr/>
          <a:lstStyle/>
          <a:p>
            <a:r>
              <a:rPr lang="en-US" dirty="0"/>
              <a:t>July 2021</a:t>
            </a:r>
            <a:endParaRPr lang="en-IN" dirty="0"/>
          </a:p>
        </p:txBody>
      </p:sp>
      <p:sp>
        <p:nvSpPr>
          <p:cNvPr id="5" name="Footer Placeholder 4">
            <a:extLst>
              <a:ext uri="{FF2B5EF4-FFF2-40B4-BE49-F238E27FC236}">
                <a16:creationId xmlns:a16="http://schemas.microsoft.com/office/drawing/2014/main" id="{ED77F798-BB48-4496-935A-543EA2149352}"/>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9ABA430D-85F4-4195-A3BC-5E041E8FAFFA}"/>
              </a:ext>
            </a:extLst>
          </p:cNvPr>
          <p:cNvSpPr>
            <a:spLocks noGrp="1"/>
          </p:cNvSpPr>
          <p:nvPr>
            <p:ph type="sldNum" sz="quarter" idx="12"/>
          </p:nvPr>
        </p:nvSpPr>
        <p:spPr/>
        <p:txBody>
          <a:bodyPr/>
          <a:lstStyle/>
          <a:p>
            <a:fld id="{5357D538-4E2E-4BA2-952A-CC160CC90BA2}" type="slidenum">
              <a:rPr lang="en-IN" smtClean="0"/>
              <a:t>10</a:t>
            </a:fld>
            <a:endParaRPr lang="en-IN"/>
          </a:p>
        </p:txBody>
      </p:sp>
    </p:spTree>
    <p:extLst>
      <p:ext uri="{BB962C8B-B14F-4D97-AF65-F5344CB8AC3E}">
        <p14:creationId xmlns:p14="http://schemas.microsoft.com/office/powerpoint/2010/main" val="881130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1650-4E54-4173-96CE-EB388652F1F6}"/>
              </a:ext>
            </a:extLst>
          </p:cNvPr>
          <p:cNvSpPr>
            <a:spLocks noGrp="1"/>
          </p:cNvSpPr>
          <p:nvPr>
            <p:ph type="title"/>
          </p:nvPr>
        </p:nvSpPr>
        <p:spPr/>
        <p:txBody>
          <a:bodyPr/>
          <a:lstStyle/>
          <a:p>
            <a:r>
              <a:rPr lang="en-US" dirty="0"/>
              <a:t>Kinds of Graphical Models</a:t>
            </a:r>
            <a:endParaRPr lang="en-IN" dirty="0"/>
          </a:p>
        </p:txBody>
      </p:sp>
      <p:sp>
        <p:nvSpPr>
          <p:cNvPr id="3" name="Content Placeholder 2">
            <a:extLst>
              <a:ext uri="{FF2B5EF4-FFF2-40B4-BE49-F238E27FC236}">
                <a16:creationId xmlns:a16="http://schemas.microsoft.com/office/drawing/2014/main" id="{F8ED4CDD-ECD3-49DD-8C64-7069B856BA0C}"/>
              </a:ext>
            </a:extLst>
          </p:cNvPr>
          <p:cNvSpPr>
            <a:spLocks noGrp="1"/>
          </p:cNvSpPr>
          <p:nvPr>
            <p:ph idx="1"/>
          </p:nvPr>
        </p:nvSpPr>
        <p:spPr/>
        <p:txBody>
          <a:bodyPr/>
          <a:lstStyle/>
          <a:p>
            <a:r>
              <a:rPr lang="en-US" dirty="0"/>
              <a:t>Undirected Graphical Models also known as Markov Random Fields.</a:t>
            </a:r>
          </a:p>
          <a:p>
            <a:r>
              <a:rPr lang="en-US" dirty="0"/>
              <a:t> Directed graphical models also known as Bayesian (belief) networks. The important Characteristics of Bayesian Networks  are:</a:t>
            </a:r>
          </a:p>
          <a:p>
            <a:pPr lvl="1"/>
            <a:r>
              <a:rPr lang="en-US" dirty="0"/>
              <a:t>Bayesian Networks require that the graph is a DAG (directed acyclic graphs).</a:t>
            </a:r>
          </a:p>
          <a:p>
            <a:pPr lvl="1"/>
            <a:r>
              <a:rPr lang="en-US" dirty="0"/>
              <a:t>No directed cycles allowed.</a:t>
            </a:r>
          </a:p>
          <a:p>
            <a:pPr marL="457200" lvl="1" indent="0">
              <a:buNone/>
            </a:pPr>
            <a:endParaRPr lang="en-IN" dirty="0"/>
          </a:p>
        </p:txBody>
      </p:sp>
      <p:sp>
        <p:nvSpPr>
          <p:cNvPr id="4" name="Date Placeholder 3">
            <a:extLst>
              <a:ext uri="{FF2B5EF4-FFF2-40B4-BE49-F238E27FC236}">
                <a16:creationId xmlns:a16="http://schemas.microsoft.com/office/drawing/2014/main" id="{BFDE04B4-8B5F-4BD9-A4CB-32CC3F0CF67C}"/>
              </a:ext>
            </a:extLst>
          </p:cNvPr>
          <p:cNvSpPr>
            <a:spLocks noGrp="1"/>
          </p:cNvSpPr>
          <p:nvPr>
            <p:ph type="dt" sz="half" idx="10"/>
          </p:nvPr>
        </p:nvSpPr>
        <p:spPr/>
        <p:txBody>
          <a:bodyPr/>
          <a:lstStyle/>
          <a:p>
            <a:r>
              <a:rPr lang="en-US" dirty="0"/>
              <a:t>July 2021</a:t>
            </a:r>
            <a:endParaRPr lang="en-IN" dirty="0"/>
          </a:p>
        </p:txBody>
      </p:sp>
      <p:sp>
        <p:nvSpPr>
          <p:cNvPr id="5" name="Footer Placeholder 4">
            <a:extLst>
              <a:ext uri="{FF2B5EF4-FFF2-40B4-BE49-F238E27FC236}">
                <a16:creationId xmlns:a16="http://schemas.microsoft.com/office/drawing/2014/main" id="{6262C456-E336-402F-A101-40C881502E35}"/>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46990F2D-F4D2-44CB-B512-0B52737E4995}"/>
              </a:ext>
            </a:extLst>
          </p:cNvPr>
          <p:cNvSpPr>
            <a:spLocks noGrp="1"/>
          </p:cNvSpPr>
          <p:nvPr>
            <p:ph type="sldNum" sz="quarter" idx="12"/>
          </p:nvPr>
        </p:nvSpPr>
        <p:spPr/>
        <p:txBody>
          <a:bodyPr/>
          <a:lstStyle/>
          <a:p>
            <a:fld id="{5357D538-4E2E-4BA2-952A-CC160CC90BA2}" type="slidenum">
              <a:rPr lang="en-IN" smtClean="0"/>
              <a:t>11</a:t>
            </a:fld>
            <a:endParaRPr lang="en-IN"/>
          </a:p>
        </p:txBody>
      </p:sp>
    </p:spTree>
    <p:extLst>
      <p:ext uri="{BB962C8B-B14F-4D97-AF65-F5344CB8AC3E}">
        <p14:creationId xmlns:p14="http://schemas.microsoft.com/office/powerpoint/2010/main" val="3232471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22B6-9CD7-49EA-842E-A74CC4BC31A2}"/>
              </a:ext>
            </a:extLst>
          </p:cNvPr>
          <p:cNvSpPr>
            <a:spLocks noGrp="1"/>
          </p:cNvSpPr>
          <p:nvPr>
            <p:ph type="title"/>
          </p:nvPr>
        </p:nvSpPr>
        <p:spPr/>
        <p:txBody>
          <a:bodyPr/>
          <a:lstStyle/>
          <a:p>
            <a:r>
              <a:rPr lang="en-US" dirty="0"/>
              <a:t>Bayesian Networks</a:t>
            </a:r>
            <a:endParaRPr lang="en-IN" dirty="0"/>
          </a:p>
        </p:txBody>
      </p:sp>
      <p:sp>
        <p:nvSpPr>
          <p:cNvPr id="3" name="Text Placeholder 2">
            <a:extLst>
              <a:ext uri="{FF2B5EF4-FFF2-40B4-BE49-F238E27FC236}">
                <a16:creationId xmlns:a16="http://schemas.microsoft.com/office/drawing/2014/main" id="{2B9D3E97-9FD9-4BF6-81EC-70143272F053}"/>
              </a:ext>
            </a:extLst>
          </p:cNvPr>
          <p:cNvSpPr>
            <a:spLocks noGrp="1"/>
          </p:cNvSpPr>
          <p:nvPr>
            <p:ph type="body" idx="1"/>
          </p:nvPr>
        </p:nvSpPr>
        <p:spPr/>
        <p:txBody>
          <a:bodyPr/>
          <a:lstStyle/>
          <a:p>
            <a:endParaRPr lang="en-IN"/>
          </a:p>
        </p:txBody>
      </p:sp>
      <p:sp>
        <p:nvSpPr>
          <p:cNvPr id="4" name="Date Placeholder 3">
            <a:extLst>
              <a:ext uri="{FF2B5EF4-FFF2-40B4-BE49-F238E27FC236}">
                <a16:creationId xmlns:a16="http://schemas.microsoft.com/office/drawing/2014/main" id="{F79B4B51-1E4F-4BAF-8B1A-7DDAD29AC4B3}"/>
              </a:ext>
            </a:extLst>
          </p:cNvPr>
          <p:cNvSpPr>
            <a:spLocks noGrp="1"/>
          </p:cNvSpPr>
          <p:nvPr>
            <p:ph type="dt" sz="half" idx="10"/>
          </p:nvPr>
        </p:nvSpPr>
        <p:spPr/>
        <p:txBody>
          <a:bodyPr/>
          <a:lstStyle/>
          <a:p>
            <a:r>
              <a:rPr lang="en-US" dirty="0"/>
              <a:t>July 2021</a:t>
            </a:r>
            <a:endParaRPr lang="en-IN" dirty="0"/>
          </a:p>
        </p:txBody>
      </p:sp>
      <p:sp>
        <p:nvSpPr>
          <p:cNvPr id="5" name="Footer Placeholder 4">
            <a:extLst>
              <a:ext uri="{FF2B5EF4-FFF2-40B4-BE49-F238E27FC236}">
                <a16:creationId xmlns:a16="http://schemas.microsoft.com/office/drawing/2014/main" id="{60A5E330-AC52-4349-995B-4B7DB41B76D3}"/>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77B34FAC-EDE1-447A-90C3-4FD4D1AE4F46}"/>
              </a:ext>
            </a:extLst>
          </p:cNvPr>
          <p:cNvSpPr>
            <a:spLocks noGrp="1"/>
          </p:cNvSpPr>
          <p:nvPr>
            <p:ph type="sldNum" sz="quarter" idx="12"/>
          </p:nvPr>
        </p:nvSpPr>
        <p:spPr/>
        <p:txBody>
          <a:bodyPr/>
          <a:lstStyle/>
          <a:p>
            <a:fld id="{5357D538-4E2E-4BA2-952A-CC160CC90BA2}" type="slidenum">
              <a:rPr lang="en-IN" smtClean="0"/>
              <a:t>12</a:t>
            </a:fld>
            <a:endParaRPr lang="en-IN"/>
          </a:p>
        </p:txBody>
      </p:sp>
    </p:spTree>
    <p:extLst>
      <p:ext uri="{BB962C8B-B14F-4D97-AF65-F5344CB8AC3E}">
        <p14:creationId xmlns:p14="http://schemas.microsoft.com/office/powerpoint/2010/main" val="2926120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AFF89-DFA5-48BA-ABA6-D5D7DC6AD256}"/>
              </a:ext>
            </a:extLst>
          </p:cNvPr>
          <p:cNvSpPr>
            <a:spLocks noGrp="1"/>
          </p:cNvSpPr>
          <p:nvPr>
            <p:ph type="title"/>
          </p:nvPr>
        </p:nvSpPr>
        <p:spPr/>
        <p:txBody>
          <a:bodyPr/>
          <a:lstStyle/>
          <a:p>
            <a:r>
              <a:rPr lang="en-US" dirty="0"/>
              <a:t>Bayesian Networks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010F7F-A6D8-410B-9AEF-C7450190FD8E}"/>
                  </a:ext>
                </a:extLst>
              </p:cNvPr>
              <p:cNvSpPr>
                <a:spLocks noGrp="1"/>
              </p:cNvSpPr>
              <p:nvPr>
                <p:ph idx="1"/>
              </p:nvPr>
            </p:nvSpPr>
            <p:spPr/>
            <p:txBody>
              <a:bodyPr/>
              <a:lstStyle/>
              <a:p>
                <a:r>
                  <a:rPr lang="en-US" dirty="0"/>
                  <a:t>Judea Paul, who is credited with the invention of Bayesian Networks, won the Turing Award in 2011 for this discovery.</a:t>
                </a:r>
              </a:p>
              <a:p>
                <a:r>
                  <a:rPr lang="en-US" dirty="0"/>
                  <a:t>A probability distribution factorizes according to a DAG if it can be written as:</a:t>
                </a:r>
              </a:p>
              <a:p>
                <a:pPr marL="0" indent="0" algn="ctr">
                  <a:buNone/>
                </a:pPr>
                <a14:m>
                  <m:oMathPara xmlns:m="http://schemas.openxmlformats.org/officeDocument/2006/math">
                    <m:oMathParaPr>
                      <m:jc m:val="centerGroup"/>
                    </m:oMathParaPr>
                    <m:oMath xmlns:m="http://schemas.openxmlformats.org/officeDocument/2006/math">
                      <m:r>
                        <a:rPr lang="en-IN" i="1" dirty="0" smtClean="0">
                          <a:latin typeface="Cambria Math" panose="02040503050406030204" pitchFamily="18" charset="0"/>
                        </a:rPr>
                        <m:t>𝑃</m:t>
                      </m:r>
                      <m:d>
                        <m:dPr>
                          <m:ctrlPr>
                            <a:rPr lang="en-IN" i="1" dirty="0">
                              <a:solidFill>
                                <a:srgbClr val="836967"/>
                              </a:solidFill>
                              <a:latin typeface="Cambria Math" panose="02040503050406030204" pitchFamily="18" charset="0"/>
                            </a:rPr>
                          </m:ctrlPr>
                        </m:dPr>
                        <m:e>
                          <m:r>
                            <a:rPr lang="en-IN" i="1" dirty="0">
                              <a:latin typeface="Cambria Math" panose="02040503050406030204" pitchFamily="18" charset="0"/>
                            </a:rPr>
                            <m:t>𝑥</m:t>
                          </m:r>
                        </m:e>
                      </m:d>
                      <m:r>
                        <a:rPr lang="en-IN" i="0" dirty="0">
                          <a:latin typeface="Cambria Math" panose="02040503050406030204" pitchFamily="18" charset="0"/>
                        </a:rPr>
                        <m:t>=</m:t>
                      </m:r>
                      <m:nary>
                        <m:naryPr>
                          <m:chr m:val="∏"/>
                          <m:limLoc m:val="undOvr"/>
                          <m:grow m:val="on"/>
                          <m:ctrlPr>
                            <a:rPr lang="en-IN" i="1" dirty="0">
                              <a:latin typeface="Cambria Math" panose="02040503050406030204" pitchFamily="18" charset="0"/>
                            </a:rPr>
                          </m:ctrlPr>
                        </m:naryPr>
                        <m:sub>
                          <m:r>
                            <a:rPr lang="en-IN" i="1" dirty="0">
                              <a:latin typeface="Cambria Math" panose="02040503050406030204" pitchFamily="18" charset="0"/>
                            </a:rPr>
                            <m:t>𝑗</m:t>
                          </m:r>
                          <m:r>
                            <a:rPr lang="en-IN" i="0" dirty="0">
                              <a:latin typeface="Cambria Math" panose="02040503050406030204" pitchFamily="18" charset="0"/>
                            </a:rPr>
                            <m:t>=1</m:t>
                          </m:r>
                        </m:sub>
                        <m:sup>
                          <m:r>
                            <a:rPr lang="en-IN" i="1" dirty="0">
                              <a:latin typeface="Cambria Math" panose="02040503050406030204" pitchFamily="18" charset="0"/>
                            </a:rPr>
                            <m:t>𝑑</m:t>
                          </m:r>
                        </m:sup>
                        <m:e>
                          <m:r>
                            <a:rPr lang="en-IN" i="1" dirty="0">
                              <a:latin typeface="Cambria Math" panose="02040503050406030204" pitchFamily="18" charset="0"/>
                            </a:rPr>
                            <m:t>𝑃</m:t>
                          </m:r>
                          <m:d>
                            <m:dPr>
                              <m:ctrlPr>
                                <a:rPr lang="en-IN" i="1" dirty="0">
                                  <a:solidFill>
                                    <a:srgbClr val="836967"/>
                                  </a:solidFill>
                                  <a:latin typeface="Cambria Math" panose="02040503050406030204" pitchFamily="18" charset="0"/>
                                </a:rPr>
                              </m:ctrlPr>
                            </m:dPr>
                            <m:e>
                              <m:d>
                                <m:dPr>
                                  <m:begChr m:val=""/>
                                  <m:endChr m:val="|"/>
                                  <m:ctrlPr>
                                    <a:rPr lang="en-IN" i="1" dirty="0">
                                      <a:solidFill>
                                        <a:srgbClr val="836967"/>
                                      </a:solidFill>
                                      <a:latin typeface="Cambria Math" panose="02040503050406030204" pitchFamily="18" charset="0"/>
                                    </a:rPr>
                                  </m:ctrlPr>
                                </m:dPr>
                                <m:e>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𝑥</m:t>
                                      </m:r>
                                    </m:e>
                                    <m:sub>
                                      <m:r>
                                        <a:rPr lang="en-IN" i="1" dirty="0">
                                          <a:latin typeface="Cambria Math" panose="02040503050406030204" pitchFamily="18" charset="0"/>
                                        </a:rPr>
                                        <m:t>𝑗</m:t>
                                      </m:r>
                                    </m:sub>
                                  </m:sSub>
                                </m:e>
                              </m:d>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𝑥</m:t>
                                  </m:r>
                                </m:e>
                                <m:sub>
                                  <m:r>
                                    <a:rPr lang="en-IN" i="1" dirty="0">
                                      <a:latin typeface="Cambria Math" panose="02040503050406030204" pitchFamily="18" charset="0"/>
                                    </a:rPr>
                                    <m:t>𝜋</m:t>
                                  </m:r>
                                  <m:r>
                                    <a:rPr lang="en-IN" i="1" dirty="0">
                                      <a:latin typeface="Cambria Math" panose="02040503050406030204" pitchFamily="18" charset="0"/>
                                    </a:rPr>
                                    <m:t>𝑗</m:t>
                                  </m:r>
                                </m:sub>
                              </m:sSub>
                            </m:e>
                          </m:d>
                        </m:e>
                      </m:nary>
                    </m:oMath>
                  </m:oMathPara>
                </a14:m>
                <a:endParaRPr lang="en-IN" dirty="0"/>
              </a:p>
              <a:p>
                <a:pPr marL="0" indent="0" algn="l">
                  <a:buNone/>
                </a:pPr>
                <a:r>
                  <a:rPr lang="en-IN" dirty="0"/>
                  <a:t>Where </a:t>
                </a:r>
                <a14:m>
                  <m:oMath xmlns:m="http://schemas.openxmlformats.org/officeDocument/2006/math">
                    <m:sSub>
                      <m:sSubPr>
                        <m:ctrlPr>
                          <a:rPr lang="en-IN" i="1" dirty="0" smtClean="0">
                            <a:solidFill>
                              <a:srgbClr val="836967"/>
                            </a:solidFill>
                            <a:latin typeface="Cambria Math" panose="02040503050406030204" pitchFamily="18" charset="0"/>
                          </a:rPr>
                        </m:ctrlPr>
                      </m:sSubPr>
                      <m:e>
                        <m:r>
                          <a:rPr lang="en-IN" i="1" dirty="0">
                            <a:latin typeface="Cambria Math" panose="02040503050406030204" pitchFamily="18" charset="0"/>
                          </a:rPr>
                          <m:t>𝛱</m:t>
                        </m:r>
                      </m:e>
                      <m:sub>
                        <m:r>
                          <a:rPr lang="en-IN" i="1" dirty="0">
                            <a:latin typeface="Cambria Math" panose="02040503050406030204" pitchFamily="18" charset="0"/>
                          </a:rPr>
                          <m:t>𝑗</m:t>
                        </m:r>
                      </m:sub>
                    </m:sSub>
                  </m:oMath>
                </a14:m>
                <a:r>
                  <a:rPr lang="en-US" dirty="0"/>
                  <a:t>are the parents of j , and the nodes are ordered topologically (parents before children). </a:t>
                </a:r>
              </a:p>
              <a:p>
                <a:pPr marL="0" indent="0" algn="l">
                  <a:buNone/>
                </a:pPr>
                <a:endParaRPr lang="en-IN" dirty="0"/>
              </a:p>
            </p:txBody>
          </p:sp>
        </mc:Choice>
        <mc:Fallback xmlns="">
          <p:sp>
            <p:nvSpPr>
              <p:cNvPr id="3" name="Content Placeholder 2">
                <a:extLst>
                  <a:ext uri="{FF2B5EF4-FFF2-40B4-BE49-F238E27FC236}">
                    <a16:creationId xmlns:a16="http://schemas.microsoft.com/office/drawing/2014/main" id="{26010F7F-A6D8-410B-9AEF-C7450190FD8E}"/>
                  </a:ext>
                </a:extLst>
              </p:cNvPr>
              <p:cNvSpPr>
                <a:spLocks noGrp="1" noRot="1" noChangeAspect="1" noMove="1" noResize="1" noEditPoints="1" noAdjustHandles="1" noChangeArrowheads="1" noChangeShapeType="1" noTextEdit="1"/>
              </p:cNvSpPr>
              <p:nvPr>
                <p:ph idx="1"/>
              </p:nvPr>
            </p:nvSpPr>
            <p:spPr>
              <a:blipFill>
                <a:blip r:embed="rId2"/>
                <a:stretch>
                  <a:fillRect l="-1337" t="-2899" r="-1216"/>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5CECA7E0-70E3-4863-9F99-4592B0D0AA8B}"/>
              </a:ext>
            </a:extLst>
          </p:cNvPr>
          <p:cNvSpPr>
            <a:spLocks noGrp="1"/>
          </p:cNvSpPr>
          <p:nvPr>
            <p:ph type="dt" sz="half" idx="10"/>
          </p:nvPr>
        </p:nvSpPr>
        <p:spPr/>
        <p:txBody>
          <a:bodyPr/>
          <a:lstStyle/>
          <a:p>
            <a:r>
              <a:rPr lang="en-US" dirty="0"/>
              <a:t>July 2021</a:t>
            </a:r>
            <a:endParaRPr lang="en-IN" dirty="0"/>
          </a:p>
        </p:txBody>
      </p:sp>
      <p:sp>
        <p:nvSpPr>
          <p:cNvPr id="5" name="Footer Placeholder 4">
            <a:extLst>
              <a:ext uri="{FF2B5EF4-FFF2-40B4-BE49-F238E27FC236}">
                <a16:creationId xmlns:a16="http://schemas.microsoft.com/office/drawing/2014/main" id="{9AA1B04A-CEDE-4FD0-958A-199DA21A71F2}"/>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222342FB-45C8-47DE-8D94-C0A2EBE32AF1}"/>
              </a:ext>
            </a:extLst>
          </p:cNvPr>
          <p:cNvSpPr>
            <a:spLocks noGrp="1"/>
          </p:cNvSpPr>
          <p:nvPr>
            <p:ph type="sldNum" sz="quarter" idx="12"/>
          </p:nvPr>
        </p:nvSpPr>
        <p:spPr/>
        <p:txBody>
          <a:bodyPr/>
          <a:lstStyle/>
          <a:p>
            <a:fld id="{5357D538-4E2E-4BA2-952A-CC160CC90BA2}" type="slidenum">
              <a:rPr lang="en-IN" smtClean="0"/>
              <a:t>13</a:t>
            </a:fld>
            <a:endParaRPr lang="en-IN"/>
          </a:p>
        </p:txBody>
      </p:sp>
    </p:spTree>
    <p:extLst>
      <p:ext uri="{BB962C8B-B14F-4D97-AF65-F5344CB8AC3E}">
        <p14:creationId xmlns:p14="http://schemas.microsoft.com/office/powerpoint/2010/main" val="469734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26A1-D6C2-4B1F-90C0-5A77C9C6F820}"/>
              </a:ext>
            </a:extLst>
          </p:cNvPr>
          <p:cNvSpPr>
            <a:spLocks noGrp="1"/>
          </p:cNvSpPr>
          <p:nvPr>
            <p:ph type="title"/>
          </p:nvPr>
        </p:nvSpPr>
        <p:spPr/>
        <p:txBody>
          <a:bodyPr/>
          <a:lstStyle/>
          <a:p>
            <a:r>
              <a:rPr lang="en-US" dirty="0"/>
              <a:t>Continued….</a:t>
            </a:r>
            <a:endParaRPr lang="en-IN" dirty="0"/>
          </a:p>
        </p:txBody>
      </p:sp>
      <p:pic>
        <p:nvPicPr>
          <p:cNvPr id="8" name="Content Placeholder 7" descr="Diagram&#10;&#10;Description automatically generated">
            <a:extLst>
              <a:ext uri="{FF2B5EF4-FFF2-40B4-BE49-F238E27FC236}">
                <a16:creationId xmlns:a16="http://schemas.microsoft.com/office/drawing/2014/main" id="{23CB40EC-CD05-4F66-9352-0E23840BD0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978" y="1842052"/>
            <a:ext cx="10734822" cy="3925702"/>
          </a:xfrm>
        </p:spPr>
      </p:pic>
      <p:sp>
        <p:nvSpPr>
          <p:cNvPr id="4" name="Date Placeholder 3">
            <a:extLst>
              <a:ext uri="{FF2B5EF4-FFF2-40B4-BE49-F238E27FC236}">
                <a16:creationId xmlns:a16="http://schemas.microsoft.com/office/drawing/2014/main" id="{F979C83F-95C8-4B31-98F7-EECC22F4E6C6}"/>
              </a:ext>
            </a:extLst>
          </p:cNvPr>
          <p:cNvSpPr>
            <a:spLocks noGrp="1"/>
          </p:cNvSpPr>
          <p:nvPr>
            <p:ph type="dt" sz="half" idx="10"/>
          </p:nvPr>
        </p:nvSpPr>
        <p:spPr/>
        <p:txBody>
          <a:bodyPr/>
          <a:lstStyle/>
          <a:p>
            <a:r>
              <a:rPr lang="en-US" dirty="0"/>
              <a:t>July 2021</a:t>
            </a:r>
            <a:endParaRPr lang="en-IN" dirty="0"/>
          </a:p>
        </p:txBody>
      </p:sp>
      <p:sp>
        <p:nvSpPr>
          <p:cNvPr id="5" name="Footer Placeholder 4">
            <a:extLst>
              <a:ext uri="{FF2B5EF4-FFF2-40B4-BE49-F238E27FC236}">
                <a16:creationId xmlns:a16="http://schemas.microsoft.com/office/drawing/2014/main" id="{1B41068E-6720-4466-9BCE-D9843F253291}"/>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64342286-D5B3-4C22-8C38-CE6E4650EFA2}"/>
              </a:ext>
            </a:extLst>
          </p:cNvPr>
          <p:cNvSpPr>
            <a:spLocks noGrp="1"/>
          </p:cNvSpPr>
          <p:nvPr>
            <p:ph type="sldNum" sz="quarter" idx="12"/>
          </p:nvPr>
        </p:nvSpPr>
        <p:spPr/>
        <p:txBody>
          <a:bodyPr/>
          <a:lstStyle/>
          <a:p>
            <a:fld id="{5357D538-4E2E-4BA2-952A-CC160CC90BA2}" type="slidenum">
              <a:rPr lang="en-IN" smtClean="0"/>
              <a:t>14</a:t>
            </a:fld>
            <a:endParaRPr lang="en-IN"/>
          </a:p>
        </p:txBody>
      </p:sp>
    </p:spTree>
    <p:extLst>
      <p:ext uri="{BB962C8B-B14F-4D97-AF65-F5344CB8AC3E}">
        <p14:creationId xmlns:p14="http://schemas.microsoft.com/office/powerpoint/2010/main" val="894553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50FC-40BA-4EC8-B0A5-D9063668B1D0}"/>
              </a:ext>
            </a:extLst>
          </p:cNvPr>
          <p:cNvSpPr>
            <a:spLocks noGrp="1"/>
          </p:cNvSpPr>
          <p:nvPr>
            <p:ph type="title"/>
          </p:nvPr>
        </p:nvSpPr>
        <p:spPr/>
        <p:txBody>
          <a:bodyPr/>
          <a:lstStyle/>
          <a:p>
            <a:r>
              <a:rPr lang="en-US" dirty="0"/>
              <a:t>Example Bayesian Network</a:t>
            </a:r>
            <a:endParaRPr lang="en-IN" dirty="0"/>
          </a:p>
        </p:txBody>
      </p:sp>
      <p:pic>
        <p:nvPicPr>
          <p:cNvPr id="8" name="Content Placeholder 7" descr="Diagram&#10;&#10;Description automatically generated">
            <a:extLst>
              <a:ext uri="{FF2B5EF4-FFF2-40B4-BE49-F238E27FC236}">
                <a16:creationId xmlns:a16="http://schemas.microsoft.com/office/drawing/2014/main" id="{12CE208C-8C1F-47EE-B10C-BE166B129B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0981" y="2430545"/>
            <a:ext cx="3124636" cy="2276793"/>
          </a:xfrm>
        </p:spPr>
      </p:pic>
      <p:sp>
        <p:nvSpPr>
          <p:cNvPr id="4" name="Date Placeholder 3">
            <a:extLst>
              <a:ext uri="{FF2B5EF4-FFF2-40B4-BE49-F238E27FC236}">
                <a16:creationId xmlns:a16="http://schemas.microsoft.com/office/drawing/2014/main" id="{9F602512-7678-444E-838B-5C4BBC7BFDE0}"/>
              </a:ext>
            </a:extLst>
          </p:cNvPr>
          <p:cNvSpPr>
            <a:spLocks noGrp="1"/>
          </p:cNvSpPr>
          <p:nvPr>
            <p:ph type="dt" sz="half" idx="10"/>
          </p:nvPr>
        </p:nvSpPr>
        <p:spPr/>
        <p:txBody>
          <a:bodyPr/>
          <a:lstStyle/>
          <a:p>
            <a:r>
              <a:rPr lang="en-US" dirty="0"/>
              <a:t>July 2021</a:t>
            </a:r>
            <a:endParaRPr lang="en-IN" dirty="0"/>
          </a:p>
        </p:txBody>
      </p:sp>
      <p:sp>
        <p:nvSpPr>
          <p:cNvPr id="5" name="Footer Placeholder 4">
            <a:extLst>
              <a:ext uri="{FF2B5EF4-FFF2-40B4-BE49-F238E27FC236}">
                <a16:creationId xmlns:a16="http://schemas.microsoft.com/office/drawing/2014/main" id="{3CCF9D06-6259-4B0D-923F-F51EE24A864E}"/>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223BFC27-F987-4882-B07A-76B2AA91A899}"/>
              </a:ext>
            </a:extLst>
          </p:cNvPr>
          <p:cNvSpPr>
            <a:spLocks noGrp="1"/>
          </p:cNvSpPr>
          <p:nvPr>
            <p:ph type="sldNum" sz="quarter" idx="12"/>
          </p:nvPr>
        </p:nvSpPr>
        <p:spPr/>
        <p:txBody>
          <a:bodyPr/>
          <a:lstStyle/>
          <a:p>
            <a:fld id="{5357D538-4E2E-4BA2-952A-CC160CC90BA2}" type="slidenum">
              <a:rPr lang="en-IN" smtClean="0"/>
              <a:t>15</a:t>
            </a:fld>
            <a:endParaRPr lang="en-IN"/>
          </a:p>
        </p:txBody>
      </p:sp>
      <p:pic>
        <p:nvPicPr>
          <p:cNvPr id="10" name="Picture 9" descr="Text&#10;&#10;Description automatically generated with medium confidence">
            <a:extLst>
              <a:ext uri="{FF2B5EF4-FFF2-40B4-BE49-F238E27FC236}">
                <a16:creationId xmlns:a16="http://schemas.microsoft.com/office/drawing/2014/main" id="{38FC1E62-328F-47A7-B426-74732FE3A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3829" y="1609411"/>
            <a:ext cx="1838582" cy="724001"/>
          </a:xfrm>
          <a:prstGeom prst="rect">
            <a:avLst/>
          </a:prstGeom>
        </p:spPr>
      </p:pic>
      <p:pic>
        <p:nvPicPr>
          <p:cNvPr id="12" name="Picture 11" descr="A picture containing text, clock&#10;&#10;Description automatically generated">
            <a:extLst>
              <a:ext uri="{FF2B5EF4-FFF2-40B4-BE49-F238E27FC236}">
                <a16:creationId xmlns:a16="http://schemas.microsoft.com/office/drawing/2014/main" id="{C9BDCB64-1521-4BFB-AC7B-51129F1DE0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625" y="2484202"/>
            <a:ext cx="2305372" cy="1143160"/>
          </a:xfrm>
          <a:prstGeom prst="rect">
            <a:avLst/>
          </a:prstGeom>
        </p:spPr>
      </p:pic>
      <p:pic>
        <p:nvPicPr>
          <p:cNvPr id="14" name="Picture 13" descr="Table&#10;&#10;Description automatically generated">
            <a:extLst>
              <a:ext uri="{FF2B5EF4-FFF2-40B4-BE49-F238E27FC236}">
                <a16:creationId xmlns:a16="http://schemas.microsoft.com/office/drawing/2014/main" id="{8591E1D9-C8BD-44DB-9484-2FAF292AB5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8391" y="2690768"/>
            <a:ext cx="2295845" cy="1190791"/>
          </a:xfrm>
          <a:prstGeom prst="rect">
            <a:avLst/>
          </a:prstGeom>
        </p:spPr>
      </p:pic>
      <p:pic>
        <p:nvPicPr>
          <p:cNvPr id="16" name="Picture 15" descr="Table&#10;&#10;Description automatically generated">
            <a:extLst>
              <a:ext uri="{FF2B5EF4-FFF2-40B4-BE49-F238E27FC236}">
                <a16:creationId xmlns:a16="http://schemas.microsoft.com/office/drawing/2014/main" id="{4368D18C-0ABF-4105-B3F9-14FADA152E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57099" y="4388889"/>
            <a:ext cx="2562583" cy="1667108"/>
          </a:xfrm>
          <a:prstGeom prst="rect">
            <a:avLst/>
          </a:prstGeom>
        </p:spPr>
      </p:pic>
    </p:spTree>
    <p:extLst>
      <p:ext uri="{BB962C8B-B14F-4D97-AF65-F5344CB8AC3E}">
        <p14:creationId xmlns:p14="http://schemas.microsoft.com/office/powerpoint/2010/main" val="2383752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7502-25C1-4323-B3BD-2BE4B01CD380}"/>
              </a:ext>
            </a:extLst>
          </p:cNvPr>
          <p:cNvSpPr>
            <a:spLocks noGrp="1"/>
          </p:cNvSpPr>
          <p:nvPr>
            <p:ph type="title"/>
          </p:nvPr>
        </p:nvSpPr>
        <p:spPr/>
        <p:txBody>
          <a:bodyPr/>
          <a:lstStyle/>
          <a:p>
            <a:r>
              <a:rPr lang="en-US"/>
              <a:t>Continued</a:t>
            </a:r>
            <a:endParaRPr lang="en-IN" dirty="0"/>
          </a:p>
        </p:txBody>
      </p:sp>
      <p:sp>
        <p:nvSpPr>
          <p:cNvPr id="3" name="Content Placeholder 2">
            <a:extLst>
              <a:ext uri="{FF2B5EF4-FFF2-40B4-BE49-F238E27FC236}">
                <a16:creationId xmlns:a16="http://schemas.microsoft.com/office/drawing/2014/main" id="{8E353FA2-8A5B-48E5-BE4A-960C23F3AC09}"/>
              </a:ext>
            </a:extLst>
          </p:cNvPr>
          <p:cNvSpPr>
            <a:spLocks noGrp="1"/>
          </p:cNvSpPr>
          <p:nvPr>
            <p:ph idx="1"/>
          </p:nvPr>
        </p:nvSpPr>
        <p:spPr>
          <a:xfrm>
            <a:off x="2006599" y="1575582"/>
            <a:ext cx="9347200" cy="4623606"/>
          </a:xfrm>
        </p:spPr>
        <p:txBody>
          <a:bodyPr/>
          <a:lstStyle/>
          <a:p>
            <a:r>
              <a:rPr lang="en-US"/>
              <a:t>The joint distribution is computed using Naïve Bayes Model as:</a:t>
            </a:r>
          </a:p>
          <a:p>
            <a:pPr marL="0" indent="0" algn="ctr">
              <a:buNone/>
            </a:pPr>
            <a:r>
              <a:rPr lang="en-IN"/>
              <a:t>p (C, S, R,W) = p (C) p (S|C) p (R|C) p (W|S, R)</a:t>
            </a:r>
          </a:p>
          <a:p>
            <a:pPr algn="l"/>
            <a:r>
              <a:rPr lang="en-US"/>
              <a:t>Prior that sprinkler is on</a:t>
            </a:r>
            <a:r>
              <a:rPr lang="en-IN"/>
              <a:t>:</a:t>
            </a:r>
          </a:p>
          <a:p>
            <a:pPr marL="0" indent="0" algn="ctr">
              <a:buNone/>
            </a:pPr>
            <a:endParaRPr lang="en-IN"/>
          </a:p>
          <a:p>
            <a:pPr marL="0" indent="0" algn="ctr">
              <a:buNone/>
            </a:pPr>
            <a:endParaRPr lang="en-IN"/>
          </a:p>
          <a:p>
            <a:pPr algn="l"/>
            <a:r>
              <a:rPr lang="en-US"/>
              <a:t>Posterior that sprinkler is on given that grass is wet</a:t>
            </a:r>
            <a:r>
              <a:rPr lang="en-IN"/>
              <a:t>:</a:t>
            </a:r>
          </a:p>
          <a:p>
            <a:pPr marL="0" indent="0" algn="ctr">
              <a:buNone/>
            </a:pPr>
            <a:endParaRPr lang="en-IN" dirty="0"/>
          </a:p>
        </p:txBody>
      </p:sp>
      <p:sp>
        <p:nvSpPr>
          <p:cNvPr id="4" name="Date Placeholder 3">
            <a:extLst>
              <a:ext uri="{FF2B5EF4-FFF2-40B4-BE49-F238E27FC236}">
                <a16:creationId xmlns:a16="http://schemas.microsoft.com/office/drawing/2014/main" id="{A665D29D-A491-4ACD-BEC1-BDCF385F1054}"/>
              </a:ext>
            </a:extLst>
          </p:cNvPr>
          <p:cNvSpPr>
            <a:spLocks noGrp="1"/>
          </p:cNvSpPr>
          <p:nvPr>
            <p:ph type="dt" sz="half" idx="10"/>
          </p:nvPr>
        </p:nvSpPr>
        <p:spPr/>
        <p:txBody>
          <a:bodyPr/>
          <a:lstStyle/>
          <a:p>
            <a:r>
              <a:rPr lang="en-US" dirty="0"/>
              <a:t>July 2021</a:t>
            </a:r>
            <a:endParaRPr lang="en-IN" dirty="0"/>
          </a:p>
        </p:txBody>
      </p:sp>
      <p:sp>
        <p:nvSpPr>
          <p:cNvPr id="5" name="Footer Placeholder 4">
            <a:extLst>
              <a:ext uri="{FF2B5EF4-FFF2-40B4-BE49-F238E27FC236}">
                <a16:creationId xmlns:a16="http://schemas.microsoft.com/office/drawing/2014/main" id="{58C73823-E1C7-4837-9B5B-728596FDBD4D}"/>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01CE9996-2E43-42E5-80DF-D0EC82DFE1F2}"/>
              </a:ext>
            </a:extLst>
          </p:cNvPr>
          <p:cNvSpPr>
            <a:spLocks noGrp="1"/>
          </p:cNvSpPr>
          <p:nvPr>
            <p:ph type="sldNum" sz="quarter" idx="12"/>
          </p:nvPr>
        </p:nvSpPr>
        <p:spPr/>
        <p:txBody>
          <a:bodyPr/>
          <a:lstStyle/>
          <a:p>
            <a:fld id="{5357D538-4E2E-4BA2-952A-CC160CC90BA2}" type="slidenum">
              <a:rPr lang="en-IN" smtClean="0"/>
              <a:t>16</a:t>
            </a:fld>
            <a:endParaRPr lang="en-IN"/>
          </a:p>
        </p:txBody>
      </p:sp>
      <p:pic>
        <p:nvPicPr>
          <p:cNvPr id="8" name="Picture 7">
            <a:extLst>
              <a:ext uri="{FF2B5EF4-FFF2-40B4-BE49-F238E27FC236}">
                <a16:creationId xmlns:a16="http://schemas.microsoft.com/office/drawing/2014/main" id="{F7B42FDB-5462-430A-BD7C-D70F1486F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755" y="2100568"/>
            <a:ext cx="1571844" cy="4239217"/>
          </a:xfrm>
          <a:prstGeom prst="rect">
            <a:avLst/>
          </a:prstGeom>
        </p:spPr>
      </p:pic>
      <p:pic>
        <p:nvPicPr>
          <p:cNvPr id="10" name="Picture 9" descr="Text&#10;&#10;Description automatically generated">
            <a:extLst>
              <a:ext uri="{FF2B5EF4-FFF2-40B4-BE49-F238E27FC236}">
                <a16:creationId xmlns:a16="http://schemas.microsoft.com/office/drawing/2014/main" id="{9C09BCA3-7BDE-47EC-95EE-269D14800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8825" y="3425685"/>
            <a:ext cx="6782747" cy="885949"/>
          </a:xfrm>
          <a:prstGeom prst="rect">
            <a:avLst/>
          </a:prstGeom>
        </p:spPr>
      </p:pic>
      <p:pic>
        <p:nvPicPr>
          <p:cNvPr id="12" name="Picture 11" descr="Text&#10;&#10;Description automatically generated">
            <a:extLst>
              <a:ext uri="{FF2B5EF4-FFF2-40B4-BE49-F238E27FC236}">
                <a16:creationId xmlns:a16="http://schemas.microsoft.com/office/drawing/2014/main" id="{DA2DE63C-E548-4AF5-B001-C3C7460709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4773" y="4765352"/>
            <a:ext cx="5010849" cy="666843"/>
          </a:xfrm>
          <a:prstGeom prst="rect">
            <a:avLst/>
          </a:prstGeom>
        </p:spPr>
      </p:pic>
    </p:spTree>
    <p:extLst>
      <p:ext uri="{BB962C8B-B14F-4D97-AF65-F5344CB8AC3E}">
        <p14:creationId xmlns:p14="http://schemas.microsoft.com/office/powerpoint/2010/main" val="771208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5210E-2404-44CF-8F14-3B52CDBFBE98}"/>
              </a:ext>
            </a:extLst>
          </p:cNvPr>
          <p:cNvSpPr>
            <a:spLocks noGrp="1"/>
          </p:cNvSpPr>
          <p:nvPr>
            <p:ph type="title"/>
          </p:nvPr>
        </p:nvSpPr>
        <p:spPr>
          <a:xfrm>
            <a:off x="838200" y="136525"/>
            <a:ext cx="10515600" cy="1270245"/>
          </a:xfrm>
        </p:spPr>
        <p:txBody>
          <a:bodyPr>
            <a:normAutofit fontScale="90000"/>
          </a:bodyPr>
          <a:lstStyle/>
          <a:p>
            <a:r>
              <a:rPr lang="en-US" dirty="0"/>
              <a:t>Conditional Independencies Implied from Bayesian Networks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BBBCA0-99D7-4CB3-AC5F-8EA479EED480}"/>
                  </a:ext>
                </a:extLst>
              </p:cNvPr>
              <p:cNvSpPr>
                <a:spLocks noGrp="1"/>
              </p:cNvSpPr>
              <p:nvPr>
                <p:ph idx="1"/>
              </p:nvPr>
            </p:nvSpPr>
            <p:spPr/>
            <p:txBody>
              <a:bodyPr/>
              <a:lstStyle/>
              <a:p>
                <a:r>
                  <a:rPr lang="en-US" b="1" dirty="0"/>
                  <a:t>Common Parent: </a:t>
                </a:r>
                <a:r>
                  <a:rPr lang="en-US" dirty="0"/>
                  <a:t>Fixing B, A and C are decoupled in this network (A</a:t>
                </a:r>
                <a14:m>
                  <m:oMath xmlns:m="http://schemas.openxmlformats.org/officeDocument/2006/math">
                    <m:r>
                      <a:rPr lang="en-US" dirty="0" smtClean="0">
                        <a:latin typeface="Cambria Math" panose="02040503050406030204" pitchFamily="18" charset="0"/>
                      </a:rPr>
                      <m:t>⊥</m:t>
                    </m:r>
                  </m:oMath>
                </a14:m>
                <a:r>
                  <a:rPr lang="en-US" dirty="0"/>
                  <a:t>C|B).</a:t>
                </a:r>
              </a:p>
              <a:p>
                <a:pPr marL="0" indent="0">
                  <a:buNone/>
                </a:pPr>
                <a:endParaRPr lang="en-US" b="1" dirty="0"/>
              </a:p>
              <a:p>
                <a:pPr marL="0" indent="0">
                  <a:buNone/>
                </a:pPr>
                <a:endParaRPr lang="en-US" b="1" dirty="0"/>
              </a:p>
              <a:p>
                <a:r>
                  <a:rPr lang="en-IN" b="1" dirty="0"/>
                  <a:t>Cascade Structure: </a:t>
                </a:r>
                <a:r>
                  <a:rPr lang="en-IN" dirty="0"/>
                  <a:t>In this network, </a:t>
                </a:r>
                <a:r>
                  <a:rPr lang="en-US" dirty="0"/>
                  <a:t>A</a:t>
                </a:r>
                <a14:m>
                  <m:oMath xmlns:m="http://schemas.openxmlformats.org/officeDocument/2006/math">
                    <m:r>
                      <a:rPr lang="en-US" dirty="0" smtClean="0">
                        <a:latin typeface="Cambria Math" panose="02040503050406030204" pitchFamily="18" charset="0"/>
                      </a:rPr>
                      <m:t>⊥</m:t>
                    </m:r>
                  </m:oMath>
                </a14:m>
                <a:r>
                  <a:rPr lang="en-US" dirty="0"/>
                  <a:t>C|B.</a:t>
                </a:r>
              </a:p>
              <a:p>
                <a:pPr marL="0" indent="0" algn="ctr">
                  <a:buNone/>
                </a:pPr>
                <a:endParaRPr lang="en-US" b="1" dirty="0"/>
              </a:p>
              <a:p>
                <a:pPr marL="0" indent="0" algn="ctr">
                  <a:buNone/>
                </a:pPr>
                <a:endParaRPr lang="en-US" b="1" dirty="0"/>
              </a:p>
              <a:p>
                <a:pPr algn="l"/>
                <a:r>
                  <a:rPr lang="en-US" b="1" dirty="0"/>
                  <a:t>V- Structure: </a:t>
                </a:r>
                <a:r>
                  <a:rPr lang="en-US" dirty="0"/>
                  <a:t>Knowing C couples A &amp; B.</a:t>
                </a:r>
              </a:p>
              <a:p>
                <a:pPr marL="0" indent="0" algn="l">
                  <a:buNone/>
                </a:pPr>
                <a:endParaRPr lang="en-US" b="1" dirty="0"/>
              </a:p>
            </p:txBody>
          </p:sp>
        </mc:Choice>
        <mc:Fallback xmlns="">
          <p:sp>
            <p:nvSpPr>
              <p:cNvPr id="3" name="Content Placeholder 2">
                <a:extLst>
                  <a:ext uri="{FF2B5EF4-FFF2-40B4-BE49-F238E27FC236}">
                    <a16:creationId xmlns:a16="http://schemas.microsoft.com/office/drawing/2014/main" id="{36BBBCA0-99D7-4CB3-AC5F-8EA479EED480}"/>
                  </a:ext>
                </a:extLst>
              </p:cNvPr>
              <p:cNvSpPr>
                <a:spLocks noGrp="1" noRot="1" noChangeAspect="1" noMove="1" noResize="1" noEditPoints="1" noAdjustHandles="1" noChangeArrowheads="1" noChangeShapeType="1" noTextEdit="1"/>
              </p:cNvSpPr>
              <p:nvPr>
                <p:ph idx="1"/>
              </p:nvPr>
            </p:nvSpPr>
            <p:spPr>
              <a:blipFill>
                <a:blip r:embed="rId2"/>
                <a:stretch>
                  <a:fillRect l="-1337" t="-2899" r="-1216"/>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6915FB04-47D5-49CD-914F-C5D7EE90A0D8}"/>
              </a:ext>
            </a:extLst>
          </p:cNvPr>
          <p:cNvSpPr>
            <a:spLocks noGrp="1"/>
          </p:cNvSpPr>
          <p:nvPr>
            <p:ph type="dt" sz="half" idx="10"/>
          </p:nvPr>
        </p:nvSpPr>
        <p:spPr/>
        <p:txBody>
          <a:bodyPr/>
          <a:lstStyle/>
          <a:p>
            <a:r>
              <a:rPr lang="en-US" dirty="0"/>
              <a:t>July 2021</a:t>
            </a:r>
            <a:endParaRPr lang="en-IN" dirty="0"/>
          </a:p>
        </p:txBody>
      </p:sp>
      <p:sp>
        <p:nvSpPr>
          <p:cNvPr id="5" name="Footer Placeholder 4">
            <a:extLst>
              <a:ext uri="{FF2B5EF4-FFF2-40B4-BE49-F238E27FC236}">
                <a16:creationId xmlns:a16="http://schemas.microsoft.com/office/drawing/2014/main" id="{AB7E12F0-BA37-4A82-9E00-D3C60731A11D}"/>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E1911D23-DD8C-409F-B1F2-91DD46A2BFFA}"/>
              </a:ext>
            </a:extLst>
          </p:cNvPr>
          <p:cNvSpPr>
            <a:spLocks noGrp="1"/>
          </p:cNvSpPr>
          <p:nvPr>
            <p:ph type="sldNum" sz="quarter" idx="12"/>
          </p:nvPr>
        </p:nvSpPr>
        <p:spPr/>
        <p:txBody>
          <a:bodyPr/>
          <a:lstStyle/>
          <a:p>
            <a:fld id="{5357D538-4E2E-4BA2-952A-CC160CC90BA2}" type="slidenum">
              <a:rPr lang="en-IN" smtClean="0"/>
              <a:t>17</a:t>
            </a:fld>
            <a:endParaRPr lang="en-IN"/>
          </a:p>
        </p:txBody>
      </p:sp>
      <p:sp>
        <p:nvSpPr>
          <p:cNvPr id="7" name="Oval 6">
            <a:extLst>
              <a:ext uri="{FF2B5EF4-FFF2-40B4-BE49-F238E27FC236}">
                <a16:creationId xmlns:a16="http://schemas.microsoft.com/office/drawing/2014/main" id="{8EEBEBEB-6FD6-4566-8A03-5C3A9AD78FD0}"/>
              </a:ext>
            </a:extLst>
          </p:cNvPr>
          <p:cNvSpPr/>
          <p:nvPr/>
        </p:nvSpPr>
        <p:spPr>
          <a:xfrm>
            <a:off x="5632174" y="2067339"/>
            <a:ext cx="463826"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IN" dirty="0">
              <a:solidFill>
                <a:schemeClr val="tx1"/>
              </a:solidFill>
            </a:endParaRPr>
          </a:p>
        </p:txBody>
      </p:sp>
      <p:sp>
        <p:nvSpPr>
          <p:cNvPr id="8" name="Oval 7">
            <a:extLst>
              <a:ext uri="{FF2B5EF4-FFF2-40B4-BE49-F238E27FC236}">
                <a16:creationId xmlns:a16="http://schemas.microsoft.com/office/drawing/2014/main" id="{D88937AB-286E-4E18-8218-9C0CDD1DBF1A}"/>
              </a:ext>
            </a:extLst>
          </p:cNvPr>
          <p:cNvSpPr/>
          <p:nvPr/>
        </p:nvSpPr>
        <p:spPr>
          <a:xfrm>
            <a:off x="5049078" y="2623930"/>
            <a:ext cx="437322" cy="331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IN" dirty="0">
              <a:solidFill>
                <a:schemeClr val="tx1"/>
              </a:solidFill>
            </a:endParaRPr>
          </a:p>
        </p:txBody>
      </p:sp>
      <p:sp>
        <p:nvSpPr>
          <p:cNvPr id="9" name="Oval 8">
            <a:extLst>
              <a:ext uri="{FF2B5EF4-FFF2-40B4-BE49-F238E27FC236}">
                <a16:creationId xmlns:a16="http://schemas.microsoft.com/office/drawing/2014/main" id="{ACDEEB87-891A-4C55-9F5E-DFDA7A11B783}"/>
              </a:ext>
            </a:extLst>
          </p:cNvPr>
          <p:cNvSpPr/>
          <p:nvPr/>
        </p:nvSpPr>
        <p:spPr>
          <a:xfrm>
            <a:off x="6387548" y="2623930"/>
            <a:ext cx="437322" cy="331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7F629D60-3E20-4E29-8EEE-E243F40CAE85}"/>
              </a:ext>
            </a:extLst>
          </p:cNvPr>
          <p:cNvCxnSpPr>
            <a:stCxn id="7" idx="5"/>
            <a:endCxn id="9" idx="1"/>
          </p:cNvCxnSpPr>
          <p:nvPr/>
        </p:nvCxnSpPr>
        <p:spPr>
          <a:xfrm>
            <a:off x="6028074" y="2378993"/>
            <a:ext cx="423518" cy="2934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440B0DE-6960-4FDB-B4DE-9D5DBA2F8789}"/>
              </a:ext>
            </a:extLst>
          </p:cNvPr>
          <p:cNvCxnSpPr>
            <a:stCxn id="7" idx="3"/>
            <a:endCxn id="8" idx="7"/>
          </p:cNvCxnSpPr>
          <p:nvPr/>
        </p:nvCxnSpPr>
        <p:spPr>
          <a:xfrm flipH="1">
            <a:off x="5422356" y="2378993"/>
            <a:ext cx="277744" cy="2934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703AF80C-2A5B-4991-ACA3-3CB1218F255D}"/>
              </a:ext>
            </a:extLst>
          </p:cNvPr>
          <p:cNvSpPr/>
          <p:nvPr/>
        </p:nvSpPr>
        <p:spPr>
          <a:xfrm>
            <a:off x="3511826" y="3935896"/>
            <a:ext cx="662609" cy="516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5" name="Oval 14">
            <a:extLst>
              <a:ext uri="{FF2B5EF4-FFF2-40B4-BE49-F238E27FC236}">
                <a16:creationId xmlns:a16="http://schemas.microsoft.com/office/drawing/2014/main" id="{AC7B97BA-3210-4716-88A7-694F9FB0D20D}"/>
              </a:ext>
            </a:extLst>
          </p:cNvPr>
          <p:cNvSpPr/>
          <p:nvPr/>
        </p:nvSpPr>
        <p:spPr>
          <a:xfrm>
            <a:off x="5181600" y="3935896"/>
            <a:ext cx="662609" cy="516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IN" dirty="0">
              <a:solidFill>
                <a:schemeClr val="tx1"/>
              </a:solidFill>
            </a:endParaRPr>
          </a:p>
        </p:txBody>
      </p:sp>
      <p:sp>
        <p:nvSpPr>
          <p:cNvPr id="16" name="Oval 15">
            <a:extLst>
              <a:ext uri="{FF2B5EF4-FFF2-40B4-BE49-F238E27FC236}">
                <a16:creationId xmlns:a16="http://schemas.microsoft.com/office/drawing/2014/main" id="{1640A512-1797-4E72-90BD-8B866644825F}"/>
              </a:ext>
            </a:extLst>
          </p:cNvPr>
          <p:cNvSpPr/>
          <p:nvPr/>
        </p:nvSpPr>
        <p:spPr>
          <a:xfrm>
            <a:off x="7023652" y="3935896"/>
            <a:ext cx="662609" cy="516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IN" dirty="0">
              <a:solidFill>
                <a:schemeClr val="tx1"/>
              </a:solidFill>
            </a:endParaRPr>
          </a:p>
        </p:txBody>
      </p:sp>
      <p:cxnSp>
        <p:nvCxnSpPr>
          <p:cNvPr id="18" name="Straight Arrow Connector 17">
            <a:extLst>
              <a:ext uri="{FF2B5EF4-FFF2-40B4-BE49-F238E27FC236}">
                <a16:creationId xmlns:a16="http://schemas.microsoft.com/office/drawing/2014/main" id="{9581DF62-6AEC-4EDF-BF95-E968B46A6BF7}"/>
              </a:ext>
            </a:extLst>
          </p:cNvPr>
          <p:cNvCxnSpPr>
            <a:stCxn id="14" idx="6"/>
            <a:endCxn id="15" idx="2"/>
          </p:cNvCxnSpPr>
          <p:nvPr/>
        </p:nvCxnSpPr>
        <p:spPr>
          <a:xfrm>
            <a:off x="4174435" y="4194313"/>
            <a:ext cx="10071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EEDD54D7-7EBF-4044-9A50-29B1BCB136B4}"/>
              </a:ext>
            </a:extLst>
          </p:cNvPr>
          <p:cNvCxnSpPr>
            <a:stCxn id="15" idx="6"/>
            <a:endCxn id="16" idx="2"/>
          </p:cNvCxnSpPr>
          <p:nvPr/>
        </p:nvCxnSpPr>
        <p:spPr>
          <a:xfrm>
            <a:off x="5844209" y="4194313"/>
            <a:ext cx="11794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BBA3F844-DEA0-4125-A020-EAB13FC575F6}"/>
              </a:ext>
            </a:extLst>
          </p:cNvPr>
          <p:cNvSpPr/>
          <p:nvPr/>
        </p:nvSpPr>
        <p:spPr>
          <a:xfrm>
            <a:off x="4479235" y="5128591"/>
            <a:ext cx="569843" cy="450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IN" dirty="0">
              <a:solidFill>
                <a:schemeClr val="tx1"/>
              </a:solidFill>
            </a:endParaRPr>
          </a:p>
        </p:txBody>
      </p:sp>
      <p:sp>
        <p:nvSpPr>
          <p:cNvPr id="22" name="Oval 21">
            <a:extLst>
              <a:ext uri="{FF2B5EF4-FFF2-40B4-BE49-F238E27FC236}">
                <a16:creationId xmlns:a16="http://schemas.microsoft.com/office/drawing/2014/main" id="{E224E938-33D9-4D8D-8B0C-795E46B9BC1B}"/>
              </a:ext>
            </a:extLst>
          </p:cNvPr>
          <p:cNvSpPr/>
          <p:nvPr/>
        </p:nvSpPr>
        <p:spPr>
          <a:xfrm>
            <a:off x="6559826" y="5128591"/>
            <a:ext cx="569843" cy="4453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IN" dirty="0">
              <a:solidFill>
                <a:schemeClr val="tx1"/>
              </a:solidFill>
            </a:endParaRPr>
          </a:p>
        </p:txBody>
      </p:sp>
      <p:sp>
        <p:nvSpPr>
          <p:cNvPr id="24" name="Oval 23">
            <a:extLst>
              <a:ext uri="{FF2B5EF4-FFF2-40B4-BE49-F238E27FC236}">
                <a16:creationId xmlns:a16="http://schemas.microsoft.com/office/drawing/2014/main" id="{52199B6D-B5D0-4AA1-A328-1D1EE3BE46FD}"/>
              </a:ext>
            </a:extLst>
          </p:cNvPr>
          <p:cNvSpPr/>
          <p:nvPr/>
        </p:nvSpPr>
        <p:spPr>
          <a:xfrm>
            <a:off x="5632174" y="5573964"/>
            <a:ext cx="569843" cy="445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IN" dirty="0">
              <a:solidFill>
                <a:schemeClr val="tx1"/>
              </a:solidFill>
            </a:endParaRPr>
          </a:p>
        </p:txBody>
      </p:sp>
      <p:cxnSp>
        <p:nvCxnSpPr>
          <p:cNvPr id="26" name="Straight Arrow Connector 25">
            <a:extLst>
              <a:ext uri="{FF2B5EF4-FFF2-40B4-BE49-F238E27FC236}">
                <a16:creationId xmlns:a16="http://schemas.microsoft.com/office/drawing/2014/main" id="{445B912D-BD2D-4559-8A81-B3786BB2FEC3}"/>
              </a:ext>
            </a:extLst>
          </p:cNvPr>
          <p:cNvCxnSpPr>
            <a:stCxn id="21" idx="5"/>
            <a:endCxn id="24" idx="2"/>
          </p:cNvCxnSpPr>
          <p:nvPr/>
        </p:nvCxnSpPr>
        <p:spPr>
          <a:xfrm>
            <a:off x="4965626" y="5513180"/>
            <a:ext cx="666548" cy="2834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C76DE2C5-9A6F-443B-AA43-87D130B0B057}"/>
              </a:ext>
            </a:extLst>
          </p:cNvPr>
          <p:cNvCxnSpPr>
            <a:stCxn id="22" idx="3"/>
            <a:endCxn id="24" idx="6"/>
          </p:cNvCxnSpPr>
          <p:nvPr/>
        </p:nvCxnSpPr>
        <p:spPr>
          <a:xfrm flipH="1">
            <a:off x="6202017" y="5508741"/>
            <a:ext cx="441261" cy="287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6071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8326C-B59F-45D9-9BF4-071AB6292CD6}"/>
              </a:ext>
            </a:extLst>
          </p:cNvPr>
          <p:cNvSpPr>
            <a:spLocks noGrp="1"/>
          </p:cNvSpPr>
          <p:nvPr>
            <p:ph type="title"/>
          </p:nvPr>
        </p:nvSpPr>
        <p:spPr/>
        <p:txBody>
          <a:bodyPr/>
          <a:lstStyle/>
          <a:p>
            <a:r>
              <a:rPr lang="en-US" dirty="0"/>
              <a:t>D- Separation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8710FF-8290-4E00-AADA-F0ED5AE7F99C}"/>
                  </a:ext>
                </a:extLst>
              </p:cNvPr>
              <p:cNvSpPr>
                <a:spLocks noGrp="1"/>
              </p:cNvSpPr>
              <p:nvPr>
                <p:ph idx="1"/>
              </p:nvPr>
            </p:nvSpPr>
            <p:spPr/>
            <p:txBody>
              <a:bodyPr>
                <a:normAutofit lnSpcReduction="10000"/>
              </a:bodyPr>
              <a:lstStyle/>
              <a:p>
                <a:pPr marL="0" indent="0">
                  <a:buNone/>
                </a:pPr>
                <a:r>
                  <a:rPr lang="en-US" dirty="0"/>
                  <a:t>Let A,B &amp;C be non-overlapping sets of nodes (vertices) of a graph G. To ascertain (A</a:t>
                </a:r>
                <a14:m>
                  <m:oMath xmlns:m="http://schemas.openxmlformats.org/officeDocument/2006/math">
                    <m:r>
                      <a:rPr lang="en-US" dirty="0" smtClean="0">
                        <a:latin typeface="Cambria Math" panose="02040503050406030204" pitchFamily="18" charset="0"/>
                      </a:rPr>
                      <m:t>⊥</m:t>
                    </m:r>
                    <m:r>
                      <m:rPr>
                        <m:sty m:val="p"/>
                      </m:rPr>
                      <a:rPr lang="en-US" b="0" i="0" dirty="0" smtClean="0">
                        <a:latin typeface="Cambria Math" panose="02040503050406030204" pitchFamily="18" charset="0"/>
                      </a:rPr>
                      <m:t>B</m:t>
                    </m:r>
                  </m:oMath>
                </a14:m>
                <a:r>
                  <a:rPr lang="en-US" dirty="0"/>
                  <a:t>|C), consider all paths from any node in A to any node in B. Any such path is said to be block if it includes a node such that:</a:t>
                </a:r>
              </a:p>
              <a:p>
                <a:r>
                  <a:rPr lang="en-US" dirty="0"/>
                  <a:t>The arrows on the path meet either head-to-tail or tail-to-tail and the node is in the set C.</a:t>
                </a:r>
              </a:p>
              <a:p>
                <a:pPr marL="0" indent="0" algn="ctr">
                  <a:buNone/>
                </a:pPr>
                <a:r>
                  <a:rPr lang="en-US" b="1" dirty="0"/>
                  <a:t>OR</a:t>
                </a:r>
              </a:p>
              <a:p>
                <a:pPr algn="l"/>
                <a:r>
                  <a:rPr lang="en-US" dirty="0"/>
                  <a:t>The arrows meet head-to-head at the nodes and neither the node nor any of its descendants is in the set C.</a:t>
                </a:r>
              </a:p>
              <a:p>
                <a:pPr marL="0" indent="0" algn="l">
                  <a:buNone/>
                </a:pPr>
                <a:endParaRPr lang="en-US" b="1" dirty="0"/>
              </a:p>
              <a:p>
                <a:pPr marL="0" indent="0" algn="l">
                  <a:buNone/>
                </a:pPr>
                <a:r>
                  <a:rPr lang="en-US" b="1" dirty="0"/>
                  <a:t>Fact: </a:t>
                </a:r>
                <a:r>
                  <a:rPr lang="en-US" dirty="0"/>
                  <a:t>If A is d-separated from B by C, then (A</a:t>
                </a:r>
                <a14:m>
                  <m:oMath xmlns:m="http://schemas.openxmlformats.org/officeDocument/2006/math">
                    <m:r>
                      <a:rPr lang="en-US" dirty="0" smtClean="0">
                        <a:latin typeface="Cambria Math" panose="02040503050406030204" pitchFamily="18" charset="0"/>
                      </a:rPr>
                      <m:t>⊥</m:t>
                    </m:r>
                    <m:r>
                      <m:rPr>
                        <m:sty m:val="p"/>
                      </m:rPr>
                      <a:rPr lang="en-US" b="0" i="0" dirty="0" smtClean="0">
                        <a:latin typeface="Cambria Math" panose="02040503050406030204" pitchFamily="18" charset="0"/>
                      </a:rPr>
                      <m:t>B</m:t>
                    </m:r>
                  </m:oMath>
                </a14:m>
                <a:r>
                  <a:rPr lang="en-US" dirty="0"/>
                  <a:t>|C) holds in the graph.    </a:t>
                </a:r>
                <a:endParaRPr lang="en-IN" dirty="0"/>
              </a:p>
            </p:txBody>
          </p:sp>
        </mc:Choice>
        <mc:Fallback xmlns="">
          <p:sp>
            <p:nvSpPr>
              <p:cNvPr id="3" name="Content Placeholder 2">
                <a:extLst>
                  <a:ext uri="{FF2B5EF4-FFF2-40B4-BE49-F238E27FC236}">
                    <a16:creationId xmlns:a16="http://schemas.microsoft.com/office/drawing/2014/main" id="{A38710FF-8290-4E00-AADA-F0ED5AE7F99C}"/>
                  </a:ext>
                </a:extLst>
              </p:cNvPr>
              <p:cNvSpPr>
                <a:spLocks noGrp="1" noRot="1" noChangeAspect="1" noMove="1" noResize="1" noEditPoints="1" noAdjustHandles="1" noChangeArrowheads="1" noChangeShapeType="1" noTextEdit="1"/>
              </p:cNvSpPr>
              <p:nvPr>
                <p:ph idx="1"/>
              </p:nvPr>
            </p:nvSpPr>
            <p:spPr>
              <a:blipFill>
                <a:blip r:embed="rId2"/>
                <a:stretch>
                  <a:fillRect l="-1337" t="-2899" r="-1216" b="-2767"/>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C78CF45A-915F-4A96-BD0F-70D719518F22}"/>
              </a:ext>
            </a:extLst>
          </p:cNvPr>
          <p:cNvSpPr>
            <a:spLocks noGrp="1"/>
          </p:cNvSpPr>
          <p:nvPr>
            <p:ph type="dt" sz="half" idx="10"/>
          </p:nvPr>
        </p:nvSpPr>
        <p:spPr/>
        <p:txBody>
          <a:bodyPr/>
          <a:lstStyle/>
          <a:p>
            <a:r>
              <a:rPr lang="en-US" dirty="0"/>
              <a:t>July 2021</a:t>
            </a:r>
            <a:endParaRPr lang="en-IN" dirty="0"/>
          </a:p>
        </p:txBody>
      </p:sp>
      <p:sp>
        <p:nvSpPr>
          <p:cNvPr id="5" name="Footer Placeholder 4">
            <a:extLst>
              <a:ext uri="{FF2B5EF4-FFF2-40B4-BE49-F238E27FC236}">
                <a16:creationId xmlns:a16="http://schemas.microsoft.com/office/drawing/2014/main" id="{A60F4C8D-47A8-4E7A-833C-A29C779397F7}"/>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36E85768-40EB-4A1B-9FE4-50ED6C938E72}"/>
              </a:ext>
            </a:extLst>
          </p:cNvPr>
          <p:cNvSpPr>
            <a:spLocks noGrp="1"/>
          </p:cNvSpPr>
          <p:nvPr>
            <p:ph type="sldNum" sz="quarter" idx="12"/>
          </p:nvPr>
        </p:nvSpPr>
        <p:spPr/>
        <p:txBody>
          <a:bodyPr/>
          <a:lstStyle/>
          <a:p>
            <a:fld id="{5357D538-4E2E-4BA2-952A-CC160CC90BA2}" type="slidenum">
              <a:rPr lang="en-IN" smtClean="0"/>
              <a:t>18</a:t>
            </a:fld>
            <a:endParaRPr lang="en-IN"/>
          </a:p>
        </p:txBody>
      </p:sp>
    </p:spTree>
    <p:extLst>
      <p:ext uri="{BB962C8B-B14F-4D97-AF65-F5344CB8AC3E}">
        <p14:creationId xmlns:p14="http://schemas.microsoft.com/office/powerpoint/2010/main" val="4286689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07A6-BC09-46DC-B629-C6E49B378328}"/>
              </a:ext>
            </a:extLst>
          </p:cNvPr>
          <p:cNvSpPr>
            <a:spLocks noGrp="1"/>
          </p:cNvSpPr>
          <p:nvPr>
            <p:ph type="title"/>
          </p:nvPr>
        </p:nvSpPr>
        <p:spPr/>
        <p:txBody>
          <a:bodyPr/>
          <a:lstStyle/>
          <a:p>
            <a:r>
              <a:rPr lang="en-US" dirty="0"/>
              <a:t>Application</a:t>
            </a:r>
            <a:endParaRPr lang="en-IN" dirty="0"/>
          </a:p>
        </p:txBody>
      </p:sp>
      <p:sp>
        <p:nvSpPr>
          <p:cNvPr id="3" name="Text Placeholder 2">
            <a:extLst>
              <a:ext uri="{FF2B5EF4-FFF2-40B4-BE49-F238E27FC236}">
                <a16:creationId xmlns:a16="http://schemas.microsoft.com/office/drawing/2014/main" id="{0E67C0CB-EC3B-43B3-88F2-6B2199AF620E}"/>
              </a:ext>
            </a:extLst>
          </p:cNvPr>
          <p:cNvSpPr>
            <a:spLocks noGrp="1"/>
          </p:cNvSpPr>
          <p:nvPr>
            <p:ph type="body" idx="1"/>
          </p:nvPr>
        </p:nvSpPr>
        <p:spPr/>
        <p:txBody>
          <a:bodyPr/>
          <a:lstStyle/>
          <a:p>
            <a:endParaRPr lang="en-IN"/>
          </a:p>
        </p:txBody>
      </p:sp>
      <p:sp>
        <p:nvSpPr>
          <p:cNvPr id="4" name="Date Placeholder 3">
            <a:extLst>
              <a:ext uri="{FF2B5EF4-FFF2-40B4-BE49-F238E27FC236}">
                <a16:creationId xmlns:a16="http://schemas.microsoft.com/office/drawing/2014/main" id="{5E6228EB-9E27-4D51-BDEA-7D274F171EDB}"/>
              </a:ext>
            </a:extLst>
          </p:cNvPr>
          <p:cNvSpPr>
            <a:spLocks noGrp="1"/>
          </p:cNvSpPr>
          <p:nvPr>
            <p:ph type="dt" sz="half" idx="10"/>
          </p:nvPr>
        </p:nvSpPr>
        <p:spPr/>
        <p:txBody>
          <a:bodyPr/>
          <a:lstStyle/>
          <a:p>
            <a:r>
              <a:rPr lang="en-US"/>
              <a:t>July, 2021</a:t>
            </a:r>
            <a:endParaRPr lang="en-IN" dirty="0"/>
          </a:p>
        </p:txBody>
      </p:sp>
      <p:sp>
        <p:nvSpPr>
          <p:cNvPr id="5" name="Footer Placeholder 4">
            <a:extLst>
              <a:ext uri="{FF2B5EF4-FFF2-40B4-BE49-F238E27FC236}">
                <a16:creationId xmlns:a16="http://schemas.microsoft.com/office/drawing/2014/main" id="{98FF5027-A3F5-4ACE-8230-2D0507B79634}"/>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B5EE47ED-6376-408F-83CF-36FDC0BC41B8}"/>
              </a:ext>
            </a:extLst>
          </p:cNvPr>
          <p:cNvSpPr>
            <a:spLocks noGrp="1"/>
          </p:cNvSpPr>
          <p:nvPr>
            <p:ph type="sldNum" sz="quarter" idx="12"/>
          </p:nvPr>
        </p:nvSpPr>
        <p:spPr/>
        <p:txBody>
          <a:bodyPr/>
          <a:lstStyle/>
          <a:p>
            <a:fld id="{5357D538-4E2E-4BA2-952A-CC160CC90BA2}" type="slidenum">
              <a:rPr lang="en-IN" smtClean="0"/>
              <a:t>19</a:t>
            </a:fld>
            <a:endParaRPr lang="en-IN"/>
          </a:p>
        </p:txBody>
      </p:sp>
    </p:spTree>
    <p:extLst>
      <p:ext uri="{BB962C8B-B14F-4D97-AF65-F5344CB8AC3E}">
        <p14:creationId xmlns:p14="http://schemas.microsoft.com/office/powerpoint/2010/main" val="2692203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en-IN" dirty="0"/>
          </a:p>
        </p:txBody>
      </p:sp>
      <p:sp>
        <p:nvSpPr>
          <p:cNvPr id="3" name="Content Placeholder 2"/>
          <p:cNvSpPr>
            <a:spLocks noGrp="1"/>
          </p:cNvSpPr>
          <p:nvPr>
            <p:ph idx="1"/>
          </p:nvPr>
        </p:nvSpPr>
        <p:spPr/>
        <p:txBody>
          <a:bodyPr/>
          <a:lstStyle/>
          <a:p>
            <a:r>
              <a:rPr lang="en-US" dirty="0"/>
              <a:t>Conditional Independence and Bayes Theorem.</a:t>
            </a:r>
          </a:p>
          <a:p>
            <a:r>
              <a:rPr lang="en-US" dirty="0"/>
              <a:t>The Naïve Bayes Model.</a:t>
            </a:r>
          </a:p>
          <a:p>
            <a:r>
              <a:rPr lang="en-US" dirty="0"/>
              <a:t>Directed Graphical Models.</a:t>
            </a:r>
          </a:p>
          <a:p>
            <a:r>
              <a:rPr lang="en-US" dirty="0"/>
              <a:t>Bayesian Networks.</a:t>
            </a:r>
          </a:p>
          <a:p>
            <a:r>
              <a:rPr lang="en-US" dirty="0"/>
              <a:t>Application</a:t>
            </a:r>
          </a:p>
          <a:p>
            <a:r>
              <a:rPr lang="en-US" dirty="0"/>
              <a:t>Programmed Example (if time permits).</a:t>
            </a:r>
          </a:p>
        </p:txBody>
      </p:sp>
      <p:sp>
        <p:nvSpPr>
          <p:cNvPr id="4" name="Date Placeholder 3"/>
          <p:cNvSpPr>
            <a:spLocks noGrp="1"/>
          </p:cNvSpPr>
          <p:nvPr>
            <p:ph type="dt" sz="half" idx="10"/>
          </p:nvPr>
        </p:nvSpPr>
        <p:spPr/>
        <p:txBody>
          <a:bodyPr/>
          <a:lstStyle/>
          <a:p>
            <a:r>
              <a:rPr lang="en-US" dirty="0"/>
              <a:t>July 2021</a:t>
            </a:r>
            <a:endParaRPr lang="en-IN" dirty="0"/>
          </a:p>
        </p:txBody>
      </p:sp>
      <p:sp>
        <p:nvSpPr>
          <p:cNvPr id="5" name="Footer Placeholder 4"/>
          <p:cNvSpPr>
            <a:spLocks noGrp="1"/>
          </p:cNvSpPr>
          <p:nvPr>
            <p:ph type="ftr" sz="quarter" idx="11"/>
          </p:nvPr>
        </p:nvSpPr>
        <p:spPr/>
        <p:txBody>
          <a:bodyPr/>
          <a:lstStyle/>
          <a:p>
            <a:r>
              <a:rPr lang="en-US" dirty="0"/>
              <a:t>Big Data Analytics</a:t>
            </a:r>
            <a:endParaRPr lang="en-IN" dirty="0"/>
          </a:p>
        </p:txBody>
      </p:sp>
      <p:sp>
        <p:nvSpPr>
          <p:cNvPr id="6" name="Slide Number Placeholder 5"/>
          <p:cNvSpPr>
            <a:spLocks noGrp="1"/>
          </p:cNvSpPr>
          <p:nvPr>
            <p:ph type="sldNum" sz="quarter" idx="12"/>
          </p:nvPr>
        </p:nvSpPr>
        <p:spPr/>
        <p:txBody>
          <a:bodyPr/>
          <a:lstStyle/>
          <a:p>
            <a:fld id="{5357D538-4E2E-4BA2-952A-CC160CC90BA2}" type="slidenum">
              <a:rPr lang="en-IN" smtClean="0"/>
              <a:t>2</a:t>
            </a:fld>
            <a:endParaRPr lang="en-IN"/>
          </a:p>
        </p:txBody>
      </p:sp>
    </p:spTree>
    <p:extLst>
      <p:ext uri="{BB962C8B-B14F-4D97-AF65-F5344CB8AC3E}">
        <p14:creationId xmlns:p14="http://schemas.microsoft.com/office/powerpoint/2010/main" val="47308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F5DC-F0A3-40B4-A919-417569D8D806}"/>
              </a:ext>
            </a:extLst>
          </p:cNvPr>
          <p:cNvSpPr>
            <a:spLocks noGrp="1"/>
          </p:cNvSpPr>
          <p:nvPr>
            <p:ph type="title"/>
          </p:nvPr>
        </p:nvSpPr>
        <p:spPr>
          <a:xfrm>
            <a:off x="838200" y="291548"/>
            <a:ext cx="10515600" cy="1073426"/>
          </a:xfrm>
        </p:spPr>
        <p:txBody>
          <a:bodyPr>
            <a:normAutofit fontScale="90000"/>
          </a:bodyPr>
          <a:lstStyle/>
          <a:p>
            <a:r>
              <a:rPr lang="en-US" dirty="0"/>
              <a:t>A Bayesian Network Model for Predicting Post stroke Outcomes With Available Risk Factors</a:t>
            </a:r>
            <a:endParaRPr lang="en-IN" dirty="0"/>
          </a:p>
        </p:txBody>
      </p:sp>
      <p:sp>
        <p:nvSpPr>
          <p:cNvPr id="3" name="Content Placeholder 2">
            <a:extLst>
              <a:ext uri="{FF2B5EF4-FFF2-40B4-BE49-F238E27FC236}">
                <a16:creationId xmlns:a16="http://schemas.microsoft.com/office/drawing/2014/main" id="{5AD542CA-8720-4D69-89EC-5DA11B660E76}"/>
              </a:ext>
            </a:extLst>
          </p:cNvPr>
          <p:cNvSpPr>
            <a:spLocks noGrp="1"/>
          </p:cNvSpPr>
          <p:nvPr>
            <p:ph idx="1"/>
          </p:nvPr>
        </p:nvSpPr>
        <p:spPr>
          <a:xfrm>
            <a:off x="1322362" y="1590262"/>
            <a:ext cx="10031437" cy="4608926"/>
          </a:xfrm>
        </p:spPr>
        <p:txBody>
          <a:bodyPr>
            <a:normAutofit/>
          </a:bodyPr>
          <a:lstStyle/>
          <a:p>
            <a:r>
              <a:rPr lang="en-US" dirty="0"/>
              <a:t>An inference engine was constructed for post-stroke outcomes based on Bayesian network classifiers.</a:t>
            </a:r>
          </a:p>
          <a:p>
            <a:r>
              <a:rPr lang="en-US" dirty="0"/>
              <a:t>The prediction system that was trained on data of 3,605 patients with acute stroke forecasts the functional independence at 3 months and the mortality 1 year after stroke.</a:t>
            </a:r>
          </a:p>
          <a:p>
            <a:r>
              <a:rPr lang="en-US" dirty="0"/>
              <a:t>Feature selection methods were applied to eliminate less relevant and redundant features from 76 risk variables.</a:t>
            </a:r>
          </a:p>
          <a:p>
            <a:r>
              <a:rPr lang="en-US" dirty="0"/>
              <a:t>Bayesian network with selected features by wrapper-type feature selection can predict 3-month functional independence with an AUC of 0.889 using only 19 risk variables and 1-year mortality with an AUC of 0.893 using 24 variables.</a:t>
            </a:r>
            <a:endParaRPr lang="en-IN" dirty="0"/>
          </a:p>
        </p:txBody>
      </p:sp>
      <p:sp>
        <p:nvSpPr>
          <p:cNvPr id="4" name="Date Placeholder 3">
            <a:extLst>
              <a:ext uri="{FF2B5EF4-FFF2-40B4-BE49-F238E27FC236}">
                <a16:creationId xmlns:a16="http://schemas.microsoft.com/office/drawing/2014/main" id="{E3A8001E-58D7-4261-ACD1-C6AB720927F8}"/>
              </a:ext>
            </a:extLst>
          </p:cNvPr>
          <p:cNvSpPr>
            <a:spLocks noGrp="1"/>
          </p:cNvSpPr>
          <p:nvPr>
            <p:ph type="dt" sz="half" idx="10"/>
          </p:nvPr>
        </p:nvSpPr>
        <p:spPr/>
        <p:txBody>
          <a:bodyPr/>
          <a:lstStyle/>
          <a:p>
            <a:r>
              <a:rPr lang="en-US"/>
              <a:t>July, 2021</a:t>
            </a:r>
            <a:endParaRPr lang="en-IN" dirty="0"/>
          </a:p>
        </p:txBody>
      </p:sp>
      <p:sp>
        <p:nvSpPr>
          <p:cNvPr id="5" name="Footer Placeholder 4">
            <a:extLst>
              <a:ext uri="{FF2B5EF4-FFF2-40B4-BE49-F238E27FC236}">
                <a16:creationId xmlns:a16="http://schemas.microsoft.com/office/drawing/2014/main" id="{AF124E33-8DCA-4FBE-895A-8FC501F59918}"/>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203D8054-6CFD-4028-B080-DE403A0A674D}"/>
              </a:ext>
            </a:extLst>
          </p:cNvPr>
          <p:cNvSpPr>
            <a:spLocks noGrp="1"/>
          </p:cNvSpPr>
          <p:nvPr>
            <p:ph type="sldNum" sz="quarter" idx="12"/>
          </p:nvPr>
        </p:nvSpPr>
        <p:spPr/>
        <p:txBody>
          <a:bodyPr/>
          <a:lstStyle/>
          <a:p>
            <a:fld id="{5357D538-4E2E-4BA2-952A-CC160CC90BA2}" type="slidenum">
              <a:rPr lang="en-IN" smtClean="0"/>
              <a:t>20</a:t>
            </a:fld>
            <a:endParaRPr lang="en-IN"/>
          </a:p>
        </p:txBody>
      </p:sp>
    </p:spTree>
    <p:extLst>
      <p:ext uri="{BB962C8B-B14F-4D97-AF65-F5344CB8AC3E}">
        <p14:creationId xmlns:p14="http://schemas.microsoft.com/office/powerpoint/2010/main" val="1036494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6E19-FFFA-4402-8C52-255CB5FB41FE}"/>
              </a:ext>
            </a:extLst>
          </p:cNvPr>
          <p:cNvSpPr>
            <a:spLocks noGrp="1"/>
          </p:cNvSpPr>
          <p:nvPr>
            <p:ph type="title"/>
          </p:nvPr>
        </p:nvSpPr>
        <p:spPr/>
        <p:txBody>
          <a:bodyPr/>
          <a:lstStyle/>
          <a:p>
            <a:r>
              <a:rPr lang="en-US" dirty="0"/>
              <a:t>Dataset </a:t>
            </a:r>
            <a:endParaRPr lang="en-IN" dirty="0"/>
          </a:p>
        </p:txBody>
      </p:sp>
      <p:sp>
        <p:nvSpPr>
          <p:cNvPr id="3" name="Content Placeholder 2">
            <a:extLst>
              <a:ext uri="{FF2B5EF4-FFF2-40B4-BE49-F238E27FC236}">
                <a16:creationId xmlns:a16="http://schemas.microsoft.com/office/drawing/2014/main" id="{307CFB75-2D1A-4820-A7A2-E3614353D0FA}"/>
              </a:ext>
            </a:extLst>
          </p:cNvPr>
          <p:cNvSpPr>
            <a:spLocks noGrp="1"/>
          </p:cNvSpPr>
          <p:nvPr>
            <p:ph idx="1"/>
          </p:nvPr>
        </p:nvSpPr>
        <p:spPr/>
        <p:txBody>
          <a:bodyPr>
            <a:normAutofit/>
          </a:bodyPr>
          <a:lstStyle/>
          <a:p>
            <a:r>
              <a:rPr lang="en-US" dirty="0"/>
              <a:t>During admission, all patients were thoroughly investigated for medical history, clinical manifestations, and the presence of vascular risk factors.</a:t>
            </a:r>
          </a:p>
          <a:p>
            <a:r>
              <a:rPr lang="en-US" dirty="0"/>
              <a:t>All registered patients underwent brain imaging studies including brain computed tomography (CT) and/or MRI.</a:t>
            </a:r>
          </a:p>
          <a:p>
            <a:r>
              <a:rPr lang="en-US" dirty="0"/>
              <a:t>Stroke classification was determined during weekly conferences based on the consensus of stroke neurologists. Data including clinical information, risk factors, imaging study findings, laboratory analyses, and other special evaluations were collected. Along with these data, prognosis during hospitalization and long-term outcomes were also determined.</a:t>
            </a:r>
            <a:endParaRPr lang="en-IN" dirty="0"/>
          </a:p>
        </p:txBody>
      </p:sp>
      <p:sp>
        <p:nvSpPr>
          <p:cNvPr id="4" name="Date Placeholder 3">
            <a:extLst>
              <a:ext uri="{FF2B5EF4-FFF2-40B4-BE49-F238E27FC236}">
                <a16:creationId xmlns:a16="http://schemas.microsoft.com/office/drawing/2014/main" id="{2FF2474A-A538-48D8-B8B8-30BBB03A58AA}"/>
              </a:ext>
            </a:extLst>
          </p:cNvPr>
          <p:cNvSpPr>
            <a:spLocks noGrp="1"/>
          </p:cNvSpPr>
          <p:nvPr>
            <p:ph type="dt" sz="half" idx="10"/>
          </p:nvPr>
        </p:nvSpPr>
        <p:spPr/>
        <p:txBody>
          <a:bodyPr/>
          <a:lstStyle/>
          <a:p>
            <a:r>
              <a:rPr lang="en-US"/>
              <a:t>July, 2021</a:t>
            </a:r>
            <a:endParaRPr lang="en-IN" dirty="0"/>
          </a:p>
        </p:txBody>
      </p:sp>
      <p:sp>
        <p:nvSpPr>
          <p:cNvPr id="5" name="Footer Placeholder 4">
            <a:extLst>
              <a:ext uri="{FF2B5EF4-FFF2-40B4-BE49-F238E27FC236}">
                <a16:creationId xmlns:a16="http://schemas.microsoft.com/office/drawing/2014/main" id="{29C65D33-8F5F-4C3C-951D-5B3A87D43FFD}"/>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8290546D-DCBD-4448-9518-408C7987D720}"/>
              </a:ext>
            </a:extLst>
          </p:cNvPr>
          <p:cNvSpPr>
            <a:spLocks noGrp="1"/>
          </p:cNvSpPr>
          <p:nvPr>
            <p:ph type="sldNum" sz="quarter" idx="12"/>
          </p:nvPr>
        </p:nvSpPr>
        <p:spPr/>
        <p:txBody>
          <a:bodyPr/>
          <a:lstStyle/>
          <a:p>
            <a:fld id="{5357D538-4E2E-4BA2-952A-CC160CC90BA2}" type="slidenum">
              <a:rPr lang="en-IN" smtClean="0"/>
              <a:t>21</a:t>
            </a:fld>
            <a:endParaRPr lang="en-IN"/>
          </a:p>
        </p:txBody>
      </p:sp>
    </p:spTree>
    <p:extLst>
      <p:ext uri="{BB962C8B-B14F-4D97-AF65-F5344CB8AC3E}">
        <p14:creationId xmlns:p14="http://schemas.microsoft.com/office/powerpoint/2010/main" val="3795412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57138-F905-41E0-9FA5-4C397A73E1A4}"/>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1D8130AE-48D3-4896-9614-8A5EFBCFB313}"/>
              </a:ext>
            </a:extLst>
          </p:cNvPr>
          <p:cNvSpPr>
            <a:spLocks noGrp="1"/>
          </p:cNvSpPr>
          <p:nvPr>
            <p:ph idx="1"/>
          </p:nvPr>
        </p:nvSpPr>
        <p:spPr/>
        <p:txBody>
          <a:bodyPr/>
          <a:lstStyle/>
          <a:p>
            <a:r>
              <a:rPr lang="en-US" dirty="0"/>
              <a:t>76 Random variables were extracted from the data. Then a Bayesian Network was constructed using the formulae given before.</a:t>
            </a:r>
          </a:p>
          <a:p>
            <a:r>
              <a:rPr lang="en-US" dirty="0"/>
              <a:t>Given a data set D with variable V</a:t>
            </a:r>
            <a:r>
              <a:rPr lang="en-US" sz="1400" dirty="0"/>
              <a:t>i</a:t>
            </a:r>
            <a:r>
              <a:rPr lang="en-US" dirty="0"/>
              <a:t>, the observed distribution P</a:t>
            </a:r>
            <a:r>
              <a:rPr lang="en-US" sz="1400" dirty="0"/>
              <a:t>D</a:t>
            </a:r>
            <a:r>
              <a:rPr lang="en-US" dirty="0"/>
              <a:t> is described as a joint probability distribution over D. The learning process now measures and compares the quality of Bayesian networks to evaluate how well the represented distribution explains the given data set. The log-likelihood is the basic common value used for measuring the quality of a Bayesian network as follows:</a:t>
            </a:r>
          </a:p>
          <a:p>
            <a:pPr marL="0" indent="0" algn="ctr">
              <a:buNone/>
            </a:pPr>
            <a:endParaRPr lang="en-IN" dirty="0"/>
          </a:p>
        </p:txBody>
      </p:sp>
      <p:sp>
        <p:nvSpPr>
          <p:cNvPr id="4" name="Date Placeholder 3">
            <a:extLst>
              <a:ext uri="{FF2B5EF4-FFF2-40B4-BE49-F238E27FC236}">
                <a16:creationId xmlns:a16="http://schemas.microsoft.com/office/drawing/2014/main" id="{1FF54FC1-336A-4041-9764-4C8E32F26D11}"/>
              </a:ext>
            </a:extLst>
          </p:cNvPr>
          <p:cNvSpPr>
            <a:spLocks noGrp="1"/>
          </p:cNvSpPr>
          <p:nvPr>
            <p:ph type="dt" sz="half" idx="10"/>
          </p:nvPr>
        </p:nvSpPr>
        <p:spPr/>
        <p:txBody>
          <a:bodyPr/>
          <a:lstStyle/>
          <a:p>
            <a:r>
              <a:rPr lang="en-US"/>
              <a:t>July, 2021</a:t>
            </a:r>
            <a:endParaRPr lang="en-IN" dirty="0"/>
          </a:p>
        </p:txBody>
      </p:sp>
      <p:sp>
        <p:nvSpPr>
          <p:cNvPr id="5" name="Footer Placeholder 4">
            <a:extLst>
              <a:ext uri="{FF2B5EF4-FFF2-40B4-BE49-F238E27FC236}">
                <a16:creationId xmlns:a16="http://schemas.microsoft.com/office/drawing/2014/main" id="{2959EA10-CB7A-4908-82F4-EDBDCF1A40B6}"/>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D7635216-D2EE-4CCB-A625-8C6D7AD07080}"/>
              </a:ext>
            </a:extLst>
          </p:cNvPr>
          <p:cNvSpPr>
            <a:spLocks noGrp="1"/>
          </p:cNvSpPr>
          <p:nvPr>
            <p:ph type="sldNum" sz="quarter" idx="12"/>
          </p:nvPr>
        </p:nvSpPr>
        <p:spPr/>
        <p:txBody>
          <a:bodyPr/>
          <a:lstStyle/>
          <a:p>
            <a:fld id="{5357D538-4E2E-4BA2-952A-CC160CC90BA2}" type="slidenum">
              <a:rPr lang="en-IN" smtClean="0"/>
              <a:t>22</a:t>
            </a:fld>
            <a:endParaRPr lang="en-IN"/>
          </a:p>
        </p:txBody>
      </p:sp>
      <p:pic>
        <p:nvPicPr>
          <p:cNvPr id="8" name="Picture 7">
            <a:extLst>
              <a:ext uri="{FF2B5EF4-FFF2-40B4-BE49-F238E27FC236}">
                <a16:creationId xmlns:a16="http://schemas.microsoft.com/office/drawing/2014/main" id="{70970B5D-9F90-4D9B-BE5E-A7B961CC2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348" y="5566516"/>
            <a:ext cx="4386469" cy="632672"/>
          </a:xfrm>
          <a:prstGeom prst="rect">
            <a:avLst/>
          </a:prstGeom>
        </p:spPr>
      </p:pic>
    </p:spTree>
    <p:extLst>
      <p:ext uri="{BB962C8B-B14F-4D97-AF65-F5344CB8AC3E}">
        <p14:creationId xmlns:p14="http://schemas.microsoft.com/office/powerpoint/2010/main" val="265255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1BB31-43D3-498F-B311-300807780125}"/>
              </a:ext>
            </a:extLst>
          </p:cNvPr>
          <p:cNvSpPr>
            <a:spLocks noGrp="1"/>
          </p:cNvSpPr>
          <p:nvPr>
            <p:ph type="title"/>
          </p:nvPr>
        </p:nvSpPr>
        <p:spPr/>
        <p:txBody>
          <a:bodyPr/>
          <a:lstStyle/>
          <a:p>
            <a:r>
              <a:rPr lang="en-US" dirty="0"/>
              <a:t>Methodology cont.</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D444296-E31A-4435-ADB4-DD58083284C7}"/>
                  </a:ext>
                </a:extLst>
              </p:cNvPr>
              <p:cNvSpPr>
                <a:spLocks noGrp="1"/>
              </p:cNvSpPr>
              <p:nvPr>
                <p:ph idx="1"/>
              </p:nvPr>
            </p:nvSpPr>
            <p:spPr/>
            <p:txBody>
              <a:bodyPr>
                <a:normAutofit fontScale="92500" lnSpcReduction="10000"/>
              </a:bodyPr>
              <a:lstStyle/>
              <a:p>
                <a:r>
                  <a:rPr lang="en-US" dirty="0"/>
                  <a:t>The algorithm searched the best Bayesian network based on the Bayesian information criterion. In this case maximum description length (MDL) score was used as evaluator. The MDL score is described as:</a:t>
                </a:r>
              </a:p>
              <a:p>
                <a:pPr marL="0" indent="0" algn="ctr">
                  <a:buNone/>
                </a:pPr>
                <a:r>
                  <a:rPr lang="en-US" dirty="0"/>
                  <a:t>MDL= - LL(B|D) + </a:t>
                </a:r>
                <a14:m>
                  <m:oMath xmlns:m="http://schemas.openxmlformats.org/officeDocument/2006/math">
                    <m:f>
                      <m:fPr>
                        <m:ctrlPr>
                          <a:rPr lang="en-IN" dirty="0" smtClean="0">
                            <a:solidFill>
                              <a:srgbClr val="836967"/>
                            </a:solidFill>
                            <a:latin typeface="Cambria Math" panose="02040503050406030204" pitchFamily="18" charset="0"/>
                          </a:rPr>
                        </m:ctrlPr>
                      </m:fPr>
                      <m:num>
                        <m:func>
                          <m:funcPr>
                            <m:ctrlPr>
                              <a:rPr lang="en-IN" dirty="0">
                                <a:latin typeface="Cambria Math" panose="02040503050406030204" pitchFamily="18" charset="0"/>
                              </a:rPr>
                            </m:ctrlPr>
                          </m:funcPr>
                          <m:fName>
                            <m:r>
                              <m:rPr>
                                <m:sty m:val="p"/>
                              </m:rPr>
                              <a:rPr lang="en-IN" dirty="0">
                                <a:latin typeface="Cambria Math" panose="02040503050406030204" pitchFamily="18" charset="0"/>
                              </a:rPr>
                              <m:t>log</m:t>
                            </m:r>
                          </m:fName>
                          <m:e>
                            <m:r>
                              <a:rPr lang="en-IN" i="1" dirty="0">
                                <a:latin typeface="Cambria Math" panose="02040503050406030204" pitchFamily="18" charset="0"/>
                              </a:rPr>
                              <m:t>𝑁</m:t>
                            </m:r>
                          </m:e>
                        </m:func>
                      </m:num>
                      <m:den>
                        <m:r>
                          <a:rPr lang="en-IN" i="0" dirty="0">
                            <a:latin typeface="Cambria Math" panose="02040503050406030204" pitchFamily="18" charset="0"/>
                          </a:rPr>
                          <m:t>2</m:t>
                        </m:r>
                      </m:den>
                    </m:f>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oMath>
                </a14:m>
                <a:endParaRPr lang="en-IN" dirty="0"/>
              </a:p>
              <a:p>
                <a:pPr marL="0" indent="0" algn="l">
                  <a:buNone/>
                </a:pPr>
                <a:r>
                  <a:rPr lang="en-IN" dirty="0"/>
                  <a:t>Where,</a:t>
                </a:r>
              </a:p>
              <a:p>
                <a:pPr marL="0" indent="0" algn="l">
                  <a:buNone/>
                </a:pPr>
                <a:r>
                  <a:rPr lang="en-US" dirty="0"/>
                  <a:t>N is the number of instances in D,</a:t>
                </a:r>
              </a:p>
              <a:p>
                <a:pPr marL="0" indent="0" algn="l">
                  <a:buNone/>
                </a:pPr>
                <a:r>
                  <a:rPr lang="en-US" dirty="0"/>
                  <a:t>and |B| is the number of parameters in B.</a:t>
                </a:r>
              </a:p>
              <a:p>
                <a:pPr marL="0" indent="0" algn="l">
                  <a:buNone/>
                </a:pPr>
                <a:r>
                  <a:rPr lang="en-US" dirty="0"/>
                  <a:t>The smaller the MDL score, the better the network.</a:t>
                </a:r>
              </a:p>
              <a:p>
                <a:pPr algn="l"/>
                <a:r>
                  <a:rPr lang="en-US" dirty="0"/>
                  <a:t>For the type of Bayesian network structure, tree-augmented network (TAN) structures were constructed that restrict the number of parents to two nodes</a:t>
                </a:r>
                <a:endParaRPr lang="en-IN" dirty="0"/>
              </a:p>
            </p:txBody>
          </p:sp>
        </mc:Choice>
        <mc:Fallback>
          <p:sp>
            <p:nvSpPr>
              <p:cNvPr id="3" name="Content Placeholder 2">
                <a:extLst>
                  <a:ext uri="{FF2B5EF4-FFF2-40B4-BE49-F238E27FC236}">
                    <a16:creationId xmlns:a16="http://schemas.microsoft.com/office/drawing/2014/main" id="{6D444296-E31A-4435-ADB4-DD58083284C7}"/>
                  </a:ext>
                </a:extLst>
              </p:cNvPr>
              <p:cNvSpPr>
                <a:spLocks noGrp="1" noRot="1" noChangeAspect="1" noMove="1" noResize="1" noEditPoints="1" noAdjustHandles="1" noChangeArrowheads="1" noChangeShapeType="1" noTextEdit="1"/>
              </p:cNvSpPr>
              <p:nvPr>
                <p:ph idx="1"/>
              </p:nvPr>
            </p:nvSpPr>
            <p:spPr>
              <a:blipFill>
                <a:blip r:embed="rId2"/>
                <a:stretch>
                  <a:fillRect l="-1155" t="-3162" r="-1337" b="-922"/>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3AC761A3-59B9-46C3-BEFD-E28AD2C4BCF1}"/>
              </a:ext>
            </a:extLst>
          </p:cNvPr>
          <p:cNvSpPr>
            <a:spLocks noGrp="1"/>
          </p:cNvSpPr>
          <p:nvPr>
            <p:ph type="dt" sz="half" idx="10"/>
          </p:nvPr>
        </p:nvSpPr>
        <p:spPr/>
        <p:txBody>
          <a:bodyPr/>
          <a:lstStyle/>
          <a:p>
            <a:r>
              <a:rPr lang="en-US"/>
              <a:t>July, 2021</a:t>
            </a:r>
            <a:endParaRPr lang="en-IN" dirty="0"/>
          </a:p>
        </p:txBody>
      </p:sp>
      <p:sp>
        <p:nvSpPr>
          <p:cNvPr id="5" name="Footer Placeholder 4">
            <a:extLst>
              <a:ext uri="{FF2B5EF4-FFF2-40B4-BE49-F238E27FC236}">
                <a16:creationId xmlns:a16="http://schemas.microsoft.com/office/drawing/2014/main" id="{83C70860-9956-4D73-9D39-1A8EF88E0208}"/>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702EF1B8-1C27-4590-B49D-4DF5599DA878}"/>
              </a:ext>
            </a:extLst>
          </p:cNvPr>
          <p:cNvSpPr>
            <a:spLocks noGrp="1"/>
          </p:cNvSpPr>
          <p:nvPr>
            <p:ph type="sldNum" sz="quarter" idx="12"/>
          </p:nvPr>
        </p:nvSpPr>
        <p:spPr/>
        <p:txBody>
          <a:bodyPr/>
          <a:lstStyle/>
          <a:p>
            <a:fld id="{5357D538-4E2E-4BA2-952A-CC160CC90BA2}" type="slidenum">
              <a:rPr lang="en-IN" smtClean="0"/>
              <a:t>23</a:t>
            </a:fld>
            <a:endParaRPr lang="en-IN"/>
          </a:p>
        </p:txBody>
      </p:sp>
    </p:spTree>
    <p:extLst>
      <p:ext uri="{BB962C8B-B14F-4D97-AF65-F5344CB8AC3E}">
        <p14:creationId xmlns:p14="http://schemas.microsoft.com/office/powerpoint/2010/main" val="106757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AA0EA5-C977-4FF6-BE6F-499096310897}"/>
              </a:ext>
            </a:extLst>
          </p:cNvPr>
          <p:cNvSpPr>
            <a:spLocks noGrp="1"/>
          </p:cNvSpPr>
          <p:nvPr>
            <p:ph type="dt" sz="half" idx="10"/>
          </p:nvPr>
        </p:nvSpPr>
        <p:spPr/>
        <p:txBody>
          <a:bodyPr/>
          <a:lstStyle/>
          <a:p>
            <a:r>
              <a:rPr lang="en-US" dirty="0"/>
              <a:t>July 2021</a:t>
            </a:r>
            <a:endParaRPr lang="en-IN" dirty="0"/>
          </a:p>
        </p:txBody>
      </p:sp>
      <p:sp>
        <p:nvSpPr>
          <p:cNvPr id="3" name="Footer Placeholder 2">
            <a:extLst>
              <a:ext uri="{FF2B5EF4-FFF2-40B4-BE49-F238E27FC236}">
                <a16:creationId xmlns:a16="http://schemas.microsoft.com/office/drawing/2014/main" id="{57241160-04CF-480D-BCE8-B435FC9DB018}"/>
              </a:ext>
            </a:extLst>
          </p:cNvPr>
          <p:cNvSpPr>
            <a:spLocks noGrp="1"/>
          </p:cNvSpPr>
          <p:nvPr>
            <p:ph type="ftr" sz="quarter" idx="11"/>
          </p:nvPr>
        </p:nvSpPr>
        <p:spPr/>
        <p:txBody>
          <a:bodyPr/>
          <a:lstStyle/>
          <a:p>
            <a:r>
              <a:rPr lang="en-US" dirty="0"/>
              <a:t>Big Data Analytics</a:t>
            </a:r>
            <a:endParaRPr lang="en-IN" dirty="0"/>
          </a:p>
        </p:txBody>
      </p:sp>
      <p:sp>
        <p:nvSpPr>
          <p:cNvPr id="4" name="Slide Number Placeholder 3">
            <a:extLst>
              <a:ext uri="{FF2B5EF4-FFF2-40B4-BE49-F238E27FC236}">
                <a16:creationId xmlns:a16="http://schemas.microsoft.com/office/drawing/2014/main" id="{D8AADEB9-2E4B-47E6-8DC2-36A704B38285}"/>
              </a:ext>
            </a:extLst>
          </p:cNvPr>
          <p:cNvSpPr>
            <a:spLocks noGrp="1"/>
          </p:cNvSpPr>
          <p:nvPr>
            <p:ph type="sldNum" sz="quarter" idx="12"/>
          </p:nvPr>
        </p:nvSpPr>
        <p:spPr/>
        <p:txBody>
          <a:bodyPr/>
          <a:lstStyle/>
          <a:p>
            <a:fld id="{5357D538-4E2E-4BA2-952A-CC160CC90BA2}" type="slidenum">
              <a:rPr lang="en-IN" smtClean="0"/>
              <a:t>24</a:t>
            </a:fld>
            <a:endParaRPr lang="en-IN"/>
          </a:p>
        </p:txBody>
      </p:sp>
      <p:pic>
        <p:nvPicPr>
          <p:cNvPr id="6" name="Picture 5">
            <a:extLst>
              <a:ext uri="{FF2B5EF4-FFF2-40B4-BE49-F238E27FC236}">
                <a16:creationId xmlns:a16="http://schemas.microsoft.com/office/drawing/2014/main" id="{6D643422-B24A-4791-8A52-24BB92F566AA}"/>
              </a:ext>
            </a:extLst>
          </p:cNvPr>
          <p:cNvPicPr>
            <a:picLocks noChangeAspect="1"/>
          </p:cNvPicPr>
          <p:nvPr/>
        </p:nvPicPr>
        <p:blipFill>
          <a:blip r:embed="rId2"/>
          <a:stretch>
            <a:fillRect/>
          </a:stretch>
        </p:blipFill>
        <p:spPr>
          <a:xfrm>
            <a:off x="1078090" y="136524"/>
            <a:ext cx="10173006" cy="6219825"/>
          </a:xfrm>
          <a:prstGeom prst="rect">
            <a:avLst/>
          </a:prstGeom>
        </p:spPr>
      </p:pic>
    </p:spTree>
    <p:extLst>
      <p:ext uri="{BB962C8B-B14F-4D97-AF65-F5344CB8AC3E}">
        <p14:creationId xmlns:p14="http://schemas.microsoft.com/office/powerpoint/2010/main" val="1472981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0673-DE36-4E86-8DDA-1C4FAF56B876}"/>
              </a:ext>
            </a:extLst>
          </p:cNvPr>
          <p:cNvSpPr>
            <a:spLocks noGrp="1"/>
          </p:cNvSpPr>
          <p:nvPr>
            <p:ph type="title"/>
          </p:nvPr>
        </p:nvSpPr>
        <p:spPr/>
        <p:txBody>
          <a:bodyPr/>
          <a:lstStyle/>
          <a:p>
            <a:r>
              <a:rPr lang="en-US" dirty="0"/>
              <a:t>Results</a:t>
            </a:r>
            <a:endParaRPr lang="en-IN" dirty="0"/>
          </a:p>
        </p:txBody>
      </p:sp>
      <p:pic>
        <p:nvPicPr>
          <p:cNvPr id="8" name="Content Placeholder 7">
            <a:extLst>
              <a:ext uri="{FF2B5EF4-FFF2-40B4-BE49-F238E27FC236}">
                <a16:creationId xmlns:a16="http://schemas.microsoft.com/office/drawing/2014/main" id="{AE77B9B6-7701-424E-BE2E-3417B1C28B16}"/>
              </a:ext>
            </a:extLst>
          </p:cNvPr>
          <p:cNvPicPr>
            <a:picLocks noGrp="1" noChangeAspect="1"/>
          </p:cNvPicPr>
          <p:nvPr>
            <p:ph idx="1"/>
          </p:nvPr>
        </p:nvPicPr>
        <p:blipFill>
          <a:blip r:embed="rId2"/>
          <a:stretch>
            <a:fillRect/>
          </a:stretch>
        </p:blipFill>
        <p:spPr>
          <a:xfrm>
            <a:off x="1033670" y="1673303"/>
            <a:ext cx="10320130" cy="4148099"/>
          </a:xfrm>
        </p:spPr>
      </p:pic>
      <p:sp>
        <p:nvSpPr>
          <p:cNvPr id="4" name="Date Placeholder 3">
            <a:extLst>
              <a:ext uri="{FF2B5EF4-FFF2-40B4-BE49-F238E27FC236}">
                <a16:creationId xmlns:a16="http://schemas.microsoft.com/office/drawing/2014/main" id="{802C16BB-7294-455F-9372-A4AE6A4E19FE}"/>
              </a:ext>
            </a:extLst>
          </p:cNvPr>
          <p:cNvSpPr>
            <a:spLocks noGrp="1"/>
          </p:cNvSpPr>
          <p:nvPr>
            <p:ph type="dt" sz="half" idx="10"/>
          </p:nvPr>
        </p:nvSpPr>
        <p:spPr/>
        <p:txBody>
          <a:bodyPr/>
          <a:lstStyle/>
          <a:p>
            <a:r>
              <a:rPr lang="en-US"/>
              <a:t>July, 2021</a:t>
            </a:r>
            <a:endParaRPr lang="en-IN" dirty="0"/>
          </a:p>
        </p:txBody>
      </p:sp>
      <p:sp>
        <p:nvSpPr>
          <p:cNvPr id="5" name="Footer Placeholder 4">
            <a:extLst>
              <a:ext uri="{FF2B5EF4-FFF2-40B4-BE49-F238E27FC236}">
                <a16:creationId xmlns:a16="http://schemas.microsoft.com/office/drawing/2014/main" id="{AD458F04-CE02-437E-A347-AC4720ED2F0E}"/>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15F0DECE-CCC0-4ECA-A2D7-2E104548338F}"/>
              </a:ext>
            </a:extLst>
          </p:cNvPr>
          <p:cNvSpPr>
            <a:spLocks noGrp="1"/>
          </p:cNvSpPr>
          <p:nvPr>
            <p:ph type="sldNum" sz="quarter" idx="12"/>
          </p:nvPr>
        </p:nvSpPr>
        <p:spPr/>
        <p:txBody>
          <a:bodyPr/>
          <a:lstStyle/>
          <a:p>
            <a:fld id="{5357D538-4E2E-4BA2-952A-CC160CC90BA2}" type="slidenum">
              <a:rPr lang="en-IN" smtClean="0"/>
              <a:t>25</a:t>
            </a:fld>
            <a:endParaRPr lang="en-IN"/>
          </a:p>
        </p:txBody>
      </p:sp>
      <p:sp>
        <p:nvSpPr>
          <p:cNvPr id="9" name="TextBox 8">
            <a:extLst>
              <a:ext uri="{FF2B5EF4-FFF2-40B4-BE49-F238E27FC236}">
                <a16:creationId xmlns:a16="http://schemas.microsoft.com/office/drawing/2014/main" id="{2640A3A8-CF9C-4897-85A9-76F26624A32B}"/>
              </a:ext>
            </a:extLst>
          </p:cNvPr>
          <p:cNvSpPr txBox="1"/>
          <p:nvPr/>
        </p:nvSpPr>
        <p:spPr>
          <a:xfrm>
            <a:off x="1033670" y="5775819"/>
            <a:ext cx="10320130" cy="646331"/>
          </a:xfrm>
          <a:prstGeom prst="rect">
            <a:avLst/>
          </a:prstGeom>
          <a:noFill/>
        </p:spPr>
        <p:txBody>
          <a:bodyPr wrap="square" rtlCol="0">
            <a:spAutoFit/>
          </a:bodyPr>
          <a:lstStyle/>
          <a:p>
            <a:r>
              <a:rPr lang="en-US" dirty="0"/>
              <a:t>Bayesian network for predicting functional independence at 3 months. The tree-augmented Bayesian network used 19 variables selected by the wrapper of the Bayesian network for prediction.</a:t>
            </a:r>
            <a:endParaRPr lang="en-IN" dirty="0"/>
          </a:p>
        </p:txBody>
      </p:sp>
    </p:spTree>
    <p:extLst>
      <p:ext uri="{BB962C8B-B14F-4D97-AF65-F5344CB8AC3E}">
        <p14:creationId xmlns:p14="http://schemas.microsoft.com/office/powerpoint/2010/main" val="3546125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0CC48-F0D3-470C-9FAE-5FAD3B93C758}"/>
              </a:ext>
            </a:extLst>
          </p:cNvPr>
          <p:cNvSpPr>
            <a:spLocks noGrp="1"/>
          </p:cNvSpPr>
          <p:nvPr>
            <p:ph type="title"/>
          </p:nvPr>
        </p:nvSpPr>
        <p:spPr/>
        <p:txBody>
          <a:bodyPr/>
          <a:lstStyle/>
          <a:p>
            <a:r>
              <a:rPr lang="en-US" dirty="0"/>
              <a:t>Results Cont.</a:t>
            </a:r>
            <a:endParaRPr lang="en-IN" dirty="0"/>
          </a:p>
        </p:txBody>
      </p:sp>
      <p:pic>
        <p:nvPicPr>
          <p:cNvPr id="8" name="Content Placeholder 7">
            <a:extLst>
              <a:ext uri="{FF2B5EF4-FFF2-40B4-BE49-F238E27FC236}">
                <a16:creationId xmlns:a16="http://schemas.microsoft.com/office/drawing/2014/main" id="{04F094C4-1F0F-4636-A420-3A4B8327EE88}"/>
              </a:ext>
            </a:extLst>
          </p:cNvPr>
          <p:cNvPicPr>
            <a:picLocks noGrp="1" noChangeAspect="1"/>
          </p:cNvPicPr>
          <p:nvPr>
            <p:ph idx="1"/>
          </p:nvPr>
        </p:nvPicPr>
        <p:blipFill>
          <a:blip r:embed="rId2"/>
          <a:stretch>
            <a:fillRect/>
          </a:stretch>
        </p:blipFill>
        <p:spPr>
          <a:xfrm>
            <a:off x="838200" y="1406770"/>
            <a:ext cx="10515600" cy="4303249"/>
          </a:xfrm>
        </p:spPr>
      </p:pic>
      <p:sp>
        <p:nvSpPr>
          <p:cNvPr id="4" name="Date Placeholder 3">
            <a:extLst>
              <a:ext uri="{FF2B5EF4-FFF2-40B4-BE49-F238E27FC236}">
                <a16:creationId xmlns:a16="http://schemas.microsoft.com/office/drawing/2014/main" id="{33790550-67D1-4481-93D6-BFA4B21B9B36}"/>
              </a:ext>
            </a:extLst>
          </p:cNvPr>
          <p:cNvSpPr>
            <a:spLocks noGrp="1"/>
          </p:cNvSpPr>
          <p:nvPr>
            <p:ph type="dt" sz="half" idx="10"/>
          </p:nvPr>
        </p:nvSpPr>
        <p:spPr/>
        <p:txBody>
          <a:bodyPr/>
          <a:lstStyle/>
          <a:p>
            <a:r>
              <a:rPr lang="en-US"/>
              <a:t>July, 2021</a:t>
            </a:r>
            <a:endParaRPr lang="en-IN" dirty="0"/>
          </a:p>
        </p:txBody>
      </p:sp>
      <p:sp>
        <p:nvSpPr>
          <p:cNvPr id="5" name="Footer Placeholder 4">
            <a:extLst>
              <a:ext uri="{FF2B5EF4-FFF2-40B4-BE49-F238E27FC236}">
                <a16:creationId xmlns:a16="http://schemas.microsoft.com/office/drawing/2014/main" id="{D8626276-AC29-40E6-92EC-FC02348278DB}"/>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420D422E-9440-4C8A-B55A-DE93FD44611C}"/>
              </a:ext>
            </a:extLst>
          </p:cNvPr>
          <p:cNvSpPr>
            <a:spLocks noGrp="1"/>
          </p:cNvSpPr>
          <p:nvPr>
            <p:ph type="sldNum" sz="quarter" idx="12"/>
          </p:nvPr>
        </p:nvSpPr>
        <p:spPr/>
        <p:txBody>
          <a:bodyPr/>
          <a:lstStyle/>
          <a:p>
            <a:fld id="{5357D538-4E2E-4BA2-952A-CC160CC90BA2}" type="slidenum">
              <a:rPr lang="en-IN" smtClean="0"/>
              <a:t>26</a:t>
            </a:fld>
            <a:endParaRPr lang="en-IN"/>
          </a:p>
        </p:txBody>
      </p:sp>
      <p:sp>
        <p:nvSpPr>
          <p:cNvPr id="9" name="TextBox 8">
            <a:extLst>
              <a:ext uri="{FF2B5EF4-FFF2-40B4-BE49-F238E27FC236}">
                <a16:creationId xmlns:a16="http://schemas.microsoft.com/office/drawing/2014/main" id="{2879D5CE-19E8-44BC-A5AC-05BC244CD47F}"/>
              </a:ext>
            </a:extLst>
          </p:cNvPr>
          <p:cNvSpPr txBox="1"/>
          <p:nvPr/>
        </p:nvSpPr>
        <p:spPr>
          <a:xfrm>
            <a:off x="838201" y="5710019"/>
            <a:ext cx="10515599" cy="646331"/>
          </a:xfrm>
          <a:prstGeom prst="rect">
            <a:avLst/>
          </a:prstGeom>
          <a:noFill/>
        </p:spPr>
        <p:txBody>
          <a:bodyPr wrap="square" rtlCol="0">
            <a:spAutoFit/>
          </a:bodyPr>
          <a:lstStyle/>
          <a:p>
            <a:pPr algn="l"/>
            <a:r>
              <a:rPr lang="en-US" sz="1800" b="0" i="0" u="none" strike="noStrike" baseline="0" dirty="0">
                <a:latin typeface="HelveticaNeueLTStd-Lt"/>
              </a:rPr>
              <a:t>Bayesian network for predicting 1-year mortality. The tree-augmented Bayesian network used 24 variables selected by the wrapper of the Bayesian </a:t>
            </a:r>
            <a:r>
              <a:rPr lang="en-IN" sz="1800" b="0" i="0" u="none" strike="noStrike" baseline="0" dirty="0">
                <a:latin typeface="HelveticaNeueLTStd-Lt"/>
              </a:rPr>
              <a:t>network for prediction.</a:t>
            </a:r>
            <a:endParaRPr lang="en-IN" dirty="0"/>
          </a:p>
        </p:txBody>
      </p:sp>
    </p:spTree>
    <p:extLst>
      <p:ext uri="{BB962C8B-B14F-4D97-AF65-F5344CB8AC3E}">
        <p14:creationId xmlns:p14="http://schemas.microsoft.com/office/powerpoint/2010/main" val="3439793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F98C-8769-407E-8AEB-7FA74E3DA86E}"/>
              </a:ext>
            </a:extLst>
          </p:cNvPr>
          <p:cNvSpPr>
            <a:spLocks noGrp="1"/>
          </p:cNvSpPr>
          <p:nvPr>
            <p:ph type="title"/>
          </p:nvPr>
        </p:nvSpPr>
        <p:spPr/>
        <p:txBody>
          <a:bodyPr/>
          <a:lstStyle/>
          <a:p>
            <a:r>
              <a:rPr lang="en-US" dirty="0"/>
              <a:t>Performance Evaluations</a:t>
            </a:r>
            <a:endParaRPr lang="en-IN" dirty="0"/>
          </a:p>
        </p:txBody>
      </p:sp>
      <p:pic>
        <p:nvPicPr>
          <p:cNvPr id="8" name="Content Placeholder 7">
            <a:extLst>
              <a:ext uri="{FF2B5EF4-FFF2-40B4-BE49-F238E27FC236}">
                <a16:creationId xmlns:a16="http://schemas.microsoft.com/office/drawing/2014/main" id="{D0C64DAF-7369-48F6-AAEE-FD46FA7F7630}"/>
              </a:ext>
            </a:extLst>
          </p:cNvPr>
          <p:cNvPicPr>
            <a:picLocks noGrp="1" noChangeAspect="1"/>
          </p:cNvPicPr>
          <p:nvPr>
            <p:ph idx="1"/>
          </p:nvPr>
        </p:nvPicPr>
        <p:blipFill>
          <a:blip r:embed="rId2"/>
          <a:stretch>
            <a:fillRect/>
          </a:stretch>
        </p:blipFill>
        <p:spPr>
          <a:xfrm>
            <a:off x="838200" y="1406771"/>
            <a:ext cx="10515600" cy="4044460"/>
          </a:xfrm>
        </p:spPr>
      </p:pic>
      <p:sp>
        <p:nvSpPr>
          <p:cNvPr id="4" name="Date Placeholder 3">
            <a:extLst>
              <a:ext uri="{FF2B5EF4-FFF2-40B4-BE49-F238E27FC236}">
                <a16:creationId xmlns:a16="http://schemas.microsoft.com/office/drawing/2014/main" id="{26D252F8-05A8-4A97-ABA3-8A70B6FB5AB7}"/>
              </a:ext>
            </a:extLst>
          </p:cNvPr>
          <p:cNvSpPr>
            <a:spLocks noGrp="1"/>
          </p:cNvSpPr>
          <p:nvPr>
            <p:ph type="dt" sz="half" idx="10"/>
          </p:nvPr>
        </p:nvSpPr>
        <p:spPr/>
        <p:txBody>
          <a:bodyPr/>
          <a:lstStyle/>
          <a:p>
            <a:r>
              <a:rPr lang="en-US"/>
              <a:t>July, 2021</a:t>
            </a:r>
            <a:endParaRPr lang="en-IN" dirty="0"/>
          </a:p>
        </p:txBody>
      </p:sp>
      <p:sp>
        <p:nvSpPr>
          <p:cNvPr id="5" name="Footer Placeholder 4">
            <a:extLst>
              <a:ext uri="{FF2B5EF4-FFF2-40B4-BE49-F238E27FC236}">
                <a16:creationId xmlns:a16="http://schemas.microsoft.com/office/drawing/2014/main" id="{A77D7850-7D03-4568-B8FF-7DCD41F3BD81}"/>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8DB0B426-3C7B-41DF-91E5-748096BDE170}"/>
              </a:ext>
            </a:extLst>
          </p:cNvPr>
          <p:cNvSpPr>
            <a:spLocks noGrp="1"/>
          </p:cNvSpPr>
          <p:nvPr>
            <p:ph type="sldNum" sz="quarter" idx="12"/>
          </p:nvPr>
        </p:nvSpPr>
        <p:spPr/>
        <p:txBody>
          <a:bodyPr/>
          <a:lstStyle/>
          <a:p>
            <a:fld id="{5357D538-4E2E-4BA2-952A-CC160CC90BA2}" type="slidenum">
              <a:rPr lang="en-IN" smtClean="0"/>
              <a:t>27</a:t>
            </a:fld>
            <a:endParaRPr lang="en-IN"/>
          </a:p>
        </p:txBody>
      </p:sp>
      <p:sp>
        <p:nvSpPr>
          <p:cNvPr id="9" name="TextBox 8">
            <a:extLst>
              <a:ext uri="{FF2B5EF4-FFF2-40B4-BE49-F238E27FC236}">
                <a16:creationId xmlns:a16="http://schemas.microsoft.com/office/drawing/2014/main" id="{8F494995-C100-4AFA-A4D5-922C328F4884}"/>
              </a:ext>
            </a:extLst>
          </p:cNvPr>
          <p:cNvSpPr txBox="1"/>
          <p:nvPr/>
        </p:nvSpPr>
        <p:spPr>
          <a:xfrm>
            <a:off x="838201" y="5451230"/>
            <a:ext cx="10515599" cy="923330"/>
          </a:xfrm>
          <a:prstGeom prst="rect">
            <a:avLst/>
          </a:prstGeom>
          <a:noFill/>
        </p:spPr>
        <p:txBody>
          <a:bodyPr wrap="square" rtlCol="0">
            <a:spAutoFit/>
          </a:bodyPr>
          <a:lstStyle/>
          <a:p>
            <a:pPr algn="l"/>
            <a:r>
              <a:rPr lang="en-US" sz="1800" b="0" i="0" u="none" strike="noStrike" baseline="0" dirty="0">
                <a:latin typeface="HelveticaNeueLTStd-Lt"/>
              </a:rPr>
              <a:t>Performance evaluation of Bayesian network-based classifiers: </a:t>
            </a:r>
            <a:r>
              <a:rPr lang="en-US" sz="1800" b="0" i="0" u="none" strike="noStrike" baseline="0" dirty="0">
                <a:latin typeface="HelveticaNeueLTStd-Bd"/>
              </a:rPr>
              <a:t>(A) </a:t>
            </a:r>
            <a:r>
              <a:rPr lang="en-US" sz="1800" b="0" i="0" u="none" strike="noStrike" baseline="0" dirty="0">
                <a:latin typeface="HelveticaNeueLTStd-Lt"/>
              </a:rPr>
              <a:t>performance of classifiers forecasting 90-day functional independence and </a:t>
            </a:r>
            <a:r>
              <a:rPr lang="en-US" sz="1800" b="0" i="0" u="none" strike="noStrike" baseline="0" dirty="0">
                <a:latin typeface="HelveticaNeueLTStd-Bd"/>
              </a:rPr>
              <a:t>(B) </a:t>
            </a:r>
            <a:r>
              <a:rPr lang="en-US" sz="1800" b="0" i="0" u="none" strike="noStrike" baseline="0" dirty="0">
                <a:latin typeface="HelveticaNeueLTStd-Lt"/>
              </a:rPr>
              <a:t>performance of classifiers for 1-year mortality prediction.</a:t>
            </a:r>
            <a:endParaRPr lang="en-IN" dirty="0"/>
          </a:p>
        </p:txBody>
      </p:sp>
    </p:spTree>
    <p:extLst>
      <p:ext uri="{BB962C8B-B14F-4D97-AF65-F5344CB8AC3E}">
        <p14:creationId xmlns:p14="http://schemas.microsoft.com/office/powerpoint/2010/main" val="4047500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7B8B-9A78-490C-A638-AED47AC78E3E}"/>
              </a:ext>
            </a:extLst>
          </p:cNvPr>
          <p:cNvSpPr>
            <a:spLocks noGrp="1"/>
          </p:cNvSpPr>
          <p:nvPr>
            <p:ph type="title"/>
          </p:nvPr>
        </p:nvSpPr>
        <p:spPr/>
        <p:txBody>
          <a:bodyPr/>
          <a:lstStyle/>
          <a:p>
            <a:r>
              <a:rPr lang="en-US" dirty="0"/>
              <a:t>Programmed Example</a:t>
            </a:r>
            <a:endParaRPr lang="en-IN" dirty="0"/>
          </a:p>
        </p:txBody>
      </p:sp>
      <p:sp>
        <p:nvSpPr>
          <p:cNvPr id="3" name="Text Placeholder 2">
            <a:extLst>
              <a:ext uri="{FF2B5EF4-FFF2-40B4-BE49-F238E27FC236}">
                <a16:creationId xmlns:a16="http://schemas.microsoft.com/office/drawing/2014/main" id="{C4E82B9C-F8BA-4465-BA31-D9603E067D3F}"/>
              </a:ext>
            </a:extLst>
          </p:cNvPr>
          <p:cNvSpPr>
            <a:spLocks noGrp="1"/>
          </p:cNvSpPr>
          <p:nvPr>
            <p:ph type="body" idx="1"/>
          </p:nvPr>
        </p:nvSpPr>
        <p:spPr/>
        <p:txBody>
          <a:bodyPr/>
          <a:lstStyle/>
          <a:p>
            <a:endParaRPr lang="en-IN"/>
          </a:p>
        </p:txBody>
      </p:sp>
      <p:sp>
        <p:nvSpPr>
          <p:cNvPr id="4" name="Date Placeholder 3">
            <a:extLst>
              <a:ext uri="{FF2B5EF4-FFF2-40B4-BE49-F238E27FC236}">
                <a16:creationId xmlns:a16="http://schemas.microsoft.com/office/drawing/2014/main" id="{AFFBBAE3-F1F2-4491-967C-D873B1297D32}"/>
              </a:ext>
            </a:extLst>
          </p:cNvPr>
          <p:cNvSpPr>
            <a:spLocks noGrp="1"/>
          </p:cNvSpPr>
          <p:nvPr>
            <p:ph type="dt" sz="half" idx="10"/>
          </p:nvPr>
        </p:nvSpPr>
        <p:spPr/>
        <p:txBody>
          <a:bodyPr/>
          <a:lstStyle/>
          <a:p>
            <a:r>
              <a:rPr lang="en-US"/>
              <a:t>July, 2021</a:t>
            </a:r>
            <a:endParaRPr lang="en-IN" dirty="0"/>
          </a:p>
        </p:txBody>
      </p:sp>
      <p:sp>
        <p:nvSpPr>
          <p:cNvPr id="5" name="Footer Placeholder 4">
            <a:extLst>
              <a:ext uri="{FF2B5EF4-FFF2-40B4-BE49-F238E27FC236}">
                <a16:creationId xmlns:a16="http://schemas.microsoft.com/office/drawing/2014/main" id="{7571FD4D-37C8-4CEA-B13B-2A4AEB40F4FF}"/>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78F53562-EB66-424C-BD46-3CB5820374B1}"/>
              </a:ext>
            </a:extLst>
          </p:cNvPr>
          <p:cNvSpPr>
            <a:spLocks noGrp="1"/>
          </p:cNvSpPr>
          <p:nvPr>
            <p:ph type="sldNum" sz="quarter" idx="12"/>
          </p:nvPr>
        </p:nvSpPr>
        <p:spPr/>
        <p:txBody>
          <a:bodyPr/>
          <a:lstStyle/>
          <a:p>
            <a:fld id="{5357D538-4E2E-4BA2-952A-CC160CC90BA2}" type="slidenum">
              <a:rPr lang="en-IN" smtClean="0"/>
              <a:t>28</a:t>
            </a:fld>
            <a:endParaRPr lang="en-IN"/>
          </a:p>
        </p:txBody>
      </p:sp>
    </p:spTree>
    <p:extLst>
      <p:ext uri="{BB962C8B-B14F-4D97-AF65-F5344CB8AC3E}">
        <p14:creationId xmlns:p14="http://schemas.microsoft.com/office/powerpoint/2010/main" val="3599633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BB1D5-43D0-40B7-90B7-726A7EAC94F9}"/>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239E842C-31BD-47BA-814D-B6B533D0C935}"/>
              </a:ext>
            </a:extLst>
          </p:cNvPr>
          <p:cNvSpPr>
            <a:spLocks noGrp="1"/>
          </p:cNvSpPr>
          <p:nvPr>
            <p:ph idx="1"/>
          </p:nvPr>
        </p:nvSpPr>
        <p:spPr/>
        <p:txBody>
          <a:bodyPr/>
          <a:lstStyle/>
          <a:p>
            <a:r>
              <a:rPr lang="en-IN" dirty="0">
                <a:hlinkClick r:id="rId2"/>
              </a:rPr>
              <a:t>https://www.kaggle.com/johnoliverjones/naive-bayesian-network-with-7-features/comments</a:t>
            </a:r>
            <a:endParaRPr lang="en-IN" dirty="0"/>
          </a:p>
          <a:p>
            <a:r>
              <a:rPr lang="en-IN" dirty="0">
                <a:hlinkClick r:id="rId3"/>
              </a:rPr>
              <a:t>https://www.kaggle.com/c/porto-seguro-safe-driver-prediction</a:t>
            </a:r>
            <a:endParaRPr lang="en-IN" dirty="0"/>
          </a:p>
          <a:p>
            <a:r>
              <a:rPr lang="en-IN" dirty="0">
                <a:hlinkClick r:id="rId4"/>
              </a:rPr>
              <a:t>https://www.cs.ubc.ca/~murphyk/Teaching/CS540-Fall08/L15DGM.pdf</a:t>
            </a:r>
            <a:endParaRPr lang="en-IN" dirty="0"/>
          </a:p>
          <a:p>
            <a:r>
              <a:rPr lang="en-IN" dirty="0">
                <a:hlinkClick r:id="rId5"/>
              </a:rPr>
              <a:t>https://www.frontiersin.org/articles/10.3389/fneur.2018.00699/full</a:t>
            </a:r>
            <a:endParaRPr lang="en-IN" dirty="0"/>
          </a:p>
        </p:txBody>
      </p:sp>
      <p:sp>
        <p:nvSpPr>
          <p:cNvPr id="4" name="Date Placeholder 3">
            <a:extLst>
              <a:ext uri="{FF2B5EF4-FFF2-40B4-BE49-F238E27FC236}">
                <a16:creationId xmlns:a16="http://schemas.microsoft.com/office/drawing/2014/main" id="{01EB3E5E-F698-4483-8CEB-6F75D1DB743C}"/>
              </a:ext>
            </a:extLst>
          </p:cNvPr>
          <p:cNvSpPr>
            <a:spLocks noGrp="1"/>
          </p:cNvSpPr>
          <p:nvPr>
            <p:ph type="dt" sz="half" idx="10"/>
          </p:nvPr>
        </p:nvSpPr>
        <p:spPr/>
        <p:txBody>
          <a:bodyPr/>
          <a:lstStyle/>
          <a:p>
            <a:r>
              <a:rPr lang="en-US"/>
              <a:t>July, 2021</a:t>
            </a:r>
            <a:endParaRPr lang="en-IN" dirty="0"/>
          </a:p>
        </p:txBody>
      </p:sp>
      <p:sp>
        <p:nvSpPr>
          <p:cNvPr id="5" name="Footer Placeholder 4">
            <a:extLst>
              <a:ext uri="{FF2B5EF4-FFF2-40B4-BE49-F238E27FC236}">
                <a16:creationId xmlns:a16="http://schemas.microsoft.com/office/drawing/2014/main" id="{C9A4A7E2-AD35-4B87-A4DA-4952F20EA24B}"/>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171F18B1-5947-413F-A00D-BE9D08C63889}"/>
              </a:ext>
            </a:extLst>
          </p:cNvPr>
          <p:cNvSpPr>
            <a:spLocks noGrp="1"/>
          </p:cNvSpPr>
          <p:nvPr>
            <p:ph type="sldNum" sz="quarter" idx="12"/>
          </p:nvPr>
        </p:nvSpPr>
        <p:spPr/>
        <p:txBody>
          <a:bodyPr/>
          <a:lstStyle/>
          <a:p>
            <a:fld id="{5357D538-4E2E-4BA2-952A-CC160CC90BA2}" type="slidenum">
              <a:rPr lang="en-IN" smtClean="0"/>
              <a:t>29</a:t>
            </a:fld>
            <a:endParaRPr lang="en-IN"/>
          </a:p>
        </p:txBody>
      </p:sp>
    </p:spTree>
    <p:extLst>
      <p:ext uri="{BB962C8B-B14F-4D97-AF65-F5344CB8AC3E}">
        <p14:creationId xmlns:p14="http://schemas.microsoft.com/office/powerpoint/2010/main" val="112003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F424-6E67-4967-9ECA-C81CF0F3F129}"/>
              </a:ext>
            </a:extLst>
          </p:cNvPr>
          <p:cNvSpPr>
            <a:spLocks noGrp="1"/>
          </p:cNvSpPr>
          <p:nvPr>
            <p:ph type="title"/>
          </p:nvPr>
        </p:nvSpPr>
        <p:spPr/>
        <p:txBody>
          <a:bodyPr/>
          <a:lstStyle/>
          <a:p>
            <a:r>
              <a:rPr lang="en-US" dirty="0"/>
              <a:t>Conditional Independence and Bayes Theorem</a:t>
            </a:r>
            <a:endParaRPr lang="en-IN" dirty="0"/>
          </a:p>
        </p:txBody>
      </p:sp>
      <p:sp>
        <p:nvSpPr>
          <p:cNvPr id="3" name="Text Placeholder 2">
            <a:extLst>
              <a:ext uri="{FF2B5EF4-FFF2-40B4-BE49-F238E27FC236}">
                <a16:creationId xmlns:a16="http://schemas.microsoft.com/office/drawing/2014/main" id="{F9C73917-3AA8-4A62-A88D-61D1936F8E37}"/>
              </a:ext>
            </a:extLst>
          </p:cNvPr>
          <p:cNvSpPr>
            <a:spLocks noGrp="1"/>
          </p:cNvSpPr>
          <p:nvPr>
            <p:ph type="body" idx="1"/>
          </p:nvPr>
        </p:nvSpPr>
        <p:spPr/>
        <p:txBody>
          <a:bodyPr/>
          <a:lstStyle/>
          <a:p>
            <a:endParaRPr lang="en-IN"/>
          </a:p>
        </p:txBody>
      </p:sp>
      <p:sp>
        <p:nvSpPr>
          <p:cNvPr id="4" name="Date Placeholder 3">
            <a:extLst>
              <a:ext uri="{FF2B5EF4-FFF2-40B4-BE49-F238E27FC236}">
                <a16:creationId xmlns:a16="http://schemas.microsoft.com/office/drawing/2014/main" id="{203A7B5B-BF76-4AA2-BE85-44D5F233930D}"/>
              </a:ext>
            </a:extLst>
          </p:cNvPr>
          <p:cNvSpPr>
            <a:spLocks noGrp="1"/>
          </p:cNvSpPr>
          <p:nvPr>
            <p:ph type="dt" sz="half" idx="10"/>
          </p:nvPr>
        </p:nvSpPr>
        <p:spPr/>
        <p:txBody>
          <a:bodyPr/>
          <a:lstStyle/>
          <a:p>
            <a:r>
              <a:rPr lang="en-US" dirty="0"/>
              <a:t>July 2021</a:t>
            </a:r>
            <a:endParaRPr lang="en-IN" dirty="0"/>
          </a:p>
        </p:txBody>
      </p:sp>
      <p:sp>
        <p:nvSpPr>
          <p:cNvPr id="5" name="Footer Placeholder 4">
            <a:extLst>
              <a:ext uri="{FF2B5EF4-FFF2-40B4-BE49-F238E27FC236}">
                <a16:creationId xmlns:a16="http://schemas.microsoft.com/office/drawing/2014/main" id="{1A729BFB-9367-49CA-927D-11675D927FB4}"/>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F3124B39-03D5-44B4-ABD3-8DC754A4ABA8}"/>
              </a:ext>
            </a:extLst>
          </p:cNvPr>
          <p:cNvSpPr>
            <a:spLocks noGrp="1"/>
          </p:cNvSpPr>
          <p:nvPr>
            <p:ph type="sldNum" sz="quarter" idx="12"/>
          </p:nvPr>
        </p:nvSpPr>
        <p:spPr/>
        <p:txBody>
          <a:bodyPr/>
          <a:lstStyle/>
          <a:p>
            <a:fld id="{5357D538-4E2E-4BA2-952A-CC160CC90BA2}" type="slidenum">
              <a:rPr lang="en-IN" smtClean="0"/>
              <a:t>3</a:t>
            </a:fld>
            <a:endParaRPr lang="en-IN"/>
          </a:p>
        </p:txBody>
      </p:sp>
    </p:spTree>
    <p:extLst>
      <p:ext uri="{BB962C8B-B14F-4D97-AF65-F5344CB8AC3E}">
        <p14:creationId xmlns:p14="http://schemas.microsoft.com/office/powerpoint/2010/main" val="124979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C4769-F858-432B-9752-1A42D5F730E9}"/>
              </a:ext>
            </a:extLst>
          </p:cNvPr>
          <p:cNvSpPr>
            <a:spLocks noGrp="1"/>
          </p:cNvSpPr>
          <p:nvPr>
            <p:ph type="title"/>
          </p:nvPr>
        </p:nvSpPr>
        <p:spPr/>
        <p:txBody>
          <a:bodyPr/>
          <a:lstStyle/>
          <a:p>
            <a:r>
              <a:rPr lang="en-US" dirty="0"/>
              <a:t>Thank You</a:t>
            </a:r>
            <a:endParaRPr lang="en-IN" dirty="0"/>
          </a:p>
        </p:txBody>
      </p:sp>
      <p:sp>
        <p:nvSpPr>
          <p:cNvPr id="3" name="Text Placeholder 2">
            <a:extLst>
              <a:ext uri="{FF2B5EF4-FFF2-40B4-BE49-F238E27FC236}">
                <a16:creationId xmlns:a16="http://schemas.microsoft.com/office/drawing/2014/main" id="{C4AF3589-398B-4B32-AE0B-7EDFC2049DD5}"/>
              </a:ext>
            </a:extLst>
          </p:cNvPr>
          <p:cNvSpPr>
            <a:spLocks noGrp="1"/>
          </p:cNvSpPr>
          <p:nvPr>
            <p:ph type="body" idx="1"/>
          </p:nvPr>
        </p:nvSpPr>
        <p:spPr/>
        <p:txBody>
          <a:bodyPr/>
          <a:lstStyle/>
          <a:p>
            <a:pPr algn="ctr"/>
            <a:endParaRPr lang="en-US" dirty="0"/>
          </a:p>
          <a:p>
            <a:pPr algn="ctr"/>
            <a:r>
              <a:rPr lang="en-US" dirty="0"/>
              <a:t>Questions/ Queries? Do reach out to me!</a:t>
            </a:r>
            <a:endParaRPr lang="en-IN" dirty="0"/>
          </a:p>
        </p:txBody>
      </p:sp>
      <p:sp>
        <p:nvSpPr>
          <p:cNvPr id="4" name="Date Placeholder 3">
            <a:extLst>
              <a:ext uri="{FF2B5EF4-FFF2-40B4-BE49-F238E27FC236}">
                <a16:creationId xmlns:a16="http://schemas.microsoft.com/office/drawing/2014/main" id="{64D864A3-6CAE-44D3-9126-384FBA2CA33D}"/>
              </a:ext>
            </a:extLst>
          </p:cNvPr>
          <p:cNvSpPr>
            <a:spLocks noGrp="1"/>
          </p:cNvSpPr>
          <p:nvPr>
            <p:ph type="dt" sz="half" idx="10"/>
          </p:nvPr>
        </p:nvSpPr>
        <p:spPr/>
        <p:txBody>
          <a:bodyPr/>
          <a:lstStyle/>
          <a:p>
            <a:r>
              <a:rPr lang="en-US"/>
              <a:t>July, 2021</a:t>
            </a:r>
            <a:endParaRPr lang="en-IN" dirty="0"/>
          </a:p>
        </p:txBody>
      </p:sp>
      <p:sp>
        <p:nvSpPr>
          <p:cNvPr id="5" name="Footer Placeholder 4">
            <a:extLst>
              <a:ext uri="{FF2B5EF4-FFF2-40B4-BE49-F238E27FC236}">
                <a16:creationId xmlns:a16="http://schemas.microsoft.com/office/drawing/2014/main" id="{06D8AB50-3562-4197-B8E8-C239EC5888D9}"/>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32BED513-2ED8-4C57-9194-8170147C8CD0}"/>
              </a:ext>
            </a:extLst>
          </p:cNvPr>
          <p:cNvSpPr>
            <a:spLocks noGrp="1"/>
          </p:cNvSpPr>
          <p:nvPr>
            <p:ph type="sldNum" sz="quarter" idx="12"/>
          </p:nvPr>
        </p:nvSpPr>
        <p:spPr/>
        <p:txBody>
          <a:bodyPr/>
          <a:lstStyle/>
          <a:p>
            <a:fld id="{5357D538-4E2E-4BA2-952A-CC160CC90BA2}" type="slidenum">
              <a:rPr lang="en-IN" smtClean="0"/>
              <a:t>30</a:t>
            </a:fld>
            <a:endParaRPr lang="en-IN"/>
          </a:p>
        </p:txBody>
      </p:sp>
    </p:spTree>
    <p:extLst>
      <p:ext uri="{BB962C8B-B14F-4D97-AF65-F5344CB8AC3E}">
        <p14:creationId xmlns:p14="http://schemas.microsoft.com/office/powerpoint/2010/main" val="1933500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80DDE-FF5F-4F59-8248-7C0CA91CFA7D}"/>
              </a:ext>
            </a:extLst>
          </p:cNvPr>
          <p:cNvSpPr>
            <a:spLocks noGrp="1"/>
          </p:cNvSpPr>
          <p:nvPr>
            <p:ph type="title"/>
          </p:nvPr>
        </p:nvSpPr>
        <p:spPr/>
        <p:txBody>
          <a:bodyPr/>
          <a:lstStyle/>
          <a:p>
            <a:r>
              <a:rPr lang="en-US" dirty="0"/>
              <a:t>Axioms of Probability Theorem: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0BC11B-C255-468C-9C92-F47E2DDC1529}"/>
                  </a:ext>
                </a:extLst>
              </p:cNvPr>
              <p:cNvSpPr>
                <a:spLocks noGrp="1"/>
              </p:cNvSpPr>
              <p:nvPr>
                <p:ph idx="1"/>
              </p:nvPr>
            </p:nvSpPr>
            <p:spPr/>
            <p:txBody>
              <a:bodyPr>
                <a:normAutofit lnSpcReduction="10000"/>
              </a:bodyPr>
              <a:lstStyle/>
              <a:p>
                <a:r>
                  <a:rPr lang="en-US" dirty="0"/>
                  <a:t>For an event A, the probability of occurrence of that event A will be greater than or equal to zero.</a:t>
                </a:r>
              </a:p>
              <a:p>
                <a:pPr marL="0" indent="0" algn="ctr">
                  <a:buNone/>
                </a:pPr>
                <a14:m>
                  <m:oMathPara xmlns:m="http://schemas.openxmlformats.org/officeDocument/2006/math">
                    <m:oMathParaPr>
                      <m:jc m:val="centerGroup"/>
                    </m:oMathParaPr>
                    <m:oMath xmlns:m="http://schemas.openxmlformats.org/officeDocument/2006/math">
                      <m:r>
                        <a:rPr lang="en-IN" i="1" dirty="0" smtClean="0">
                          <a:latin typeface="Cambria Math" panose="02040503050406030204" pitchFamily="18" charset="0"/>
                        </a:rPr>
                        <m:t>𝑝</m:t>
                      </m:r>
                      <m:d>
                        <m:dPr>
                          <m:ctrlPr>
                            <a:rPr lang="en-IN" i="1" dirty="0">
                              <a:solidFill>
                                <a:srgbClr val="836967"/>
                              </a:solidFill>
                              <a:latin typeface="Cambria Math" panose="02040503050406030204" pitchFamily="18" charset="0"/>
                            </a:rPr>
                          </m:ctrlPr>
                        </m:dPr>
                        <m:e>
                          <m:r>
                            <a:rPr lang="en-IN" i="1" dirty="0">
                              <a:latin typeface="Cambria Math" panose="02040503050406030204" pitchFamily="18" charset="0"/>
                            </a:rPr>
                            <m:t>𝐴</m:t>
                          </m:r>
                        </m:e>
                      </m:d>
                      <m:r>
                        <a:rPr lang="en-IN" i="0" dirty="0">
                          <a:latin typeface="Cambria Math" panose="02040503050406030204" pitchFamily="18" charset="0"/>
                        </a:rPr>
                        <m:t>≥0</m:t>
                      </m:r>
                    </m:oMath>
                  </m:oMathPara>
                </a14:m>
                <a:endParaRPr lang="en-US" dirty="0"/>
              </a:p>
              <a:p>
                <a:pPr marL="0" indent="0" algn="ctr">
                  <a:buNone/>
                </a:pPr>
                <a:endParaRPr lang="en-US" dirty="0"/>
              </a:p>
              <a:p>
                <a:pPr algn="l"/>
                <a:r>
                  <a:rPr kumimoji="0" lang="en-US" altLang="en-US" sz="2800" b="0" i="0" u="none" strike="noStrike" cap="none" normalizeH="0" baseline="0" dirty="0">
                    <a:ln>
                      <a:noFill/>
                    </a:ln>
                    <a:solidFill>
                      <a:srgbClr val="292929"/>
                    </a:solidFill>
                    <a:effectLst/>
                    <a:latin typeface="charter"/>
                  </a:rPr>
                  <a:t>If there are disjoint events in a sample space, then the union of all events is the summation of individual probabilities.</a:t>
                </a:r>
              </a:p>
              <a:p>
                <a:pPr marL="0" indent="0" algn="ctr">
                  <a:buNone/>
                </a:pPr>
                <a14:m>
                  <m:oMathPara xmlns:m="http://schemas.openxmlformats.org/officeDocument/2006/math">
                    <m:oMathParaPr>
                      <m:jc m:val="centerGroup"/>
                    </m:oMathParaPr>
                    <m:oMath xmlns:m="http://schemas.openxmlformats.org/officeDocument/2006/math">
                      <m:r>
                        <a:rPr kumimoji="0" lang="en-IN" altLang="en-US" sz="2800" b="0" i="0" u="none" strike="noStrike" cap="none" normalizeH="0" baseline="0" dirty="0" smtClean="0">
                          <a:ln>
                            <a:noFill/>
                          </a:ln>
                          <a:solidFill>
                            <a:srgbClr val="292929"/>
                          </a:solidFill>
                          <a:effectLst/>
                          <a:latin typeface="Cambria Math" panose="02040503050406030204" pitchFamily="18" charset="0"/>
                        </a:rPr>
                        <m:t>𝑃</m:t>
                      </m:r>
                      <m:d>
                        <m:dPr>
                          <m:ctrlPr>
                            <a:rPr kumimoji="0" lang="en-IN" altLang="en-US" sz="2800" b="0" i="1" u="none" strike="noStrike" cap="none" normalizeH="0" baseline="0" dirty="0" smtClean="0">
                              <a:ln>
                                <a:noFill/>
                              </a:ln>
                              <a:solidFill>
                                <a:srgbClr val="292929"/>
                              </a:solidFill>
                              <a:effectLst/>
                              <a:latin typeface="Cambria Math" panose="02040503050406030204" pitchFamily="18" charset="0"/>
                            </a:rPr>
                          </m:ctrlPr>
                        </m:dPr>
                        <m:e>
                          <m:nary>
                            <m:naryPr>
                              <m:chr m:val="⋃"/>
                              <m:grow m:val="on"/>
                              <m:subHide m:val="on"/>
                              <m:supHide m:val="on"/>
                              <m:ctrlPr>
                                <a:rPr kumimoji="0" lang="en-IN" altLang="en-US" sz="2800" b="0" i="1" u="none" strike="noStrike" cap="none" normalizeH="0" baseline="0" dirty="0" smtClean="0">
                                  <a:ln>
                                    <a:noFill/>
                                  </a:ln>
                                  <a:solidFill>
                                    <a:srgbClr val="292929"/>
                                  </a:solidFill>
                                  <a:effectLst/>
                                  <a:latin typeface="Cambria Math" panose="02040503050406030204" pitchFamily="18" charset="0"/>
                                </a:rPr>
                              </m:ctrlPr>
                            </m:naryPr>
                            <m:sub/>
                            <m:sup/>
                            <m:e>
                              <m:sSub>
                                <m:sSubPr>
                                  <m:ctrlPr>
                                    <a:rPr kumimoji="0" lang="en-IN" altLang="en-US" sz="2800" b="0" i="1" u="none" strike="noStrike" cap="none" normalizeH="0" baseline="0" dirty="0" smtClean="0">
                                      <a:ln>
                                        <a:noFill/>
                                      </a:ln>
                                      <a:solidFill>
                                        <a:srgbClr val="292929"/>
                                      </a:solidFill>
                                      <a:effectLst/>
                                      <a:latin typeface="Cambria Math" panose="02040503050406030204" pitchFamily="18" charset="0"/>
                                    </a:rPr>
                                  </m:ctrlPr>
                                </m:sSubPr>
                                <m:e>
                                  <m:r>
                                    <a:rPr kumimoji="0" lang="en-IN" altLang="en-US" sz="2800" b="0" i="0" u="none" strike="noStrike" cap="none" normalizeH="0" baseline="0" dirty="0" smtClean="0">
                                      <a:ln>
                                        <a:noFill/>
                                      </a:ln>
                                      <a:solidFill>
                                        <a:srgbClr val="292929"/>
                                      </a:solidFill>
                                      <a:effectLst/>
                                      <a:latin typeface="Cambria Math" panose="02040503050406030204" pitchFamily="18" charset="0"/>
                                    </a:rPr>
                                    <m:t>𝐴</m:t>
                                  </m:r>
                                </m:e>
                                <m:sub>
                                  <m:r>
                                    <a:rPr kumimoji="0" lang="en-IN" altLang="en-US" sz="2800" b="0" i="0" u="none" strike="noStrike" cap="none" normalizeH="0" baseline="0" dirty="0" smtClean="0">
                                      <a:ln>
                                        <a:noFill/>
                                      </a:ln>
                                      <a:solidFill>
                                        <a:srgbClr val="292929"/>
                                      </a:solidFill>
                                      <a:effectLst/>
                                      <a:latin typeface="Cambria Math" panose="02040503050406030204" pitchFamily="18" charset="0"/>
                                    </a:rPr>
                                    <m:t>𝑖</m:t>
                                  </m:r>
                                </m:sub>
                              </m:sSub>
                            </m:e>
                          </m:nary>
                        </m:e>
                      </m:d>
                      <m:r>
                        <a:rPr kumimoji="0" lang="en-IN" altLang="en-US" sz="2800" b="0" i="0" u="none" strike="noStrike" cap="none" normalizeH="0" baseline="0" dirty="0" smtClean="0">
                          <a:ln>
                            <a:noFill/>
                          </a:ln>
                          <a:solidFill>
                            <a:srgbClr val="292929"/>
                          </a:solidFill>
                          <a:effectLst/>
                          <a:latin typeface="Cambria Math" panose="02040503050406030204" pitchFamily="18" charset="0"/>
                        </a:rPr>
                        <m:t>=</m:t>
                      </m:r>
                      <m:nary>
                        <m:naryPr>
                          <m:chr m:val="∑"/>
                          <m:limLoc m:val="undOvr"/>
                          <m:grow m:val="on"/>
                          <m:supHide m:val="on"/>
                          <m:ctrlPr>
                            <a:rPr kumimoji="0" lang="en-IN" altLang="en-US" sz="2800" b="0" i="1" u="none" strike="noStrike" cap="none" normalizeH="0" baseline="0" dirty="0" smtClean="0">
                              <a:ln>
                                <a:noFill/>
                              </a:ln>
                              <a:solidFill>
                                <a:srgbClr val="292929"/>
                              </a:solidFill>
                              <a:effectLst/>
                              <a:latin typeface="Cambria Math" panose="02040503050406030204" pitchFamily="18" charset="0"/>
                            </a:rPr>
                          </m:ctrlPr>
                        </m:naryPr>
                        <m:sub>
                          <m:r>
                            <a:rPr kumimoji="0" lang="en-IN" altLang="en-US" sz="2800" b="0" i="0" u="none" strike="noStrike" cap="none" normalizeH="0" baseline="0" dirty="0" smtClean="0">
                              <a:ln>
                                <a:noFill/>
                              </a:ln>
                              <a:solidFill>
                                <a:srgbClr val="292929"/>
                              </a:solidFill>
                              <a:effectLst/>
                              <a:latin typeface="Cambria Math" panose="02040503050406030204" pitchFamily="18" charset="0"/>
                            </a:rPr>
                            <m:t>𝑖</m:t>
                          </m:r>
                        </m:sub>
                        <m:sup/>
                        <m:e>
                          <m:r>
                            <a:rPr kumimoji="0" lang="en-IN" altLang="en-US" sz="2800" b="0" i="0" u="none" strike="noStrike" cap="none" normalizeH="0" baseline="0" dirty="0" smtClean="0">
                              <a:ln>
                                <a:noFill/>
                              </a:ln>
                              <a:solidFill>
                                <a:srgbClr val="292929"/>
                              </a:solidFill>
                              <a:effectLst/>
                              <a:latin typeface="Cambria Math" panose="02040503050406030204" pitchFamily="18" charset="0"/>
                            </a:rPr>
                            <m:t>𝑃</m:t>
                          </m:r>
                          <m:d>
                            <m:dPr>
                              <m:ctrlPr>
                                <a:rPr kumimoji="0" lang="en-IN" altLang="en-US" sz="2800" b="0" i="1" u="none" strike="noStrike" cap="none" normalizeH="0" baseline="0" dirty="0" smtClean="0">
                                  <a:ln>
                                    <a:noFill/>
                                  </a:ln>
                                  <a:solidFill>
                                    <a:srgbClr val="292929"/>
                                  </a:solidFill>
                                  <a:effectLst/>
                                  <a:latin typeface="Cambria Math" panose="02040503050406030204" pitchFamily="18" charset="0"/>
                                </a:rPr>
                              </m:ctrlPr>
                            </m:dPr>
                            <m:e>
                              <m:sSub>
                                <m:sSubPr>
                                  <m:ctrlPr>
                                    <a:rPr kumimoji="0" lang="en-IN" altLang="en-US" sz="2800" b="0" i="1" u="none" strike="noStrike" cap="none" normalizeH="0" baseline="0" dirty="0" smtClean="0">
                                      <a:ln>
                                        <a:noFill/>
                                      </a:ln>
                                      <a:solidFill>
                                        <a:srgbClr val="292929"/>
                                      </a:solidFill>
                                      <a:effectLst/>
                                      <a:latin typeface="Cambria Math" panose="02040503050406030204" pitchFamily="18" charset="0"/>
                                    </a:rPr>
                                  </m:ctrlPr>
                                </m:sSubPr>
                                <m:e>
                                  <m:r>
                                    <a:rPr kumimoji="0" lang="en-IN" altLang="en-US" sz="2800" b="0" i="0" u="none" strike="noStrike" cap="none" normalizeH="0" baseline="0" dirty="0" smtClean="0">
                                      <a:ln>
                                        <a:noFill/>
                                      </a:ln>
                                      <a:solidFill>
                                        <a:srgbClr val="292929"/>
                                      </a:solidFill>
                                      <a:effectLst/>
                                      <a:latin typeface="Cambria Math" panose="02040503050406030204" pitchFamily="18" charset="0"/>
                                    </a:rPr>
                                    <m:t>𝐴</m:t>
                                  </m:r>
                                </m:e>
                                <m:sub>
                                  <m:r>
                                    <a:rPr kumimoji="0" lang="en-IN" altLang="en-US" sz="2800" b="0" i="0" u="none" strike="noStrike" cap="none" normalizeH="0" baseline="0" dirty="0" smtClean="0">
                                      <a:ln>
                                        <a:noFill/>
                                      </a:ln>
                                      <a:solidFill>
                                        <a:srgbClr val="292929"/>
                                      </a:solidFill>
                                      <a:effectLst/>
                                      <a:latin typeface="Cambria Math" panose="02040503050406030204" pitchFamily="18" charset="0"/>
                                    </a:rPr>
                                    <m:t>𝑖</m:t>
                                  </m:r>
                                </m:sub>
                              </m:sSub>
                            </m:e>
                          </m:d>
                        </m:e>
                      </m:nary>
                    </m:oMath>
                  </m:oMathPara>
                </a14:m>
                <a:endParaRPr lang="en-US" altLang="en-US" dirty="0">
                  <a:solidFill>
                    <a:srgbClr val="292929"/>
                  </a:solidFill>
                  <a:latin typeface="charter"/>
                </a:endParaRPr>
              </a:p>
              <a:p>
                <a:pPr algn="l"/>
                <a:endParaRPr lang="en-US" b="0" i="0" dirty="0">
                  <a:solidFill>
                    <a:srgbClr val="292929"/>
                  </a:solidFill>
                  <a:effectLst/>
                  <a:latin typeface="charter"/>
                </a:endParaRPr>
              </a:p>
              <a:p>
                <a:pPr algn="l"/>
                <a:r>
                  <a:rPr lang="en-US" b="0" i="0" dirty="0">
                    <a:solidFill>
                      <a:srgbClr val="292929"/>
                    </a:solidFill>
                    <a:effectLst/>
                    <a:latin typeface="charter"/>
                  </a:rPr>
                  <a:t>In case of an event involving the universal set has the probability of 1.</a:t>
                </a:r>
                <a:endParaRPr kumimoji="0" lang="en-IN" altLang="en-US" sz="2800" b="0" i="0" u="none" strike="noStrike" cap="none" normalizeH="0" baseline="0" dirty="0">
                  <a:ln>
                    <a:noFill/>
                  </a:ln>
                  <a:solidFill>
                    <a:srgbClr val="292929"/>
                  </a:solidFill>
                  <a:effectLst/>
                  <a:latin typeface="charter"/>
                </a:endParaRPr>
              </a:p>
            </p:txBody>
          </p:sp>
        </mc:Choice>
        <mc:Fallback xmlns="">
          <p:sp>
            <p:nvSpPr>
              <p:cNvPr id="3" name="Content Placeholder 2">
                <a:extLst>
                  <a:ext uri="{FF2B5EF4-FFF2-40B4-BE49-F238E27FC236}">
                    <a16:creationId xmlns:a16="http://schemas.microsoft.com/office/drawing/2014/main" id="{850BC11B-C255-468C-9C92-F47E2DDC1529}"/>
                  </a:ext>
                </a:extLst>
              </p:cNvPr>
              <p:cNvSpPr>
                <a:spLocks noGrp="1" noRot="1" noChangeAspect="1" noMove="1" noResize="1" noEditPoints="1" noAdjustHandles="1" noChangeArrowheads="1" noChangeShapeType="1" noTextEdit="1"/>
              </p:cNvSpPr>
              <p:nvPr>
                <p:ph idx="1"/>
              </p:nvPr>
            </p:nvSpPr>
            <p:spPr>
              <a:blipFill>
                <a:blip r:embed="rId2"/>
                <a:stretch>
                  <a:fillRect l="-1337" t="-3557" r="-1216" b="-1976"/>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20325D4A-4B2D-4B7B-B056-35CF748C5EDF}"/>
              </a:ext>
            </a:extLst>
          </p:cNvPr>
          <p:cNvSpPr>
            <a:spLocks noGrp="1"/>
          </p:cNvSpPr>
          <p:nvPr>
            <p:ph type="dt" sz="half" idx="10"/>
          </p:nvPr>
        </p:nvSpPr>
        <p:spPr/>
        <p:txBody>
          <a:bodyPr/>
          <a:lstStyle/>
          <a:p>
            <a:r>
              <a:rPr lang="en-US" dirty="0"/>
              <a:t>July 2021</a:t>
            </a:r>
            <a:endParaRPr lang="en-IN" dirty="0"/>
          </a:p>
        </p:txBody>
      </p:sp>
      <p:sp>
        <p:nvSpPr>
          <p:cNvPr id="5" name="Footer Placeholder 4">
            <a:extLst>
              <a:ext uri="{FF2B5EF4-FFF2-40B4-BE49-F238E27FC236}">
                <a16:creationId xmlns:a16="http://schemas.microsoft.com/office/drawing/2014/main" id="{FF16B479-8008-4527-9F0B-9A00F19CC060}"/>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4516B02B-365C-4C56-82C3-896D92934E12}"/>
              </a:ext>
            </a:extLst>
          </p:cNvPr>
          <p:cNvSpPr>
            <a:spLocks noGrp="1"/>
          </p:cNvSpPr>
          <p:nvPr>
            <p:ph type="sldNum" sz="quarter" idx="12"/>
          </p:nvPr>
        </p:nvSpPr>
        <p:spPr/>
        <p:txBody>
          <a:bodyPr/>
          <a:lstStyle/>
          <a:p>
            <a:fld id="{5357D538-4E2E-4BA2-952A-CC160CC90BA2}" type="slidenum">
              <a:rPr lang="en-IN" smtClean="0"/>
              <a:t>4</a:t>
            </a:fld>
            <a:endParaRPr lang="en-IN"/>
          </a:p>
        </p:txBody>
      </p:sp>
      <p:sp>
        <p:nvSpPr>
          <p:cNvPr id="9" name="Rectangle 6">
            <a:extLst>
              <a:ext uri="{FF2B5EF4-FFF2-40B4-BE49-F238E27FC236}">
                <a16:creationId xmlns:a16="http://schemas.microsoft.com/office/drawing/2014/main" id="{AA07D8D3-5470-4D3C-B5D6-637A09F4B3BA}"/>
              </a:ext>
            </a:extLst>
          </p:cNvPr>
          <p:cNvSpPr>
            <a:spLocks noChangeArrowheads="1"/>
          </p:cNvSpPr>
          <p:nvPr/>
        </p:nvSpPr>
        <p:spPr bwMode="auto">
          <a:xfrm>
            <a:off x="0" y="-456203"/>
            <a:ext cx="2518638" cy="136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7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076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CDB39-C608-49FC-9498-99314C8A7085}"/>
              </a:ext>
            </a:extLst>
          </p:cNvPr>
          <p:cNvSpPr>
            <a:spLocks noGrp="1"/>
          </p:cNvSpPr>
          <p:nvPr>
            <p:ph type="title"/>
          </p:nvPr>
        </p:nvSpPr>
        <p:spPr/>
        <p:txBody>
          <a:bodyPr/>
          <a:lstStyle/>
          <a:p>
            <a:r>
              <a:rPr lang="en-US" dirty="0"/>
              <a:t>Important Concepts of Probability Theory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98BD9D-D7FD-4509-A7E4-2911EFCDD3C0}"/>
                  </a:ext>
                </a:extLst>
              </p:cNvPr>
              <p:cNvSpPr>
                <a:spLocks noGrp="1"/>
              </p:cNvSpPr>
              <p:nvPr>
                <p:ph idx="1"/>
              </p:nvPr>
            </p:nvSpPr>
            <p:spPr/>
            <p:txBody>
              <a:bodyPr/>
              <a:lstStyle/>
              <a:p>
                <a:r>
                  <a:rPr lang="en-US" b="1" dirty="0"/>
                  <a:t>Random Variable: </a:t>
                </a:r>
                <a:r>
                  <a:rPr lang="en-US" dirty="0"/>
                  <a:t>A random variable is a measurable function which maps each outcome of the sample space to a Real value.</a:t>
                </a:r>
              </a:p>
              <a:p>
                <a:r>
                  <a:rPr lang="en-US" b="1" dirty="0"/>
                  <a:t>Joint Probability Distribution: </a:t>
                </a:r>
                <a:r>
                  <a:rPr lang="en-US" dirty="0"/>
                  <a:t>It finds the probability of many events occurring together by treating each event as a random variable. </a:t>
                </a:r>
                <a:r>
                  <a:rPr lang="en-US" dirty="0" err="1"/>
                  <a:t>Eg</a:t>
                </a:r>
                <a:r>
                  <a:rPr lang="en-US" dirty="0"/>
                  <a:t>, for 3 events X</a:t>
                </a:r>
                <a:r>
                  <a:rPr lang="en-US" sz="1800" dirty="0"/>
                  <a:t>1</a:t>
                </a:r>
                <a:r>
                  <a:rPr lang="en-US" dirty="0"/>
                  <a:t>, X</a:t>
                </a:r>
                <a:r>
                  <a:rPr lang="en-US" sz="1800" dirty="0"/>
                  <a:t>2</a:t>
                </a:r>
                <a:r>
                  <a:rPr lang="en-US" dirty="0"/>
                  <a:t>, X</a:t>
                </a:r>
                <a:r>
                  <a:rPr lang="en-US" sz="1400" dirty="0"/>
                  <a:t>3</a:t>
                </a:r>
                <a:r>
                  <a:rPr lang="en-US" dirty="0"/>
                  <a:t>, Joint distribution is denoted by P(X</a:t>
                </a:r>
                <a:r>
                  <a:rPr lang="en-US" sz="1800" dirty="0"/>
                  <a:t>1</a:t>
                </a:r>
                <a:r>
                  <a:rPr lang="en-US" dirty="0"/>
                  <a:t>, X</a:t>
                </a:r>
                <a:r>
                  <a:rPr lang="en-US" sz="1800" dirty="0"/>
                  <a:t>2</a:t>
                </a:r>
                <a:r>
                  <a:rPr lang="en-US" dirty="0"/>
                  <a:t>, X</a:t>
                </a:r>
                <a:r>
                  <a:rPr lang="en-US" sz="1400" dirty="0"/>
                  <a:t>3</a:t>
                </a:r>
                <a:r>
                  <a:rPr lang="en-US" dirty="0"/>
                  <a:t>).</a:t>
                </a:r>
              </a:p>
              <a:p>
                <a:r>
                  <a:rPr lang="en-US" b="1" dirty="0"/>
                  <a:t>Marginal Probability Distribution: </a:t>
                </a:r>
                <a:r>
                  <a:rPr lang="en-US" dirty="0"/>
                  <a:t>Let X</a:t>
                </a:r>
                <a:r>
                  <a:rPr lang="en-US" sz="1800" dirty="0"/>
                  <a:t>1</a:t>
                </a:r>
                <a:r>
                  <a:rPr lang="en-US" dirty="0"/>
                  <a:t>, X</a:t>
                </a:r>
                <a:r>
                  <a:rPr lang="en-US" sz="1800" dirty="0"/>
                  <a:t>2</a:t>
                </a:r>
                <a:r>
                  <a:rPr lang="en-US" dirty="0"/>
                  <a:t>, X</a:t>
                </a:r>
                <a:r>
                  <a:rPr lang="en-US" sz="1400" dirty="0"/>
                  <a:t>3 </a:t>
                </a:r>
                <a:r>
                  <a:rPr lang="en-US" dirty="0"/>
                  <a:t>be 3 random variables. Then the marginal distribution is:</a:t>
                </a:r>
              </a:p>
              <a:p>
                <a:pPr marL="0" indent="0" algn="ctr">
                  <a:buNone/>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𝑃</m:t>
                      </m:r>
                      <m:d>
                        <m:dPr>
                          <m:ctrlPr>
                            <a:rPr lang="en-US" b="1" i="1" dirty="0" smtClean="0">
                              <a:solidFill>
                                <a:srgbClr val="836967"/>
                              </a:solidFill>
                              <a:latin typeface="Cambria Math" panose="02040503050406030204" pitchFamily="18" charset="0"/>
                            </a:rPr>
                          </m:ctrlPr>
                        </m:dPr>
                        <m:e>
                          <m:sSub>
                            <m:sSubPr>
                              <m:ctrlPr>
                                <a:rPr lang="en-US" b="1" i="1" dirty="0" smtClean="0">
                                  <a:solidFill>
                                    <a:srgbClr val="836967"/>
                                  </a:solidFill>
                                  <a:latin typeface="Cambria Math" panose="02040503050406030204" pitchFamily="18" charset="0"/>
                                </a:rPr>
                              </m:ctrlPr>
                            </m:sSubPr>
                            <m:e>
                              <m:r>
                                <a:rPr lang="en-US" b="1" i="1" dirty="0" smtClean="0">
                                  <a:latin typeface="Cambria Math" panose="02040503050406030204" pitchFamily="18" charset="0"/>
                                </a:rPr>
                                <m:t>𝑥</m:t>
                              </m:r>
                            </m:e>
                            <m:sub>
                              <m:r>
                                <a:rPr lang="en-US" b="1" i="0" dirty="0" smtClean="0">
                                  <a:latin typeface="Cambria Math" panose="02040503050406030204" pitchFamily="18" charset="0"/>
                                </a:rPr>
                                <m:t>1</m:t>
                              </m:r>
                            </m:sub>
                          </m:sSub>
                        </m:e>
                      </m:d>
                      <m:r>
                        <a:rPr lang="en-US" b="1" i="0" dirty="0" smtClean="0">
                          <a:latin typeface="Cambria Math" panose="02040503050406030204" pitchFamily="18" charset="0"/>
                        </a:rPr>
                        <m:t>=</m:t>
                      </m:r>
                      <m:nary>
                        <m:naryPr>
                          <m:chr m:val="∑"/>
                          <m:grow m:val="on"/>
                          <m:subHide m:val="on"/>
                          <m:supHide m:val="on"/>
                          <m:ctrlPr>
                            <a:rPr lang="en-US" b="1" i="1" dirty="0" smtClean="0">
                              <a:latin typeface="Cambria Math" panose="02040503050406030204" pitchFamily="18" charset="0"/>
                            </a:rPr>
                          </m:ctrlPr>
                        </m:naryPr>
                        <m:sub/>
                        <m:sup/>
                        <m:e>
                          <m:sSup>
                            <m:sSupPr>
                              <m:ctrlPr>
                                <a:rPr lang="en-US" b="1" i="1" dirty="0" smtClean="0">
                                  <a:solidFill>
                                    <a:srgbClr val="836967"/>
                                  </a:solidFill>
                                  <a:latin typeface="Cambria Math" panose="02040503050406030204" pitchFamily="18" charset="0"/>
                                </a:rPr>
                              </m:ctrlPr>
                            </m:sSupPr>
                            <m:e>
                              <m:r>
                                <a:rPr lang="en-US" b="1" i="1" dirty="0" smtClean="0">
                                  <a:latin typeface="Cambria Math" panose="02040503050406030204" pitchFamily="18" charset="0"/>
                                </a:rPr>
                                <m:t>𝛴</m:t>
                              </m:r>
                            </m:e>
                            <m:sup>
                              <m:r>
                                <a:rPr lang="en-US" b="1" i="1" dirty="0" smtClean="0">
                                  <a:latin typeface="Cambria Math" panose="02040503050406030204" pitchFamily="18" charset="0"/>
                                </a:rPr>
                                <m:t>𝑝</m:t>
                              </m:r>
                            </m:sup>
                          </m:sSup>
                          <m:d>
                            <m:dPr>
                              <m:ctrlPr>
                                <a:rPr lang="en-US" b="1" i="1" dirty="0" smtClean="0">
                                  <a:solidFill>
                                    <a:srgbClr val="836967"/>
                                  </a:solidFill>
                                  <a:latin typeface="Cambria Math" panose="02040503050406030204" pitchFamily="18" charset="0"/>
                                </a:rPr>
                              </m:ctrlPr>
                            </m:dPr>
                            <m:e>
                              <m:sSub>
                                <m:sSubPr>
                                  <m:ctrlPr>
                                    <a:rPr lang="en-US" b="1" i="1" dirty="0" smtClean="0">
                                      <a:solidFill>
                                        <a:srgbClr val="836967"/>
                                      </a:solidFill>
                                      <a:latin typeface="Cambria Math" panose="02040503050406030204" pitchFamily="18" charset="0"/>
                                    </a:rPr>
                                  </m:ctrlPr>
                                </m:sSubPr>
                                <m:e>
                                  <m:r>
                                    <a:rPr lang="en-US" b="1" i="1" dirty="0" smtClean="0">
                                      <a:latin typeface="Cambria Math" panose="02040503050406030204" pitchFamily="18" charset="0"/>
                                    </a:rPr>
                                    <m:t>𝑥</m:t>
                                  </m:r>
                                </m:e>
                                <m:sub>
                                  <m:r>
                                    <a:rPr lang="en-US" b="1" i="0" dirty="0" smtClean="0">
                                      <a:latin typeface="Cambria Math" panose="02040503050406030204" pitchFamily="18" charset="0"/>
                                    </a:rPr>
                                    <m:t>1</m:t>
                                  </m:r>
                                </m:sub>
                              </m:sSub>
                              <m:r>
                                <a:rPr lang="en-US" b="1" i="0" dirty="0" smtClean="0">
                                  <a:latin typeface="Cambria Math" panose="02040503050406030204" pitchFamily="18" charset="0"/>
                                </a:rPr>
                                <m:t>,</m:t>
                              </m:r>
                              <m:sSub>
                                <m:sSubPr>
                                  <m:ctrlPr>
                                    <a:rPr lang="en-US" b="1" i="1" dirty="0" smtClean="0">
                                      <a:solidFill>
                                        <a:srgbClr val="836967"/>
                                      </a:solidFill>
                                      <a:latin typeface="Cambria Math" panose="02040503050406030204" pitchFamily="18" charset="0"/>
                                    </a:rPr>
                                  </m:ctrlPr>
                                </m:sSubPr>
                                <m:e>
                                  <m:r>
                                    <a:rPr lang="en-US" b="1" i="1" dirty="0" smtClean="0">
                                      <a:latin typeface="Cambria Math" panose="02040503050406030204" pitchFamily="18" charset="0"/>
                                    </a:rPr>
                                    <m:t>𝑥</m:t>
                                  </m:r>
                                </m:e>
                                <m:sub>
                                  <m:r>
                                    <a:rPr lang="en-US" b="1" i="0" dirty="0" smtClean="0">
                                      <a:latin typeface="Cambria Math" panose="02040503050406030204" pitchFamily="18" charset="0"/>
                                    </a:rPr>
                                    <m:t>2</m:t>
                                  </m:r>
                                </m:sub>
                              </m:sSub>
                              <m:r>
                                <a:rPr lang="en-US" b="1" i="0" dirty="0" smtClean="0">
                                  <a:latin typeface="Cambria Math" panose="02040503050406030204" pitchFamily="18" charset="0"/>
                                </a:rPr>
                                <m:t>,</m:t>
                              </m:r>
                              <m:sSub>
                                <m:sSubPr>
                                  <m:ctrlPr>
                                    <a:rPr lang="en-US" b="1" i="1" dirty="0" smtClean="0">
                                      <a:solidFill>
                                        <a:srgbClr val="836967"/>
                                      </a:solidFill>
                                      <a:latin typeface="Cambria Math" panose="02040503050406030204" pitchFamily="18" charset="0"/>
                                    </a:rPr>
                                  </m:ctrlPr>
                                </m:sSubPr>
                                <m:e>
                                  <m:r>
                                    <a:rPr lang="en-US" b="1" i="1" dirty="0" smtClean="0">
                                      <a:latin typeface="Cambria Math" panose="02040503050406030204" pitchFamily="18" charset="0"/>
                                    </a:rPr>
                                    <m:t>𝑥</m:t>
                                  </m:r>
                                </m:e>
                                <m:sub>
                                  <m:r>
                                    <a:rPr lang="en-US" b="1" i="0" dirty="0" smtClean="0">
                                      <a:latin typeface="Cambria Math" panose="02040503050406030204" pitchFamily="18" charset="0"/>
                                    </a:rPr>
                                    <m:t>3</m:t>
                                  </m:r>
                                </m:sub>
                              </m:sSub>
                            </m:e>
                          </m:d>
                        </m:e>
                      </m:nary>
                    </m:oMath>
                  </m:oMathPara>
                </a14:m>
                <a:endParaRPr lang="en-US" b="1" dirty="0"/>
              </a:p>
              <a:p>
                <a:pPr marL="0" indent="0" algn="ctr">
                  <a:buNone/>
                </a:pPr>
                <a:endParaRPr lang="en-IN" b="1" dirty="0"/>
              </a:p>
            </p:txBody>
          </p:sp>
        </mc:Choice>
        <mc:Fallback xmlns="">
          <p:sp>
            <p:nvSpPr>
              <p:cNvPr id="3" name="Content Placeholder 2">
                <a:extLst>
                  <a:ext uri="{FF2B5EF4-FFF2-40B4-BE49-F238E27FC236}">
                    <a16:creationId xmlns:a16="http://schemas.microsoft.com/office/drawing/2014/main" id="{F698BD9D-D7FD-4509-A7E4-2911EFCDD3C0}"/>
                  </a:ext>
                </a:extLst>
              </p:cNvPr>
              <p:cNvSpPr>
                <a:spLocks noGrp="1" noRot="1" noChangeAspect="1" noMove="1" noResize="1" noEditPoints="1" noAdjustHandles="1" noChangeArrowheads="1" noChangeShapeType="1" noTextEdit="1"/>
              </p:cNvSpPr>
              <p:nvPr>
                <p:ph idx="1"/>
              </p:nvPr>
            </p:nvSpPr>
            <p:spPr>
              <a:blipFill>
                <a:blip r:embed="rId2"/>
                <a:stretch>
                  <a:fillRect l="-1337" t="-2899" r="-1216"/>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CA0853CC-42F5-42A8-AB52-E25F56DD23EC}"/>
              </a:ext>
            </a:extLst>
          </p:cNvPr>
          <p:cNvSpPr>
            <a:spLocks noGrp="1"/>
          </p:cNvSpPr>
          <p:nvPr>
            <p:ph type="dt" sz="half" idx="10"/>
          </p:nvPr>
        </p:nvSpPr>
        <p:spPr/>
        <p:txBody>
          <a:bodyPr/>
          <a:lstStyle/>
          <a:p>
            <a:r>
              <a:rPr lang="en-US" dirty="0"/>
              <a:t>July 2021</a:t>
            </a:r>
            <a:endParaRPr lang="en-IN" dirty="0"/>
          </a:p>
        </p:txBody>
      </p:sp>
      <p:sp>
        <p:nvSpPr>
          <p:cNvPr id="5" name="Footer Placeholder 4">
            <a:extLst>
              <a:ext uri="{FF2B5EF4-FFF2-40B4-BE49-F238E27FC236}">
                <a16:creationId xmlns:a16="http://schemas.microsoft.com/office/drawing/2014/main" id="{9BE3D48F-34DB-46F7-AD73-CF32348AE7CD}"/>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7430BB59-4334-4950-8DB6-10FB629C0E4D}"/>
              </a:ext>
            </a:extLst>
          </p:cNvPr>
          <p:cNvSpPr>
            <a:spLocks noGrp="1"/>
          </p:cNvSpPr>
          <p:nvPr>
            <p:ph type="sldNum" sz="quarter" idx="12"/>
          </p:nvPr>
        </p:nvSpPr>
        <p:spPr/>
        <p:txBody>
          <a:bodyPr/>
          <a:lstStyle/>
          <a:p>
            <a:fld id="{5357D538-4E2E-4BA2-952A-CC160CC90BA2}" type="slidenum">
              <a:rPr lang="en-IN" smtClean="0"/>
              <a:t>5</a:t>
            </a:fld>
            <a:endParaRPr lang="en-IN"/>
          </a:p>
        </p:txBody>
      </p:sp>
    </p:spTree>
    <p:extLst>
      <p:ext uri="{BB962C8B-B14F-4D97-AF65-F5344CB8AC3E}">
        <p14:creationId xmlns:p14="http://schemas.microsoft.com/office/powerpoint/2010/main" val="3257443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C5CFF-5D83-4D6F-BB41-AE728DC4284C}"/>
              </a:ext>
            </a:extLst>
          </p:cNvPr>
          <p:cNvSpPr>
            <a:spLocks noGrp="1"/>
          </p:cNvSpPr>
          <p:nvPr>
            <p:ph type="title"/>
          </p:nvPr>
        </p:nvSpPr>
        <p:spPr/>
        <p:txBody>
          <a:bodyPr>
            <a:normAutofit/>
          </a:bodyPr>
          <a:lstStyle/>
          <a:p>
            <a:r>
              <a:rPr lang="en-US" dirty="0"/>
              <a:t>Introduction to Bayes Theorem</a:t>
            </a:r>
            <a:endParaRPr lang="en-IN" dirty="0"/>
          </a:p>
        </p:txBody>
      </p:sp>
      <p:sp>
        <p:nvSpPr>
          <p:cNvPr id="3" name="Content Placeholder 2">
            <a:extLst>
              <a:ext uri="{FF2B5EF4-FFF2-40B4-BE49-F238E27FC236}">
                <a16:creationId xmlns:a16="http://schemas.microsoft.com/office/drawing/2014/main" id="{49C1DCF5-6C32-4142-9B8C-F18F3CB31EA6}"/>
              </a:ext>
            </a:extLst>
          </p:cNvPr>
          <p:cNvSpPr>
            <a:spLocks noGrp="1"/>
          </p:cNvSpPr>
          <p:nvPr>
            <p:ph idx="1"/>
          </p:nvPr>
        </p:nvSpPr>
        <p:spPr/>
        <p:txBody>
          <a:bodyPr>
            <a:normAutofit lnSpcReduction="10000"/>
          </a:bodyPr>
          <a:lstStyle/>
          <a:p>
            <a:r>
              <a:rPr lang="en-US" b="1" dirty="0"/>
              <a:t>Conditional Independence: </a:t>
            </a:r>
            <a:r>
              <a:rPr lang="en-US" dirty="0"/>
              <a:t>We say an event X is conditionally independent of event Y given an event Z denoted as: </a:t>
            </a:r>
          </a:p>
          <a:p>
            <a:pPr marL="0" indent="0" algn="ctr">
              <a:buNone/>
            </a:pPr>
            <a:r>
              <a:rPr lang="en-US" dirty="0"/>
              <a:t>P(X|Y, Z) = P(X|Z).</a:t>
            </a:r>
          </a:p>
          <a:p>
            <a:pPr algn="l"/>
            <a:r>
              <a:rPr lang="en-IN" b="1" dirty="0"/>
              <a:t>Bayes Theorem: </a:t>
            </a:r>
            <a:r>
              <a:rPr lang="en-US" dirty="0"/>
              <a:t>Principled way of calculating a conditional probability without the joint probability.</a:t>
            </a:r>
          </a:p>
          <a:p>
            <a:pPr marL="0" indent="0" algn="l">
              <a:buNone/>
            </a:pPr>
            <a:r>
              <a:rPr lang="en-IN" dirty="0"/>
              <a:t>	In simpler terms, </a:t>
            </a:r>
            <a:r>
              <a:rPr lang="en-US" dirty="0"/>
              <a:t>the result P(A|B) is referred to as the    posterior probability and P(A) is referred to as the prior probability. Sometimes P(B|A) is referred to as the likelihood and P(B) is referred to as the evidence. This allows Bayes Theorem to be restated as:</a:t>
            </a:r>
          </a:p>
          <a:p>
            <a:pPr marL="0" indent="0" algn="ctr">
              <a:buNone/>
            </a:pPr>
            <a:r>
              <a:rPr lang="en-US" dirty="0"/>
              <a:t>Posterior = Likelihood * Prior / Evidence</a:t>
            </a:r>
            <a:endParaRPr lang="en-IN" dirty="0"/>
          </a:p>
        </p:txBody>
      </p:sp>
      <p:sp>
        <p:nvSpPr>
          <p:cNvPr id="4" name="Date Placeholder 3">
            <a:extLst>
              <a:ext uri="{FF2B5EF4-FFF2-40B4-BE49-F238E27FC236}">
                <a16:creationId xmlns:a16="http://schemas.microsoft.com/office/drawing/2014/main" id="{9A093C4A-D390-4B72-B384-79D624FF724F}"/>
              </a:ext>
            </a:extLst>
          </p:cNvPr>
          <p:cNvSpPr>
            <a:spLocks noGrp="1"/>
          </p:cNvSpPr>
          <p:nvPr>
            <p:ph type="dt" sz="half" idx="10"/>
          </p:nvPr>
        </p:nvSpPr>
        <p:spPr/>
        <p:txBody>
          <a:bodyPr/>
          <a:lstStyle/>
          <a:p>
            <a:r>
              <a:rPr lang="en-US" dirty="0"/>
              <a:t>July 2021</a:t>
            </a:r>
            <a:endParaRPr lang="en-IN" dirty="0"/>
          </a:p>
        </p:txBody>
      </p:sp>
      <p:sp>
        <p:nvSpPr>
          <p:cNvPr id="5" name="Footer Placeholder 4">
            <a:extLst>
              <a:ext uri="{FF2B5EF4-FFF2-40B4-BE49-F238E27FC236}">
                <a16:creationId xmlns:a16="http://schemas.microsoft.com/office/drawing/2014/main" id="{C0339D3C-BA0D-42B6-BF42-8360B091C6CF}"/>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5B6BF322-827B-445B-A65B-DC0F450420F7}"/>
              </a:ext>
            </a:extLst>
          </p:cNvPr>
          <p:cNvSpPr>
            <a:spLocks noGrp="1"/>
          </p:cNvSpPr>
          <p:nvPr>
            <p:ph type="sldNum" sz="quarter" idx="12"/>
          </p:nvPr>
        </p:nvSpPr>
        <p:spPr/>
        <p:txBody>
          <a:bodyPr/>
          <a:lstStyle/>
          <a:p>
            <a:fld id="{5357D538-4E2E-4BA2-952A-CC160CC90BA2}" type="slidenum">
              <a:rPr lang="en-IN" smtClean="0"/>
              <a:t>6</a:t>
            </a:fld>
            <a:endParaRPr lang="en-IN"/>
          </a:p>
        </p:txBody>
      </p:sp>
    </p:spTree>
    <p:extLst>
      <p:ext uri="{BB962C8B-B14F-4D97-AF65-F5344CB8AC3E}">
        <p14:creationId xmlns:p14="http://schemas.microsoft.com/office/powerpoint/2010/main" val="761714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D0D9C-6E73-4F5A-852D-F1ECFBBC62C4}"/>
              </a:ext>
            </a:extLst>
          </p:cNvPr>
          <p:cNvSpPr>
            <a:spLocks noGrp="1"/>
          </p:cNvSpPr>
          <p:nvPr>
            <p:ph type="title"/>
          </p:nvPr>
        </p:nvSpPr>
        <p:spPr/>
        <p:txBody>
          <a:bodyPr/>
          <a:lstStyle/>
          <a:p>
            <a:r>
              <a:rPr lang="en-US" dirty="0"/>
              <a:t>The Naïve Bayes Model</a:t>
            </a:r>
            <a:endParaRPr lang="en-IN" dirty="0"/>
          </a:p>
        </p:txBody>
      </p:sp>
      <p:sp>
        <p:nvSpPr>
          <p:cNvPr id="3" name="Text Placeholder 2">
            <a:extLst>
              <a:ext uri="{FF2B5EF4-FFF2-40B4-BE49-F238E27FC236}">
                <a16:creationId xmlns:a16="http://schemas.microsoft.com/office/drawing/2014/main" id="{49C12C9C-6384-4E1B-B5EC-18698F5A4C1C}"/>
              </a:ext>
            </a:extLst>
          </p:cNvPr>
          <p:cNvSpPr>
            <a:spLocks noGrp="1"/>
          </p:cNvSpPr>
          <p:nvPr>
            <p:ph type="body" idx="1"/>
          </p:nvPr>
        </p:nvSpPr>
        <p:spPr/>
        <p:txBody>
          <a:bodyPr/>
          <a:lstStyle/>
          <a:p>
            <a:endParaRPr lang="en-IN"/>
          </a:p>
        </p:txBody>
      </p:sp>
      <p:sp>
        <p:nvSpPr>
          <p:cNvPr id="4" name="Date Placeholder 3">
            <a:extLst>
              <a:ext uri="{FF2B5EF4-FFF2-40B4-BE49-F238E27FC236}">
                <a16:creationId xmlns:a16="http://schemas.microsoft.com/office/drawing/2014/main" id="{D2C41F50-3BFD-4715-9AAF-225F6F41E1A4}"/>
              </a:ext>
            </a:extLst>
          </p:cNvPr>
          <p:cNvSpPr>
            <a:spLocks noGrp="1"/>
          </p:cNvSpPr>
          <p:nvPr>
            <p:ph type="dt" sz="half" idx="10"/>
          </p:nvPr>
        </p:nvSpPr>
        <p:spPr/>
        <p:txBody>
          <a:bodyPr/>
          <a:lstStyle/>
          <a:p>
            <a:r>
              <a:rPr lang="en-US" dirty="0"/>
              <a:t>July 2021</a:t>
            </a:r>
            <a:endParaRPr lang="en-IN" dirty="0"/>
          </a:p>
        </p:txBody>
      </p:sp>
      <p:sp>
        <p:nvSpPr>
          <p:cNvPr id="5" name="Footer Placeholder 4">
            <a:extLst>
              <a:ext uri="{FF2B5EF4-FFF2-40B4-BE49-F238E27FC236}">
                <a16:creationId xmlns:a16="http://schemas.microsoft.com/office/drawing/2014/main" id="{B843BF25-0D80-45A1-AAEB-F82BC51020B9}"/>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F6D6A325-807B-4DCE-9ECF-9C923F5837F9}"/>
              </a:ext>
            </a:extLst>
          </p:cNvPr>
          <p:cNvSpPr>
            <a:spLocks noGrp="1"/>
          </p:cNvSpPr>
          <p:nvPr>
            <p:ph type="sldNum" sz="quarter" idx="12"/>
          </p:nvPr>
        </p:nvSpPr>
        <p:spPr/>
        <p:txBody>
          <a:bodyPr/>
          <a:lstStyle/>
          <a:p>
            <a:fld id="{5357D538-4E2E-4BA2-952A-CC160CC90BA2}" type="slidenum">
              <a:rPr lang="en-IN" smtClean="0"/>
              <a:t>7</a:t>
            </a:fld>
            <a:endParaRPr lang="en-IN"/>
          </a:p>
        </p:txBody>
      </p:sp>
    </p:spTree>
    <p:extLst>
      <p:ext uri="{BB962C8B-B14F-4D97-AF65-F5344CB8AC3E}">
        <p14:creationId xmlns:p14="http://schemas.microsoft.com/office/powerpoint/2010/main" val="3195403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5A0A7-46C4-4312-99A7-DB9DA5EAA42E}"/>
              </a:ext>
            </a:extLst>
          </p:cNvPr>
          <p:cNvSpPr>
            <a:spLocks noGrp="1"/>
          </p:cNvSpPr>
          <p:nvPr>
            <p:ph type="title"/>
          </p:nvPr>
        </p:nvSpPr>
        <p:spPr/>
        <p:txBody>
          <a:bodyPr/>
          <a:lstStyle/>
          <a:p>
            <a:r>
              <a:rPr lang="en-US" dirty="0"/>
              <a:t>Why ‘naïve’?</a:t>
            </a:r>
            <a:endParaRPr lang="en-IN" dirty="0"/>
          </a:p>
        </p:txBody>
      </p:sp>
      <p:sp>
        <p:nvSpPr>
          <p:cNvPr id="3" name="Content Placeholder 2">
            <a:extLst>
              <a:ext uri="{FF2B5EF4-FFF2-40B4-BE49-F238E27FC236}">
                <a16:creationId xmlns:a16="http://schemas.microsoft.com/office/drawing/2014/main" id="{024B8E88-2B84-45CC-B367-255BCC0AA77A}"/>
              </a:ext>
            </a:extLst>
          </p:cNvPr>
          <p:cNvSpPr>
            <a:spLocks noGrp="1"/>
          </p:cNvSpPr>
          <p:nvPr>
            <p:ph idx="1"/>
          </p:nvPr>
        </p:nvSpPr>
        <p:spPr/>
        <p:txBody>
          <a:bodyPr/>
          <a:lstStyle/>
          <a:p>
            <a:r>
              <a:rPr lang="en-US" dirty="0"/>
              <a:t>This model uses Bayes Theorem with a small assumption that </a:t>
            </a:r>
            <a:r>
              <a:rPr lang="en-US" b="1" dirty="0"/>
              <a:t>there is independence among predictors</a:t>
            </a:r>
            <a:r>
              <a:rPr lang="en-US" dirty="0"/>
              <a:t>, </a:t>
            </a:r>
            <a:r>
              <a:rPr lang="en-US" dirty="0" err="1"/>
              <a:t>ie</a:t>
            </a:r>
            <a:r>
              <a:rPr lang="en-US" dirty="0"/>
              <a:t>, the presence of a particular feature in a class is unrelated to the presence of any other feature.</a:t>
            </a:r>
          </a:p>
          <a:p>
            <a:pPr marL="0" indent="0">
              <a:buNone/>
            </a:pPr>
            <a:r>
              <a:rPr lang="en-US" dirty="0"/>
              <a:t>So, our Bayes Theorem formula is re-written by omitting the denominator (a littler bit of </a:t>
            </a:r>
            <a:r>
              <a:rPr lang="en-US" dirty="0" err="1"/>
              <a:t>maths</a:t>
            </a:r>
            <a:r>
              <a:rPr lang="en-US" dirty="0"/>
              <a:t> can show that and it reduces to:</a:t>
            </a:r>
          </a:p>
          <a:p>
            <a:pPr marL="0" indent="0" algn="l">
              <a:buNone/>
            </a:pPr>
            <a:r>
              <a:rPr lang="en-IN" dirty="0"/>
              <a:t>By Bayes Theorem,   P(B|A)=(P(A|B)*P(B))/P(A)</a:t>
            </a:r>
          </a:p>
          <a:p>
            <a:pPr marL="0" indent="0" algn="ctr">
              <a:buNone/>
            </a:pPr>
            <a:r>
              <a:rPr lang="en-IN" dirty="0"/>
              <a:t>       =P(A|B)*P(B)</a:t>
            </a:r>
          </a:p>
          <a:p>
            <a:pPr marL="0" indent="0" algn="l">
              <a:buNone/>
            </a:pPr>
            <a:r>
              <a:rPr lang="en-IN" dirty="0"/>
              <a:t>Generalising the Equation,</a:t>
            </a:r>
          </a:p>
          <a:p>
            <a:pPr marL="0" indent="0" algn="ctr">
              <a:buNone/>
            </a:pPr>
            <a:r>
              <a:rPr lang="en-IN" dirty="0"/>
              <a:t>P(</a:t>
            </a:r>
            <a:r>
              <a:rPr lang="en-IN" dirty="0" err="1"/>
              <a:t>c|X</a:t>
            </a:r>
            <a:r>
              <a:rPr lang="en-IN" dirty="0"/>
              <a:t>)=P(x</a:t>
            </a:r>
            <a:r>
              <a:rPr lang="en-IN" sz="1200" dirty="0"/>
              <a:t>1 </a:t>
            </a:r>
            <a:r>
              <a:rPr lang="en-IN" dirty="0"/>
              <a:t>|c)* P(x</a:t>
            </a:r>
            <a:r>
              <a:rPr lang="en-IN" sz="1200" dirty="0"/>
              <a:t>2 </a:t>
            </a:r>
            <a:r>
              <a:rPr lang="en-IN" dirty="0"/>
              <a:t>|c)* P(x</a:t>
            </a:r>
            <a:r>
              <a:rPr lang="en-IN" sz="1200" dirty="0"/>
              <a:t>3 </a:t>
            </a:r>
            <a:r>
              <a:rPr lang="en-IN" dirty="0"/>
              <a:t>|c)…… P(</a:t>
            </a:r>
            <a:r>
              <a:rPr lang="en-IN" dirty="0" err="1"/>
              <a:t>x</a:t>
            </a:r>
            <a:r>
              <a:rPr lang="en-IN" sz="1200" dirty="0" err="1"/>
              <a:t>n</a:t>
            </a:r>
            <a:r>
              <a:rPr lang="en-IN" sz="1200" dirty="0"/>
              <a:t> </a:t>
            </a:r>
            <a:r>
              <a:rPr lang="en-IN" dirty="0"/>
              <a:t>|c)*P(c)</a:t>
            </a:r>
          </a:p>
        </p:txBody>
      </p:sp>
      <p:sp>
        <p:nvSpPr>
          <p:cNvPr id="4" name="Date Placeholder 3">
            <a:extLst>
              <a:ext uri="{FF2B5EF4-FFF2-40B4-BE49-F238E27FC236}">
                <a16:creationId xmlns:a16="http://schemas.microsoft.com/office/drawing/2014/main" id="{9EBAB30C-BB98-4BDA-94A3-F369FD6C6CC9}"/>
              </a:ext>
            </a:extLst>
          </p:cNvPr>
          <p:cNvSpPr>
            <a:spLocks noGrp="1"/>
          </p:cNvSpPr>
          <p:nvPr>
            <p:ph type="dt" sz="half" idx="10"/>
          </p:nvPr>
        </p:nvSpPr>
        <p:spPr/>
        <p:txBody>
          <a:bodyPr/>
          <a:lstStyle/>
          <a:p>
            <a:r>
              <a:rPr lang="en-US" dirty="0"/>
              <a:t>July 2021</a:t>
            </a:r>
            <a:endParaRPr lang="en-IN" dirty="0"/>
          </a:p>
        </p:txBody>
      </p:sp>
      <p:sp>
        <p:nvSpPr>
          <p:cNvPr id="5" name="Footer Placeholder 4">
            <a:extLst>
              <a:ext uri="{FF2B5EF4-FFF2-40B4-BE49-F238E27FC236}">
                <a16:creationId xmlns:a16="http://schemas.microsoft.com/office/drawing/2014/main" id="{D1880A10-90D5-46CF-A49C-B282F2F7512E}"/>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50634CB3-2CDC-494A-A169-B206EC49B394}"/>
              </a:ext>
            </a:extLst>
          </p:cNvPr>
          <p:cNvSpPr>
            <a:spLocks noGrp="1"/>
          </p:cNvSpPr>
          <p:nvPr>
            <p:ph type="sldNum" sz="quarter" idx="12"/>
          </p:nvPr>
        </p:nvSpPr>
        <p:spPr/>
        <p:txBody>
          <a:bodyPr/>
          <a:lstStyle/>
          <a:p>
            <a:fld id="{5357D538-4E2E-4BA2-952A-CC160CC90BA2}" type="slidenum">
              <a:rPr lang="en-IN" smtClean="0"/>
              <a:t>8</a:t>
            </a:fld>
            <a:endParaRPr lang="en-IN"/>
          </a:p>
        </p:txBody>
      </p:sp>
    </p:spTree>
    <p:extLst>
      <p:ext uri="{BB962C8B-B14F-4D97-AF65-F5344CB8AC3E}">
        <p14:creationId xmlns:p14="http://schemas.microsoft.com/office/powerpoint/2010/main" val="4032523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054E7-49F7-4774-884B-5B1BEA4C2D99}"/>
              </a:ext>
            </a:extLst>
          </p:cNvPr>
          <p:cNvSpPr>
            <a:spLocks noGrp="1"/>
          </p:cNvSpPr>
          <p:nvPr>
            <p:ph type="title"/>
          </p:nvPr>
        </p:nvSpPr>
        <p:spPr/>
        <p:txBody>
          <a:bodyPr>
            <a:normAutofit fontScale="90000"/>
          </a:bodyPr>
          <a:lstStyle/>
          <a:p>
            <a:r>
              <a:rPr lang="en-US" dirty="0"/>
              <a:t>Naïve Bayes Classifier Algorithm for Discrete Data</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A6372F-F998-4E98-9CE0-CF5995010B7E}"/>
                  </a:ext>
                </a:extLst>
              </p:cNvPr>
              <p:cNvSpPr>
                <a:spLocks noGrp="1"/>
              </p:cNvSpPr>
              <p:nvPr>
                <p:ph idx="1"/>
              </p:nvPr>
            </p:nvSpPr>
            <p:spPr/>
            <p:txBody>
              <a:bodyPr/>
              <a:lstStyle/>
              <a:p>
                <a:r>
                  <a:rPr lang="en-US" b="1" dirty="0"/>
                  <a:t>Step 1:</a:t>
                </a:r>
                <a:r>
                  <a:rPr lang="en-US" dirty="0"/>
                  <a:t> Given a set of features D containing target variable T, calculate P(X</a:t>
                </a:r>
                <a:r>
                  <a:rPr lang="en-US" sz="1800" dirty="0"/>
                  <a:t>i </a:t>
                </a:r>
                <a:r>
                  <a:rPr lang="en-US" sz="2400" dirty="0"/>
                  <a:t>|Y</a:t>
                </a:r>
                <a:r>
                  <a:rPr lang="en-US" sz="1800" dirty="0"/>
                  <a:t>i</a:t>
                </a:r>
                <a:r>
                  <a:rPr lang="en-US" sz="2400" dirty="0"/>
                  <a:t> )</a:t>
                </a:r>
                <a:r>
                  <a:rPr lang="en-US" dirty="0"/>
                  <a:t> where </a:t>
                </a:r>
              </a:p>
              <a:p>
                <a:pPr marL="0" indent="0" algn="ctr">
                  <a:buNone/>
                </a:pPr>
                <a:r>
                  <a:rPr lang="en-US" dirty="0"/>
                  <a:t>X</a:t>
                </a:r>
                <a:r>
                  <a:rPr lang="en-US" sz="1800" dirty="0"/>
                  <a:t>i</a:t>
                </a:r>
                <a:r>
                  <a:rPr lang="en-US" sz="2800" dirty="0"/>
                  <a:t> ,Y</a:t>
                </a:r>
                <a:r>
                  <a:rPr lang="en-US" sz="2000" dirty="0"/>
                  <a:t>i   </a:t>
                </a:r>
                <a:r>
                  <a:rPr lang="en-US" sz="2400" dirty="0"/>
                  <a:t>€ D and X</a:t>
                </a:r>
                <a:r>
                  <a:rPr lang="en-US" sz="1600" dirty="0"/>
                  <a:t>i </a:t>
                </a:r>
                <a14:m>
                  <m:oMath xmlns:m="http://schemas.openxmlformats.org/officeDocument/2006/math">
                    <m:r>
                      <a:rPr lang="en-IN" sz="2400" dirty="0" smtClean="0">
                        <a:latin typeface="Cambria Math" panose="02040503050406030204" pitchFamily="18" charset="0"/>
                      </a:rPr>
                      <m:t>≠</m:t>
                    </m:r>
                  </m:oMath>
                </a14:m>
                <a:r>
                  <a:rPr lang="en-IN" sz="2400" dirty="0"/>
                  <a:t> </a:t>
                </a:r>
                <a:r>
                  <a:rPr lang="en-US" sz="2400" dirty="0"/>
                  <a:t>Y</a:t>
                </a:r>
                <a:r>
                  <a:rPr lang="en-US" sz="1800" dirty="0"/>
                  <a:t>i</a:t>
                </a:r>
              </a:p>
              <a:p>
                <a:r>
                  <a:rPr lang="en-US" b="1" dirty="0"/>
                  <a:t>Step 2:</a:t>
                </a:r>
                <a:r>
                  <a:rPr lang="en-US" dirty="0"/>
                  <a:t> Calculate the Class Probabilities of Y given as P(Y).</a:t>
                </a:r>
              </a:p>
              <a:p>
                <a:r>
                  <a:rPr lang="en-US" b="1" dirty="0"/>
                  <a:t>Step 3:</a:t>
                </a:r>
                <a:r>
                  <a:rPr lang="en-US" dirty="0"/>
                  <a:t> Train the Model by finding the probabilities.</a:t>
                </a:r>
              </a:p>
              <a:p>
                <a:r>
                  <a:rPr lang="en-US" b="1" dirty="0"/>
                  <a:t>Step 4: </a:t>
                </a:r>
                <a:r>
                  <a:rPr lang="en-US" dirty="0"/>
                  <a:t>For a new set of features which is a subset of D, find the corresponding T.</a:t>
                </a:r>
              </a:p>
              <a:p>
                <a:pPr algn="l"/>
                <a:endParaRPr lang="en-IN" sz="2400" dirty="0"/>
              </a:p>
            </p:txBody>
          </p:sp>
        </mc:Choice>
        <mc:Fallback xmlns="">
          <p:sp>
            <p:nvSpPr>
              <p:cNvPr id="3" name="Content Placeholder 2">
                <a:extLst>
                  <a:ext uri="{FF2B5EF4-FFF2-40B4-BE49-F238E27FC236}">
                    <a16:creationId xmlns:a16="http://schemas.microsoft.com/office/drawing/2014/main" id="{79A6372F-F998-4E98-9CE0-CF5995010B7E}"/>
                  </a:ext>
                </a:extLst>
              </p:cNvPr>
              <p:cNvSpPr>
                <a:spLocks noGrp="1" noRot="1" noChangeAspect="1" noMove="1" noResize="1" noEditPoints="1" noAdjustHandles="1" noChangeArrowheads="1" noChangeShapeType="1" noTextEdit="1"/>
              </p:cNvSpPr>
              <p:nvPr>
                <p:ph idx="1"/>
              </p:nvPr>
            </p:nvSpPr>
            <p:spPr>
              <a:blipFill>
                <a:blip r:embed="rId2"/>
                <a:stretch>
                  <a:fillRect l="-1337" t="-2899" r="-1216"/>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1529C11F-850A-4420-A759-F2F06FC4CE9F}"/>
              </a:ext>
            </a:extLst>
          </p:cNvPr>
          <p:cNvSpPr>
            <a:spLocks noGrp="1"/>
          </p:cNvSpPr>
          <p:nvPr>
            <p:ph type="dt" sz="half" idx="10"/>
          </p:nvPr>
        </p:nvSpPr>
        <p:spPr/>
        <p:txBody>
          <a:bodyPr/>
          <a:lstStyle/>
          <a:p>
            <a:r>
              <a:rPr lang="en-US" dirty="0"/>
              <a:t>July 2021</a:t>
            </a:r>
            <a:endParaRPr lang="en-IN" dirty="0"/>
          </a:p>
        </p:txBody>
      </p:sp>
      <p:sp>
        <p:nvSpPr>
          <p:cNvPr id="5" name="Footer Placeholder 4">
            <a:extLst>
              <a:ext uri="{FF2B5EF4-FFF2-40B4-BE49-F238E27FC236}">
                <a16:creationId xmlns:a16="http://schemas.microsoft.com/office/drawing/2014/main" id="{FBDCE2E7-45C7-4965-B39A-9AF26F8DC1CD}"/>
              </a:ext>
            </a:extLst>
          </p:cNvPr>
          <p:cNvSpPr>
            <a:spLocks noGrp="1"/>
          </p:cNvSpPr>
          <p:nvPr>
            <p:ph type="ftr" sz="quarter" idx="11"/>
          </p:nvPr>
        </p:nvSpPr>
        <p:spPr/>
        <p:txBody>
          <a:bodyPr/>
          <a:lstStyle/>
          <a:p>
            <a:r>
              <a:rPr lang="en-US"/>
              <a:t>Big Data Analytics</a:t>
            </a:r>
            <a:endParaRPr lang="en-IN" dirty="0"/>
          </a:p>
        </p:txBody>
      </p:sp>
      <p:sp>
        <p:nvSpPr>
          <p:cNvPr id="6" name="Slide Number Placeholder 5">
            <a:extLst>
              <a:ext uri="{FF2B5EF4-FFF2-40B4-BE49-F238E27FC236}">
                <a16:creationId xmlns:a16="http://schemas.microsoft.com/office/drawing/2014/main" id="{2070CBF2-BFF0-42B7-9D2E-E915C3EA9B97}"/>
              </a:ext>
            </a:extLst>
          </p:cNvPr>
          <p:cNvSpPr>
            <a:spLocks noGrp="1"/>
          </p:cNvSpPr>
          <p:nvPr>
            <p:ph type="sldNum" sz="quarter" idx="12"/>
          </p:nvPr>
        </p:nvSpPr>
        <p:spPr/>
        <p:txBody>
          <a:bodyPr/>
          <a:lstStyle/>
          <a:p>
            <a:fld id="{5357D538-4E2E-4BA2-952A-CC160CC90BA2}" type="slidenum">
              <a:rPr lang="en-IN" smtClean="0"/>
              <a:t>9</a:t>
            </a:fld>
            <a:endParaRPr lang="en-IN"/>
          </a:p>
        </p:txBody>
      </p:sp>
    </p:spTree>
    <p:extLst>
      <p:ext uri="{BB962C8B-B14F-4D97-AF65-F5344CB8AC3E}">
        <p14:creationId xmlns:p14="http://schemas.microsoft.com/office/powerpoint/2010/main" val="1471858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otx" id="{3C804004-46D9-4A55-9B93-43FEEB20BCEB}" vid="{BD992844-325C-429D-8D39-088DF03003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2344</TotalTime>
  <Words>1753</Words>
  <Application>Microsoft Office PowerPoint</Application>
  <PresentationFormat>Widescreen</PresentationFormat>
  <Paragraphs>221</Paragraphs>
  <Slides>30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Bell MT</vt:lpstr>
      <vt:lpstr>Bodoni MT</vt:lpstr>
      <vt:lpstr>Calibri</vt:lpstr>
      <vt:lpstr>Calibri Light</vt:lpstr>
      <vt:lpstr>Cambria Math</vt:lpstr>
      <vt:lpstr>charter</vt:lpstr>
      <vt:lpstr>HelveticaNeueLTStd-Bd</vt:lpstr>
      <vt:lpstr>HelveticaNeueLTStd-Lt</vt:lpstr>
      <vt:lpstr>Wingdings</vt:lpstr>
      <vt:lpstr>Office Theme</vt:lpstr>
      <vt:lpstr>Naïve Bayes Model and Directed Graphical Model</vt:lpstr>
      <vt:lpstr>Outline</vt:lpstr>
      <vt:lpstr>Conditional Independence and Bayes Theorem</vt:lpstr>
      <vt:lpstr>Axioms of Probability Theorem:</vt:lpstr>
      <vt:lpstr>Important Concepts of Probability Theory</vt:lpstr>
      <vt:lpstr>Introduction to Bayes Theorem</vt:lpstr>
      <vt:lpstr>The Naïve Bayes Model</vt:lpstr>
      <vt:lpstr>Why ‘naïve’?</vt:lpstr>
      <vt:lpstr>Naïve Bayes Classifier Algorithm for Discrete Data</vt:lpstr>
      <vt:lpstr>Directed Graphical Models</vt:lpstr>
      <vt:lpstr>Kinds of Graphical Models</vt:lpstr>
      <vt:lpstr>Bayesian Networks</vt:lpstr>
      <vt:lpstr>Bayesian Networks</vt:lpstr>
      <vt:lpstr>Continued….</vt:lpstr>
      <vt:lpstr>Example Bayesian Network</vt:lpstr>
      <vt:lpstr>Continued</vt:lpstr>
      <vt:lpstr>Conditional Independencies Implied from Bayesian Networks</vt:lpstr>
      <vt:lpstr>D- Separation</vt:lpstr>
      <vt:lpstr>Application</vt:lpstr>
      <vt:lpstr>A Bayesian Network Model for Predicting Post stroke Outcomes With Available Risk Factors</vt:lpstr>
      <vt:lpstr>Dataset </vt:lpstr>
      <vt:lpstr>Methodology</vt:lpstr>
      <vt:lpstr>Methodology cont.</vt:lpstr>
      <vt:lpstr>PowerPoint Presentation</vt:lpstr>
      <vt:lpstr>Results</vt:lpstr>
      <vt:lpstr>Results Cont.</vt:lpstr>
      <vt:lpstr>Performance Evaluations</vt:lpstr>
      <vt:lpstr>Programmed Example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dc:creator>
  <cp:lastModifiedBy>Choudhuri, Akash</cp:lastModifiedBy>
  <cp:revision>80</cp:revision>
  <dcterms:created xsi:type="dcterms:W3CDTF">2021-04-01T15:20:42Z</dcterms:created>
  <dcterms:modified xsi:type="dcterms:W3CDTF">2021-07-23T06:33:45Z</dcterms:modified>
</cp:coreProperties>
</file>