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69" r:id="rId18"/>
    <p:sldId id="274" r:id="rId19"/>
    <p:sldId id="270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5F692-F6BC-403D-BA26-C2AEC3A11B81}" v="355" dt="2024-03-06T01:24:52.221"/>
    <p1510:client id="{2AF8B60F-E5F3-4718-A640-0102F5A450DB}" v="342" dt="2024-03-06T00:34:56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dhuri, Akash" userId="a980f59b-7426-4cf4-82bf-e62d7f84111b" providerId="ADAL" clId="{10D5F692-F6BC-403D-BA26-C2AEC3A11B81}"/>
    <pc:docChg chg="custSel modSld">
      <pc:chgData name="Choudhuri, Akash" userId="a980f59b-7426-4cf4-82bf-e62d7f84111b" providerId="ADAL" clId="{10D5F692-F6BC-403D-BA26-C2AEC3A11B81}" dt="2024-03-06T01:24:52.212" v="363" actId="20577"/>
      <pc:docMkLst>
        <pc:docMk/>
      </pc:docMkLst>
      <pc:sldChg chg="modSp mod modAnim">
        <pc:chgData name="Choudhuri, Akash" userId="a980f59b-7426-4cf4-82bf-e62d7f84111b" providerId="ADAL" clId="{10D5F692-F6BC-403D-BA26-C2AEC3A11B81}" dt="2024-03-06T01:24:52.212" v="363" actId="20577"/>
        <pc:sldMkLst>
          <pc:docMk/>
          <pc:sldMk cId="305305768" sldId="275"/>
        </pc:sldMkLst>
        <pc:spChg chg="mod">
          <ac:chgData name="Choudhuri, Akash" userId="a980f59b-7426-4cf4-82bf-e62d7f84111b" providerId="ADAL" clId="{10D5F692-F6BC-403D-BA26-C2AEC3A11B81}" dt="2024-03-06T01:24:52.212" v="363" actId="20577"/>
          <ac:spMkLst>
            <pc:docMk/>
            <pc:sldMk cId="305305768" sldId="275"/>
            <ac:spMk id="3" creationId="{290010E0-7B69-EB11-E523-6B2C50E465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368E4-B0D2-4DBC-96A1-D7312ABBC87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F71E-B3EA-4CAA-BCBD-45E94C96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0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309-7A5C-E03D-E782-1AE53CAC2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EF7F3-D34F-4B3E-84A4-F37AA9FC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780A-D863-C113-9DC4-39BA43C9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C162-F578-4B3F-B598-2572D9FA75B0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9821-35F4-1ABA-3F1C-1DCE2F7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4BAB-C105-4FE3-61C5-C8293C86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CABA-37D6-C882-298D-10F7338D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A63FA-3A8A-22E6-960E-2B06AB42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3469-C71A-6FDD-714A-3070B7E6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88DE-79E7-4755-91B0-6EA90A57109B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6376-F9B0-289D-E929-561C3127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7474-5D71-82B3-6628-43B1C2B0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1541B-D7EA-B2ED-8020-D27BDD9DB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D9D4-CEA0-E159-62D1-C4E39913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9CAA-FF9E-D412-EC52-3CA6ABBA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1EB2-9317-4AA0-89FA-2B84A9FB4467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3062-EC5F-AA4B-5BC9-9E697C6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6068-D487-2F15-1849-C6B2A72D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1418-B1F6-7376-66F8-4FBC34C4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10AF-0DFE-9BC0-A0F6-CE1098B0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A1F2-9D92-5C2D-5279-AFA4F30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C9B-625B-4B9B-B5A7-1F52E7AE9B3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CB2-278B-B42A-9D94-3E8CF4C3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FAA0-350E-2F00-F7E2-7B467C74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A41-F6FD-64C0-349E-11EC97FB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5ACD-D119-753E-401A-576553220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7A9EA-8FF1-FFFA-FACE-3992F61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6A58-0B15-4DBD-81F4-6F7D1F7C34B1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38E9-993E-9822-BE61-9EFD701A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92DF-19D5-52FB-8036-A6FCA7F4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67F9-34FF-F809-5EBE-1E453670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81D5-4DD4-CA88-90F2-94B2E810E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3CA8A-9FA1-63DF-646E-02EE9EB5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6CDE5-2957-C0AF-94C7-42646517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CFA-01DF-4F5F-8BA4-A2C9AF1CBC2C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A7E12-2BC8-C31A-A7DD-DDB5A65D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2BFD-81AE-210B-0017-CA0213FD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8267-349A-2D01-2290-57E5B51D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C8AC-D5DF-B2F5-729C-28274A17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4DCA-5904-B56D-FE3C-C5B3BF1D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5CBB7-E711-63B4-6277-F1049ABDE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5F327-CA3D-E8C7-9581-09ECF1B9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1069F-0D06-3CBC-5EB7-BF1DC816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388-C96D-40E8-BBD2-61E3B15E7C53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83C2D-4F1D-C530-FC57-A3850745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9BFBC-24B7-C533-0E59-9ABBAEEA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AE0D-EFE0-11C0-C7F2-2A9083E0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C1F2-D412-EEE1-04B3-193C26F0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F4F-9FE9-4637-A3E8-6FF225DCCFCC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A18FB-0719-FC24-E39B-85DC4BA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CF9BE-26F1-0706-BB9B-D4C471BE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31EF3-AC0C-A4F7-2D8D-77B7A6FD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C7EF-F5F5-462A-BA2F-4998637CF90D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1D7D7-1C75-CA0F-BF50-A776727D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BD19-E276-6B7E-5329-A396BF8D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FB97-87CA-2318-DB3B-43984CA9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BA74-1380-0D9B-8D07-BA3D1A75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F0D71-1C8B-9B24-C875-0B5557CC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EB84-8602-5D80-8E47-F34BB170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A8B9-FFF7-49E2-91C2-06B9BFAA50E4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A736-17AB-3A8A-44EE-816DFA3D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1593-BE9D-36E4-FD01-EB1EFE76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40A-3DE5-54D5-3825-8AB27F3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F0337-A180-066F-BC7B-2686406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3A928-4782-FE25-F893-2AFF0E8D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4B29-90E3-668B-867C-183B0EB6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C5A3-2288-4F04-B9C0-99C4B02E6072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C8EE-465E-3B6D-4232-3B4137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B9519-E91C-8279-E0F2-E58B0675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F8FA4-E9E4-50B4-B472-DEAA9EBE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C50F-A074-0CCB-492F-133894FE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AFDB-0C8B-FB46-AF80-4768D7292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A620-0499-46A7-96B3-5ACE70BF5850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89B7-D7D2-D63F-8D2F-E4D082FC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DC1F-7A09-7791-E689-E9CC63D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BBBE-6C07-4B62-BC84-EF9E4D11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3DA6-29D1-5A6D-9B80-84DFA358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Challenge: Card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FADC-1CEC-2AE9-3313-30199D3D5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Findings and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FBA87-2D9D-BB8D-2CD2-F59FE4A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3C09-3750-B6D5-3F60-6A049E3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2: Misc. EDA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0D213-8238-0166-CE0B-344065BAB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6241143" cy="4160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B107-9D52-9A62-602C-1616ACED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graph of different colored shapes&#10;&#10;Description automatically generated">
            <a:extLst>
              <a:ext uri="{FF2B5EF4-FFF2-40B4-BE49-F238E27FC236}">
                <a16:creationId xmlns:a16="http://schemas.microsoft.com/office/drawing/2014/main" id="{998F9B0A-13FA-BA21-048D-ABC0B7E3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3" y="1887783"/>
            <a:ext cx="5649857" cy="3766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E644F-2476-26F4-064D-92D6E2C39F38}"/>
              </a:ext>
            </a:extLst>
          </p:cNvPr>
          <p:cNvSpPr txBox="1"/>
          <p:nvPr/>
        </p:nvSpPr>
        <p:spPr>
          <a:xfrm>
            <a:off x="391886" y="5863879"/>
            <a:ext cx="584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Violin plot of Transaction Amount vs Credit Limit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484A0-B9FE-FDBA-098D-BDB19EBDE582}"/>
              </a:ext>
            </a:extLst>
          </p:cNvPr>
          <p:cNvSpPr txBox="1"/>
          <p:nvPr/>
        </p:nvSpPr>
        <p:spPr>
          <a:xfrm>
            <a:off x="6545943" y="5863879"/>
            <a:ext cx="584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Violin plot of Credit Limit vs Transaction Type</a:t>
            </a:r>
          </a:p>
        </p:txBody>
      </p:sp>
    </p:spTree>
    <p:extLst>
      <p:ext uri="{BB962C8B-B14F-4D97-AF65-F5344CB8AC3E}">
        <p14:creationId xmlns:p14="http://schemas.microsoft.com/office/powerpoint/2010/main" val="26398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708A-367C-D2E1-65DE-3209CCD0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2: Misc. EDA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0507C-F18F-FC91-F22F-0910D06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4B163A-05C5-7E36-C22F-B4C873E5A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148470" cy="411877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59CA55-8E24-3A5F-EC70-FDC21FD8D1E0}"/>
              </a:ext>
            </a:extLst>
          </p:cNvPr>
          <p:cNvSpPr txBox="1"/>
          <p:nvPr/>
        </p:nvSpPr>
        <p:spPr>
          <a:xfrm>
            <a:off x="258417" y="6142383"/>
            <a:ext cx="489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30 Customer IDs with Most Frauds</a:t>
            </a:r>
          </a:p>
        </p:txBody>
      </p:sp>
      <p:pic>
        <p:nvPicPr>
          <p:cNvPr id="13" name="Picture 12" descr="A graph of a number of merchants&#10;&#10;Description automatically generated with medium confidence">
            <a:extLst>
              <a:ext uri="{FF2B5EF4-FFF2-40B4-BE49-F238E27FC236}">
                <a16:creationId xmlns:a16="http://schemas.microsoft.com/office/drawing/2014/main" id="{6EE432A7-341A-2508-92F9-097096B55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70" y="1690688"/>
            <a:ext cx="5148470" cy="4118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F19088-9520-A8A9-1310-E7AF858280E4}"/>
              </a:ext>
            </a:extLst>
          </p:cNvPr>
          <p:cNvSpPr txBox="1"/>
          <p:nvPr/>
        </p:nvSpPr>
        <p:spPr>
          <a:xfrm>
            <a:off x="6463747" y="6029381"/>
            <a:ext cx="489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30 Merchant Names with Most Frauds</a:t>
            </a:r>
          </a:p>
        </p:txBody>
      </p:sp>
    </p:spTree>
    <p:extLst>
      <p:ext uri="{BB962C8B-B14F-4D97-AF65-F5344CB8AC3E}">
        <p14:creationId xmlns:p14="http://schemas.microsoft.com/office/powerpoint/2010/main" val="479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48F-0F7F-7288-E8AD-D0A10C9A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E375-432A-05D7-885D-5DEA5D5A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7036-41B1-FE9A-7613-9C032305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842E-83A9-7C08-43B4-44870A26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3: Detection of Reversed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D2A4-C037-AB33-F32E-28D6CCA9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Manually inspected some points:</a:t>
            </a:r>
          </a:p>
          <a:p>
            <a:pPr lvl="1"/>
            <a:r>
              <a:rPr lang="en-US" dirty="0"/>
              <a:t>All of the columns except for </a:t>
            </a:r>
            <a:r>
              <a:rPr lang="en-US" dirty="0" err="1"/>
              <a:t>transactionDateTime</a:t>
            </a:r>
            <a:r>
              <a:rPr lang="en-US" dirty="0"/>
              <a:t>, </a:t>
            </a:r>
            <a:r>
              <a:rPr lang="en-US" dirty="0" err="1"/>
              <a:t>AvailableMoney</a:t>
            </a:r>
            <a:r>
              <a:rPr lang="en-US" dirty="0"/>
              <a:t>, </a:t>
            </a:r>
            <a:r>
              <a:rPr lang="en-US" dirty="0" err="1"/>
              <a:t>currentBalance</a:t>
            </a:r>
            <a:r>
              <a:rPr lang="en-US" dirty="0"/>
              <a:t> and </a:t>
            </a:r>
            <a:r>
              <a:rPr lang="en-US" dirty="0" err="1"/>
              <a:t>TransactionType</a:t>
            </a:r>
            <a:r>
              <a:rPr lang="en-US" dirty="0"/>
              <a:t> will remain the same for a purchased transaction that is reversed</a:t>
            </a:r>
          </a:p>
          <a:p>
            <a:pPr lvl="1"/>
            <a:r>
              <a:rPr lang="en-US" dirty="0"/>
              <a:t>In some cases, a reversed transaction does not occur immediately</a:t>
            </a:r>
          </a:p>
          <a:p>
            <a:r>
              <a:rPr lang="en-US" sz="2600" dirty="0"/>
              <a:t>It can be assumed that:</a:t>
            </a:r>
          </a:p>
          <a:p>
            <a:pPr marL="0" indent="0" algn="ctr">
              <a:buNone/>
            </a:pPr>
            <a:r>
              <a:rPr lang="en-US" sz="2400" dirty="0"/>
              <a:t>Two PURCHASES of the same amount from the same customer to the same merchant do not follow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3A198-2153-3FBE-F822-6A44E7AD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7E4D-E43A-859C-0447-8281CB42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1: Reversed Transaction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2BE-8050-C2BF-D264-AB644755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Steps:</a:t>
            </a:r>
          </a:p>
          <a:p>
            <a:pPr lvl="1"/>
            <a:r>
              <a:rPr lang="en-US" dirty="0"/>
              <a:t>Look at pairs of transactions where all columns are the same except </a:t>
            </a:r>
            <a:r>
              <a:rPr lang="en-US" dirty="0" err="1"/>
              <a:t>transactionDateTime</a:t>
            </a:r>
            <a:r>
              <a:rPr lang="en-US" dirty="0"/>
              <a:t>, </a:t>
            </a:r>
            <a:r>
              <a:rPr lang="en-US" dirty="0" err="1"/>
              <a:t>AvailableMoney</a:t>
            </a:r>
            <a:r>
              <a:rPr lang="en-US" dirty="0"/>
              <a:t>, </a:t>
            </a:r>
            <a:r>
              <a:rPr lang="en-US" dirty="0" err="1"/>
              <a:t>currentBalance</a:t>
            </a:r>
            <a:r>
              <a:rPr lang="en-US" dirty="0"/>
              <a:t>, and </a:t>
            </a:r>
            <a:r>
              <a:rPr lang="en-US" dirty="0" err="1"/>
              <a:t>TransactionType</a:t>
            </a:r>
            <a:endParaRPr lang="en-US" dirty="0"/>
          </a:p>
          <a:p>
            <a:pPr lvl="1"/>
            <a:r>
              <a:rPr lang="en-US" dirty="0" err="1"/>
              <a:t>TransactionType</a:t>
            </a:r>
            <a:r>
              <a:rPr lang="en-US" dirty="0"/>
              <a:t>=PURCHASE should be followed by </a:t>
            </a:r>
            <a:r>
              <a:rPr lang="en-US" dirty="0" err="1"/>
              <a:t>TransactionType</a:t>
            </a:r>
            <a:r>
              <a:rPr lang="en-US" dirty="0"/>
              <a:t>=REVERSED</a:t>
            </a:r>
          </a:p>
          <a:p>
            <a:r>
              <a:rPr lang="en-US" sz="2600" dirty="0"/>
              <a:t>This caused a reduction in the number of cases from 786,363 to 781,748</a:t>
            </a:r>
          </a:p>
          <a:p>
            <a:r>
              <a:rPr lang="en-US" sz="2600" dirty="0"/>
              <a:t>The label imbalance changed from 62.32:1 to 61.96:1</a:t>
            </a:r>
          </a:p>
          <a:p>
            <a:r>
              <a:rPr lang="en-US" sz="2600" dirty="0"/>
              <a:t>By this method:</a:t>
            </a:r>
          </a:p>
          <a:p>
            <a:pPr lvl="1"/>
            <a:r>
              <a:rPr lang="en-US" sz="2200" dirty="0"/>
              <a:t>Number of Reversed Transactions = 4,615</a:t>
            </a:r>
          </a:p>
          <a:p>
            <a:pPr lvl="1"/>
            <a:r>
              <a:rPr lang="en-US" sz="2200" dirty="0"/>
              <a:t>Total amount of reversed transactions= $ 108,389.24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A7F8-9B31-B2B0-8FE9-3DDC2F47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7E4D-E43A-859C-0447-8281CB42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2: Reversed Transaction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2BE-8050-C2BF-D264-AB644755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Steps:</a:t>
            </a:r>
          </a:p>
          <a:p>
            <a:pPr lvl="1"/>
            <a:r>
              <a:rPr lang="en-US" dirty="0"/>
              <a:t>Look at pairs of transactions where just the columns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transactionAmount</a:t>
            </a:r>
            <a:r>
              <a:rPr lang="en-US" dirty="0"/>
              <a:t>, </a:t>
            </a:r>
            <a:r>
              <a:rPr lang="en-US" dirty="0" err="1"/>
              <a:t>merchantName</a:t>
            </a:r>
            <a:r>
              <a:rPr lang="en-US" dirty="0"/>
              <a:t>, </a:t>
            </a:r>
            <a:r>
              <a:rPr lang="en-US" dirty="0" err="1"/>
              <a:t>acqCountry</a:t>
            </a:r>
            <a:r>
              <a:rPr lang="en-US" dirty="0"/>
              <a:t> are the same</a:t>
            </a:r>
          </a:p>
          <a:p>
            <a:pPr lvl="1"/>
            <a:r>
              <a:rPr lang="en-US" dirty="0" err="1"/>
              <a:t>TransactionType</a:t>
            </a:r>
            <a:r>
              <a:rPr lang="en-US" dirty="0"/>
              <a:t>=PURCHASE should be followed by </a:t>
            </a:r>
            <a:r>
              <a:rPr lang="en-US" dirty="0" err="1"/>
              <a:t>TransactionType</a:t>
            </a:r>
            <a:r>
              <a:rPr lang="en-US" dirty="0"/>
              <a:t>=REVERSED</a:t>
            </a:r>
          </a:p>
          <a:p>
            <a:r>
              <a:rPr lang="en-US" sz="2600" dirty="0"/>
              <a:t>This caused a reduction in the number of cases from 786,363 to 717,781</a:t>
            </a:r>
          </a:p>
          <a:p>
            <a:r>
              <a:rPr lang="en-US" sz="2600" dirty="0"/>
              <a:t>The label imbalance changed from 62.32:1 to 59.12:1</a:t>
            </a:r>
          </a:p>
          <a:p>
            <a:r>
              <a:rPr lang="en-US" sz="2600" dirty="0"/>
              <a:t>By this method:</a:t>
            </a:r>
          </a:p>
          <a:p>
            <a:pPr lvl="1"/>
            <a:r>
              <a:rPr lang="en-US" sz="2200" dirty="0"/>
              <a:t>Number of Reversed Transactions = 68,582</a:t>
            </a:r>
          </a:p>
          <a:p>
            <a:pPr lvl="1"/>
            <a:r>
              <a:rPr lang="en-US" sz="2200" dirty="0"/>
              <a:t>Total amount of reversed transactions= $ 5,028,227.27</a:t>
            </a:r>
          </a:p>
          <a:p>
            <a:pPr lvl="1"/>
            <a:r>
              <a:rPr lang="en-US" sz="2200" dirty="0"/>
              <a:t>Avg Time difference between PUCHASE followed by REVERSAL = 22 days, 6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A7F8-9B31-B2B0-8FE9-3DDC2F47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842E-83A9-7C08-43B4-44870A26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3: Detection of Multi - Swipe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D2A4-C037-AB33-F32E-28D6CCA9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1" y="1872343"/>
            <a:ext cx="5109029" cy="4746171"/>
          </a:xfrm>
        </p:spPr>
        <p:txBody>
          <a:bodyPr/>
          <a:lstStyle/>
          <a:p>
            <a:r>
              <a:rPr lang="en-US" sz="2600" dirty="0"/>
              <a:t>Steps:</a:t>
            </a:r>
          </a:p>
          <a:p>
            <a:pPr lvl="1"/>
            <a:r>
              <a:rPr lang="en-US" dirty="0"/>
              <a:t>Sort the whole </a:t>
            </a:r>
            <a:r>
              <a:rPr lang="en-US" dirty="0" err="1"/>
              <a:t>dataframe</a:t>
            </a:r>
            <a:r>
              <a:rPr lang="en-US" dirty="0"/>
              <a:t> by </a:t>
            </a:r>
            <a:r>
              <a:rPr lang="en-US" dirty="0" err="1"/>
              <a:t>CustomerID,TransactionDateTime</a:t>
            </a:r>
            <a:endParaRPr lang="en-US" dirty="0"/>
          </a:p>
          <a:p>
            <a:pPr lvl="1"/>
            <a:r>
              <a:rPr lang="en-US" dirty="0"/>
              <a:t>Use group by operation in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MerchantName</a:t>
            </a:r>
            <a:r>
              <a:rPr lang="en-US" dirty="0"/>
              <a:t>, </a:t>
            </a:r>
            <a:r>
              <a:rPr lang="en-US" dirty="0" err="1"/>
              <a:t>TransactionAmount</a:t>
            </a:r>
            <a:endParaRPr lang="en-US" dirty="0"/>
          </a:p>
          <a:p>
            <a:pPr lvl="1"/>
            <a:r>
              <a:rPr lang="en-US" dirty="0"/>
              <a:t>Check if the time difference between successive Transactions is less than t seconds</a:t>
            </a:r>
          </a:p>
          <a:p>
            <a:r>
              <a:rPr lang="en-US" sz="2600" dirty="0"/>
              <a:t>Experimented on integer time delays from 1-10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3A198-2153-3FBE-F822-6A44E7AD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blue and pink bars&#10;&#10;Description automatically generated">
            <a:extLst>
              <a:ext uri="{FF2B5EF4-FFF2-40B4-BE49-F238E27FC236}">
                <a16:creationId xmlns:a16="http://schemas.microsoft.com/office/drawing/2014/main" id="{44BDDB91-5E73-05DB-1073-A954FDA3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43" y="1566637"/>
            <a:ext cx="3966935" cy="396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AC32F-DD59-4037-0AAE-9A22AFBA5AF6}"/>
              </a:ext>
            </a:extLst>
          </p:cNvPr>
          <p:cNvSpPr txBox="1"/>
          <p:nvPr/>
        </p:nvSpPr>
        <p:spPr>
          <a:xfrm>
            <a:off x="6824434" y="5483296"/>
            <a:ext cx="489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of the number of multi-swipe transactions (top) and total transaction amount over different time delays</a:t>
            </a:r>
          </a:p>
        </p:txBody>
      </p:sp>
    </p:spTree>
    <p:extLst>
      <p:ext uri="{BB962C8B-B14F-4D97-AF65-F5344CB8AC3E}">
        <p14:creationId xmlns:p14="http://schemas.microsoft.com/office/powerpoint/2010/main" val="22792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35ED-C556-3462-C389-50480F1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3: Detection of Multi - Swipe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C6C2-70D7-2370-E2F2-EE9874D6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 A time difference of at most 3 minutes might be the best threshold to classify a transaction as a multi-swipe transaction</a:t>
            </a:r>
          </a:p>
          <a:p>
            <a:r>
              <a:rPr lang="en-US" sz="2600" dirty="0"/>
              <a:t>This method detected:</a:t>
            </a:r>
          </a:p>
          <a:p>
            <a:pPr lvl="1"/>
            <a:r>
              <a:rPr lang="en-US" dirty="0"/>
              <a:t>18,105 transactions were multi-swipe</a:t>
            </a:r>
          </a:p>
          <a:p>
            <a:pPr lvl="1"/>
            <a:r>
              <a:rPr lang="en-US" dirty="0"/>
              <a:t>The total amount was $2,316,914.42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E9B0-4B01-AFF8-6C65-DCB23E54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48F-0F7F-7288-E8AD-D0A10C9A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E375-432A-05D7-885D-5DEA5D5A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7036-41B1-FE9A-7613-9C032305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95EA-4457-C513-BE2F-461910D9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Creating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6C0F-ADA6-5AB0-4958-AB4B621D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I created the following columns:</a:t>
            </a:r>
          </a:p>
          <a:p>
            <a:pPr lvl="1"/>
            <a:r>
              <a:rPr lang="en-US" dirty="0"/>
              <a:t>Binary valued </a:t>
            </a:r>
            <a:r>
              <a:rPr lang="en-US" b="1" dirty="0" err="1"/>
              <a:t>sameCountry</a:t>
            </a:r>
            <a:r>
              <a:rPr lang="en-US" dirty="0"/>
              <a:t> denoting if </a:t>
            </a:r>
            <a:r>
              <a:rPr lang="en-US" dirty="0" err="1"/>
              <a:t>acqCountry</a:t>
            </a:r>
            <a:r>
              <a:rPr lang="en-US" dirty="0"/>
              <a:t> and </a:t>
            </a:r>
            <a:r>
              <a:rPr lang="en-US" dirty="0" err="1"/>
              <a:t>MerchantCountryCode</a:t>
            </a:r>
            <a:r>
              <a:rPr lang="en-US" dirty="0"/>
              <a:t> is the same</a:t>
            </a:r>
          </a:p>
          <a:p>
            <a:pPr lvl="1"/>
            <a:r>
              <a:rPr lang="en-US" b="1" dirty="0" err="1"/>
              <a:t>expTime</a:t>
            </a:r>
            <a:r>
              <a:rPr lang="en-US" dirty="0"/>
              <a:t> denoting the duration (in days) between the expiry date of the count and the transaction date</a:t>
            </a:r>
          </a:p>
          <a:p>
            <a:pPr lvl="1"/>
            <a:r>
              <a:rPr lang="en-US" b="1" dirty="0" err="1"/>
              <a:t>openTime</a:t>
            </a:r>
            <a:r>
              <a:rPr lang="en-US" dirty="0"/>
              <a:t> denoting the duration (in days) between the transaction date and the account opening date</a:t>
            </a:r>
          </a:p>
          <a:p>
            <a:pPr lvl="1"/>
            <a:r>
              <a:rPr lang="en-US" b="1" dirty="0" err="1"/>
              <a:t>changeaddTime</a:t>
            </a:r>
            <a:r>
              <a:rPr lang="en-US" dirty="0"/>
              <a:t> denoting the duration (in days) between the transaction date and the date of address change</a:t>
            </a:r>
          </a:p>
          <a:p>
            <a:r>
              <a:rPr lang="en-US" sz="2600" dirty="0" err="1"/>
              <a:t>LabelEncoder</a:t>
            </a:r>
            <a:r>
              <a:rPr lang="en-US" sz="2600" dirty="0"/>
              <a:t> for </a:t>
            </a:r>
            <a:r>
              <a:rPr lang="en-US" sz="2600" dirty="0" err="1"/>
              <a:t>merchantName</a:t>
            </a:r>
            <a:endParaRPr lang="en-US" sz="2600" dirty="0"/>
          </a:p>
          <a:p>
            <a:r>
              <a:rPr lang="en-US" sz="2600" dirty="0"/>
              <a:t>Boolean values for:</a:t>
            </a:r>
          </a:p>
          <a:p>
            <a:pPr lvl="1"/>
            <a:r>
              <a:rPr lang="en-US" dirty="0" err="1"/>
              <a:t>cardPresent</a:t>
            </a:r>
            <a:endParaRPr lang="en-US" dirty="0"/>
          </a:p>
          <a:p>
            <a:pPr lvl="1"/>
            <a:r>
              <a:rPr lang="en-US" dirty="0" err="1"/>
              <a:t>expirationDateKeyInMatch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EC4D-7335-E7EE-0B29-C915AD98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4041-291B-C404-6B93-3F895BB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27DF-75E6-9036-9556-480E0F21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was given a credit card transaction dataset</a:t>
            </a:r>
          </a:p>
          <a:p>
            <a:r>
              <a:rPr lang="en-US" b="1" dirty="0"/>
              <a:t>Goals:</a:t>
            </a:r>
          </a:p>
          <a:p>
            <a:pPr lvl="1"/>
            <a:r>
              <a:rPr lang="en-US" b="1" dirty="0"/>
              <a:t>Phase 1:</a:t>
            </a:r>
          </a:p>
          <a:p>
            <a:pPr lvl="2"/>
            <a:r>
              <a:rPr lang="en-US" dirty="0"/>
              <a:t>Load the dataset</a:t>
            </a:r>
          </a:p>
          <a:p>
            <a:pPr lvl="2"/>
            <a:r>
              <a:rPr lang="en-US" dirty="0"/>
              <a:t>Generate insights about the structure of the data</a:t>
            </a:r>
          </a:p>
          <a:p>
            <a:pPr lvl="2"/>
            <a:r>
              <a:rPr lang="en-US" dirty="0"/>
              <a:t>Provide summary statistics</a:t>
            </a:r>
          </a:p>
          <a:p>
            <a:pPr lvl="1"/>
            <a:r>
              <a:rPr lang="en-US" b="1" dirty="0"/>
              <a:t>Phase 2:</a:t>
            </a:r>
          </a:p>
          <a:p>
            <a:pPr lvl="2"/>
            <a:r>
              <a:rPr lang="en-US" dirty="0"/>
              <a:t>Visualize processed amounts of each transaction</a:t>
            </a:r>
          </a:p>
          <a:p>
            <a:pPr lvl="2"/>
            <a:r>
              <a:rPr lang="en-US" dirty="0"/>
              <a:t>Visualize other columns to generate insights</a:t>
            </a:r>
          </a:p>
          <a:p>
            <a:pPr lvl="1"/>
            <a:r>
              <a:rPr lang="en-US" b="1" dirty="0"/>
              <a:t>Phase 3:</a:t>
            </a:r>
          </a:p>
          <a:p>
            <a:pPr lvl="2"/>
            <a:r>
              <a:rPr lang="en-US" dirty="0"/>
              <a:t>Identify reversed transactions and provide a summary</a:t>
            </a:r>
          </a:p>
          <a:p>
            <a:pPr lvl="2"/>
            <a:r>
              <a:rPr lang="en-US" dirty="0"/>
              <a:t>Identify multi-swipe transactions and provide a summary</a:t>
            </a:r>
          </a:p>
          <a:p>
            <a:pPr lvl="1"/>
            <a:r>
              <a:rPr lang="en-US" b="1" dirty="0"/>
              <a:t>Phase 4:</a:t>
            </a:r>
          </a:p>
          <a:p>
            <a:pPr lvl="2"/>
            <a:r>
              <a:rPr lang="en-US" dirty="0"/>
              <a:t>Build predictive models to determine if a given transaction is fraudulent</a:t>
            </a:r>
          </a:p>
          <a:p>
            <a:pPr lvl="2"/>
            <a:r>
              <a:rPr lang="en-US" dirty="0"/>
              <a:t>Design evaluation metrics and compare performance</a:t>
            </a:r>
          </a:p>
          <a:p>
            <a:pPr lvl="2"/>
            <a:r>
              <a:rPr lang="en-US" dirty="0"/>
              <a:t>Explore future directions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7073C-20DF-6681-AC41-28FEC464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3660-3B6E-7578-A418-0AA0151D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Creating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10E0-7B69-EB11-E523-6B2C50E4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52410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Performed one-hot encoding of the columns:</a:t>
            </a:r>
          </a:p>
          <a:p>
            <a:pPr lvl="1"/>
            <a:r>
              <a:rPr lang="en-US" dirty="0" err="1"/>
              <a:t>creditLimit</a:t>
            </a:r>
            <a:endParaRPr lang="en-US" dirty="0"/>
          </a:p>
          <a:p>
            <a:pPr lvl="1"/>
            <a:r>
              <a:rPr lang="en-US" dirty="0" err="1"/>
              <a:t>posEntryMode</a:t>
            </a:r>
            <a:endParaRPr lang="en-US" dirty="0"/>
          </a:p>
          <a:p>
            <a:pPr lvl="1"/>
            <a:r>
              <a:rPr lang="en-US" dirty="0" err="1"/>
              <a:t>posConditionCode</a:t>
            </a:r>
            <a:endParaRPr lang="en-US" dirty="0"/>
          </a:p>
          <a:p>
            <a:pPr lvl="1"/>
            <a:r>
              <a:rPr lang="en-US" dirty="0" err="1"/>
              <a:t>merchantCategoryCode</a:t>
            </a:r>
            <a:endParaRPr lang="en-US" dirty="0"/>
          </a:p>
          <a:p>
            <a:pPr lvl="1"/>
            <a:r>
              <a:rPr lang="en-US" dirty="0" err="1"/>
              <a:t>transactionType</a:t>
            </a:r>
            <a:endParaRPr lang="en-US" dirty="0"/>
          </a:p>
          <a:p>
            <a:r>
              <a:rPr lang="en-US" dirty="0"/>
              <a:t>Normalized the other continuous columns with a z-score normalizer</a:t>
            </a:r>
          </a:p>
          <a:p>
            <a:r>
              <a:rPr lang="en-US" dirty="0"/>
              <a:t>Evaluated the performance of the following models:</a:t>
            </a:r>
          </a:p>
          <a:p>
            <a:pPr lvl="1"/>
            <a:r>
              <a:rPr lang="en-US" dirty="0"/>
              <a:t>Decision Tree (DT)</a:t>
            </a:r>
          </a:p>
          <a:p>
            <a:pPr lvl="1"/>
            <a:r>
              <a:rPr lang="en-US" dirty="0"/>
              <a:t>Random Forest Classifier (RF)</a:t>
            </a:r>
          </a:p>
          <a:p>
            <a:pPr lvl="1"/>
            <a:r>
              <a:rPr lang="en-US" dirty="0"/>
              <a:t>Feed- Forward Network (FFN)</a:t>
            </a:r>
          </a:p>
          <a:p>
            <a:r>
              <a:rPr lang="en-US"/>
              <a:t>I </a:t>
            </a:r>
            <a:r>
              <a:rPr lang="en-US" dirty="0"/>
              <a:t>used the following models as the DT will be able to help us construct rules to filter the feature columns for our task. </a:t>
            </a:r>
            <a:r>
              <a:rPr lang="en-US" dirty="0" err="1"/>
              <a:t>Simularly</a:t>
            </a:r>
            <a:r>
              <a:rPr lang="en-US" dirty="0"/>
              <a:t>, RF is a better variant of DT which will not be influenced by outliers. A 2 layer FFN was considered because it will be able to detect patterns in the data instances in higher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7961-1787-CE59-BC8B-4AA3B025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3BD5-2D66-FAD2-5D9C-CAD1ADF1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C1D8-DE5F-22B1-47A6-BC969884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5032375"/>
          </a:xfrm>
        </p:spPr>
        <p:txBody>
          <a:bodyPr/>
          <a:lstStyle/>
          <a:p>
            <a:r>
              <a:rPr lang="en-US" sz="2600" dirty="0"/>
              <a:t>Procedure:</a:t>
            </a:r>
          </a:p>
          <a:p>
            <a:pPr lvl="1"/>
            <a:r>
              <a:rPr lang="en-US" dirty="0"/>
              <a:t>Split the overall data to train and test with an 80:20 split</a:t>
            </a:r>
          </a:p>
          <a:p>
            <a:pPr lvl="1"/>
            <a:r>
              <a:rPr lang="en-US" dirty="0"/>
              <a:t>Performed hyperparameter tuning for 5-fold cross-validation of the train data</a:t>
            </a:r>
          </a:p>
          <a:p>
            <a:pPr lvl="1"/>
            <a:r>
              <a:rPr lang="en-US" dirty="0"/>
              <a:t>Evaluated model performance for test instance</a:t>
            </a:r>
          </a:p>
          <a:p>
            <a:r>
              <a:rPr lang="en-US" sz="2600" dirty="0"/>
              <a:t>Using any </a:t>
            </a:r>
            <a:r>
              <a:rPr lang="en-US" sz="2600" dirty="0" err="1"/>
              <a:t>undersampling</a:t>
            </a:r>
            <a:r>
              <a:rPr lang="en-US" sz="2600" dirty="0"/>
              <a:t>/ oversampling technique will not be good as real data will not have labels, and a model trained on </a:t>
            </a:r>
            <a:r>
              <a:rPr lang="en-US" sz="2600" dirty="0" err="1"/>
              <a:t>undersampled</a:t>
            </a:r>
            <a:r>
              <a:rPr lang="en-US" sz="2600" dirty="0"/>
              <a:t>/oversampled data will never do well with real data.</a:t>
            </a:r>
          </a:p>
          <a:p>
            <a:r>
              <a:rPr lang="en-US" sz="2600" dirty="0"/>
              <a:t>Evaluation Metric:</a:t>
            </a:r>
          </a:p>
          <a:p>
            <a:pPr lvl="1"/>
            <a:r>
              <a:rPr lang="en-US" dirty="0"/>
              <a:t>As the label imbalance is very high, the model can easily learn to predict the majority class</a:t>
            </a:r>
          </a:p>
          <a:p>
            <a:pPr lvl="1"/>
            <a:r>
              <a:rPr lang="en-US" dirty="0"/>
              <a:t>So, accuracy is not a good metric</a:t>
            </a:r>
          </a:p>
          <a:p>
            <a:pPr lvl="1"/>
            <a:r>
              <a:rPr lang="en-US" dirty="0"/>
              <a:t>Instead, Area Under Curve (AUC) is a better evaluation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D849-E90C-D8C8-68D2-176B58B8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18DC-8839-EC1C-35C3-C2F2305D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81EF06-7D12-9B0D-1091-505426528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13953"/>
              </p:ext>
            </p:extLst>
          </p:nvPr>
        </p:nvGraphicFramePr>
        <p:xfrm>
          <a:off x="546099" y="1741772"/>
          <a:ext cx="4923972" cy="3820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461986">
                  <a:extLst>
                    <a:ext uri="{9D8B030D-6E8A-4147-A177-3AD203B41FA5}">
                      <a16:colId xmlns:a16="http://schemas.microsoft.com/office/drawing/2014/main" val="4234071676"/>
                    </a:ext>
                  </a:extLst>
                </a:gridCol>
                <a:gridCol w="2461986">
                  <a:extLst>
                    <a:ext uri="{9D8B030D-6E8A-4147-A177-3AD203B41FA5}">
                      <a16:colId xmlns:a16="http://schemas.microsoft.com/office/drawing/2014/main" val="3944236238"/>
                    </a:ext>
                  </a:extLst>
                </a:gridCol>
              </a:tblGrid>
              <a:tr h="955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83598"/>
                  </a:ext>
                </a:extLst>
              </a:tr>
              <a:tr h="955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45440"/>
                  </a:ext>
                </a:extLst>
              </a:tr>
              <a:tr h="955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40326"/>
                  </a:ext>
                </a:extLst>
              </a:tr>
              <a:tr h="955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Feed Forward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307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816F-A65D-0851-CEA3-AC9A924A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30002203-D4B8-A528-494B-5FADDDBA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24" y="12642"/>
            <a:ext cx="3421743" cy="2566307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">
            <a:extLst>
              <a:ext uri="{FF2B5EF4-FFF2-40B4-BE49-F238E27FC236}">
                <a16:creationId xmlns:a16="http://schemas.microsoft.com/office/drawing/2014/main" id="{AC782FCD-B4C9-9927-80DB-18E79B9B4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2" y="2165977"/>
            <a:ext cx="3421743" cy="2566307"/>
          </a:xfrm>
          <a:prstGeom prst="rect">
            <a:avLst/>
          </a:prstGeom>
        </p:spPr>
      </p:pic>
      <p:pic>
        <p:nvPicPr>
          <p:cNvPr id="11" name="Picture 10" descr="A graph of a curve&#10;&#10;Description automatically generated">
            <a:extLst>
              <a:ext uri="{FF2B5EF4-FFF2-40B4-BE49-F238E27FC236}">
                <a16:creationId xmlns:a16="http://schemas.microsoft.com/office/drawing/2014/main" id="{5DC0109F-9575-5EFD-05FD-C0491714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24" y="4349976"/>
            <a:ext cx="3421743" cy="2566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4A0C09-BA40-3C5F-C942-437BA3465B90}"/>
              </a:ext>
            </a:extLst>
          </p:cNvPr>
          <p:cNvSpPr txBox="1"/>
          <p:nvPr/>
        </p:nvSpPr>
        <p:spPr>
          <a:xfrm>
            <a:off x="130629" y="5863771"/>
            <a:ext cx="5339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trained the FFN for 100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FFN performed best in terms of test AUC, the performance of Random Forest is commendable</a:t>
            </a:r>
          </a:p>
        </p:txBody>
      </p:sp>
    </p:spTree>
    <p:extLst>
      <p:ext uri="{BB962C8B-B14F-4D97-AF65-F5344CB8AC3E}">
        <p14:creationId xmlns:p14="http://schemas.microsoft.com/office/powerpoint/2010/main" val="1622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CFA8-BCB9-170D-7B68-F1AE8F2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6C0A-4013-8FF8-8E7F-7B65CFB2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27058" cy="5183971"/>
          </a:xfrm>
        </p:spPr>
        <p:txBody>
          <a:bodyPr>
            <a:normAutofit/>
          </a:bodyPr>
          <a:lstStyle/>
          <a:p>
            <a:r>
              <a:rPr lang="en-US" sz="2600" dirty="0"/>
              <a:t>Exploring the predictions of the Random Forest model further:</a:t>
            </a:r>
          </a:p>
          <a:p>
            <a:pPr lvl="1"/>
            <a:r>
              <a:rPr lang="en-US" dirty="0"/>
              <a:t>Most important feature is </a:t>
            </a:r>
            <a:r>
              <a:rPr lang="en-US" b="1" dirty="0" err="1"/>
              <a:t>transactionAmount</a:t>
            </a:r>
            <a:endParaRPr lang="en-US" b="1" dirty="0"/>
          </a:p>
          <a:p>
            <a:pPr lvl="1"/>
            <a:r>
              <a:rPr lang="en-US" dirty="0"/>
              <a:t>Other important features in descending order are </a:t>
            </a:r>
            <a:r>
              <a:rPr lang="en-US" b="1" dirty="0" err="1"/>
              <a:t>merchantname</a:t>
            </a:r>
            <a:r>
              <a:rPr lang="en-US" dirty="0"/>
              <a:t>, </a:t>
            </a:r>
            <a:r>
              <a:rPr lang="en-US" b="1" dirty="0" err="1"/>
              <a:t>posEntryMode</a:t>
            </a:r>
            <a:r>
              <a:rPr lang="en-US" b="1" dirty="0"/>
              <a:t>=5</a:t>
            </a:r>
            <a:r>
              <a:rPr lang="en-US" dirty="0"/>
              <a:t>, </a:t>
            </a:r>
            <a:r>
              <a:rPr lang="en-US" b="1" dirty="0" err="1"/>
              <a:t>cardPresent</a:t>
            </a:r>
            <a:r>
              <a:rPr lang="en-US" dirty="0"/>
              <a:t>, </a:t>
            </a:r>
            <a:r>
              <a:rPr lang="en-US" b="1" dirty="0" err="1"/>
              <a:t>opentime</a:t>
            </a:r>
            <a:endParaRPr lang="en-US" b="1" dirty="0"/>
          </a:p>
          <a:p>
            <a:pPr lvl="1"/>
            <a:r>
              <a:rPr lang="en-US" dirty="0"/>
              <a:t>This means that </a:t>
            </a:r>
            <a:r>
              <a:rPr lang="en-US" dirty="0" err="1"/>
              <a:t>transactionAmount</a:t>
            </a:r>
            <a:r>
              <a:rPr lang="en-US" dirty="0"/>
              <a:t> is the most important indicator for detecting frauds</a:t>
            </a:r>
          </a:p>
          <a:p>
            <a:pPr lvl="1"/>
            <a:r>
              <a:rPr lang="en-US" dirty="0"/>
              <a:t>This validates a pattern I had noticed during EDA where frauds have higher transaction amounts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5F693-F683-8FFE-360C-F767B4E9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9FDAA3CC-70C0-F68B-0BAF-1511DF02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5" y="-203742"/>
            <a:ext cx="5758541" cy="66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5DB2-54E9-DFAF-45BF-504697F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Alternate 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E183-87EE-0B27-12A2-922DF90F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 also tried to improve the performance of the FFN by leveraging the use of </a:t>
            </a:r>
            <a:r>
              <a:rPr lang="en-US" sz="2600" dirty="0" err="1"/>
              <a:t>libAUC</a:t>
            </a:r>
            <a:r>
              <a:rPr lang="en-US" sz="2600" dirty="0"/>
              <a:t> </a:t>
            </a:r>
            <a:r>
              <a:rPr lang="en-US" sz="2600" baseline="30000" dirty="0"/>
              <a:t>[1]</a:t>
            </a:r>
            <a:r>
              <a:rPr lang="en-US" sz="2600" dirty="0"/>
              <a:t>, which uses X-risk minimization for AUC maximization  </a:t>
            </a:r>
          </a:p>
          <a:p>
            <a:r>
              <a:rPr lang="en-US" sz="2600" dirty="0"/>
              <a:t>The results were really poor as the test AUC was 0.564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A543-914E-05A3-19E2-DFD3904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18FD-11EB-0CD0-B61F-A2794E84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43" y="6356350"/>
            <a:ext cx="11350171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err="1"/>
              <a:t>Zhuoning</a:t>
            </a:r>
            <a:r>
              <a:rPr lang="en-US" dirty="0"/>
              <a:t> Yuan and </a:t>
            </a:r>
            <a:r>
              <a:rPr lang="en-US" dirty="0" err="1"/>
              <a:t>Dixian</a:t>
            </a:r>
            <a:r>
              <a:rPr lang="en-US" dirty="0"/>
              <a:t> Zhu and Zi-Hao Qiu and Gang Li and </a:t>
            </a:r>
            <a:r>
              <a:rPr lang="en-US" dirty="0" err="1"/>
              <a:t>Xuanhui</a:t>
            </a:r>
            <a:r>
              <a:rPr lang="en-US" dirty="0"/>
              <a:t> Wang and </a:t>
            </a:r>
            <a:r>
              <a:rPr lang="en-US" dirty="0" err="1"/>
              <a:t>Tianbao</a:t>
            </a:r>
            <a:r>
              <a:rPr lang="en-US" dirty="0"/>
              <a:t> Yang, "</a:t>
            </a:r>
            <a:r>
              <a:rPr lang="en-US" dirty="0" err="1"/>
              <a:t>LibAUC</a:t>
            </a:r>
            <a:r>
              <a:rPr lang="en-US" dirty="0"/>
              <a:t>: A Deep Learning Library for X-risk Optimization", 29th SIGKDD Conference on Knowledge Discovery and Data Mining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B54F1774-1415-E8A9-615E-C5A45089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10" y="3061258"/>
            <a:ext cx="4334190" cy="32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5DB2-54E9-DFAF-45BF-504697F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Future 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E183-87EE-0B27-12A2-922DF90F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had more time, I wanted to explore the following directions:</a:t>
            </a:r>
          </a:p>
          <a:p>
            <a:pPr lvl="1"/>
            <a:r>
              <a:rPr lang="en-US" dirty="0"/>
              <a:t>Explore more versions of </a:t>
            </a:r>
            <a:r>
              <a:rPr lang="en-US" dirty="0" err="1"/>
              <a:t>libAUC</a:t>
            </a:r>
            <a:endParaRPr lang="en-US" dirty="0"/>
          </a:p>
          <a:p>
            <a:pPr lvl="1"/>
            <a:r>
              <a:rPr lang="en-US" dirty="0"/>
              <a:t>Exploring temporal dependencies with RNN/LSTM/GRU</a:t>
            </a:r>
          </a:p>
          <a:p>
            <a:pPr lvl="1"/>
            <a:r>
              <a:rPr lang="en-US" dirty="0"/>
              <a:t>Use unsupervised dynamic feature construction methods like JODIE</a:t>
            </a:r>
            <a:r>
              <a:rPr lang="en-US" baseline="30000" dirty="0"/>
              <a:t>[1] </a:t>
            </a:r>
            <a:r>
              <a:rPr lang="en-US" dirty="0"/>
              <a:t>where:</a:t>
            </a:r>
          </a:p>
          <a:p>
            <a:pPr lvl="2"/>
            <a:r>
              <a:rPr lang="en-US" dirty="0"/>
              <a:t>We represent the interaction tuple as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merchantName</a:t>
            </a:r>
            <a:r>
              <a:rPr lang="en-US" dirty="0"/>
              <a:t> from the data</a:t>
            </a:r>
          </a:p>
          <a:p>
            <a:pPr lvl="2"/>
            <a:r>
              <a:rPr lang="en-US" dirty="0"/>
              <a:t>We can make 30 minute intervals as a timestamp by using (</a:t>
            </a:r>
            <a:r>
              <a:rPr lang="en-US" dirty="0" err="1"/>
              <a:t>transactionDateTime</a:t>
            </a:r>
            <a:r>
              <a:rPr lang="en-US" dirty="0"/>
              <a:t>- </a:t>
            </a:r>
            <a:r>
              <a:rPr lang="en-US" sz="2000" dirty="0"/>
              <a:t>2016/01/01 0:00:00)</a:t>
            </a:r>
          </a:p>
          <a:p>
            <a:pPr lvl="2"/>
            <a:r>
              <a:rPr lang="en-US" dirty="0"/>
              <a:t>We could then evaluate the quality of embeddings by joining them with the table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timestamp,isFraud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A543-914E-05A3-19E2-DFD3904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CE53-8131-CFAE-D464-A7E1EC36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0" y="6310312"/>
            <a:ext cx="11441927" cy="365125"/>
          </a:xfrm>
        </p:spPr>
        <p:txBody>
          <a:bodyPr/>
          <a:lstStyle/>
          <a:p>
            <a:pPr algn="l"/>
            <a:r>
              <a:rPr lang="en-US" dirty="0"/>
              <a:t>[1] Kumar, Srijan, </a:t>
            </a:r>
            <a:r>
              <a:rPr lang="en-US" dirty="0" err="1"/>
              <a:t>Xikun</a:t>
            </a:r>
            <a:r>
              <a:rPr lang="en-US" dirty="0"/>
              <a:t> Zhang, and Jure </a:t>
            </a:r>
            <a:r>
              <a:rPr lang="en-US" dirty="0" err="1"/>
              <a:t>Leskovec</a:t>
            </a:r>
            <a:r>
              <a:rPr lang="en-US" dirty="0"/>
              <a:t>. "Predicting dynamic embedding trajectory in temporal interaction networks." Proceedings of the 25th ACM SIGKDD international conference on knowledge discovery &amp; data mining. 2019.</a:t>
            </a:r>
          </a:p>
        </p:txBody>
      </p:sp>
    </p:spTree>
    <p:extLst>
      <p:ext uri="{BB962C8B-B14F-4D97-AF65-F5344CB8AC3E}">
        <p14:creationId xmlns:p14="http://schemas.microsoft.com/office/powerpoint/2010/main" val="23778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48F-0F7F-7288-E8AD-D0A10C9A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E375-432A-05D7-885D-5DEA5D5A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7036-41B1-FE9A-7613-9C032305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DFB8-BDE9-1B32-7A5E-354F03CD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1: 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2262-2495-D651-A8FD-624BEADE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2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has 786363 rows and 29 columns</a:t>
            </a:r>
          </a:p>
          <a:p>
            <a:r>
              <a:rPr lang="en-US" dirty="0"/>
              <a:t>The Summaries of some of the important numeric columns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were some columns with no values, so I removed them. They were:</a:t>
            </a:r>
          </a:p>
          <a:p>
            <a:pPr lvl="1"/>
            <a:r>
              <a:rPr lang="en-US" dirty="0" err="1"/>
              <a:t>echoBuffer</a:t>
            </a:r>
            <a:endParaRPr lang="en-US" dirty="0"/>
          </a:p>
          <a:p>
            <a:pPr lvl="1"/>
            <a:r>
              <a:rPr lang="en-US" dirty="0" err="1"/>
              <a:t>merchantCity</a:t>
            </a:r>
            <a:endParaRPr lang="en-US" dirty="0"/>
          </a:p>
          <a:p>
            <a:pPr lvl="1"/>
            <a:r>
              <a:rPr lang="en-US" dirty="0" err="1"/>
              <a:t>merchantState</a:t>
            </a:r>
            <a:endParaRPr lang="en-US" dirty="0"/>
          </a:p>
          <a:p>
            <a:pPr lvl="1"/>
            <a:r>
              <a:rPr lang="en-US" dirty="0" err="1"/>
              <a:t>merchantZip</a:t>
            </a:r>
            <a:endParaRPr lang="en-US" dirty="0"/>
          </a:p>
          <a:p>
            <a:pPr lvl="1"/>
            <a:r>
              <a:rPr lang="en-US" dirty="0" err="1"/>
              <a:t>posOnPremises</a:t>
            </a:r>
            <a:endParaRPr lang="en-US" dirty="0"/>
          </a:p>
          <a:p>
            <a:pPr lvl="1"/>
            <a:r>
              <a:rPr lang="en-US" dirty="0" err="1"/>
              <a:t>recurringAuthInd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D72C-AC69-0E77-E379-0E502902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0CEB03-1643-4F78-1A02-F0D853FEC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60167"/>
              </p:ext>
            </p:extLst>
          </p:nvPr>
        </p:nvGraphicFramePr>
        <p:xfrm>
          <a:off x="3268981" y="2660718"/>
          <a:ext cx="4800599" cy="153656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8880682"/>
                    </a:ext>
                  </a:extLst>
                </a:gridCol>
                <a:gridCol w="887068">
                  <a:extLst>
                    <a:ext uri="{9D8B030D-6E8A-4147-A177-3AD203B41FA5}">
                      <a16:colId xmlns:a16="http://schemas.microsoft.com/office/drawing/2014/main" val="3384287459"/>
                    </a:ext>
                  </a:extLst>
                </a:gridCol>
                <a:gridCol w="930550">
                  <a:extLst>
                    <a:ext uri="{9D8B030D-6E8A-4147-A177-3AD203B41FA5}">
                      <a16:colId xmlns:a16="http://schemas.microsoft.com/office/drawing/2014/main" val="3190236586"/>
                    </a:ext>
                  </a:extLst>
                </a:gridCol>
                <a:gridCol w="1382781">
                  <a:extLst>
                    <a:ext uri="{9D8B030D-6E8A-4147-A177-3AD203B41FA5}">
                      <a16:colId xmlns:a16="http://schemas.microsoft.com/office/drawing/2014/main" val="3495168140"/>
                    </a:ext>
                  </a:extLst>
                </a:gridCol>
              </a:tblGrid>
              <a:tr h="31736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7351"/>
                  </a:ext>
                </a:extLst>
              </a:tr>
              <a:tr h="294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creditLimit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10,759.46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07926"/>
                  </a:ext>
                </a:extLst>
              </a:tr>
              <a:tr h="294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availableMoney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-1,005.63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6,250.72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30019"/>
                  </a:ext>
                </a:extLst>
              </a:tr>
              <a:tr h="294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transactionAmount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74240"/>
                  </a:ext>
                </a:extLst>
              </a:tr>
              <a:tr h="294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currentBalance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47,498.81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4,508.74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5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1B8E-5072-D68C-436E-68C0ED9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1: Data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8FFB-018F-D73E-4356-E2762BB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sz="2600" dirty="0"/>
              <a:t>In terms of the type of transactions:</a:t>
            </a:r>
          </a:p>
          <a:p>
            <a:pPr lvl="1"/>
            <a:r>
              <a:rPr lang="en-US" dirty="0"/>
              <a:t>Card Transactions: 44.87%</a:t>
            </a:r>
          </a:p>
          <a:p>
            <a:pPr lvl="1"/>
            <a:r>
              <a:rPr lang="en-US" dirty="0"/>
              <a:t>Non-Card Transactions: 55.23%</a:t>
            </a:r>
          </a:p>
          <a:p>
            <a:r>
              <a:rPr lang="en-US" sz="2600" dirty="0"/>
              <a:t> Columns with few Missing Values:</a:t>
            </a:r>
          </a:p>
          <a:p>
            <a:pPr lvl="1"/>
            <a:r>
              <a:rPr lang="en-US" sz="2200" dirty="0" err="1"/>
              <a:t>acqCountry</a:t>
            </a:r>
            <a:r>
              <a:rPr lang="en-US" sz="2200" dirty="0"/>
              <a:t> – 4,562</a:t>
            </a:r>
          </a:p>
          <a:p>
            <a:pPr lvl="1"/>
            <a:r>
              <a:rPr lang="en-US" sz="2200" dirty="0" err="1"/>
              <a:t>merchantCountryCode</a:t>
            </a:r>
            <a:r>
              <a:rPr lang="en-US" sz="2200" dirty="0"/>
              <a:t> – 724</a:t>
            </a:r>
          </a:p>
          <a:p>
            <a:pPr lvl="1"/>
            <a:r>
              <a:rPr lang="en-US" sz="2200" dirty="0" err="1"/>
              <a:t>posEntryMode</a:t>
            </a:r>
            <a:r>
              <a:rPr lang="en-US" sz="2200" dirty="0"/>
              <a:t> – 4054</a:t>
            </a:r>
          </a:p>
          <a:p>
            <a:pPr lvl="1"/>
            <a:r>
              <a:rPr lang="en-US" sz="2200" dirty="0" err="1"/>
              <a:t>posConditionCode</a:t>
            </a:r>
            <a:r>
              <a:rPr lang="en-US" sz="2200" dirty="0"/>
              <a:t> – 409</a:t>
            </a:r>
          </a:p>
          <a:p>
            <a:pPr lvl="1"/>
            <a:r>
              <a:rPr lang="en-US" sz="2200" dirty="0" err="1"/>
              <a:t>transactionType</a:t>
            </a:r>
            <a:r>
              <a:rPr lang="en-US" sz="2200" dirty="0"/>
              <a:t> – 698</a:t>
            </a:r>
          </a:p>
          <a:p>
            <a:r>
              <a:rPr lang="en-US" sz="2600" dirty="0"/>
              <a:t>5,000 unique customer IDs and 2,490 unique merchant names</a:t>
            </a:r>
          </a:p>
          <a:p>
            <a:r>
              <a:rPr lang="en-US" sz="2600" dirty="0"/>
              <a:t>Data taken over 1-year period from 2016/01/01 - 2016/12/30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96E4-DBCF-6D2E-0AA4-2481A33D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1B8E-5072-D68C-436E-68C0ED9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1: Data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8FFB-018F-D73E-4356-E2762BB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957" cy="4895850"/>
          </a:xfrm>
        </p:spPr>
        <p:txBody>
          <a:bodyPr>
            <a:normAutofit/>
          </a:bodyPr>
          <a:lstStyle/>
          <a:p>
            <a:r>
              <a:rPr lang="en-US" sz="2600" dirty="0"/>
              <a:t>Most transactions have a credit limit of 5,000 followed by 15,000</a:t>
            </a:r>
          </a:p>
          <a:p>
            <a:r>
              <a:rPr lang="en-US" sz="2600" dirty="0"/>
              <a:t>Most transactions were in the USA</a:t>
            </a:r>
          </a:p>
          <a:p>
            <a:r>
              <a:rPr lang="en-US" sz="2600" dirty="0"/>
              <a:t>Online retail is the highest spending category followed by fast-food and entertainment</a:t>
            </a:r>
          </a:p>
          <a:p>
            <a:r>
              <a:rPr lang="en-US" sz="2600" dirty="0"/>
              <a:t>The correlation heatmap of the continuous-valued columns with </a:t>
            </a:r>
            <a:r>
              <a:rPr lang="en-US" sz="2600" dirty="0" err="1"/>
              <a:t>isFraud</a:t>
            </a:r>
            <a:r>
              <a:rPr lang="en-US" sz="2600" dirty="0"/>
              <a:t> -&gt;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96E4-DBCF-6D2E-0AA4-2481A33D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B3F9F2-D005-4DB1-4707-C3DB3A24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2" y="1142857"/>
            <a:ext cx="5908556" cy="59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48F-0F7F-7288-E8AD-D0A10C9A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E375-432A-05D7-885D-5DEA5D5A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7036-41B1-FE9A-7613-9C032305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6C51-F135-B624-0B23-A3D6A4E1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2: Visualization </a:t>
            </a:r>
          </a:p>
        </p:txBody>
      </p:sp>
      <p:pic>
        <p:nvPicPr>
          <p:cNvPr id="6" name="Content Placeholder 5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81E40345-74F1-08ED-74FF-45F805350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178"/>
            <a:ext cx="5341257" cy="4451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8EB1D-9C20-E421-446E-C1837AD1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8D5A3-352A-E547-29F7-1DB89CDE0381}"/>
              </a:ext>
            </a:extLst>
          </p:cNvPr>
          <p:cNvSpPr txBox="1"/>
          <p:nvPr/>
        </p:nvSpPr>
        <p:spPr>
          <a:xfrm>
            <a:off x="450752" y="5832534"/>
            <a:ext cx="503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64.03 % of instances have transaction amount &lt;= mean and about 50% of cases have transaction amount &lt;= median</a:t>
            </a:r>
          </a:p>
        </p:txBody>
      </p:sp>
      <p:pic>
        <p:nvPicPr>
          <p:cNvPr id="9" name="Picture 8" descr="A green and white flag&#10;&#10;Description automatically generated">
            <a:extLst>
              <a:ext uri="{FF2B5EF4-FFF2-40B4-BE49-F238E27FC236}">
                <a16:creationId xmlns:a16="http://schemas.microsoft.com/office/drawing/2014/main" id="{CD18722B-72B8-ECB9-2F58-44CCD085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95" y="1256010"/>
            <a:ext cx="7358451" cy="4628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4D577-765B-91E7-4BB3-450FF52DAEF3}"/>
              </a:ext>
            </a:extLst>
          </p:cNvPr>
          <p:cNvSpPr txBox="1"/>
          <p:nvPr/>
        </p:nvSpPr>
        <p:spPr>
          <a:xfrm>
            <a:off x="7486901" y="5658607"/>
            <a:ext cx="644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Distribution of </a:t>
            </a:r>
            <a:r>
              <a:rPr lang="en-US" dirty="0" err="1"/>
              <a:t>isFraud</a:t>
            </a:r>
            <a:r>
              <a:rPr lang="en-US" dirty="0"/>
              <a:t>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True: 12,417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False: 773,946</a:t>
            </a:r>
          </a:p>
        </p:txBody>
      </p:sp>
    </p:spTree>
    <p:extLst>
      <p:ext uri="{BB962C8B-B14F-4D97-AF65-F5344CB8AC3E}">
        <p14:creationId xmlns:p14="http://schemas.microsoft.com/office/powerpoint/2010/main" val="11227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8A9-F665-ACDB-ADE4-2642040F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2: Visualization- Frauds </a:t>
            </a:r>
            <a:endParaRPr lang="en-US" dirty="0"/>
          </a:p>
        </p:txBody>
      </p:sp>
      <p:pic>
        <p:nvPicPr>
          <p:cNvPr id="6" name="Content Placeholder 5" descr="A pink bars on a white background&#10;&#10;Description automatically generated">
            <a:extLst>
              <a:ext uri="{FF2B5EF4-FFF2-40B4-BE49-F238E27FC236}">
                <a16:creationId xmlns:a16="http://schemas.microsoft.com/office/drawing/2014/main" id="{80B11FAE-9983-3DC8-C5F3-0D77928B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772" y="1690688"/>
            <a:ext cx="6698885" cy="4019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D7B9-6D39-337D-CC5C-16C637D2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BBE-6C07-4B62-BC84-EF9E4D11407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EA61A-65B7-9416-9A4D-B9546B27084E}"/>
              </a:ext>
            </a:extLst>
          </p:cNvPr>
          <p:cNvSpPr txBox="1"/>
          <p:nvPr/>
        </p:nvSpPr>
        <p:spPr>
          <a:xfrm>
            <a:off x="246744" y="5710019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number of frauds is consistent month-on-month with a minimum value of 959 and a maximum value of 1081</a:t>
            </a:r>
          </a:p>
        </p:txBody>
      </p:sp>
      <p:pic>
        <p:nvPicPr>
          <p:cNvPr id="9" name="Picture 8" descr="A graph showing different types of transaction type&#10;&#10;Description automatically generated">
            <a:extLst>
              <a:ext uri="{FF2B5EF4-FFF2-40B4-BE49-F238E27FC236}">
                <a16:creationId xmlns:a16="http://schemas.microsoft.com/office/drawing/2014/main" id="{1787E99F-D3B8-3A14-E4A9-E4E147FC4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13" y="1861614"/>
            <a:ext cx="5516217" cy="3677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61F441-596D-AA74-DDEC-3ABF7F9E19D1}"/>
              </a:ext>
            </a:extLst>
          </p:cNvPr>
          <p:cNvSpPr txBox="1"/>
          <p:nvPr/>
        </p:nvSpPr>
        <p:spPr>
          <a:xfrm>
            <a:off x="6516915" y="5781293"/>
            <a:ext cx="627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Violin plot of Transaction Amount vs Transaction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Frauds have higher transaction amounts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Frauds are more common in PURCHASE</a:t>
            </a:r>
          </a:p>
        </p:txBody>
      </p:sp>
    </p:spTree>
    <p:extLst>
      <p:ext uri="{BB962C8B-B14F-4D97-AF65-F5344CB8AC3E}">
        <p14:creationId xmlns:p14="http://schemas.microsoft.com/office/powerpoint/2010/main" val="17096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1404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Data Science Challenge: Card Transactions</vt:lpstr>
      <vt:lpstr>The Story</vt:lpstr>
      <vt:lpstr>Phase 1</vt:lpstr>
      <vt:lpstr>Phase 1: Data Summary</vt:lpstr>
      <vt:lpstr>Phase 1: Data Insights</vt:lpstr>
      <vt:lpstr>Phase 1: Data Insights</vt:lpstr>
      <vt:lpstr>Phase 2</vt:lpstr>
      <vt:lpstr>Phase 2: Visualization </vt:lpstr>
      <vt:lpstr>Phase 2: Visualization- Frauds </vt:lpstr>
      <vt:lpstr>Phase 2: Misc. EDA</vt:lpstr>
      <vt:lpstr>Phase 2: Misc. EDA</vt:lpstr>
      <vt:lpstr>Phase 3</vt:lpstr>
      <vt:lpstr>Phase 3: Detection of Reversed Transactions</vt:lpstr>
      <vt:lpstr>Method 1: Reversed Transaction Removal</vt:lpstr>
      <vt:lpstr>Method 2: Reversed Transaction Removal</vt:lpstr>
      <vt:lpstr>Phase 3: Detection of Multi - Swipe</vt:lpstr>
      <vt:lpstr>Phase 3: Detection of Multi - Swipe</vt:lpstr>
      <vt:lpstr>Phase 4</vt:lpstr>
      <vt:lpstr>Phase 4: Creating Features</vt:lpstr>
      <vt:lpstr>Phase 4: Creating Features</vt:lpstr>
      <vt:lpstr>Phase 4: Experiments</vt:lpstr>
      <vt:lpstr>Phase 4: Results</vt:lpstr>
      <vt:lpstr>Phase 4: Discussion</vt:lpstr>
      <vt:lpstr>Phase 4: Alternate Direction</vt:lpstr>
      <vt:lpstr>Phase 4: Future Direction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Challenge: Card Transactions</dc:title>
  <dc:creator>Choudhuri, Akash</dc:creator>
  <cp:lastModifiedBy>Choudhuri, Akash</cp:lastModifiedBy>
  <cp:revision>2</cp:revision>
  <dcterms:created xsi:type="dcterms:W3CDTF">2024-03-05T16:32:28Z</dcterms:created>
  <dcterms:modified xsi:type="dcterms:W3CDTF">2024-03-06T01:24:54Z</dcterms:modified>
</cp:coreProperties>
</file>