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4" r:id="rId18"/>
    <p:sldId id="271" r:id="rId19"/>
    <p:sldId id="272"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186F9C1-E472-4090-955D-6A69C3D406E0}"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94665-CAA9-4278-9224-83FDF2C12E4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86F9C1-E472-4090-955D-6A69C3D406E0}"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94665-CAA9-4278-9224-83FDF2C12E4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86F9C1-E472-4090-955D-6A69C3D406E0}"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94665-CAA9-4278-9224-83FDF2C12E4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86F9C1-E472-4090-955D-6A69C3D406E0}"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94665-CAA9-4278-9224-83FDF2C12E4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86F9C1-E472-4090-955D-6A69C3D406E0}"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94665-CAA9-4278-9224-83FDF2C12E4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186F9C1-E472-4090-955D-6A69C3D406E0}" type="datetimeFigureOut">
              <a:rPr lang="en-US" smtClean="0"/>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B94665-CAA9-4278-9224-83FDF2C12E4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86F9C1-E472-4090-955D-6A69C3D406E0}" type="datetimeFigureOut">
              <a:rPr lang="en-US" smtClean="0"/>
              <a:t>10/6/2021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B94665-CAA9-4278-9224-83FDF2C12E4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186F9C1-E472-4090-955D-6A69C3D406E0}" type="datetimeFigureOut">
              <a:rPr lang="en-US" smtClean="0"/>
              <a:t>10/6/2021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B94665-CAA9-4278-9224-83FDF2C12E4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86F9C1-E472-4090-955D-6A69C3D406E0}" type="datetimeFigureOut">
              <a:rPr lang="en-US" smtClean="0"/>
              <a:t>10/6/2021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B94665-CAA9-4278-9224-83FDF2C12E4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86F9C1-E472-4090-955D-6A69C3D406E0}" type="datetimeFigureOut">
              <a:rPr lang="en-US" smtClean="0"/>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B94665-CAA9-4278-9224-83FDF2C12E4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86F9C1-E472-4090-955D-6A69C3D406E0}" type="datetimeFigureOut">
              <a:rPr lang="en-US" smtClean="0"/>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B94665-CAA9-4278-9224-83FDF2C12E4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86F9C1-E472-4090-955D-6A69C3D406E0}" type="datetimeFigureOut">
              <a:rPr lang="en-US" smtClean="0"/>
              <a:t>10/6/2021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B94665-CAA9-4278-9224-83FDF2C12E4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EpiDeep</a:t>
            </a:r>
            <a:r>
              <a:rPr lang="en-US" dirty="0"/>
              <a:t>: Exploiting Embeddings for Epidemic Forecasting</a:t>
            </a:r>
          </a:p>
        </p:txBody>
      </p:sp>
      <p:sp>
        <p:nvSpPr>
          <p:cNvPr id="3" name="Subtitle 2"/>
          <p:cNvSpPr>
            <a:spLocks noGrp="1"/>
          </p:cNvSpPr>
          <p:nvPr>
            <p:ph type="subTitle" idx="1"/>
          </p:nvPr>
        </p:nvSpPr>
        <p:spPr/>
        <p:txBody>
          <a:bodyPr>
            <a:normAutofit/>
          </a:bodyPr>
          <a:lstStyle/>
          <a:p>
            <a:r>
              <a:rPr lang="en-US" sz="2400" dirty="0" err="1"/>
              <a:t>Bijaya</a:t>
            </a:r>
            <a:r>
              <a:rPr lang="en-US" sz="2400" dirty="0"/>
              <a:t> </a:t>
            </a:r>
            <a:r>
              <a:rPr lang="en-US" sz="2400" dirty="0" err="1"/>
              <a:t>Adhikari</a:t>
            </a:r>
            <a:r>
              <a:rPr lang="en-US" sz="2400" dirty="0"/>
              <a:t>, </a:t>
            </a:r>
            <a:r>
              <a:rPr lang="en-US" sz="2400" dirty="0" err="1"/>
              <a:t>Xinfeng</a:t>
            </a:r>
            <a:r>
              <a:rPr lang="en-US" sz="2400" dirty="0"/>
              <a:t> </a:t>
            </a:r>
            <a:r>
              <a:rPr lang="en-US" sz="2400" dirty="0" err="1"/>
              <a:t>Xu</a:t>
            </a:r>
            <a:r>
              <a:rPr lang="en-US" sz="2400" dirty="0"/>
              <a:t>, </a:t>
            </a:r>
            <a:r>
              <a:rPr lang="en-US" sz="2400" dirty="0" err="1"/>
              <a:t>Naren</a:t>
            </a:r>
            <a:r>
              <a:rPr lang="en-US" sz="2400" dirty="0"/>
              <a:t> </a:t>
            </a:r>
            <a:r>
              <a:rPr lang="en-US" sz="2400" dirty="0" err="1"/>
              <a:t>Ramakrishnan</a:t>
            </a:r>
            <a:r>
              <a:rPr lang="en-US" sz="2400" dirty="0"/>
              <a:t> and B. </a:t>
            </a:r>
            <a:r>
              <a:rPr lang="en-US" sz="2400" dirty="0" err="1"/>
              <a:t>Aditya</a:t>
            </a:r>
            <a:r>
              <a:rPr lang="en-US" sz="2400" dirty="0"/>
              <a:t> </a:t>
            </a:r>
            <a:r>
              <a:rPr lang="en-US" sz="2400" dirty="0" err="1"/>
              <a:t>Prakash</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470025"/>
          </a:xfrm>
        </p:spPr>
        <p:txBody>
          <a:bodyPr>
            <a:normAutofit fontScale="90000"/>
          </a:bodyPr>
          <a:lstStyle/>
          <a:p>
            <a:r>
              <a:rPr lang="en-US" dirty="0"/>
              <a:t>When in Doubt: Neural Non-Parametric Uncertainty</a:t>
            </a:r>
            <a:br>
              <a:rPr lang="en-US" dirty="0"/>
            </a:br>
            <a:r>
              <a:rPr lang="en-US" dirty="0"/>
              <a:t>Quantification for Epidemic Forecasting</a:t>
            </a:r>
          </a:p>
        </p:txBody>
      </p:sp>
      <p:sp>
        <p:nvSpPr>
          <p:cNvPr id="3" name="Subtitle 2"/>
          <p:cNvSpPr>
            <a:spLocks noGrp="1"/>
          </p:cNvSpPr>
          <p:nvPr>
            <p:ph type="subTitle" idx="1"/>
          </p:nvPr>
        </p:nvSpPr>
        <p:spPr/>
        <p:txBody>
          <a:bodyPr>
            <a:normAutofit/>
          </a:bodyPr>
          <a:lstStyle/>
          <a:p>
            <a:r>
              <a:rPr lang="en-US" sz="2400" dirty="0" err="1"/>
              <a:t>Harshavardhan</a:t>
            </a:r>
            <a:r>
              <a:rPr lang="en-US" sz="2400" dirty="0"/>
              <a:t> </a:t>
            </a:r>
            <a:r>
              <a:rPr lang="en-US" sz="2400" dirty="0" err="1"/>
              <a:t>Kamarthi</a:t>
            </a:r>
            <a:r>
              <a:rPr lang="en-US" sz="2400" dirty="0"/>
              <a:t>, </a:t>
            </a:r>
            <a:r>
              <a:rPr lang="en-US" sz="2400" dirty="0" err="1"/>
              <a:t>Lingkai</a:t>
            </a:r>
            <a:r>
              <a:rPr lang="en-US" sz="2400" dirty="0"/>
              <a:t> Kong, Alexander </a:t>
            </a:r>
            <a:r>
              <a:rPr lang="en-US" sz="2400" dirty="0" err="1"/>
              <a:t>Rodríguez</a:t>
            </a:r>
            <a:r>
              <a:rPr lang="en-US" sz="2400" dirty="0"/>
              <a:t>, Chao Zhang, B. </a:t>
            </a:r>
            <a:r>
              <a:rPr lang="en-US" sz="2400" dirty="0" err="1"/>
              <a:t>Aditya</a:t>
            </a:r>
            <a:r>
              <a:rPr lang="en-US" sz="2400" dirty="0"/>
              <a:t> </a:t>
            </a:r>
            <a:r>
              <a:rPr lang="en-US" sz="2400" dirty="0" err="1"/>
              <a:t>Prakash</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Contributions</a:t>
            </a:r>
          </a:p>
        </p:txBody>
      </p:sp>
      <p:sp>
        <p:nvSpPr>
          <p:cNvPr id="3" name="Content Placeholder 2"/>
          <p:cNvSpPr>
            <a:spLocks noGrp="1"/>
          </p:cNvSpPr>
          <p:nvPr>
            <p:ph idx="1"/>
          </p:nvPr>
        </p:nvSpPr>
        <p:spPr/>
        <p:txBody>
          <a:bodyPr>
            <a:normAutofit/>
          </a:bodyPr>
          <a:lstStyle/>
          <a:p>
            <a:r>
              <a:rPr lang="en-US" sz="2400" dirty="0"/>
              <a:t>A new deep generative neural Gaussian processes framework for epidemic forecasting, which automatically learns stochastic correlations between query sequences and historical data sequences for non-parametric uncertainty quantification.</a:t>
            </a:r>
          </a:p>
          <a:p>
            <a:r>
              <a:rPr lang="en-US" sz="2400" dirty="0"/>
              <a:t>It models the output forecast distribution based on similarity between current season’s data till current week and data from each of the historical seasons in a latent space.</a:t>
            </a:r>
          </a:p>
          <a:p>
            <a:r>
              <a:rPr lang="en-US" sz="2400" dirty="0"/>
              <a:t>Latent variables capture global information of historical seasons and local view of sequence.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Architecture</a:t>
            </a:r>
          </a:p>
        </p:txBody>
      </p:sp>
      <p:pic>
        <p:nvPicPr>
          <p:cNvPr id="4" name="Content Placeholder 3" descr="Capture.PNG"/>
          <p:cNvPicPr>
            <a:picLocks noGrp="1" noChangeAspect="1"/>
          </p:cNvPicPr>
          <p:nvPr>
            <p:ph idx="1"/>
          </p:nvPr>
        </p:nvPicPr>
        <p:blipFill>
          <a:blip r:embed="rId2"/>
          <a:stretch>
            <a:fillRect/>
          </a:stretch>
        </p:blipFill>
        <p:spPr>
          <a:xfrm>
            <a:off x="1514048" y="2315153"/>
            <a:ext cx="6115904" cy="3096057"/>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Probabilistic Neural Sequence Encoder</a:t>
            </a:r>
          </a:p>
        </p:txBody>
      </p:sp>
      <p:sp>
        <p:nvSpPr>
          <p:cNvPr id="3" name="Content Placeholder 2"/>
          <p:cNvSpPr>
            <a:spLocks noGrp="1"/>
          </p:cNvSpPr>
          <p:nvPr>
            <p:ph idx="1"/>
          </p:nvPr>
        </p:nvSpPr>
        <p:spPr/>
        <p:txBody>
          <a:bodyPr>
            <a:normAutofit/>
          </a:bodyPr>
          <a:lstStyle/>
          <a:p>
            <a:r>
              <a:rPr lang="en-US" sz="2400" dirty="0"/>
              <a:t>Input Sequence is passed through a GRU:</a:t>
            </a:r>
          </a:p>
          <a:p>
            <a:endParaRPr lang="en-US" sz="2000" dirty="0"/>
          </a:p>
          <a:p>
            <a:r>
              <a:rPr lang="en-US" sz="2400" dirty="0"/>
              <a:t>As ILI Data is delayed, we cannot depend fully on the last hidden state:</a:t>
            </a:r>
          </a:p>
          <a:p>
            <a:endParaRPr lang="en-US" sz="2000" dirty="0"/>
          </a:p>
          <a:p>
            <a:endParaRPr lang="en-US" sz="2000" dirty="0"/>
          </a:p>
          <a:p>
            <a:r>
              <a:rPr lang="en-US" sz="2400" dirty="0" err="1"/>
              <a:t>U</a:t>
            </a:r>
            <a:r>
              <a:rPr lang="en-US" sz="1100" dirty="0" err="1"/>
              <a:t>i</a:t>
            </a:r>
            <a:r>
              <a:rPr lang="en-US" sz="2400" dirty="0"/>
              <a:t>  is then computed as a Gaussian having probability Distribution:</a:t>
            </a:r>
          </a:p>
          <a:p>
            <a:pPr>
              <a:buNone/>
            </a:pPr>
            <a:r>
              <a:rPr lang="en-US" sz="2000" dirty="0"/>
              <a:t> </a:t>
            </a:r>
          </a:p>
          <a:p>
            <a:pPr>
              <a:buNone/>
            </a:pPr>
            <a:r>
              <a:rPr lang="en-US" sz="2400" dirty="0"/>
              <a:t>Where g1 and g2 are 2 MLPs and [.]k is the k-</a:t>
            </a:r>
            <a:r>
              <a:rPr lang="en-US" sz="2400" dirty="0" err="1"/>
              <a:t>th</a:t>
            </a:r>
            <a:r>
              <a:rPr lang="en-US" sz="2400" dirty="0"/>
              <a:t> dimension of the variable.</a:t>
            </a:r>
          </a:p>
        </p:txBody>
      </p:sp>
      <p:pic>
        <p:nvPicPr>
          <p:cNvPr id="6" name="Picture 5" descr="Capture.PNG"/>
          <p:cNvPicPr>
            <a:picLocks noChangeAspect="1"/>
          </p:cNvPicPr>
          <p:nvPr/>
        </p:nvPicPr>
        <p:blipFill>
          <a:blip r:embed="rId2"/>
          <a:stretch>
            <a:fillRect/>
          </a:stretch>
        </p:blipFill>
        <p:spPr>
          <a:xfrm>
            <a:off x="3657600" y="2057400"/>
            <a:ext cx="2562583" cy="323895"/>
          </a:xfrm>
          <a:prstGeom prst="rect">
            <a:avLst/>
          </a:prstGeom>
        </p:spPr>
      </p:pic>
      <p:pic>
        <p:nvPicPr>
          <p:cNvPr id="7" name="Picture 6" descr="Capture.PNG"/>
          <p:cNvPicPr>
            <a:picLocks noChangeAspect="1"/>
          </p:cNvPicPr>
          <p:nvPr/>
        </p:nvPicPr>
        <p:blipFill>
          <a:blip r:embed="rId3"/>
          <a:stretch>
            <a:fillRect/>
          </a:stretch>
        </p:blipFill>
        <p:spPr>
          <a:xfrm>
            <a:off x="2362200" y="3200400"/>
            <a:ext cx="4582165" cy="600159"/>
          </a:xfrm>
          <a:prstGeom prst="rect">
            <a:avLst/>
          </a:prstGeom>
        </p:spPr>
      </p:pic>
      <p:pic>
        <p:nvPicPr>
          <p:cNvPr id="8" name="Picture 7" descr="Capture.PNG"/>
          <p:cNvPicPr>
            <a:picLocks noChangeAspect="1"/>
          </p:cNvPicPr>
          <p:nvPr/>
        </p:nvPicPr>
        <p:blipFill>
          <a:blip r:embed="rId4"/>
          <a:stretch>
            <a:fillRect/>
          </a:stretch>
        </p:blipFill>
        <p:spPr>
          <a:xfrm>
            <a:off x="3429000" y="4724400"/>
            <a:ext cx="2705478" cy="2476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Stochastic Data Correlation Graph (Most Important part of This Work)</a:t>
            </a:r>
          </a:p>
        </p:txBody>
      </p:sp>
      <p:sp>
        <p:nvSpPr>
          <p:cNvPr id="3" name="Content Placeholder 2"/>
          <p:cNvSpPr>
            <a:spLocks noGrp="1"/>
          </p:cNvSpPr>
          <p:nvPr>
            <p:ph idx="1"/>
          </p:nvPr>
        </p:nvSpPr>
        <p:spPr/>
        <p:txBody>
          <a:bodyPr>
            <a:normAutofit/>
          </a:bodyPr>
          <a:lstStyle/>
          <a:p>
            <a:r>
              <a:rPr lang="en-US" sz="2400" dirty="0"/>
              <a:t>It is a bipartite graph from the reference set R to the training set M based on the similarity between their sequence embeddings. It models correlation among sequences.</a:t>
            </a:r>
          </a:p>
          <a:p>
            <a:r>
              <a:rPr lang="en-US" sz="2400" dirty="0"/>
              <a:t>First we construct complete bipartite graph </a:t>
            </a:r>
            <a:r>
              <a:rPr lang="en-US" sz="2400" dirty="0" err="1"/>
              <a:t>G</a:t>
            </a:r>
            <a:r>
              <a:rPr lang="en-US" sz="1000" dirty="0" err="1"/>
              <a:t>c</a:t>
            </a:r>
            <a:r>
              <a:rPr lang="en-US" sz="2000" dirty="0"/>
              <a:t>.</a:t>
            </a:r>
          </a:p>
          <a:p>
            <a:r>
              <a:rPr lang="en-US" sz="2400" dirty="0"/>
              <a:t>But we use G (a stochastic binary bipartite Graph) to encode data correlations.</a:t>
            </a:r>
          </a:p>
          <a:p>
            <a:r>
              <a:rPr lang="en-US" sz="2400" dirty="0"/>
              <a:t>The Binary Adjacency Matrix is Parameterized by:</a:t>
            </a:r>
          </a:p>
          <a:p>
            <a:endParaRPr lang="en-US" sz="2000" dirty="0"/>
          </a:p>
          <a:p>
            <a:endParaRPr lang="en-US" sz="2000" dirty="0"/>
          </a:p>
          <a:p>
            <a:endParaRPr lang="en-US" sz="1000" dirty="0"/>
          </a:p>
        </p:txBody>
      </p:sp>
      <p:pic>
        <p:nvPicPr>
          <p:cNvPr id="4" name="Picture 3" descr="Capture.PNG"/>
          <p:cNvPicPr>
            <a:picLocks noChangeAspect="1"/>
          </p:cNvPicPr>
          <p:nvPr/>
        </p:nvPicPr>
        <p:blipFill>
          <a:blip r:embed="rId2"/>
          <a:stretch>
            <a:fillRect/>
          </a:stretch>
        </p:blipFill>
        <p:spPr>
          <a:xfrm>
            <a:off x="3200400" y="4800600"/>
            <a:ext cx="3096057" cy="36200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t>Parameterizing</a:t>
            </a:r>
            <a:r>
              <a:rPr lang="en-US" sz="4000" dirty="0"/>
              <a:t> Predictive Distribution</a:t>
            </a:r>
          </a:p>
        </p:txBody>
      </p:sp>
      <p:sp>
        <p:nvSpPr>
          <p:cNvPr id="3" name="Content Placeholder 2"/>
          <p:cNvSpPr>
            <a:spLocks noGrp="1"/>
          </p:cNvSpPr>
          <p:nvPr>
            <p:ph idx="1"/>
          </p:nvPr>
        </p:nvSpPr>
        <p:spPr/>
        <p:txBody>
          <a:bodyPr>
            <a:normAutofit/>
          </a:bodyPr>
          <a:lstStyle/>
          <a:p>
            <a:pPr>
              <a:buNone/>
            </a:pPr>
            <a:r>
              <a:rPr lang="en-US" sz="2000" dirty="0"/>
              <a:t>Functional uncertainty is  captured from different perspectives:</a:t>
            </a:r>
          </a:p>
          <a:p>
            <a:r>
              <a:rPr lang="en-US" sz="2000" b="1" dirty="0"/>
              <a:t>Local latent variable: </a:t>
            </a:r>
            <a:r>
              <a:rPr lang="en-US" sz="2000" dirty="0"/>
              <a:t>Summarizes the information of the correlated reference points for each training point and captures the uncertainty of data correlations. It is given by:</a:t>
            </a:r>
          </a:p>
          <a:p>
            <a:endParaRPr lang="en-US" sz="2000" b="1" dirty="0"/>
          </a:p>
          <a:p>
            <a:r>
              <a:rPr lang="en-US" sz="2000" b="1" dirty="0"/>
              <a:t>Global latent variable: </a:t>
            </a:r>
            <a:r>
              <a:rPr lang="en-US" sz="2000" dirty="0"/>
              <a:t>Encodes the information in all the reference points.</a:t>
            </a:r>
          </a:p>
          <a:p>
            <a:endParaRPr lang="en-US" sz="2000" b="1" dirty="0"/>
          </a:p>
          <a:p>
            <a:r>
              <a:rPr lang="en-US" sz="2000" b="1" dirty="0"/>
              <a:t>Sequence embedding: </a:t>
            </a:r>
            <a:r>
              <a:rPr lang="en-US" sz="2000" dirty="0"/>
              <a:t>A direct path from the latent embedding of the training sequence to the final prediction to enable the neural network to extrapolate beyond the distribution of the reference sequences. This is useful in novel/unprecedented patterns where the input sequence can not rely only on reference sequences from historical data for prediction.</a:t>
            </a:r>
            <a:endParaRPr lang="en-US" sz="2000" b="1" dirty="0"/>
          </a:p>
        </p:txBody>
      </p:sp>
      <p:pic>
        <p:nvPicPr>
          <p:cNvPr id="4" name="Picture 3" descr="Capture.PNG"/>
          <p:cNvPicPr>
            <a:picLocks noChangeAspect="1"/>
          </p:cNvPicPr>
          <p:nvPr/>
        </p:nvPicPr>
        <p:blipFill>
          <a:blip r:embed="rId2"/>
          <a:stretch>
            <a:fillRect/>
          </a:stretch>
        </p:blipFill>
        <p:spPr>
          <a:xfrm>
            <a:off x="2819400" y="2895600"/>
            <a:ext cx="3686690" cy="495369"/>
          </a:xfrm>
          <a:prstGeom prst="rect">
            <a:avLst/>
          </a:prstGeom>
        </p:spPr>
      </p:pic>
      <p:pic>
        <p:nvPicPr>
          <p:cNvPr id="6" name="Picture 5" descr="Capture.PNG"/>
          <p:cNvPicPr>
            <a:picLocks noChangeAspect="1"/>
          </p:cNvPicPr>
          <p:nvPr/>
        </p:nvPicPr>
        <p:blipFill>
          <a:blip r:embed="rId3"/>
          <a:stretch>
            <a:fillRect/>
          </a:stretch>
        </p:blipFill>
        <p:spPr>
          <a:xfrm>
            <a:off x="2895600" y="3657600"/>
            <a:ext cx="4029638" cy="3905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DE91F-A8E6-47DA-9B9A-4BF863867F80}"/>
              </a:ext>
            </a:extLst>
          </p:cNvPr>
          <p:cNvSpPr>
            <a:spLocks noGrp="1"/>
          </p:cNvSpPr>
          <p:nvPr>
            <p:ph type="title"/>
          </p:nvPr>
        </p:nvSpPr>
        <p:spPr/>
        <p:txBody>
          <a:bodyPr>
            <a:noAutofit/>
          </a:bodyPr>
          <a:lstStyle/>
          <a:p>
            <a:r>
              <a:rPr lang="en-US" sz="4000" dirty="0"/>
              <a:t>Parameterizing Predictive Distribution (</a:t>
            </a:r>
            <a:r>
              <a:rPr lang="en-US" sz="4000" dirty="0" err="1"/>
              <a:t>cont</a:t>
            </a:r>
            <a:r>
              <a:rPr lang="en-US" sz="4000" dirty="0"/>
              <a: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F5F3F37-3DE2-4A41-90B4-043EC00FD7BF}"/>
                  </a:ext>
                </a:extLst>
              </p:cNvPr>
              <p:cNvSpPr>
                <a:spLocks noGrp="1"/>
              </p:cNvSpPr>
              <p:nvPr>
                <p:ph idx="1"/>
              </p:nvPr>
            </p:nvSpPr>
            <p:spPr/>
            <p:txBody>
              <a:bodyPr>
                <a:normAutofit/>
              </a:bodyPr>
              <a:lstStyle/>
              <a:p>
                <a:r>
                  <a:rPr lang="en-US" sz="2000" dirty="0"/>
                  <a:t>We concatenate the 3 variables into a single vector </a:t>
                </a:r>
                <a:r>
                  <a:rPr lang="en-US" sz="2000" dirty="0" err="1"/>
                  <a:t>e</a:t>
                </a:r>
                <a:r>
                  <a:rPr lang="en-US" sz="1100" dirty="0" err="1"/>
                  <a:t>i</a:t>
                </a:r>
                <a:r>
                  <a:rPr lang="en-US" sz="1100" dirty="0"/>
                  <a:t> </a:t>
                </a:r>
                <a:r>
                  <a:rPr lang="en-US" sz="2000" dirty="0"/>
                  <a:t>and obtain the final predictive distribution where d</a:t>
                </a:r>
                <a:r>
                  <a:rPr lang="en-US" sz="1100" dirty="0"/>
                  <a:t>1 </a:t>
                </a:r>
                <a:r>
                  <a:rPr lang="en-US" sz="2000" dirty="0"/>
                  <a:t>and d</a:t>
                </a:r>
                <a:r>
                  <a:rPr lang="en-US" sz="1100" dirty="0"/>
                  <a:t>2 </a:t>
                </a:r>
                <a:r>
                  <a:rPr lang="en-US" sz="2000" dirty="0"/>
                  <a:t>are MLPs: </a:t>
                </a:r>
              </a:p>
              <a:p>
                <a:pPr marL="0" indent="0" algn="ctr">
                  <a:buNone/>
                </a:pPr>
                <a:r>
                  <a:rPr lang="en-US" sz="2000" dirty="0"/>
                  <a:t> </a:t>
                </a:r>
              </a:p>
              <a:p>
                <a:pPr marL="0" indent="0" algn="ctr">
                  <a:buNone/>
                </a:pPr>
                <a:endParaRPr lang="en-US" sz="2000" dirty="0"/>
              </a:p>
              <a:p>
                <a:pPr marL="0" indent="0" algn="ctr">
                  <a:buNone/>
                </a:pPr>
                <a:endParaRPr lang="en-US" sz="2000" dirty="0"/>
              </a:p>
              <a:p>
                <a:r>
                  <a:rPr lang="en-US" sz="2000" dirty="0"/>
                  <a:t>Hence, putting it all together from the generative process, we factorize the predictive distribution of the training sequences into three corresponding parts (</a:t>
                </a:r>
                <a14:m>
                  <m:oMath xmlns:m="http://schemas.openxmlformats.org/officeDocument/2006/math">
                    <m:r>
                      <a:rPr lang="en-US" sz="2000" i="1" smtClean="0">
                        <a:latin typeface="Cambria Math" panose="02040503050406030204" pitchFamily="18" charset="0"/>
                      </a:rPr>
                      <m:t>𝜃</m:t>
                    </m:r>
                  </m:oMath>
                </a14:m>
                <a:r>
                  <a:rPr lang="en-US" sz="2000" dirty="0"/>
                  <a:t> is the union of the parameters in EPIFNP):</a:t>
                </a:r>
              </a:p>
              <a:p>
                <a:pPr marL="0" indent="0" algn="ctr">
                  <a:buNone/>
                </a:pPr>
                <a:endParaRPr lang="en-US" sz="2000" dirty="0"/>
              </a:p>
            </p:txBody>
          </p:sp>
        </mc:Choice>
        <mc:Fallback>
          <p:sp>
            <p:nvSpPr>
              <p:cNvPr id="3" name="Content Placeholder 2">
                <a:extLst>
                  <a:ext uri="{FF2B5EF4-FFF2-40B4-BE49-F238E27FC236}">
                    <a16:creationId xmlns:a16="http://schemas.microsoft.com/office/drawing/2014/main" id="{FF5F3F37-3DE2-4A41-90B4-043EC00FD7BF}"/>
                  </a:ext>
                </a:extLst>
              </p:cNvPr>
              <p:cNvSpPr>
                <a:spLocks noGrp="1" noRot="1" noChangeAspect="1" noMove="1" noResize="1" noEditPoints="1" noAdjustHandles="1" noChangeArrowheads="1" noChangeShapeType="1" noTextEdit="1"/>
              </p:cNvSpPr>
              <p:nvPr>
                <p:ph idx="1"/>
              </p:nvPr>
            </p:nvSpPr>
            <p:spPr>
              <a:blipFill>
                <a:blip r:embed="rId2"/>
                <a:stretch>
                  <a:fillRect l="-667" t="-809" r="-133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DDB3EE82-5F41-4E8A-BFA0-180F6C54D6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051" y="2438400"/>
            <a:ext cx="2133898" cy="447737"/>
          </a:xfrm>
          <a:prstGeom prst="rect">
            <a:avLst/>
          </a:prstGeom>
        </p:spPr>
      </p:pic>
      <p:pic>
        <p:nvPicPr>
          <p:cNvPr id="7" name="Picture 6">
            <a:extLst>
              <a:ext uri="{FF2B5EF4-FFF2-40B4-BE49-F238E27FC236}">
                <a16:creationId xmlns:a16="http://schemas.microsoft.com/office/drawing/2014/main" id="{944417DE-A108-4451-87CC-3427D4D937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3200" y="2981263"/>
            <a:ext cx="3953427" cy="447737"/>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AF87BFFA-4BE4-4059-9D75-25021DC252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24200" y="4495800"/>
            <a:ext cx="3591426" cy="905001"/>
          </a:xfrm>
          <a:prstGeom prst="rect">
            <a:avLst/>
          </a:prstGeom>
        </p:spPr>
      </p:pic>
    </p:spTree>
    <p:extLst>
      <p:ext uri="{BB962C8B-B14F-4D97-AF65-F5344CB8AC3E}">
        <p14:creationId xmlns:p14="http://schemas.microsoft.com/office/powerpoint/2010/main" val="4294500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DCC48-732D-4459-837C-5741EDCD67C6}"/>
              </a:ext>
            </a:extLst>
          </p:cNvPr>
          <p:cNvSpPr>
            <a:spLocks noGrp="1"/>
          </p:cNvSpPr>
          <p:nvPr>
            <p:ph type="title"/>
          </p:nvPr>
        </p:nvSpPr>
        <p:spPr/>
        <p:txBody>
          <a:bodyPr>
            <a:noAutofit/>
          </a:bodyPr>
          <a:lstStyle/>
          <a:p>
            <a:r>
              <a:rPr lang="en-US" sz="4000" dirty="0"/>
              <a:t>Learning Model Parameters during Training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D9586B7-E851-4F36-BAC7-C2AEA7AB3AC5}"/>
                  </a:ext>
                </a:extLst>
              </p:cNvPr>
              <p:cNvSpPr>
                <a:spLocks noGrp="1"/>
              </p:cNvSpPr>
              <p:nvPr>
                <p:ph idx="1"/>
              </p:nvPr>
            </p:nvSpPr>
            <p:spPr/>
            <p:txBody>
              <a:bodyPr>
                <a:normAutofit/>
              </a:bodyPr>
              <a:lstStyle/>
              <a:p>
                <a:r>
                  <a:rPr lang="en-US" sz="2000" dirty="0"/>
                  <a:t>A</a:t>
                </a:r>
                <a:r>
                  <a:rPr lang="en-US" sz="2000" b="0" i="0" u="none" strike="noStrike" baseline="0" dirty="0"/>
                  <a:t>mortized variational inference</a:t>
                </a:r>
                <a:r>
                  <a:rPr lang="en-US" sz="2000" dirty="0"/>
                  <a:t> in used to</a:t>
                </a:r>
                <a:r>
                  <a:rPr lang="en-US" sz="2000" b="0" i="0" u="none" strike="noStrike" baseline="0" dirty="0"/>
                  <a:t> approximate the true posterior by:</a:t>
                </a:r>
              </a:p>
              <a:p>
                <a:pPr marL="0" indent="0">
                  <a:buNone/>
                </a:pPr>
                <a:r>
                  <a:rPr lang="en-US" sz="1800" b="0" i="0" u="none" strike="noStrike" baseline="0" dirty="0">
                    <a:latin typeface="NimbusRomNo9L-Regu"/>
                  </a:rPr>
                  <a:t>                    </a:t>
                </a:r>
                <a:endParaRPr lang="en-US" sz="2000" b="0" i="0" u="none" strike="noStrike" baseline="0" dirty="0">
                  <a:latin typeface="NimbusRomNo9L-Regu"/>
                </a:endParaRPr>
              </a:p>
              <a:p>
                <a:pPr marL="0" indent="0" algn="l">
                  <a:buNone/>
                </a:pPr>
                <a14:m>
                  <m:oMath xmlns:m="http://schemas.openxmlformats.org/officeDocument/2006/math">
                    <m:sSub>
                      <m:sSubPr>
                        <m:ctrlPr>
                          <a:rPr lang="en-US" sz="2000" b="0" i="0" u="none" strike="noStrike" baseline="0" smtClean="0">
                            <a:solidFill>
                              <a:srgbClr val="836967"/>
                            </a:solidFill>
                          </a:rPr>
                        </m:ctrlPr>
                      </m:sSubPr>
                      <m:e>
                        <m:r>
                          <a:rPr lang="en-US" sz="2000" b="0" i="0" u="none" strike="noStrike" baseline="0" smtClean="0"/>
                          <m:t>𝑞</m:t>
                        </m:r>
                      </m:e>
                      <m:sub>
                        <m:r>
                          <a:rPr lang="en-US" sz="2000" b="0" i="0" u="none" strike="noStrike" baseline="0" smtClean="0"/>
                          <m:t>𝜙</m:t>
                        </m:r>
                      </m:sub>
                    </m:sSub>
                  </m:oMath>
                </a14:m>
                <a:r>
                  <a:rPr lang="en-US" sz="2000" b="0" i="0" u="none" strike="noStrike" baseline="0" dirty="0"/>
                  <a:t> </a:t>
                </a:r>
                <a:r>
                  <a:rPr lang="en-US" sz="2000" dirty="0"/>
                  <a:t>is</a:t>
                </a:r>
                <a:r>
                  <a:rPr lang="en-US" sz="2000" b="0" i="0" u="none" strike="noStrike" baseline="0" dirty="0"/>
                  <a:t> a single layer of neural network parameterized by </a:t>
                </a:r>
                <a14:m>
                  <m:oMath xmlns:m="http://schemas.openxmlformats.org/officeDocument/2006/math">
                    <m:r>
                      <a:rPr lang="en-US" sz="2000" b="0" i="0" u="none" strike="noStrike" baseline="0" dirty="0" smtClean="0"/>
                      <m:t>𝜙</m:t>
                    </m:r>
                  </m:oMath>
                </a14:m>
                <a:r>
                  <a:rPr lang="en-US" sz="2000" b="0" i="0" u="none" strike="noStrike" baseline="0" dirty="0"/>
                  <a:t>, which outputs mean and variance of the Gaussian distribution.</a:t>
                </a:r>
              </a:p>
              <a:p>
                <a:r>
                  <a:rPr lang="en-US" sz="2000" dirty="0"/>
                  <a:t>Then Adam is used to maximize the evidence lower bound (ELBO) of the log likelihood.  The ELBO is written as:</a:t>
                </a:r>
              </a:p>
              <a:p>
                <a:endParaRPr lang="en-US" sz="2000" dirty="0"/>
              </a:p>
              <a:p>
                <a:endParaRPr lang="en-US" sz="2000" dirty="0"/>
              </a:p>
              <a:p>
                <a:pPr marL="0" indent="0">
                  <a:buNone/>
                </a:pPr>
                <a:endParaRPr lang="en-US" sz="2000" dirty="0"/>
              </a:p>
              <a:p>
                <a:pPr marL="0" indent="0" algn="ctr">
                  <a:buNone/>
                </a:pPr>
                <a:endParaRPr lang="en-US" sz="2000" b="0" i="0" u="none" strike="noStrike" baseline="0" dirty="0"/>
              </a:p>
            </p:txBody>
          </p:sp>
        </mc:Choice>
        <mc:Fallback>
          <p:sp>
            <p:nvSpPr>
              <p:cNvPr id="3" name="Content Placeholder 2">
                <a:extLst>
                  <a:ext uri="{FF2B5EF4-FFF2-40B4-BE49-F238E27FC236}">
                    <a16:creationId xmlns:a16="http://schemas.microsoft.com/office/drawing/2014/main" id="{0D9586B7-E851-4F36-BAC7-C2AEA7AB3AC5}"/>
                  </a:ext>
                </a:extLst>
              </p:cNvPr>
              <p:cNvSpPr>
                <a:spLocks noGrp="1" noRot="1" noChangeAspect="1" noMove="1" noResize="1" noEditPoints="1" noAdjustHandles="1" noChangeArrowheads="1" noChangeShapeType="1" noTextEdit="1"/>
              </p:cNvSpPr>
              <p:nvPr>
                <p:ph idx="1"/>
              </p:nvPr>
            </p:nvSpPr>
            <p:spPr>
              <a:blipFill>
                <a:blip r:embed="rId2"/>
                <a:stretch>
                  <a:fillRect l="-741" t="-80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38ACD5B5-16F5-4A9E-99C0-7573E1F7E6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2286000"/>
            <a:ext cx="4315427" cy="276264"/>
          </a:xfrm>
          <a:prstGeom prst="rect">
            <a:avLst/>
          </a:prstGeom>
        </p:spPr>
      </p:pic>
      <p:pic>
        <p:nvPicPr>
          <p:cNvPr id="7" name="Picture 6">
            <a:extLst>
              <a:ext uri="{FF2B5EF4-FFF2-40B4-BE49-F238E27FC236}">
                <a16:creationId xmlns:a16="http://schemas.microsoft.com/office/drawing/2014/main" id="{C0F0CFF8-974A-4693-945C-49DE8CC506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5828" y="4076631"/>
            <a:ext cx="4191585" cy="438211"/>
          </a:xfrm>
          <a:prstGeom prst="rect">
            <a:avLst/>
          </a:prstGeom>
        </p:spPr>
      </p:pic>
    </p:spTree>
    <p:extLst>
      <p:ext uri="{BB962C8B-B14F-4D97-AF65-F5344CB8AC3E}">
        <p14:creationId xmlns:p14="http://schemas.microsoft.com/office/powerpoint/2010/main" val="1567375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1470025"/>
          </a:xfrm>
        </p:spPr>
        <p:txBody>
          <a:bodyPr>
            <a:normAutofit fontScale="90000"/>
          </a:bodyPr>
          <a:lstStyle/>
          <a:p>
            <a:r>
              <a:rPr lang="en-US" dirty="0"/>
              <a:t>Back2Future: Leveraging Backfill Dynamics for</a:t>
            </a:r>
            <a:br>
              <a:rPr lang="en-US" dirty="0"/>
            </a:br>
            <a:r>
              <a:rPr lang="en-US" dirty="0"/>
              <a:t>Improving Real-time Predictions in Future</a:t>
            </a:r>
          </a:p>
        </p:txBody>
      </p:sp>
      <p:sp>
        <p:nvSpPr>
          <p:cNvPr id="3" name="Subtitle 2"/>
          <p:cNvSpPr>
            <a:spLocks noGrp="1"/>
          </p:cNvSpPr>
          <p:nvPr>
            <p:ph type="subTitle" idx="1"/>
          </p:nvPr>
        </p:nvSpPr>
        <p:spPr/>
        <p:txBody>
          <a:bodyPr>
            <a:normAutofit/>
          </a:bodyPr>
          <a:lstStyle/>
          <a:p>
            <a:r>
              <a:rPr lang="en-US" sz="2400" dirty="0" err="1"/>
              <a:t>Harshavardhan</a:t>
            </a:r>
            <a:r>
              <a:rPr lang="en-US" sz="2400" dirty="0"/>
              <a:t> </a:t>
            </a:r>
            <a:r>
              <a:rPr lang="en-US" sz="2400" dirty="0" err="1"/>
              <a:t>Kamarthi</a:t>
            </a:r>
            <a:r>
              <a:rPr lang="en-US" sz="2400" dirty="0"/>
              <a:t>, Alexander </a:t>
            </a:r>
            <a:r>
              <a:rPr lang="en-US" sz="2400" dirty="0" err="1"/>
              <a:t>Rodríguez</a:t>
            </a:r>
            <a:r>
              <a:rPr lang="en-US" sz="2400" dirty="0"/>
              <a:t>, B. </a:t>
            </a:r>
            <a:r>
              <a:rPr lang="en-US" sz="2400" dirty="0" err="1"/>
              <a:t>Aditya</a:t>
            </a:r>
            <a:r>
              <a:rPr lang="en-US" sz="2400" dirty="0"/>
              <a:t> </a:t>
            </a:r>
            <a:r>
              <a:rPr lang="en-US" sz="2400" dirty="0" err="1"/>
              <a:t>Prakash</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Key Contributions</a:t>
            </a:r>
          </a:p>
        </p:txBody>
      </p:sp>
      <p:sp>
        <p:nvSpPr>
          <p:cNvPr id="3" name="Content Placeholder 2"/>
          <p:cNvSpPr>
            <a:spLocks noGrp="1"/>
          </p:cNvSpPr>
          <p:nvPr>
            <p:ph idx="1"/>
          </p:nvPr>
        </p:nvSpPr>
        <p:spPr/>
        <p:txBody>
          <a:bodyPr>
            <a:normAutofit/>
          </a:bodyPr>
          <a:lstStyle/>
          <a:p>
            <a:r>
              <a:rPr lang="en-US" sz="2400" dirty="0"/>
              <a:t>It introduces a multivariate backfill problem, which generalizes prior works and discovers various patterns in backfill dynamics.</a:t>
            </a:r>
          </a:p>
          <a:p>
            <a:r>
              <a:rPr lang="en-US" sz="2400" dirty="0"/>
              <a:t>Based on their findings, the authors introduce a deep-Learning Model Back2Future (B2F), which models backfill revision patterns and derives latent encodings for features. B2F combines GCN and deep sequential models.</a:t>
            </a:r>
          </a:p>
          <a:p>
            <a:r>
              <a:rPr lang="en-US" sz="2400" dirty="0"/>
              <a:t>The B2F model improves performances of several top performing COVID-19 forecasting Models.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Contributions</a:t>
            </a:r>
          </a:p>
        </p:txBody>
      </p:sp>
      <p:sp>
        <p:nvSpPr>
          <p:cNvPr id="3" name="Content Placeholder 2"/>
          <p:cNvSpPr>
            <a:spLocks noGrp="1"/>
          </p:cNvSpPr>
          <p:nvPr>
            <p:ph idx="1"/>
          </p:nvPr>
        </p:nvSpPr>
        <p:spPr/>
        <p:txBody>
          <a:bodyPr>
            <a:normAutofit/>
          </a:bodyPr>
          <a:lstStyle/>
          <a:p>
            <a:r>
              <a:rPr lang="en-US" sz="2400" dirty="0"/>
              <a:t>A novel Deep Learning Approach for ILI forecasting using Query Length and Full Length Data Clustering.</a:t>
            </a:r>
          </a:p>
          <a:p>
            <a:r>
              <a:rPr lang="en-US" sz="2400" dirty="0"/>
              <a:t>High performance which has been used as a comparative model for various latter studies.</a:t>
            </a:r>
          </a:p>
          <a:p>
            <a:r>
              <a:rPr lang="en-US" sz="2400" dirty="0"/>
              <a:t>Leverages the usage of finding similarities in current data trend from historical data trend.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0117-58CE-4279-B025-0253F2906601}"/>
              </a:ext>
            </a:extLst>
          </p:cNvPr>
          <p:cNvSpPr>
            <a:spLocks noGrp="1"/>
          </p:cNvSpPr>
          <p:nvPr>
            <p:ph type="title"/>
          </p:nvPr>
        </p:nvSpPr>
        <p:spPr/>
        <p:txBody>
          <a:bodyPr>
            <a:normAutofit/>
          </a:bodyPr>
          <a:lstStyle/>
          <a:p>
            <a:r>
              <a:rPr lang="en-US" sz="4000" dirty="0"/>
              <a:t>Nature of Backfill Dynamics</a:t>
            </a:r>
          </a:p>
        </p:txBody>
      </p:sp>
      <p:sp>
        <p:nvSpPr>
          <p:cNvPr id="3" name="Content Placeholder 2">
            <a:extLst>
              <a:ext uri="{FF2B5EF4-FFF2-40B4-BE49-F238E27FC236}">
                <a16:creationId xmlns:a16="http://schemas.microsoft.com/office/drawing/2014/main" id="{A1EFF650-2AD6-4529-89BD-EA8336A19271}"/>
              </a:ext>
            </a:extLst>
          </p:cNvPr>
          <p:cNvSpPr>
            <a:spLocks noGrp="1"/>
          </p:cNvSpPr>
          <p:nvPr>
            <p:ph idx="1"/>
          </p:nvPr>
        </p:nvSpPr>
        <p:spPr/>
        <p:txBody>
          <a:bodyPr>
            <a:normAutofit/>
          </a:bodyPr>
          <a:lstStyle/>
          <a:p>
            <a:r>
              <a:rPr lang="en-US" sz="2400" dirty="0"/>
              <a:t>Backfill error is significant.</a:t>
            </a:r>
          </a:p>
          <a:p>
            <a:r>
              <a:rPr lang="en-US" sz="2400" dirty="0"/>
              <a:t>It takes maximum 20 weeks and minimum 7 weeks for the entire dataset to be stable.</a:t>
            </a:r>
          </a:p>
          <a:p>
            <a:r>
              <a:rPr lang="en-US" sz="2400" dirty="0"/>
              <a:t>The average of the average Backfill Error is around 4 weeks with target Deaths taking over 3 weeks to reach stable values.</a:t>
            </a:r>
          </a:p>
        </p:txBody>
      </p:sp>
    </p:spTree>
    <p:extLst>
      <p:ext uri="{BB962C8B-B14F-4D97-AF65-F5344CB8AC3E}">
        <p14:creationId xmlns:p14="http://schemas.microsoft.com/office/powerpoint/2010/main" val="114161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A0679-5758-4F7F-8EE2-FA2AD5654DDD}"/>
              </a:ext>
            </a:extLst>
          </p:cNvPr>
          <p:cNvSpPr>
            <a:spLocks noGrp="1"/>
          </p:cNvSpPr>
          <p:nvPr>
            <p:ph type="title"/>
          </p:nvPr>
        </p:nvSpPr>
        <p:spPr/>
        <p:txBody>
          <a:bodyPr>
            <a:normAutofit/>
          </a:bodyPr>
          <a:lstStyle/>
          <a:p>
            <a:r>
              <a:rPr lang="en-US" sz="4000" dirty="0"/>
              <a:t>Back2Future (B2F)</a:t>
            </a:r>
          </a:p>
        </p:txBody>
      </p:sp>
      <p:sp>
        <p:nvSpPr>
          <p:cNvPr id="3" name="Content Placeholder 2">
            <a:extLst>
              <a:ext uri="{FF2B5EF4-FFF2-40B4-BE49-F238E27FC236}">
                <a16:creationId xmlns:a16="http://schemas.microsoft.com/office/drawing/2014/main" id="{69F87009-DDE4-420D-B09A-5E6B35EFA15C}"/>
              </a:ext>
            </a:extLst>
          </p:cNvPr>
          <p:cNvSpPr>
            <a:spLocks noGrp="1"/>
          </p:cNvSpPr>
          <p:nvPr>
            <p:ph idx="1"/>
          </p:nvPr>
        </p:nvSpPr>
        <p:spPr/>
        <p:txBody>
          <a:bodyPr>
            <a:normAutofit/>
          </a:bodyPr>
          <a:lstStyle/>
          <a:p>
            <a:r>
              <a:rPr lang="en-US" sz="2000" dirty="0"/>
              <a:t>It is a deep-learning model that uses revision information from BSEQ to refine predictions.</a:t>
            </a:r>
          </a:p>
          <a:p>
            <a:r>
              <a:rPr lang="en-US" sz="2000" dirty="0"/>
              <a:t>B2F combines these ideas through its four modules:</a:t>
            </a:r>
          </a:p>
          <a:p>
            <a:pPr lvl="1"/>
            <a:r>
              <a:rPr lang="en-US" sz="1600" dirty="0"/>
              <a:t>GRAPHGEN: Generates a signal graph (where each node corresponds to a signal in Reg X Feat) whose edges are based on BSEQ curve similarities.</a:t>
            </a:r>
          </a:p>
          <a:p>
            <a:pPr lvl="1"/>
            <a:r>
              <a:rPr lang="en-US" sz="1600" dirty="0"/>
              <a:t>BSEQENC: Leverages the signal graph as well as temporal dynamics of BSEQs to learn a latent representation of BSEQs using a Recurrent Graph Neural Network.</a:t>
            </a:r>
          </a:p>
          <a:p>
            <a:pPr lvl="1"/>
            <a:r>
              <a:rPr lang="en-US" sz="1600" dirty="0"/>
              <a:t>MODELPREDENC: Encodes the history of model’s predictions, real-time value of target, and past revisions of target through a recurrent neural network.</a:t>
            </a:r>
          </a:p>
          <a:p>
            <a:pPr lvl="1"/>
            <a:r>
              <a:rPr lang="en-US" sz="1600" dirty="0"/>
              <a:t>REFINER: Combines encodings from BSEQENC and MODELPREDENC to predict the correction to model’s real-time prediction.</a:t>
            </a:r>
          </a:p>
        </p:txBody>
      </p:sp>
    </p:spTree>
    <p:extLst>
      <p:ext uri="{BB962C8B-B14F-4D97-AF65-F5344CB8AC3E}">
        <p14:creationId xmlns:p14="http://schemas.microsoft.com/office/powerpoint/2010/main" val="33608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AB4D-6BC0-429B-AE33-53B29D63C853}"/>
              </a:ext>
            </a:extLst>
          </p:cNvPr>
          <p:cNvSpPr>
            <a:spLocks noGrp="1"/>
          </p:cNvSpPr>
          <p:nvPr>
            <p:ph type="title"/>
          </p:nvPr>
        </p:nvSpPr>
        <p:spPr/>
        <p:txBody>
          <a:bodyPr>
            <a:normAutofit/>
          </a:bodyPr>
          <a:lstStyle/>
          <a:p>
            <a:r>
              <a:rPr lang="en-US" sz="4000" dirty="0"/>
              <a:t>GRAPHGEN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A880B6D-49BF-4A74-9831-9D2686D85596}"/>
                  </a:ext>
                </a:extLst>
              </p:cNvPr>
              <p:cNvSpPr>
                <a:spLocks noGrp="1"/>
              </p:cNvSpPr>
              <p:nvPr>
                <p:ph idx="1"/>
              </p:nvPr>
            </p:nvSpPr>
            <p:spPr/>
            <p:txBody>
              <a:bodyPr>
                <a:normAutofit/>
              </a:bodyPr>
              <a:lstStyle/>
              <a:p>
                <a:r>
                  <a:rPr lang="en-US" sz="2000" dirty="0"/>
                  <a:t>It generates an undirected signal graph G</a:t>
                </a:r>
                <a:r>
                  <a:rPr lang="en-US" sz="1400" dirty="0"/>
                  <a:t>t</a:t>
                </a:r>
                <a:r>
                  <a:rPr lang="en-US" sz="2000" dirty="0"/>
                  <a:t> = (V; E</a:t>
                </a:r>
                <a:r>
                  <a:rPr lang="en-US" sz="1400" dirty="0"/>
                  <a:t>t</a:t>
                </a:r>
                <a:r>
                  <a:rPr lang="en-US" sz="2000" dirty="0"/>
                  <a:t>)whose edges represent similarity in BSEQs between signals, where vertices V = F = Reg X Feat.</a:t>
                </a:r>
              </a:p>
              <a:p>
                <a:r>
                  <a:rPr lang="en-US" sz="2000" dirty="0"/>
                  <a:t>We measure similarity using DTW distance. Sum of DTW distances of BSEQs for each pair of nodes summed over </a:t>
                </a:r>
                <a14:m>
                  <m:oMath xmlns:m="http://schemas.openxmlformats.org/officeDocument/2006/math">
                    <m:sSup>
                      <m:sSupPr>
                        <m:ctrlPr>
                          <a:rPr lang="en-US" sz="2000" smtClean="0">
                            <a:solidFill>
                              <a:srgbClr val="836967"/>
                            </a:solidFill>
                            <a:latin typeface="Cambria Math" panose="02040503050406030204" pitchFamily="18" charset="0"/>
                          </a:rPr>
                        </m:ctrlPr>
                      </m:sSupPr>
                      <m:e>
                        <m:r>
                          <a:rPr lang="en-US" sz="2000" i="1" smtClean="0">
                            <a:latin typeface="Cambria Math" panose="02040503050406030204" pitchFamily="18" charset="0"/>
                          </a:rPr>
                          <m:t>𝑡</m:t>
                        </m:r>
                      </m:e>
                      <m:sup>
                        <m:r>
                          <a:rPr lang="en-US" sz="2000" i="0" smtClean="0">
                            <a:latin typeface="Cambria Math" panose="02040503050406030204" pitchFamily="18" charset="0"/>
                          </a:rPr>
                          <m:t>1</m:t>
                        </m:r>
                      </m:sup>
                    </m:sSup>
                    <m:r>
                      <a:rPr lang="en-US" sz="2000" i="0" smtClean="0">
                        <a:latin typeface="Cambria Math" panose="02040503050406030204" pitchFamily="18" charset="0"/>
                      </a:rPr>
                      <m:t>∈</m:t>
                    </m:r>
                    <m:d>
                      <m:dPr>
                        <m:begChr m:val="{"/>
                        <m:endChr m:val="}"/>
                        <m:ctrlPr>
                          <a:rPr lang="en-US" sz="2000" i="1" smtClean="0">
                            <a:solidFill>
                              <a:srgbClr val="836967"/>
                            </a:solidFill>
                            <a:latin typeface="Cambria Math" panose="02040503050406030204" pitchFamily="18" charset="0"/>
                          </a:rPr>
                        </m:ctrlPr>
                      </m:dPr>
                      <m:e>
                        <m:r>
                          <a:rPr lang="en-US" sz="2000" i="0" smtClean="0">
                            <a:latin typeface="Cambria Math" panose="02040503050406030204" pitchFamily="18" charset="0"/>
                          </a:rPr>
                          <m:t>1,2,⋯</m:t>
                        </m:r>
                        <m:r>
                          <a:rPr lang="en-US" sz="2000" i="1" smtClean="0">
                            <a:latin typeface="Cambria Math" panose="02040503050406030204" pitchFamily="18" charset="0"/>
                          </a:rPr>
                          <m:t>𝑡</m:t>
                        </m:r>
                        <m:r>
                          <a:rPr lang="en-US" sz="2000" i="0" smtClean="0">
                            <a:latin typeface="Cambria Math" panose="02040503050406030204" pitchFamily="18" charset="0"/>
                          </a:rPr>
                          <m:t>−5</m:t>
                        </m:r>
                      </m:e>
                    </m:d>
                  </m:oMath>
                </a14:m>
                <a:r>
                  <a:rPr lang="en-US" sz="2000" dirty="0"/>
                  <a:t>. Time up to t-5 is taken to make the BSEQs of reasonable length (at least 5) to capture temporal similarity without discounting too many BSEQs.</a:t>
                </a:r>
              </a:p>
              <a:p>
                <a:r>
                  <a:rPr lang="en-US" sz="2000" dirty="0"/>
                  <a:t>The top </a:t>
                </a:r>
                <a14:m>
                  <m:oMath xmlns:m="http://schemas.openxmlformats.org/officeDocument/2006/math">
                    <m:r>
                      <a:rPr lang="en-US" sz="2000" i="1" smtClean="0">
                        <a:latin typeface="Cambria Math" panose="02040503050406030204" pitchFamily="18" charset="0"/>
                      </a:rPr>
                      <m:t>𝜏</m:t>
                    </m:r>
                  </m:oMath>
                </a14:m>
                <a:r>
                  <a:rPr lang="en-US" sz="2000" dirty="0"/>
                  <a:t> node pairs with lowest total DTW distance are assigned an edge.</a:t>
                </a:r>
              </a:p>
              <a:p>
                <a:endParaRPr lang="en-US" sz="2000" dirty="0"/>
              </a:p>
            </p:txBody>
          </p:sp>
        </mc:Choice>
        <mc:Fallback>
          <p:sp>
            <p:nvSpPr>
              <p:cNvPr id="3" name="Content Placeholder 2">
                <a:extLst>
                  <a:ext uri="{FF2B5EF4-FFF2-40B4-BE49-F238E27FC236}">
                    <a16:creationId xmlns:a16="http://schemas.microsoft.com/office/drawing/2014/main" id="{FA880B6D-49BF-4A74-9831-9D2686D85596}"/>
                  </a:ext>
                </a:extLst>
              </p:cNvPr>
              <p:cNvSpPr>
                <a:spLocks noGrp="1" noRot="1" noChangeAspect="1" noMove="1" noResize="1" noEditPoints="1" noAdjustHandles="1" noChangeArrowheads="1" noChangeShapeType="1" noTextEdit="1"/>
              </p:cNvSpPr>
              <p:nvPr>
                <p:ph idx="1"/>
              </p:nvPr>
            </p:nvSpPr>
            <p:spPr>
              <a:blipFill>
                <a:blip r:embed="rId2"/>
                <a:stretch>
                  <a:fillRect l="-667" t="-809" r="-1185"/>
                </a:stretch>
              </a:blipFill>
            </p:spPr>
            <p:txBody>
              <a:bodyPr/>
              <a:lstStyle/>
              <a:p>
                <a:r>
                  <a:rPr lang="en-US">
                    <a:noFill/>
                  </a:rPr>
                  <a:t> </a:t>
                </a:r>
              </a:p>
            </p:txBody>
          </p:sp>
        </mc:Fallback>
      </mc:AlternateContent>
    </p:spTree>
    <p:extLst>
      <p:ext uri="{BB962C8B-B14F-4D97-AF65-F5344CB8AC3E}">
        <p14:creationId xmlns:p14="http://schemas.microsoft.com/office/powerpoint/2010/main" val="2903662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1B19E-F53A-4BB1-85A0-FB4674F973A1}"/>
              </a:ext>
            </a:extLst>
          </p:cNvPr>
          <p:cNvSpPr>
            <a:spLocks noGrp="1"/>
          </p:cNvSpPr>
          <p:nvPr>
            <p:ph type="title"/>
          </p:nvPr>
        </p:nvSpPr>
        <p:spPr/>
        <p:txBody>
          <a:bodyPr>
            <a:normAutofit/>
          </a:bodyPr>
          <a:lstStyle/>
          <a:p>
            <a:r>
              <a:rPr lang="en-US" sz="4000" dirty="0"/>
              <a:t>BSEQENC</a:t>
            </a:r>
          </a:p>
        </p:txBody>
      </p:sp>
      <p:sp>
        <p:nvSpPr>
          <p:cNvPr id="3" name="Content Placeholder 2">
            <a:extLst>
              <a:ext uri="{FF2B5EF4-FFF2-40B4-BE49-F238E27FC236}">
                <a16:creationId xmlns:a16="http://schemas.microsoft.com/office/drawing/2014/main" id="{7A191714-986C-431C-88AA-3E3219327979}"/>
              </a:ext>
            </a:extLst>
          </p:cNvPr>
          <p:cNvSpPr>
            <a:spLocks noGrp="1"/>
          </p:cNvSpPr>
          <p:nvPr>
            <p:ph idx="1"/>
          </p:nvPr>
        </p:nvSpPr>
        <p:spPr/>
        <p:txBody>
          <a:bodyPr>
            <a:normAutofit/>
          </a:bodyPr>
          <a:lstStyle/>
          <a:p>
            <a:r>
              <a:rPr lang="en-US" sz="2000" dirty="0"/>
              <a:t>The structural prior of graph Gt generated by GRAPHGEN is used to train an autoregressive model BSEQENC which consists of graph recurrent neural network to encode a latent representation for each of backfill sequence.</a:t>
            </a:r>
          </a:p>
          <a:p>
            <a:pPr marL="0" indent="0" algn="ctr">
              <a:buNone/>
            </a:pPr>
            <a:endParaRPr lang="en-US" sz="2000" dirty="0"/>
          </a:p>
        </p:txBody>
      </p:sp>
      <p:pic>
        <p:nvPicPr>
          <p:cNvPr id="7" name="Picture 6" descr="Diagram, schematic&#10;&#10;Description automatically generated">
            <a:extLst>
              <a:ext uri="{FF2B5EF4-FFF2-40B4-BE49-F238E27FC236}">
                <a16:creationId xmlns:a16="http://schemas.microsoft.com/office/drawing/2014/main" id="{D8B9ABBB-EE6A-42E0-BD0B-A34F225A9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2971800"/>
            <a:ext cx="4001058" cy="2915057"/>
          </a:xfrm>
          <a:prstGeom prst="rect">
            <a:avLst/>
          </a:prstGeom>
        </p:spPr>
      </p:pic>
    </p:spTree>
    <p:extLst>
      <p:ext uri="{BB962C8B-B14F-4D97-AF65-F5344CB8AC3E}">
        <p14:creationId xmlns:p14="http://schemas.microsoft.com/office/powerpoint/2010/main" val="2021830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581BD-948A-474A-A712-09049C97FABC}"/>
              </a:ext>
            </a:extLst>
          </p:cNvPr>
          <p:cNvSpPr>
            <a:spLocks noGrp="1"/>
          </p:cNvSpPr>
          <p:nvPr>
            <p:ph type="title"/>
          </p:nvPr>
        </p:nvSpPr>
        <p:spPr/>
        <p:txBody>
          <a:bodyPr>
            <a:normAutofit/>
          </a:bodyPr>
          <a:lstStyle/>
          <a:p>
            <a:r>
              <a:rPr lang="en-US" sz="4000" dirty="0"/>
              <a:t>BSEQ Cont.</a:t>
            </a:r>
          </a:p>
        </p:txBody>
      </p:sp>
      <p:pic>
        <p:nvPicPr>
          <p:cNvPr id="5" name="Content Placeholder 4" descr="Text, letter&#10;&#10;Description automatically generated">
            <a:extLst>
              <a:ext uri="{FF2B5EF4-FFF2-40B4-BE49-F238E27FC236}">
                <a16:creationId xmlns:a16="http://schemas.microsoft.com/office/drawing/2014/main" id="{7ED3F03D-7148-478B-A6DA-2FDDB2B052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427016"/>
            <a:ext cx="7344800" cy="2514951"/>
          </a:xfrm>
        </p:spPr>
      </p:pic>
      <p:pic>
        <p:nvPicPr>
          <p:cNvPr id="7" name="Picture 6" descr="Text, letter&#10;&#10;Description automatically generated">
            <a:extLst>
              <a:ext uri="{FF2B5EF4-FFF2-40B4-BE49-F238E27FC236}">
                <a16:creationId xmlns:a16="http://schemas.microsoft.com/office/drawing/2014/main" id="{1380D388-8CD9-40C7-9C14-AEAA615E8D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416" y="4191000"/>
            <a:ext cx="7297168" cy="1743318"/>
          </a:xfrm>
          <a:prstGeom prst="rect">
            <a:avLst/>
          </a:prstGeom>
        </p:spPr>
      </p:pic>
    </p:spTree>
    <p:extLst>
      <p:ext uri="{BB962C8B-B14F-4D97-AF65-F5344CB8AC3E}">
        <p14:creationId xmlns:p14="http://schemas.microsoft.com/office/powerpoint/2010/main" val="3633938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63A7C-B21C-460C-9E57-4D8D8D915CC8}"/>
              </a:ext>
            </a:extLst>
          </p:cNvPr>
          <p:cNvSpPr>
            <a:spLocks noGrp="1"/>
          </p:cNvSpPr>
          <p:nvPr>
            <p:ph type="title"/>
          </p:nvPr>
        </p:nvSpPr>
        <p:spPr/>
        <p:txBody>
          <a:bodyPr/>
          <a:lstStyle/>
          <a:p>
            <a:r>
              <a:rPr lang="en-US" dirty="0"/>
              <a:t>MODELPREDENC</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A007C50B-6725-4064-953B-4F9D6675AF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828800"/>
            <a:ext cx="7363853" cy="2133898"/>
          </a:xfrm>
        </p:spPr>
      </p:pic>
    </p:spTree>
    <p:extLst>
      <p:ext uri="{BB962C8B-B14F-4D97-AF65-F5344CB8AC3E}">
        <p14:creationId xmlns:p14="http://schemas.microsoft.com/office/powerpoint/2010/main" val="2139461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C279F-B4D7-4418-974A-761F29B5BF46}"/>
              </a:ext>
            </a:extLst>
          </p:cNvPr>
          <p:cNvSpPr>
            <a:spLocks noGrp="1"/>
          </p:cNvSpPr>
          <p:nvPr>
            <p:ph type="title"/>
          </p:nvPr>
        </p:nvSpPr>
        <p:spPr/>
        <p:txBody>
          <a:bodyPr>
            <a:normAutofit/>
          </a:bodyPr>
          <a:lstStyle/>
          <a:p>
            <a:r>
              <a:rPr lang="en-US" sz="4000" dirty="0"/>
              <a:t>REFINER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DCED0DF-12EE-4479-86DD-E4115373CE67}"/>
                  </a:ext>
                </a:extLst>
              </p:cNvPr>
              <p:cNvSpPr>
                <a:spLocks noGrp="1"/>
              </p:cNvSpPr>
              <p:nvPr>
                <p:ph idx="1"/>
              </p:nvPr>
            </p:nvSpPr>
            <p:spPr/>
            <p:txBody>
              <a:bodyPr>
                <a:normAutofit/>
              </a:bodyPr>
              <a:lstStyle/>
              <a:p>
                <a:r>
                  <a:rPr lang="en-US" sz="2000" dirty="0"/>
                  <a:t>It receives the latent encodings of signals </a:t>
                </a:r>
                <a14:m>
                  <m:oMath xmlns:m="http://schemas.openxmlformats.org/officeDocument/2006/math">
                    <m:sSub>
                      <m:sSubPr>
                        <m:ctrlPr>
                          <a:rPr lang="en-US" sz="2000" smtClean="0">
                            <a:solidFill>
                              <a:srgbClr val="836967"/>
                            </a:solidFill>
                            <a:latin typeface="Cambria Math" panose="02040503050406030204" pitchFamily="18" charset="0"/>
                          </a:rPr>
                        </m:ctrlPr>
                      </m:sSubPr>
                      <m:e>
                        <m:d>
                          <m:dPr>
                            <m:begChr m:val="{"/>
                            <m:endChr m:val="}"/>
                            <m:ctrlPr>
                              <a:rPr lang="en-US" sz="2000" smtClean="0">
                                <a:solidFill>
                                  <a:srgbClr val="836967"/>
                                </a:solidFill>
                                <a:latin typeface="Cambria Math" panose="02040503050406030204" pitchFamily="18" charset="0"/>
                              </a:rPr>
                            </m:ctrlPr>
                          </m:dPr>
                          <m:e>
                            <m:sSubSup>
                              <m:sSubSupPr>
                                <m:ctrlPr>
                                  <a:rPr lang="en-US" sz="2000" smtClean="0">
                                    <a:solidFill>
                                      <a:srgbClr val="836967"/>
                                    </a:solidFill>
                                    <a:latin typeface="Cambria Math" panose="02040503050406030204" pitchFamily="18" charset="0"/>
                                  </a:rPr>
                                </m:ctrlPr>
                              </m:sSubSupPr>
                              <m:e>
                                <m:r>
                                  <a:rPr lang="en-US" sz="2000" i="1" smtClean="0">
                                    <a:latin typeface="Cambria Math" panose="02040503050406030204" pitchFamily="18" charset="0"/>
                                  </a:rPr>
                                  <m:t>h</m:t>
                                </m:r>
                              </m:e>
                              <m:sub>
                                <m:r>
                                  <a:rPr lang="en-US" sz="2000" i="1" smtClean="0">
                                    <a:latin typeface="Cambria Math" panose="02040503050406030204" pitchFamily="18" charset="0"/>
                                  </a:rPr>
                                  <m:t>𝑖</m:t>
                                </m:r>
                                <m:r>
                                  <a:rPr lang="en-US" sz="2000" i="0" smtClean="0">
                                    <a:latin typeface="Cambria Math" panose="02040503050406030204" pitchFamily="18" charset="0"/>
                                  </a:rPr>
                                  <m:t>,</m:t>
                                </m:r>
                                <m:r>
                                  <a:rPr lang="en-US" sz="2000" i="1" smtClean="0">
                                    <a:latin typeface="Cambria Math" panose="02040503050406030204" pitchFamily="18" charset="0"/>
                                  </a:rPr>
                                  <m:t>𝑡</m:t>
                                </m:r>
                              </m:sub>
                              <m:sup>
                                <m:d>
                                  <m:dPr>
                                    <m:ctrlPr>
                                      <a:rPr lang="en-US" sz="2000" i="1" smtClean="0">
                                        <a:solidFill>
                                          <a:srgbClr val="836967"/>
                                        </a:solidFill>
                                        <a:latin typeface="Cambria Math" panose="02040503050406030204" pitchFamily="18" charset="0"/>
                                      </a:rPr>
                                    </m:ctrlPr>
                                  </m:dPr>
                                  <m:e>
                                    <m:r>
                                      <a:rPr lang="en-US" sz="2000" i="1" smtClean="0">
                                        <a:latin typeface="Cambria Math" panose="02040503050406030204" pitchFamily="18" charset="0"/>
                                      </a:rPr>
                                      <m:t>𝑡</m:t>
                                    </m:r>
                                    <m:r>
                                      <a:rPr lang="en-US" sz="2000" i="0" smtClean="0">
                                        <a:latin typeface="Cambria Math" panose="02040503050406030204" pitchFamily="18" charset="0"/>
                                      </a:rPr>
                                      <m:t>+</m:t>
                                    </m:r>
                                    <m:r>
                                      <a:rPr lang="en-US" sz="2000" i="1" smtClean="0">
                                        <a:latin typeface="Cambria Math" panose="02040503050406030204" pitchFamily="18" charset="0"/>
                                      </a:rPr>
                                      <m:t>𝐿</m:t>
                                    </m:r>
                                  </m:e>
                                </m:d>
                              </m:sup>
                            </m:sSubSup>
                          </m:e>
                        </m:d>
                      </m:e>
                      <m:sub>
                        <m:r>
                          <a:rPr lang="en-US" sz="2000" i="1" smtClean="0">
                            <a:latin typeface="Cambria Math" panose="02040503050406030204" pitchFamily="18" charset="0"/>
                          </a:rPr>
                          <m:t>𝑖</m:t>
                        </m:r>
                      </m:sub>
                    </m:sSub>
                  </m:oMath>
                </a14:m>
                <a:r>
                  <a:rPr lang="en-US" sz="2000" dirty="0"/>
                  <a:t> from BSEQENC, </a:t>
                </a:r>
                <a14:m>
                  <m:oMath xmlns:m="http://schemas.openxmlformats.org/officeDocument/2006/math">
                    <m:sSubSup>
                      <m:sSubSupPr>
                        <m:ctrlPr>
                          <a:rPr lang="en-US" sz="2000" smtClean="0">
                            <a:solidFill>
                              <a:srgbClr val="836967"/>
                            </a:solidFill>
                            <a:latin typeface="Cambria Math" panose="02040503050406030204" pitchFamily="18" charset="0"/>
                          </a:rPr>
                        </m:ctrlPr>
                      </m:sSubSupPr>
                      <m:e>
                        <m:r>
                          <a:rPr lang="en-US" sz="2000" i="1" smtClean="0">
                            <a:latin typeface="Cambria Math" panose="02040503050406030204" pitchFamily="18" charset="0"/>
                          </a:rPr>
                          <m:t>𝑧</m:t>
                        </m:r>
                      </m:e>
                      <m:sub>
                        <m:r>
                          <a:rPr lang="en-US" sz="2000" i="1" smtClean="0">
                            <a:latin typeface="Cambria Math" panose="02040503050406030204" pitchFamily="18" charset="0"/>
                          </a:rPr>
                          <m:t>𝑡</m:t>
                        </m:r>
                        <m:r>
                          <a:rPr lang="en-US" sz="2000" i="0" smtClean="0">
                            <a:latin typeface="Cambria Math" panose="02040503050406030204" pitchFamily="18" charset="0"/>
                          </a:rPr>
                          <m:t>−</m:t>
                        </m:r>
                        <m:r>
                          <a:rPr lang="en-US" sz="2000" i="1" smtClean="0">
                            <a:latin typeface="Cambria Math" panose="02040503050406030204" pitchFamily="18" charset="0"/>
                          </a:rPr>
                          <m:t>𝑘</m:t>
                        </m:r>
                        <m:r>
                          <a:rPr lang="en-US" sz="2000" i="0" smtClean="0">
                            <a:latin typeface="Cambria Math" panose="02040503050406030204" pitchFamily="18" charset="0"/>
                          </a:rPr>
                          <m:t>−1</m:t>
                        </m:r>
                      </m:sub>
                      <m:sup>
                        <m:d>
                          <m:dPr>
                            <m:ctrlPr>
                              <a:rPr lang="en-US" sz="2000" i="1" smtClean="0">
                                <a:solidFill>
                                  <a:srgbClr val="836967"/>
                                </a:solidFill>
                                <a:latin typeface="Cambria Math" panose="02040503050406030204" pitchFamily="18" charset="0"/>
                              </a:rPr>
                            </m:ctrlPr>
                          </m:dPr>
                          <m:e>
                            <m:r>
                              <a:rPr lang="en-US" sz="2000" i="1" smtClean="0">
                                <a:latin typeface="Cambria Math" panose="02040503050406030204" pitchFamily="18" charset="0"/>
                              </a:rPr>
                              <m:t>𝑡</m:t>
                            </m:r>
                          </m:e>
                        </m:d>
                      </m:sup>
                    </m:sSubSup>
                    <m:r>
                      <a:rPr lang="en-US" sz="2000" b="0" i="1" smtClean="0">
                        <a:latin typeface="Cambria Math" panose="02040503050406030204" pitchFamily="18" charset="0"/>
                      </a:rPr>
                      <m:t> </m:t>
                    </m:r>
                  </m:oMath>
                </a14:m>
                <a:r>
                  <a:rPr lang="en-US" sz="2000" dirty="0"/>
                  <a:t>from MODELPREDENC, and the model’s prediction y(M; k)</a:t>
                </a:r>
                <a:r>
                  <a:rPr lang="en-US" sz="1400" dirty="0"/>
                  <a:t>t</a:t>
                </a:r>
                <a:r>
                  <a:rPr lang="en-US" sz="2000" dirty="0"/>
                  <a:t> for week t.</a:t>
                </a:r>
              </a:p>
              <a:p>
                <a:r>
                  <a:rPr lang="en-US" sz="2000" dirty="0"/>
                  <a:t>Take attention over BSEQ encodings from all signals </a:t>
                </a:r>
                <a14:m>
                  <m:oMath xmlns:m="http://schemas.openxmlformats.org/officeDocument/2006/math">
                    <m:sSub>
                      <m:sSubPr>
                        <m:ctrlPr>
                          <a:rPr lang="en-US" sz="2000" i="1" smtClean="0">
                            <a:solidFill>
                              <a:srgbClr val="836967"/>
                            </a:solidFill>
                            <a:latin typeface="Cambria Math" panose="02040503050406030204" pitchFamily="18" charset="0"/>
                          </a:rPr>
                        </m:ctrlPr>
                      </m:sSubPr>
                      <m:e>
                        <m:d>
                          <m:dPr>
                            <m:begChr m:val="{"/>
                            <m:endChr m:val="}"/>
                            <m:ctrlPr>
                              <a:rPr lang="en-US" sz="2000" i="1" smtClean="0">
                                <a:solidFill>
                                  <a:srgbClr val="836967"/>
                                </a:solidFill>
                                <a:latin typeface="Cambria Math" panose="02040503050406030204" pitchFamily="18" charset="0"/>
                              </a:rPr>
                            </m:ctrlPr>
                          </m:dPr>
                          <m:e>
                            <m:sSubSup>
                              <m:sSubSupPr>
                                <m:ctrlPr>
                                  <a:rPr lang="en-US" sz="2000" i="1" smtClean="0">
                                    <a:solidFill>
                                      <a:srgbClr val="836967"/>
                                    </a:solidFill>
                                    <a:latin typeface="Cambria Math" panose="02040503050406030204" pitchFamily="18" charset="0"/>
                                  </a:rPr>
                                </m:ctrlPr>
                              </m:sSubSupPr>
                              <m:e>
                                <m:r>
                                  <a:rPr lang="en-US" sz="2000" i="1" smtClean="0">
                                    <a:latin typeface="Cambria Math" panose="02040503050406030204" pitchFamily="18" charset="0"/>
                                  </a:rPr>
                                  <m:t>h</m:t>
                                </m:r>
                              </m:e>
                              <m:sub>
                                <m:r>
                                  <a:rPr lang="en-US" sz="2000" i="1" smtClean="0">
                                    <a:latin typeface="Cambria Math" panose="02040503050406030204" pitchFamily="18" charset="0"/>
                                  </a:rPr>
                                  <m:t>𝑖</m:t>
                                </m:r>
                                <m:r>
                                  <a:rPr lang="en-US" sz="2000" i="0" smtClean="0">
                                    <a:latin typeface="Cambria Math" panose="02040503050406030204" pitchFamily="18" charset="0"/>
                                  </a:rPr>
                                  <m:t>,</m:t>
                                </m:r>
                                <m:r>
                                  <a:rPr lang="en-US" sz="2000" i="1" smtClean="0">
                                    <a:latin typeface="Cambria Math" panose="02040503050406030204" pitchFamily="18" charset="0"/>
                                  </a:rPr>
                                  <m:t>𝑡</m:t>
                                </m:r>
                              </m:sub>
                              <m:sup>
                                <m:d>
                                  <m:dPr>
                                    <m:ctrlPr>
                                      <a:rPr lang="en-US" sz="2000" i="1" smtClean="0">
                                        <a:solidFill>
                                          <a:srgbClr val="836967"/>
                                        </a:solidFill>
                                        <a:latin typeface="Cambria Math" panose="02040503050406030204" pitchFamily="18" charset="0"/>
                                      </a:rPr>
                                    </m:ctrlPr>
                                  </m:dPr>
                                  <m:e>
                                    <m:r>
                                      <a:rPr lang="en-US" sz="2000" i="1" smtClean="0">
                                        <a:latin typeface="Cambria Math" panose="02040503050406030204" pitchFamily="18" charset="0"/>
                                      </a:rPr>
                                      <m:t>𝑡</m:t>
                                    </m:r>
                                    <m:r>
                                      <a:rPr lang="en-US" sz="2000" i="0" smtClean="0">
                                        <a:latin typeface="Cambria Math" panose="02040503050406030204" pitchFamily="18" charset="0"/>
                                      </a:rPr>
                                      <m:t>+</m:t>
                                    </m:r>
                                    <m:r>
                                      <a:rPr lang="en-US" sz="2000" i="1" smtClean="0">
                                        <a:latin typeface="Cambria Math" panose="02040503050406030204" pitchFamily="18" charset="0"/>
                                      </a:rPr>
                                      <m:t>𝐿</m:t>
                                    </m:r>
                                  </m:e>
                                </m:d>
                              </m:sup>
                            </m:sSubSup>
                          </m:e>
                        </m:d>
                      </m:e>
                      <m:sub>
                        <m:r>
                          <a:rPr lang="en-US" sz="2000" i="1" smtClean="0">
                            <a:latin typeface="Cambria Math" panose="02040503050406030204" pitchFamily="18" charset="0"/>
                          </a:rPr>
                          <m:t>𝑖</m:t>
                        </m:r>
                      </m:sub>
                    </m:sSub>
                  </m:oMath>
                </a14:m>
                <a:r>
                  <a:rPr lang="en-US" sz="2000" dirty="0"/>
                  <a:t> w.r.t y(M; k)</a:t>
                </a:r>
                <a:r>
                  <a:rPr lang="en-US" sz="1400" dirty="0"/>
                  <a:t>t</a:t>
                </a:r>
                <a:r>
                  <a:rPr lang="en-US" sz="2000" dirty="0"/>
                  <a:t>. Multiplicative attention Mechanism with learnable parameter w is used.</a:t>
                </a:r>
              </a:p>
              <a:p>
                <a:pPr marL="0" indent="0" algn="ctr">
                  <a:buNone/>
                </a:pPr>
                <a:endParaRPr lang="en-US" sz="2000" dirty="0"/>
              </a:p>
              <a:p>
                <a:pPr marL="0" indent="0" algn="ctr">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mc:Choice>
        <mc:Fallback>
          <p:sp>
            <p:nvSpPr>
              <p:cNvPr id="3" name="Content Placeholder 2">
                <a:extLst>
                  <a:ext uri="{FF2B5EF4-FFF2-40B4-BE49-F238E27FC236}">
                    <a16:creationId xmlns:a16="http://schemas.microsoft.com/office/drawing/2014/main" id="{7DCED0DF-12EE-4479-86DD-E4115373CE67}"/>
                  </a:ext>
                </a:extLst>
              </p:cNvPr>
              <p:cNvSpPr>
                <a:spLocks noGrp="1" noRot="1" noChangeAspect="1" noMove="1" noResize="1" noEditPoints="1" noAdjustHandles="1" noChangeArrowheads="1" noChangeShapeType="1" noTextEdit="1"/>
              </p:cNvSpPr>
              <p:nvPr>
                <p:ph idx="1"/>
              </p:nvPr>
            </p:nvSpPr>
            <p:spPr>
              <a:blipFill>
                <a:blip r:embed="rId2"/>
                <a:stretch>
                  <a:fillRect l="-667" r="-1259"/>
                </a:stretch>
              </a:blipFill>
            </p:spPr>
            <p:txBody>
              <a:bodyPr/>
              <a:lstStyle/>
              <a:p>
                <a:r>
                  <a:rPr lang="en-US">
                    <a:noFill/>
                  </a:rPr>
                  <a:t> </a:t>
                </a:r>
              </a:p>
            </p:txBody>
          </p:sp>
        </mc:Fallback>
      </mc:AlternateContent>
      <p:pic>
        <p:nvPicPr>
          <p:cNvPr id="5" name="Picture 4" descr="Text&#10;&#10;Description automatically generated">
            <a:extLst>
              <a:ext uri="{FF2B5EF4-FFF2-40B4-BE49-F238E27FC236}">
                <a16:creationId xmlns:a16="http://schemas.microsoft.com/office/drawing/2014/main" id="{A51D1812-72A0-46E9-984D-856088E2D5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3863181"/>
            <a:ext cx="4553585" cy="628738"/>
          </a:xfrm>
          <a:prstGeom prst="rect">
            <a:avLst/>
          </a:prstGeom>
        </p:spPr>
      </p:pic>
      <p:pic>
        <p:nvPicPr>
          <p:cNvPr id="7" name="Picture 6">
            <a:extLst>
              <a:ext uri="{FF2B5EF4-FFF2-40B4-BE49-F238E27FC236}">
                <a16:creationId xmlns:a16="http://schemas.microsoft.com/office/drawing/2014/main" id="{6A78F5C5-973C-41AE-A945-8A86EE92C6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1844" y="4575513"/>
            <a:ext cx="7306695" cy="733527"/>
          </a:xfrm>
          <a:prstGeom prst="rect">
            <a:avLst/>
          </a:prstGeom>
        </p:spPr>
      </p:pic>
    </p:spTree>
    <p:extLst>
      <p:ext uri="{BB962C8B-B14F-4D97-AF65-F5344CB8AC3E}">
        <p14:creationId xmlns:p14="http://schemas.microsoft.com/office/powerpoint/2010/main" val="1805410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Architecture</a:t>
            </a:r>
          </a:p>
        </p:txBody>
      </p:sp>
      <p:pic>
        <p:nvPicPr>
          <p:cNvPr id="4" name="Content Placeholder 3" descr="epideep.PNG"/>
          <p:cNvPicPr>
            <a:picLocks noGrp="1" noChangeAspect="1"/>
          </p:cNvPicPr>
          <p:nvPr>
            <p:ph idx="1"/>
          </p:nvPr>
        </p:nvPicPr>
        <p:blipFill>
          <a:blip r:embed="rId2"/>
          <a:stretch>
            <a:fillRect/>
          </a:stretch>
        </p:blipFill>
        <p:spPr>
          <a:xfrm>
            <a:off x="457200" y="2184597"/>
            <a:ext cx="8229600" cy="3357169"/>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Encoding</a:t>
            </a:r>
          </a:p>
        </p:txBody>
      </p:sp>
      <p:sp>
        <p:nvSpPr>
          <p:cNvPr id="3" name="Content Placeholder 2"/>
          <p:cNvSpPr>
            <a:spLocks noGrp="1"/>
          </p:cNvSpPr>
          <p:nvPr>
            <p:ph idx="1"/>
          </p:nvPr>
        </p:nvSpPr>
        <p:spPr/>
        <p:txBody>
          <a:bodyPr>
            <a:normAutofit/>
          </a:bodyPr>
          <a:lstStyle/>
          <a:p>
            <a:r>
              <a:rPr lang="en-US" sz="2400" dirty="0"/>
              <a:t>For the </a:t>
            </a:r>
            <a:r>
              <a:rPr lang="en-US" sz="2400" dirty="0" err="1"/>
              <a:t>jth</a:t>
            </a:r>
            <a:r>
              <a:rPr lang="en-US" sz="2400" dirty="0"/>
              <a:t> input to LSTM of Y represented by Y[: j], the equations are:</a:t>
            </a:r>
          </a:p>
          <a:p>
            <a:pPr>
              <a:buNone/>
            </a:pPr>
            <a:endParaRPr lang="en-US" sz="2400" dirty="0"/>
          </a:p>
          <a:p>
            <a:pPr>
              <a:buNone/>
            </a:pPr>
            <a:endParaRPr lang="en-US" sz="2400" dirty="0"/>
          </a:p>
          <a:p>
            <a:r>
              <a:rPr lang="en-US" sz="2400" dirty="0"/>
              <a:t>However, due to backfill of Data, the output of the LSTM should be a weighted sum of previous states: the Context vector </a:t>
            </a:r>
            <a:r>
              <a:rPr lang="en-US" sz="2400" dirty="0" err="1"/>
              <a:t>H</a:t>
            </a:r>
            <a:r>
              <a:rPr lang="en-US" sz="1100" dirty="0" err="1"/>
              <a:t>j</a:t>
            </a:r>
            <a:r>
              <a:rPr lang="en-US" sz="2400" dirty="0"/>
              <a:t>= ∑</a:t>
            </a:r>
            <a:r>
              <a:rPr lang="en-US" sz="1050" dirty="0"/>
              <a:t>z </a:t>
            </a:r>
            <a:r>
              <a:rPr lang="el-GR" sz="2400" dirty="0"/>
              <a:t>α</a:t>
            </a:r>
            <a:r>
              <a:rPr lang="en-US" sz="1100" dirty="0" err="1"/>
              <a:t>jz</a:t>
            </a:r>
            <a:r>
              <a:rPr lang="en-US" sz="2400" dirty="0" err="1"/>
              <a:t>h</a:t>
            </a:r>
            <a:r>
              <a:rPr lang="en-US" sz="1100" dirty="0" err="1"/>
              <a:t>jz</a:t>
            </a:r>
            <a:r>
              <a:rPr lang="en-US" sz="2400" dirty="0"/>
              <a:t> where,</a:t>
            </a:r>
            <a:endParaRPr lang="en-US" sz="1100" dirty="0"/>
          </a:p>
        </p:txBody>
      </p:sp>
      <p:pic>
        <p:nvPicPr>
          <p:cNvPr id="4" name="Picture 3" descr="input layer epideep.PNG"/>
          <p:cNvPicPr>
            <a:picLocks noChangeAspect="1"/>
          </p:cNvPicPr>
          <p:nvPr/>
        </p:nvPicPr>
        <p:blipFill>
          <a:blip r:embed="rId2"/>
          <a:stretch>
            <a:fillRect/>
          </a:stretch>
        </p:blipFill>
        <p:spPr>
          <a:xfrm>
            <a:off x="2590800" y="2286000"/>
            <a:ext cx="3639058" cy="1124107"/>
          </a:xfrm>
          <a:prstGeom prst="rect">
            <a:avLst/>
          </a:prstGeom>
        </p:spPr>
      </p:pic>
      <p:pic>
        <p:nvPicPr>
          <p:cNvPr id="5" name="Picture 4" descr="Capture.PNG"/>
          <p:cNvPicPr>
            <a:picLocks noChangeAspect="1"/>
          </p:cNvPicPr>
          <p:nvPr/>
        </p:nvPicPr>
        <p:blipFill>
          <a:blip r:embed="rId3"/>
          <a:stretch>
            <a:fillRect/>
          </a:stretch>
        </p:blipFill>
        <p:spPr>
          <a:xfrm>
            <a:off x="3048000" y="4495800"/>
            <a:ext cx="2934110" cy="8097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Closest Season based on Deep Clustering</a:t>
            </a:r>
          </a:p>
        </p:txBody>
      </p:sp>
      <p:sp>
        <p:nvSpPr>
          <p:cNvPr id="3" name="Content Placeholder 2"/>
          <p:cNvSpPr>
            <a:spLocks noGrp="1"/>
          </p:cNvSpPr>
          <p:nvPr>
            <p:ph idx="1"/>
          </p:nvPr>
        </p:nvSpPr>
        <p:spPr/>
        <p:txBody>
          <a:bodyPr>
            <a:normAutofit/>
          </a:bodyPr>
          <a:lstStyle/>
          <a:p>
            <a:r>
              <a:rPr lang="en-US" sz="2400" dirty="0"/>
              <a:t>This consists of Clustering for query length data and the same for full length data. Improved Deep Embedded Clustering Approach is used here.</a:t>
            </a:r>
          </a:p>
          <a:p>
            <a:r>
              <a:rPr lang="en-US" sz="2400" dirty="0"/>
              <a:t>For given encoded vector </a:t>
            </a:r>
            <a:r>
              <a:rPr lang="en-US" sz="2400" dirty="0" err="1"/>
              <a:t>z</a:t>
            </a:r>
            <a:r>
              <a:rPr lang="en-US" sz="1100" dirty="0" err="1"/>
              <a:t>i</a:t>
            </a:r>
            <a:r>
              <a:rPr lang="en-US" sz="2400" dirty="0"/>
              <a:t> obtained from the encoder, we compute similarity measures of it with the cluster mean using T- Distribution (</a:t>
            </a:r>
            <a:r>
              <a:rPr lang="en-US" sz="2400" dirty="0" err="1"/>
              <a:t>q</a:t>
            </a:r>
            <a:r>
              <a:rPr lang="en-US" sz="1100" dirty="0" err="1"/>
              <a:t>ij</a:t>
            </a:r>
            <a:r>
              <a:rPr lang="en-US" sz="2400" dirty="0"/>
              <a:t>) and then quantify it in clustering objective:</a:t>
            </a:r>
          </a:p>
          <a:p>
            <a:pPr>
              <a:buNone/>
            </a:pPr>
            <a:endParaRPr lang="en-US" sz="2400" dirty="0"/>
          </a:p>
          <a:p>
            <a:pPr>
              <a:buNone/>
            </a:pPr>
            <a:r>
              <a:rPr lang="en-US" sz="2400" dirty="0"/>
              <a:t>Where </a:t>
            </a:r>
            <a:r>
              <a:rPr lang="en-US" sz="2400" dirty="0" err="1"/>
              <a:t>p</a:t>
            </a:r>
            <a:r>
              <a:rPr lang="en-US" sz="1100" dirty="0" err="1"/>
              <a:t>ij</a:t>
            </a:r>
            <a:r>
              <a:rPr lang="en-US" sz="2400" dirty="0"/>
              <a:t> is the target distribution given by:</a:t>
            </a:r>
          </a:p>
          <a:p>
            <a:pPr>
              <a:buNone/>
            </a:pPr>
            <a:endParaRPr lang="en-US" sz="1100" dirty="0"/>
          </a:p>
        </p:txBody>
      </p:sp>
      <p:pic>
        <p:nvPicPr>
          <p:cNvPr id="4" name="Picture 3" descr="Capture.PNG"/>
          <p:cNvPicPr>
            <a:picLocks noChangeAspect="1"/>
          </p:cNvPicPr>
          <p:nvPr/>
        </p:nvPicPr>
        <p:blipFill>
          <a:blip r:embed="rId2"/>
          <a:stretch>
            <a:fillRect/>
          </a:stretch>
        </p:blipFill>
        <p:spPr>
          <a:xfrm>
            <a:off x="3352800" y="3962400"/>
            <a:ext cx="2324425" cy="285790"/>
          </a:xfrm>
          <a:prstGeom prst="rect">
            <a:avLst/>
          </a:prstGeom>
        </p:spPr>
      </p:pic>
      <p:pic>
        <p:nvPicPr>
          <p:cNvPr id="5" name="Picture 4" descr="Capture.PNG"/>
          <p:cNvPicPr>
            <a:picLocks noChangeAspect="1"/>
          </p:cNvPicPr>
          <p:nvPr/>
        </p:nvPicPr>
        <p:blipFill>
          <a:blip r:embed="rId3"/>
          <a:stretch>
            <a:fillRect/>
          </a:stretch>
        </p:blipFill>
        <p:spPr>
          <a:xfrm>
            <a:off x="3657600" y="4876800"/>
            <a:ext cx="1581371" cy="70494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Steering a Historical Disease Forecasting Model Under a Pandemic:</a:t>
            </a:r>
            <a:br>
              <a:rPr lang="en-US" dirty="0"/>
            </a:br>
            <a:r>
              <a:rPr lang="en-US" dirty="0"/>
              <a:t>Case of Flu and COVID-19</a:t>
            </a:r>
          </a:p>
        </p:txBody>
      </p:sp>
      <p:sp>
        <p:nvSpPr>
          <p:cNvPr id="3" name="Subtitle 2"/>
          <p:cNvSpPr>
            <a:spLocks noGrp="1"/>
          </p:cNvSpPr>
          <p:nvPr>
            <p:ph type="subTitle" idx="1"/>
          </p:nvPr>
        </p:nvSpPr>
        <p:spPr/>
        <p:txBody>
          <a:bodyPr>
            <a:normAutofit/>
          </a:bodyPr>
          <a:lstStyle/>
          <a:p>
            <a:endParaRPr lang="en-US" sz="2400" dirty="0"/>
          </a:p>
          <a:p>
            <a:r>
              <a:rPr lang="en-US" sz="2400" dirty="0"/>
              <a:t>Alexander </a:t>
            </a:r>
            <a:r>
              <a:rPr lang="en-US" sz="2400" dirty="0" err="1"/>
              <a:t>Rodríguez</a:t>
            </a:r>
            <a:r>
              <a:rPr lang="en-US" sz="2400" dirty="0"/>
              <a:t>, Nikhil </a:t>
            </a:r>
            <a:r>
              <a:rPr lang="en-US" sz="2400" dirty="0" err="1"/>
              <a:t>Muralidhar</a:t>
            </a:r>
            <a:r>
              <a:rPr lang="en-US" sz="2400" dirty="0"/>
              <a:t>, </a:t>
            </a:r>
            <a:r>
              <a:rPr lang="en-US" sz="2400" dirty="0" err="1"/>
              <a:t>Bijaya</a:t>
            </a:r>
            <a:r>
              <a:rPr lang="en-US" sz="2400" dirty="0"/>
              <a:t> </a:t>
            </a:r>
            <a:r>
              <a:rPr lang="en-US" sz="2400" dirty="0" err="1"/>
              <a:t>Adhikari</a:t>
            </a:r>
            <a:r>
              <a:rPr lang="en-US" sz="2400" dirty="0"/>
              <a:t>, </a:t>
            </a:r>
            <a:r>
              <a:rPr lang="en-US" sz="2400" dirty="0" err="1"/>
              <a:t>Anika</a:t>
            </a:r>
            <a:r>
              <a:rPr lang="en-US" sz="2400" dirty="0"/>
              <a:t> </a:t>
            </a:r>
            <a:r>
              <a:rPr lang="en-US" sz="2400" dirty="0" err="1"/>
              <a:t>Tabassum</a:t>
            </a:r>
            <a:r>
              <a:rPr lang="en-US" sz="2400" dirty="0"/>
              <a:t>,</a:t>
            </a:r>
          </a:p>
          <a:p>
            <a:r>
              <a:rPr lang="sv-SE" sz="2400" dirty="0"/>
              <a:t>Naren Ramakrishnan, B. Aditya Prakash</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Contributions</a:t>
            </a:r>
          </a:p>
        </p:txBody>
      </p:sp>
      <p:sp>
        <p:nvSpPr>
          <p:cNvPr id="3" name="Content Placeholder 2"/>
          <p:cNvSpPr>
            <a:spLocks noGrp="1"/>
          </p:cNvSpPr>
          <p:nvPr>
            <p:ph idx="1"/>
          </p:nvPr>
        </p:nvSpPr>
        <p:spPr/>
        <p:txBody>
          <a:bodyPr>
            <a:normAutofit/>
          </a:bodyPr>
          <a:lstStyle/>
          <a:p>
            <a:r>
              <a:rPr lang="en-US" sz="2400" dirty="0"/>
              <a:t>This work seems to leverage and modify </a:t>
            </a:r>
            <a:r>
              <a:rPr lang="en-US" sz="2400" dirty="0" err="1"/>
              <a:t>EpiDeep</a:t>
            </a:r>
            <a:r>
              <a:rPr lang="en-US" sz="2400" dirty="0"/>
              <a:t> on the context of Covid-19 to give better forecasting for ILI data consisting of both Influenza and </a:t>
            </a:r>
            <a:r>
              <a:rPr lang="en-US" sz="2400" dirty="0" err="1"/>
              <a:t>Covid</a:t>
            </a:r>
            <a:r>
              <a:rPr lang="en-US" sz="2400" dirty="0"/>
              <a:t> Cases.</a:t>
            </a:r>
          </a:p>
          <a:p>
            <a:r>
              <a:rPr lang="en-US" sz="2400" dirty="0"/>
              <a:t>It adapts the idea of </a:t>
            </a:r>
            <a:r>
              <a:rPr lang="en-US" sz="2400" dirty="0" err="1"/>
              <a:t>Heterogenous</a:t>
            </a:r>
            <a:r>
              <a:rPr lang="en-US" sz="2400" dirty="0"/>
              <a:t> Transfer Learning and tries to amalgamate information from their proposed CAEM Model and </a:t>
            </a:r>
            <a:r>
              <a:rPr lang="en-US" sz="2400" dirty="0" err="1"/>
              <a:t>EpiDeep</a:t>
            </a:r>
            <a:r>
              <a:rPr lang="en-US" sz="2400" dirty="0"/>
              <a:t> CN.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Architecture</a:t>
            </a:r>
          </a:p>
        </p:txBody>
      </p:sp>
      <p:pic>
        <p:nvPicPr>
          <p:cNvPr id="4" name="Content Placeholder 3" descr="Capture.PNG"/>
          <p:cNvPicPr>
            <a:picLocks noGrp="1" noChangeAspect="1"/>
          </p:cNvPicPr>
          <p:nvPr>
            <p:ph idx="1"/>
          </p:nvPr>
        </p:nvPicPr>
        <p:blipFill>
          <a:blip r:embed="rId2"/>
          <a:stretch>
            <a:fillRect/>
          </a:stretch>
        </p:blipFill>
        <p:spPr>
          <a:xfrm>
            <a:off x="1333047" y="2177021"/>
            <a:ext cx="6477905" cy="3372321"/>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COVID- Augmented Exogenous Model (CAEM)</a:t>
            </a:r>
          </a:p>
        </p:txBody>
      </p:sp>
      <p:sp>
        <p:nvSpPr>
          <p:cNvPr id="3" name="Content Placeholder 2"/>
          <p:cNvSpPr>
            <a:spLocks noGrp="1"/>
          </p:cNvSpPr>
          <p:nvPr>
            <p:ph idx="1"/>
          </p:nvPr>
        </p:nvSpPr>
        <p:spPr/>
        <p:txBody>
          <a:bodyPr>
            <a:normAutofit/>
          </a:bodyPr>
          <a:lstStyle/>
          <a:p>
            <a:r>
              <a:rPr lang="en-US" sz="2000" dirty="0"/>
              <a:t>It jointly models all regions exploiting regional interplay characteristics.</a:t>
            </a:r>
          </a:p>
          <a:p>
            <a:r>
              <a:rPr lang="en-US" sz="2000" dirty="0"/>
              <a:t>Each region embedding r  (produced by an auto-encoder) is encoded and passed to CAEM along with exogenous input data of the region for a particular week.</a:t>
            </a:r>
          </a:p>
          <a:p>
            <a:r>
              <a:rPr lang="en-US" sz="2000" dirty="0"/>
              <a:t>In each step, GRU receives exogenous data signal and region embedding </a:t>
            </a:r>
            <a:r>
              <a:rPr lang="en-US" sz="2000" dirty="0" err="1"/>
              <a:t>r</a:t>
            </a:r>
            <a:r>
              <a:rPr lang="en-US" sz="1000" dirty="0" err="1"/>
              <a:t>i</a:t>
            </a:r>
            <a:r>
              <a:rPr lang="en-US" sz="2000" dirty="0"/>
              <a:t> concatenated to form GRU input.</a:t>
            </a:r>
          </a:p>
          <a:p>
            <a:r>
              <a:rPr lang="en-US" sz="2000" dirty="0"/>
              <a:t>Optimization Objective of CAEM is:</a:t>
            </a:r>
          </a:p>
          <a:p>
            <a:endParaRPr lang="en-US" sz="2400" dirty="0"/>
          </a:p>
          <a:p>
            <a:endParaRPr lang="en-US" sz="2400" dirty="0"/>
          </a:p>
        </p:txBody>
      </p:sp>
      <p:pic>
        <p:nvPicPr>
          <p:cNvPr id="4" name="Picture 3" descr="Capture.PNG"/>
          <p:cNvPicPr>
            <a:picLocks noChangeAspect="1"/>
          </p:cNvPicPr>
          <p:nvPr/>
        </p:nvPicPr>
        <p:blipFill>
          <a:blip r:embed="rId2"/>
          <a:stretch>
            <a:fillRect/>
          </a:stretch>
        </p:blipFill>
        <p:spPr>
          <a:xfrm>
            <a:off x="2895600" y="3962400"/>
            <a:ext cx="3219900" cy="647790"/>
          </a:xfrm>
          <a:prstGeom prst="rect">
            <a:avLst/>
          </a:prstGeom>
        </p:spPr>
      </p:pic>
      <p:pic>
        <p:nvPicPr>
          <p:cNvPr id="5" name="Picture 4" descr="Capture.PNG"/>
          <p:cNvPicPr>
            <a:picLocks noChangeAspect="1"/>
          </p:cNvPicPr>
          <p:nvPr/>
        </p:nvPicPr>
        <p:blipFill>
          <a:blip r:embed="rId3"/>
          <a:stretch>
            <a:fillRect/>
          </a:stretch>
        </p:blipFill>
        <p:spPr>
          <a:xfrm>
            <a:off x="838200" y="4648200"/>
            <a:ext cx="5658427" cy="181000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TotalTime>
  <Words>1302</Words>
  <Application>Microsoft Office PowerPoint</Application>
  <PresentationFormat>On-screen Show (4:3)</PresentationFormat>
  <Paragraphs>103</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Cambria Math</vt:lpstr>
      <vt:lpstr>NimbusRomNo9L-Regu</vt:lpstr>
      <vt:lpstr>Office Theme</vt:lpstr>
      <vt:lpstr>EpiDeep: Exploiting Embeddings for Epidemic Forecasting</vt:lpstr>
      <vt:lpstr>Key Contributions</vt:lpstr>
      <vt:lpstr>Model Architecture</vt:lpstr>
      <vt:lpstr>Input Encoding</vt:lpstr>
      <vt:lpstr>Closest Season based on Deep Clustering</vt:lpstr>
      <vt:lpstr>Steering a Historical Disease Forecasting Model Under a Pandemic: Case of Flu and COVID-19</vt:lpstr>
      <vt:lpstr>Key Contributions</vt:lpstr>
      <vt:lpstr>Model Architecture</vt:lpstr>
      <vt:lpstr>COVID- Augmented Exogenous Model (CAEM)</vt:lpstr>
      <vt:lpstr>When in Doubt: Neural Non-Parametric Uncertainty Quantification for Epidemic Forecasting</vt:lpstr>
      <vt:lpstr>Key Contributions</vt:lpstr>
      <vt:lpstr>Model Architecture</vt:lpstr>
      <vt:lpstr>Probabilistic Neural Sequence Encoder</vt:lpstr>
      <vt:lpstr>Stochastic Data Correlation Graph (Most Important part of This Work)</vt:lpstr>
      <vt:lpstr>Parameterizing Predictive Distribution</vt:lpstr>
      <vt:lpstr>Parameterizing Predictive Distribution (cont)</vt:lpstr>
      <vt:lpstr>Learning Model Parameters during Training</vt:lpstr>
      <vt:lpstr>Back2Future: Leveraging Backfill Dynamics for Improving Real-time Predictions in Future</vt:lpstr>
      <vt:lpstr>Key Contributions</vt:lpstr>
      <vt:lpstr>Nature of Backfill Dynamics</vt:lpstr>
      <vt:lpstr>Back2Future (B2F)</vt:lpstr>
      <vt:lpstr>GRAPHGEN</vt:lpstr>
      <vt:lpstr>BSEQENC</vt:lpstr>
      <vt:lpstr>BSEQ Cont.</vt:lpstr>
      <vt:lpstr>MODELPREDENC</vt:lpstr>
      <vt:lpstr>REFINER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EpiDeep: Exploiting Embeddings for Epidemic Forecasting</dc:title>
  <dc:creator>Akash Choudhuri</dc:creator>
  <cp:lastModifiedBy>Choudhuri, Akash</cp:lastModifiedBy>
  <cp:revision>12</cp:revision>
  <dcterms:created xsi:type="dcterms:W3CDTF">2021-09-15T11:20:16Z</dcterms:created>
  <dcterms:modified xsi:type="dcterms:W3CDTF">2021-10-06T13:04:19Z</dcterms:modified>
</cp:coreProperties>
</file>