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258" r:id="rId3"/>
    <p:sldId id="261"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3D3AADB-800D-425C-B1CF-5D19EC8A7051}">
          <p14:sldIdLst>
            <p14:sldId id="257"/>
            <p14:sldId id="258"/>
            <p14:sldId id="261"/>
            <p14:sldId id="259"/>
            <p14:sldId id="260"/>
            <p14:sldId id="262"/>
            <p14:sldId id="263"/>
            <p14:sldId id="264"/>
            <p14:sldId id="265"/>
            <p14:sldId id="266"/>
            <p14:sldId id="267"/>
            <p14:sldId id="268"/>
            <p14:sldId id="269"/>
            <p14:sldId id="270"/>
            <p14:sldId id="271"/>
            <p14:sldId id="272"/>
            <p14:sldId id="273"/>
            <p14:sldId id="274"/>
            <p14:sldId id="275"/>
            <p14:sldId id="276"/>
            <p14:sldId id="277"/>
            <p14:sldId id="278"/>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2" autoAdjust="0"/>
    <p:restoredTop sz="94660"/>
  </p:normalViewPr>
  <p:slideViewPr>
    <p:cSldViewPr snapToGrid="0">
      <p:cViewPr varScale="1">
        <p:scale>
          <a:sx n="72" d="100"/>
          <a:sy n="72" d="100"/>
        </p:scale>
        <p:origin x="660"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7B1CDE-DCE8-4113-BF4A-E6665D12F9D5}" type="datetimeFigureOut">
              <a:rPr lang="en-IN" smtClean="0"/>
              <a:pPr/>
              <a:t>24-10-2021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9316ED-8732-4E5C-9E71-07C51508A18A}" type="slidenum">
              <a:rPr lang="en-IN" smtClean="0"/>
              <a:pPr/>
              <a:t>‹#›</a:t>
            </a:fld>
            <a:endParaRPr lang="en-IN"/>
          </a:p>
        </p:txBody>
      </p:sp>
    </p:spTree>
    <p:extLst>
      <p:ext uri="{BB962C8B-B14F-4D97-AF65-F5344CB8AC3E}">
        <p14:creationId xmlns:p14="http://schemas.microsoft.com/office/powerpoint/2010/main" val="3450981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83212"/>
            <a:ext cx="9144000" cy="1508296"/>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nchor="ctr">
            <a:noAutofit/>
          </a:bodyPr>
          <a:lstStyle>
            <a:lvl1pPr algn="ctr">
              <a:defRPr sz="4800"/>
            </a:lvl1pPr>
          </a:lstStyle>
          <a:p>
            <a:r>
              <a:rPr lang="en-US" dirty="0"/>
              <a:t>Click to edit Master title style</a:t>
            </a:r>
            <a:endParaRPr lang="en-IN" dirty="0"/>
          </a:p>
        </p:txBody>
      </p:sp>
      <p:sp>
        <p:nvSpPr>
          <p:cNvPr id="3" name="Subtitle 2"/>
          <p:cNvSpPr>
            <a:spLocks noGrp="1"/>
          </p:cNvSpPr>
          <p:nvPr>
            <p:ph type="subTitle" idx="1" hasCustomPrompt="1"/>
          </p:nvPr>
        </p:nvSpPr>
        <p:spPr>
          <a:xfrm>
            <a:off x="1524000" y="2919047"/>
            <a:ext cx="9144000" cy="527539"/>
          </a:xfrm>
        </p:spPr>
        <p:txBody>
          <a:bodyPr anchor="ctr"/>
          <a:lstStyle>
            <a:lvl1pPr marL="0" indent="0" algn="ctr">
              <a:buNone/>
              <a:defRPr sz="2400">
                <a:latin typeface="Bell MT" panose="02020503060305020303"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Name</a:t>
            </a:r>
          </a:p>
        </p:txBody>
      </p:sp>
      <p:sp>
        <p:nvSpPr>
          <p:cNvPr id="4" name="Date Placeholder 3"/>
          <p:cNvSpPr>
            <a:spLocks noGrp="1"/>
          </p:cNvSpPr>
          <p:nvPr>
            <p:ph type="dt" sz="half" idx="10"/>
          </p:nvPr>
        </p:nvSpPr>
        <p:spPr/>
        <p:txBody>
          <a:bodyPr/>
          <a:lstStyle>
            <a:lvl1pPr>
              <a:defRPr/>
            </a:lvl1pPr>
          </a:lstStyle>
          <a:p>
            <a:r>
              <a:rPr lang="en-US" dirty="0"/>
              <a:t>27</a:t>
            </a:r>
            <a:r>
              <a:rPr lang="en-US" baseline="30000" dirty="0"/>
              <a:t>th</a:t>
            </a:r>
            <a:r>
              <a:rPr lang="en-US" dirty="0"/>
              <a:t>  October, 2021</a:t>
            </a:r>
            <a:endParaRPr lang="en-IN" dirty="0"/>
          </a:p>
        </p:txBody>
      </p:sp>
      <p:sp>
        <p:nvSpPr>
          <p:cNvPr id="5" name="Footer Placeholder 4"/>
          <p:cNvSpPr>
            <a:spLocks noGrp="1"/>
          </p:cNvSpPr>
          <p:nvPr>
            <p:ph type="ftr" sz="quarter" idx="11"/>
          </p:nvPr>
        </p:nvSpPr>
        <p:spPr/>
        <p:txBody>
          <a:bodyPr/>
          <a:lstStyle>
            <a:lvl1pPr>
              <a:defRPr/>
            </a:lvl1pPr>
          </a:lstStyle>
          <a:p>
            <a:r>
              <a:rPr lang="en-US" dirty="0" err="1"/>
              <a:t>CompEpi</a:t>
            </a:r>
            <a:r>
              <a:rPr lang="en-US" dirty="0"/>
              <a:t> Reading Group</a:t>
            </a:r>
            <a:endParaRPr lang="en-IN" dirty="0"/>
          </a:p>
        </p:txBody>
      </p:sp>
      <p:sp>
        <p:nvSpPr>
          <p:cNvPr id="6" name="Slide Number Placeholder 5"/>
          <p:cNvSpPr>
            <a:spLocks noGrp="1"/>
          </p:cNvSpPr>
          <p:nvPr>
            <p:ph type="sldNum" sz="quarter" idx="12"/>
          </p:nvPr>
        </p:nvSpPr>
        <p:spPr/>
        <p:txBody>
          <a:bodyPr/>
          <a:lstStyle/>
          <a:p>
            <a:fld id="{5357D538-4E2E-4BA2-952A-CC160CC90BA2}" type="slidenum">
              <a:rPr lang="en-IN" smtClean="0"/>
              <a:pPr/>
              <a:t>‹#›</a:t>
            </a:fld>
            <a:endParaRPr lang="en-IN"/>
          </a:p>
        </p:txBody>
      </p:sp>
      <p:sp>
        <p:nvSpPr>
          <p:cNvPr id="7" name="Subtitle 2"/>
          <p:cNvSpPr txBox="1">
            <a:spLocks/>
          </p:cNvSpPr>
          <p:nvPr userDrawn="1"/>
        </p:nvSpPr>
        <p:spPr>
          <a:xfrm>
            <a:off x="1511299" y="5631472"/>
            <a:ext cx="9144000" cy="438346"/>
          </a:xfrm>
          <a:prstGeom prst="rect">
            <a:avLst/>
          </a:prstGeom>
          <a:noFill/>
        </p:spPr>
        <p:txBody>
          <a:bodyPr vert="horz" lIns="91440" tIns="45720" rIns="91440" bIns="45720" rtlCol="0" anchor="ctr">
            <a:normAutofit/>
          </a:bodyPr>
          <a:lstStyle>
            <a:lvl1pPr marL="0" indent="0" algn="ctr" defTabSz="914400" rtl="0" eaLnBrk="1" latinLnBrk="0" hangingPunct="1">
              <a:lnSpc>
                <a:spcPct val="90000"/>
              </a:lnSpc>
              <a:spcBef>
                <a:spcPts val="600"/>
              </a:spcBef>
              <a:buClr>
                <a:srgbClr val="C00000"/>
              </a:buClr>
              <a:buSzPct val="110000"/>
              <a:buFont typeface="Wingdings" panose="05000000000000000000" pitchFamily="2" charset="2"/>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600"/>
              </a:spcBef>
              <a:buClr>
                <a:srgbClr val="C00000"/>
              </a:buClr>
              <a:buFont typeface="Wingdings" panose="05000000000000000000"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600"/>
              </a:spcBef>
              <a:buClr>
                <a:srgbClr val="C00000"/>
              </a:buClr>
              <a:buFont typeface="Wingdings" panose="05000000000000000000" pitchFamily="2"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600"/>
              </a:spcBef>
              <a:buClr>
                <a:srgbClr val="C00000"/>
              </a:buClr>
              <a:buFont typeface="Wingdings" panose="05000000000000000000" pitchFamily="2" charset="2"/>
              <a:buNone/>
              <a:defRPr sz="1600" kern="1200">
                <a:solidFill>
                  <a:schemeClr val="tx1"/>
                </a:solidFill>
                <a:latin typeface="+mn-lt"/>
                <a:ea typeface="+mn-ea"/>
                <a:cs typeface="+mn-cs"/>
              </a:defRPr>
            </a:lvl4pPr>
            <a:lvl5pPr marL="1828800" indent="0" algn="ctr" defTabSz="914400" rtl="0" eaLnBrk="1" latinLnBrk="0" hangingPunct="1">
              <a:lnSpc>
                <a:spcPct val="70000"/>
              </a:lnSpc>
              <a:spcBef>
                <a:spcPts val="600"/>
              </a:spcBef>
              <a:buClr>
                <a:srgbClr val="C00000"/>
              </a:buClr>
              <a:buFont typeface="Wingdings" panose="05000000000000000000" pitchFamily="2"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latin typeface="Bell MT" panose="02020503060305020303" pitchFamily="18" charset="0"/>
              </a:rPr>
              <a:t>27</a:t>
            </a:r>
            <a:r>
              <a:rPr lang="en-US" baseline="30000" dirty="0">
                <a:latin typeface="Bell MT" panose="02020503060305020303" pitchFamily="18" charset="0"/>
              </a:rPr>
              <a:t>th</a:t>
            </a:r>
            <a:r>
              <a:rPr lang="en-US" dirty="0">
                <a:latin typeface="Bell MT" panose="02020503060305020303" pitchFamily="18" charset="0"/>
              </a:rPr>
              <a:t> October, 2021</a:t>
            </a:r>
            <a:endParaRPr lang="en-IN" dirty="0">
              <a:latin typeface="Bell MT" panose="02020503060305020303" pitchFamily="18" charset="0"/>
            </a:endParaRPr>
          </a:p>
        </p:txBody>
      </p:sp>
    </p:spTree>
    <p:extLst>
      <p:ext uri="{BB962C8B-B14F-4D97-AF65-F5344CB8AC3E}">
        <p14:creationId xmlns:p14="http://schemas.microsoft.com/office/powerpoint/2010/main" val="3374881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10"/>
          </p:nvPr>
        </p:nvSpPr>
        <p:spPr/>
        <p:txBody>
          <a:bodyPr/>
          <a:lstStyle>
            <a:lvl1pPr>
              <a:defRPr/>
            </a:lvl1pPr>
          </a:lstStyle>
          <a:p>
            <a:r>
              <a:rPr lang="en-US" dirty="0"/>
              <a:t>27</a:t>
            </a:r>
            <a:r>
              <a:rPr lang="en-US" baseline="30000" dirty="0"/>
              <a:t>th</a:t>
            </a:r>
            <a:r>
              <a:rPr lang="en-US" dirty="0"/>
              <a:t>  October, 2021</a:t>
            </a:r>
            <a:endParaRPr lang="en-IN" dirty="0"/>
          </a:p>
        </p:txBody>
      </p:sp>
      <p:sp>
        <p:nvSpPr>
          <p:cNvPr id="5" name="Footer Placeholder 4"/>
          <p:cNvSpPr>
            <a:spLocks noGrp="1"/>
          </p:cNvSpPr>
          <p:nvPr>
            <p:ph type="ftr" sz="quarter" idx="11"/>
          </p:nvPr>
        </p:nvSpPr>
        <p:spPr/>
        <p:txBody>
          <a:bodyPr/>
          <a:lstStyle>
            <a:lvl1pPr>
              <a:defRPr/>
            </a:lvl1pPr>
          </a:lstStyle>
          <a:p>
            <a:r>
              <a:rPr lang="en-US" dirty="0" err="1"/>
              <a:t>AlgoEpi</a:t>
            </a:r>
            <a:r>
              <a:rPr lang="en-US" dirty="0"/>
              <a:t> Reading Group</a:t>
            </a:r>
            <a:endParaRPr lang="en-IN" dirty="0"/>
          </a:p>
        </p:txBody>
      </p:sp>
      <p:sp>
        <p:nvSpPr>
          <p:cNvPr id="6" name="Slide Number Placeholder 5"/>
          <p:cNvSpPr>
            <a:spLocks noGrp="1"/>
          </p:cNvSpPr>
          <p:nvPr>
            <p:ph type="sldNum" sz="quarter" idx="12"/>
          </p:nvPr>
        </p:nvSpPr>
        <p:spPr/>
        <p:txBody>
          <a:bodyPr/>
          <a:lstStyle/>
          <a:p>
            <a:fld id="{5357D538-4E2E-4BA2-952A-CC160CC90BA2}" type="slidenum">
              <a:rPr lang="en-IN" smtClean="0"/>
              <a:pPr/>
              <a:t>‹#›</a:t>
            </a:fld>
            <a:endParaRPr lang="en-IN"/>
          </a:p>
        </p:txBody>
      </p:sp>
    </p:spTree>
    <p:extLst>
      <p:ext uri="{BB962C8B-B14F-4D97-AF65-F5344CB8AC3E}">
        <p14:creationId xmlns:p14="http://schemas.microsoft.com/office/powerpoint/2010/main" val="38861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ctr"/>
          <a:lstStyle>
            <a:lvl1pPr algn="ctr">
              <a:defRPr sz="6000"/>
            </a:lvl1pPr>
          </a:lstStyle>
          <a:p>
            <a:r>
              <a:rPr lang="en-US" dirty="0"/>
              <a:t>Click to edit Master title style</a:t>
            </a:r>
            <a:endParaRPr lang="en-IN"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vl1pPr>
          </a:lstStyle>
          <a:p>
            <a:r>
              <a:rPr lang="en-US" dirty="0"/>
              <a:t>27</a:t>
            </a:r>
            <a:r>
              <a:rPr lang="en-US" baseline="30000" dirty="0"/>
              <a:t>th</a:t>
            </a:r>
            <a:r>
              <a:rPr lang="en-US" dirty="0"/>
              <a:t>  </a:t>
            </a:r>
            <a:r>
              <a:rPr lang="en-US" dirty="0" err="1"/>
              <a:t>Octoberer</a:t>
            </a:r>
            <a:r>
              <a:rPr lang="en-US" dirty="0"/>
              <a:t>, 2021</a:t>
            </a:r>
            <a:endParaRPr lang="en-IN" dirty="0"/>
          </a:p>
        </p:txBody>
      </p:sp>
      <p:sp>
        <p:nvSpPr>
          <p:cNvPr id="5" name="Footer Placeholder 4"/>
          <p:cNvSpPr>
            <a:spLocks noGrp="1"/>
          </p:cNvSpPr>
          <p:nvPr>
            <p:ph type="ftr" sz="quarter" idx="11"/>
          </p:nvPr>
        </p:nvSpPr>
        <p:spPr>
          <a:solidFill>
            <a:srgbClr val="002060"/>
          </a:solidFill>
        </p:spPr>
        <p:txBody>
          <a:bodyPr/>
          <a:lstStyle>
            <a:lvl1pPr>
              <a:defRPr/>
            </a:lvl1pPr>
          </a:lstStyle>
          <a:p>
            <a:r>
              <a:rPr lang="en-US" dirty="0" err="1"/>
              <a:t>AlgoEpi</a:t>
            </a:r>
            <a:r>
              <a:rPr lang="en-US" dirty="0"/>
              <a:t> Reading Group</a:t>
            </a:r>
            <a:endParaRPr lang="en-IN" dirty="0"/>
          </a:p>
        </p:txBody>
      </p:sp>
      <p:sp>
        <p:nvSpPr>
          <p:cNvPr id="6" name="Slide Number Placeholder 5"/>
          <p:cNvSpPr>
            <a:spLocks noGrp="1"/>
          </p:cNvSpPr>
          <p:nvPr>
            <p:ph type="sldNum" sz="quarter" idx="12"/>
          </p:nvPr>
        </p:nvSpPr>
        <p:spPr/>
        <p:txBody>
          <a:bodyPr/>
          <a:lstStyle/>
          <a:p>
            <a:fld id="{5357D538-4E2E-4BA2-952A-CC160CC90BA2}" type="slidenum">
              <a:rPr lang="en-IN" smtClean="0"/>
              <a:pPr/>
              <a:t>‹#›</a:t>
            </a:fld>
            <a:endParaRPr lang="en-IN"/>
          </a:p>
        </p:txBody>
      </p:sp>
    </p:spTree>
    <p:extLst>
      <p:ext uri="{BB962C8B-B14F-4D97-AF65-F5344CB8AC3E}">
        <p14:creationId xmlns:p14="http://schemas.microsoft.com/office/powerpoint/2010/main" val="119738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lvl1pPr>
              <a:defRPr/>
            </a:lvl1pPr>
          </a:lstStyle>
          <a:p>
            <a:r>
              <a:rPr lang="en-US" dirty="0"/>
              <a:t>27</a:t>
            </a:r>
            <a:r>
              <a:rPr lang="en-US" baseline="30000" dirty="0"/>
              <a:t>th</a:t>
            </a:r>
            <a:r>
              <a:rPr lang="en-US" dirty="0"/>
              <a:t>  October, 2021</a:t>
            </a:r>
            <a:endParaRPr lang="en-IN" dirty="0"/>
          </a:p>
        </p:txBody>
      </p:sp>
      <p:sp>
        <p:nvSpPr>
          <p:cNvPr id="6" name="Footer Placeholder 5"/>
          <p:cNvSpPr>
            <a:spLocks noGrp="1"/>
          </p:cNvSpPr>
          <p:nvPr>
            <p:ph type="ftr" sz="quarter" idx="11"/>
          </p:nvPr>
        </p:nvSpPr>
        <p:spPr/>
        <p:txBody>
          <a:bodyPr/>
          <a:lstStyle>
            <a:lvl1pPr>
              <a:defRPr/>
            </a:lvl1pPr>
          </a:lstStyle>
          <a:p>
            <a:r>
              <a:rPr lang="en-US" dirty="0" err="1"/>
              <a:t>AlgoEpi</a:t>
            </a:r>
            <a:r>
              <a:rPr lang="en-US" dirty="0"/>
              <a:t> Reading Group</a:t>
            </a:r>
            <a:endParaRPr lang="en-IN" dirty="0"/>
          </a:p>
        </p:txBody>
      </p:sp>
      <p:sp>
        <p:nvSpPr>
          <p:cNvPr id="7" name="Slide Number Placeholder 6"/>
          <p:cNvSpPr>
            <a:spLocks noGrp="1"/>
          </p:cNvSpPr>
          <p:nvPr>
            <p:ph type="sldNum" sz="quarter" idx="12"/>
          </p:nvPr>
        </p:nvSpPr>
        <p:spPr/>
        <p:txBody>
          <a:bodyPr/>
          <a:lstStyle/>
          <a:p>
            <a:fld id="{5357D538-4E2E-4BA2-952A-CC160CC90BA2}" type="slidenum">
              <a:rPr lang="en-IN" smtClean="0"/>
              <a:pPr/>
              <a:t>‹#›</a:t>
            </a:fld>
            <a:endParaRPr lang="en-IN"/>
          </a:p>
        </p:txBody>
      </p:sp>
    </p:spTree>
    <p:extLst>
      <p:ext uri="{BB962C8B-B14F-4D97-AF65-F5344CB8AC3E}">
        <p14:creationId xmlns:p14="http://schemas.microsoft.com/office/powerpoint/2010/main" val="3947264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lvl1pPr>
              <a:defRPr/>
            </a:lvl1pPr>
          </a:lstStyle>
          <a:p>
            <a:r>
              <a:rPr lang="en-US" dirty="0"/>
              <a:t>27</a:t>
            </a:r>
            <a:r>
              <a:rPr lang="en-US" baseline="30000" dirty="0"/>
              <a:t>th</a:t>
            </a:r>
            <a:r>
              <a:rPr lang="en-US" dirty="0"/>
              <a:t>  October, 2021</a:t>
            </a:r>
            <a:endParaRPr lang="en-IN" dirty="0"/>
          </a:p>
        </p:txBody>
      </p:sp>
      <p:sp>
        <p:nvSpPr>
          <p:cNvPr id="4" name="Footer Placeholder 3"/>
          <p:cNvSpPr>
            <a:spLocks noGrp="1"/>
          </p:cNvSpPr>
          <p:nvPr>
            <p:ph type="ftr" sz="quarter" idx="11"/>
          </p:nvPr>
        </p:nvSpPr>
        <p:spPr/>
        <p:txBody>
          <a:bodyPr/>
          <a:lstStyle>
            <a:lvl1pPr>
              <a:defRPr/>
            </a:lvl1pPr>
          </a:lstStyle>
          <a:p>
            <a:r>
              <a:rPr lang="en-US" dirty="0" err="1"/>
              <a:t>AlgoEpi</a:t>
            </a:r>
            <a:r>
              <a:rPr lang="en-US" dirty="0"/>
              <a:t> Reading Group</a:t>
            </a:r>
            <a:endParaRPr lang="en-IN" dirty="0"/>
          </a:p>
        </p:txBody>
      </p:sp>
      <p:sp>
        <p:nvSpPr>
          <p:cNvPr id="5" name="Slide Number Placeholder 4"/>
          <p:cNvSpPr>
            <a:spLocks noGrp="1"/>
          </p:cNvSpPr>
          <p:nvPr>
            <p:ph type="sldNum" sz="quarter" idx="12"/>
          </p:nvPr>
        </p:nvSpPr>
        <p:spPr/>
        <p:txBody>
          <a:bodyPr/>
          <a:lstStyle/>
          <a:p>
            <a:fld id="{5357D538-4E2E-4BA2-952A-CC160CC90BA2}" type="slidenum">
              <a:rPr lang="en-IN" smtClean="0"/>
              <a:pPr/>
              <a:t>‹#›</a:t>
            </a:fld>
            <a:endParaRPr lang="en-IN"/>
          </a:p>
        </p:txBody>
      </p:sp>
    </p:spTree>
    <p:extLst>
      <p:ext uri="{BB962C8B-B14F-4D97-AF65-F5344CB8AC3E}">
        <p14:creationId xmlns:p14="http://schemas.microsoft.com/office/powerpoint/2010/main" val="2488452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dirty="0"/>
              <a:t>27</a:t>
            </a:r>
            <a:r>
              <a:rPr lang="en-US" baseline="30000" dirty="0"/>
              <a:t>th</a:t>
            </a:r>
            <a:r>
              <a:rPr lang="en-US" dirty="0"/>
              <a:t>  October, 2021</a:t>
            </a:r>
            <a:endParaRPr lang="en-IN" dirty="0"/>
          </a:p>
        </p:txBody>
      </p:sp>
      <p:sp>
        <p:nvSpPr>
          <p:cNvPr id="3" name="Footer Placeholder 2"/>
          <p:cNvSpPr>
            <a:spLocks noGrp="1"/>
          </p:cNvSpPr>
          <p:nvPr>
            <p:ph type="ftr" sz="quarter" idx="11"/>
          </p:nvPr>
        </p:nvSpPr>
        <p:spPr/>
        <p:txBody>
          <a:bodyPr/>
          <a:lstStyle>
            <a:lvl1pPr>
              <a:defRPr/>
            </a:lvl1pPr>
          </a:lstStyle>
          <a:p>
            <a:r>
              <a:rPr lang="en-US" dirty="0" err="1"/>
              <a:t>AlgoEpi</a:t>
            </a:r>
            <a:r>
              <a:rPr lang="en-US" dirty="0"/>
              <a:t> Reading Group</a:t>
            </a:r>
            <a:endParaRPr lang="en-IN" dirty="0"/>
          </a:p>
        </p:txBody>
      </p:sp>
      <p:sp>
        <p:nvSpPr>
          <p:cNvPr id="4" name="Slide Number Placeholder 3"/>
          <p:cNvSpPr>
            <a:spLocks noGrp="1"/>
          </p:cNvSpPr>
          <p:nvPr>
            <p:ph type="sldNum" sz="quarter" idx="12"/>
          </p:nvPr>
        </p:nvSpPr>
        <p:spPr/>
        <p:txBody>
          <a:bodyPr/>
          <a:lstStyle/>
          <a:p>
            <a:fld id="{5357D538-4E2E-4BA2-952A-CC160CC90BA2}" type="slidenum">
              <a:rPr lang="en-IN" smtClean="0"/>
              <a:pPr/>
              <a:t>‹#›</a:t>
            </a:fld>
            <a:endParaRPr lang="en-IN"/>
          </a:p>
        </p:txBody>
      </p:sp>
    </p:spTree>
    <p:extLst>
      <p:ext uri="{BB962C8B-B14F-4D97-AF65-F5344CB8AC3E}">
        <p14:creationId xmlns:p14="http://schemas.microsoft.com/office/powerpoint/2010/main" val="28805084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10-4-2021</a:t>
            </a:r>
            <a:endParaRPr lang="en-IN"/>
          </a:p>
        </p:txBody>
      </p:sp>
      <p:sp>
        <p:nvSpPr>
          <p:cNvPr id="6" name="Footer Placeholder 5"/>
          <p:cNvSpPr>
            <a:spLocks noGrp="1"/>
          </p:cNvSpPr>
          <p:nvPr>
            <p:ph type="ftr" sz="quarter" idx="11"/>
          </p:nvPr>
        </p:nvSpPr>
        <p:spPr/>
        <p:txBody>
          <a:bodyPr/>
          <a:lstStyle/>
          <a:p>
            <a:r>
              <a:rPr lang="en-US"/>
              <a:t>National Seminar on Scope of Mathematics in Data Science &amp; 48th Annual Conference of Odisha Mathematical Society</a:t>
            </a:r>
            <a:endParaRPr lang="en-IN"/>
          </a:p>
        </p:txBody>
      </p:sp>
      <p:sp>
        <p:nvSpPr>
          <p:cNvPr id="7" name="Slide Number Placeholder 6"/>
          <p:cNvSpPr>
            <a:spLocks noGrp="1"/>
          </p:cNvSpPr>
          <p:nvPr>
            <p:ph type="sldNum" sz="quarter" idx="12"/>
          </p:nvPr>
        </p:nvSpPr>
        <p:spPr/>
        <p:txBody>
          <a:bodyPr/>
          <a:lstStyle/>
          <a:p>
            <a:fld id="{5357D538-4E2E-4BA2-952A-CC160CC90BA2}" type="slidenum">
              <a:rPr lang="en-IN" smtClean="0"/>
              <a:pPr/>
              <a:t>‹#›</a:t>
            </a:fld>
            <a:endParaRPr lang="en-IN"/>
          </a:p>
        </p:txBody>
      </p:sp>
    </p:spTree>
    <p:extLst>
      <p:ext uri="{BB962C8B-B14F-4D97-AF65-F5344CB8AC3E}">
        <p14:creationId xmlns:p14="http://schemas.microsoft.com/office/powerpoint/2010/main" val="3430662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10-4-2021</a:t>
            </a:r>
            <a:endParaRPr lang="en-IN"/>
          </a:p>
        </p:txBody>
      </p:sp>
      <p:sp>
        <p:nvSpPr>
          <p:cNvPr id="6" name="Footer Placeholder 5"/>
          <p:cNvSpPr>
            <a:spLocks noGrp="1"/>
          </p:cNvSpPr>
          <p:nvPr>
            <p:ph type="ftr" sz="quarter" idx="11"/>
          </p:nvPr>
        </p:nvSpPr>
        <p:spPr/>
        <p:txBody>
          <a:bodyPr/>
          <a:lstStyle/>
          <a:p>
            <a:r>
              <a:rPr lang="en-US"/>
              <a:t>National Seminar on Scope of Mathematics in Data Science &amp; 48th Annual Conference of Odisha Mathematical Society</a:t>
            </a:r>
            <a:endParaRPr lang="en-IN"/>
          </a:p>
        </p:txBody>
      </p:sp>
      <p:sp>
        <p:nvSpPr>
          <p:cNvPr id="7" name="Slide Number Placeholder 6"/>
          <p:cNvSpPr>
            <a:spLocks noGrp="1"/>
          </p:cNvSpPr>
          <p:nvPr>
            <p:ph type="sldNum" sz="quarter" idx="12"/>
          </p:nvPr>
        </p:nvSpPr>
        <p:spPr/>
        <p:txBody>
          <a:bodyPr/>
          <a:lstStyle/>
          <a:p>
            <a:fld id="{5357D538-4E2E-4BA2-952A-CC160CC90BA2}" type="slidenum">
              <a:rPr lang="en-IN" smtClean="0"/>
              <a:pPr/>
              <a:t>‹#›</a:t>
            </a:fld>
            <a:endParaRPr lang="en-IN"/>
          </a:p>
        </p:txBody>
      </p:sp>
    </p:spTree>
    <p:extLst>
      <p:ext uri="{BB962C8B-B14F-4D97-AF65-F5344CB8AC3E}">
        <p14:creationId xmlns:p14="http://schemas.microsoft.com/office/powerpoint/2010/main" val="2825804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041644"/>
          </a:xfrm>
          <a:prstGeom prst="rect">
            <a:avLst/>
          </a:prstGeom>
          <a:solidFill>
            <a:srgbClr val="002060"/>
          </a:solidFill>
        </p:spPr>
        <p:txBody>
          <a:bodyPr vert="horz" lIns="91440" tIns="45720" rIns="91440" bIns="45720" rtlCol="0" anchor="ctr">
            <a:normAutofit/>
          </a:bodyPr>
          <a:lstStyle/>
          <a:p>
            <a:r>
              <a:rPr lang="en-US" dirty="0"/>
              <a:t>Click to edit Master title style</a:t>
            </a:r>
            <a:endParaRPr lang="en-IN" dirty="0"/>
          </a:p>
        </p:txBody>
      </p:sp>
      <p:sp>
        <p:nvSpPr>
          <p:cNvPr id="3" name="Text Placeholder 2"/>
          <p:cNvSpPr>
            <a:spLocks noGrp="1"/>
          </p:cNvSpPr>
          <p:nvPr>
            <p:ph type="body" idx="1"/>
          </p:nvPr>
        </p:nvSpPr>
        <p:spPr>
          <a:xfrm>
            <a:off x="1322362" y="1575582"/>
            <a:ext cx="10031437" cy="4623606"/>
          </a:xfrm>
          <a:prstGeom prst="rect">
            <a:avLst/>
          </a:prstGeom>
          <a:noFill/>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2"/>
          </p:nvPr>
        </p:nvSpPr>
        <p:spPr>
          <a:xfrm>
            <a:off x="838200" y="6356350"/>
            <a:ext cx="1750454" cy="365125"/>
          </a:xfrm>
          <a:prstGeom prst="rect">
            <a:avLst/>
          </a:prstGeom>
          <a:solidFill>
            <a:srgbClr val="002060"/>
          </a:solidFill>
        </p:spPr>
        <p:txBody>
          <a:bodyPr vert="horz" lIns="91440" tIns="45720" rIns="91440" bIns="45720" rtlCol="0" anchor="ctr"/>
          <a:lstStyle>
            <a:lvl1pPr algn="l">
              <a:defRPr sz="1200">
                <a:solidFill>
                  <a:schemeClr val="bg1"/>
                </a:solidFill>
              </a:defRPr>
            </a:lvl1pPr>
          </a:lstStyle>
          <a:p>
            <a:r>
              <a:rPr lang="en-US" dirty="0"/>
              <a:t>27</a:t>
            </a:r>
            <a:r>
              <a:rPr lang="en-US" baseline="30000" dirty="0"/>
              <a:t>th</a:t>
            </a:r>
            <a:r>
              <a:rPr lang="en-US" dirty="0"/>
              <a:t>  October, 2021</a:t>
            </a:r>
            <a:endParaRPr lang="en-IN" dirty="0"/>
          </a:p>
        </p:txBody>
      </p:sp>
      <p:sp>
        <p:nvSpPr>
          <p:cNvPr id="5" name="Footer Placeholder 4"/>
          <p:cNvSpPr>
            <a:spLocks noGrp="1"/>
          </p:cNvSpPr>
          <p:nvPr>
            <p:ph type="ftr" sz="quarter" idx="3"/>
          </p:nvPr>
        </p:nvSpPr>
        <p:spPr>
          <a:xfrm>
            <a:off x="2575775" y="6356350"/>
            <a:ext cx="7160653" cy="365125"/>
          </a:xfrm>
          <a:prstGeom prst="rect">
            <a:avLst/>
          </a:prstGeom>
          <a:solidFill>
            <a:srgbClr val="002060"/>
          </a:solidFill>
        </p:spPr>
        <p:txBody>
          <a:bodyPr vert="horz" lIns="91440" tIns="45720" rIns="91440" bIns="45720" rtlCol="0" anchor="ctr"/>
          <a:lstStyle>
            <a:lvl1pPr algn="ctr">
              <a:defRPr sz="1200">
                <a:solidFill>
                  <a:schemeClr val="bg1"/>
                </a:solidFill>
              </a:defRPr>
            </a:lvl1pPr>
          </a:lstStyle>
          <a:p>
            <a:r>
              <a:rPr lang="en-US" dirty="0" err="1"/>
              <a:t>CompEpi</a:t>
            </a:r>
            <a:r>
              <a:rPr lang="en-US" dirty="0"/>
              <a:t> Reading Group</a:t>
            </a:r>
          </a:p>
        </p:txBody>
      </p:sp>
      <p:sp>
        <p:nvSpPr>
          <p:cNvPr id="6" name="Slide Number Placeholder 5"/>
          <p:cNvSpPr>
            <a:spLocks noGrp="1"/>
          </p:cNvSpPr>
          <p:nvPr>
            <p:ph type="sldNum" sz="quarter" idx="4"/>
          </p:nvPr>
        </p:nvSpPr>
        <p:spPr>
          <a:xfrm>
            <a:off x="9723549" y="6356350"/>
            <a:ext cx="1630251" cy="365125"/>
          </a:xfrm>
          <a:prstGeom prst="rect">
            <a:avLst/>
          </a:prstGeom>
          <a:solidFill>
            <a:srgbClr val="002060"/>
          </a:solidFill>
        </p:spPr>
        <p:txBody>
          <a:bodyPr vert="horz" lIns="91440" tIns="45720" rIns="91440" bIns="45720" rtlCol="0" anchor="ctr"/>
          <a:lstStyle>
            <a:lvl1pPr algn="r">
              <a:defRPr sz="1200">
                <a:solidFill>
                  <a:schemeClr val="bg1"/>
                </a:solidFill>
              </a:defRPr>
            </a:lvl1pPr>
          </a:lstStyle>
          <a:p>
            <a:fld id="{5357D538-4E2E-4BA2-952A-CC160CC90BA2}" type="slidenum">
              <a:rPr lang="en-IN" smtClean="0"/>
              <a:pPr/>
              <a:t>‹#›</a:t>
            </a:fld>
            <a:endParaRPr lang="en-IN" dirty="0"/>
          </a:p>
        </p:txBody>
      </p:sp>
    </p:spTree>
    <p:extLst>
      <p:ext uri="{BB962C8B-B14F-4D97-AF65-F5344CB8AC3E}">
        <p14:creationId xmlns:p14="http://schemas.microsoft.com/office/powerpoint/2010/main" val="1060363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Lst>
  <p:hf hdr="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just" defTabSz="914400" rtl="0" eaLnBrk="1" latinLnBrk="0" hangingPunct="1">
        <a:lnSpc>
          <a:spcPct val="90000"/>
        </a:lnSpc>
        <a:spcBef>
          <a:spcPts val="600"/>
        </a:spcBef>
        <a:buClr>
          <a:srgbClr val="C00000"/>
        </a:buClr>
        <a:buSzPct val="110000"/>
        <a:buFont typeface="Wingdings" panose="05000000000000000000" pitchFamily="2" charset="2"/>
        <a:buChar char="§"/>
        <a:defRPr sz="2800" kern="1200">
          <a:solidFill>
            <a:schemeClr val="tx1"/>
          </a:solidFill>
          <a:latin typeface="Bell MT" panose="02020503060305020303" pitchFamily="18" charset="0"/>
          <a:ea typeface="+mn-ea"/>
          <a:cs typeface="+mn-cs"/>
        </a:defRPr>
      </a:lvl1pPr>
      <a:lvl2pPr marL="685800" indent="-228600" algn="just" defTabSz="914400" rtl="0" eaLnBrk="1" latinLnBrk="0" hangingPunct="1">
        <a:lnSpc>
          <a:spcPct val="90000"/>
        </a:lnSpc>
        <a:spcBef>
          <a:spcPts val="600"/>
        </a:spcBef>
        <a:buClr>
          <a:srgbClr val="C00000"/>
        </a:buClr>
        <a:buFont typeface="Wingdings" panose="05000000000000000000" pitchFamily="2" charset="2"/>
        <a:buChar char="§"/>
        <a:defRPr sz="2400" kern="1200">
          <a:solidFill>
            <a:schemeClr val="tx1"/>
          </a:solidFill>
          <a:latin typeface="Bell MT" panose="02020503060305020303" pitchFamily="18" charset="0"/>
          <a:ea typeface="+mn-ea"/>
          <a:cs typeface="+mn-cs"/>
        </a:defRPr>
      </a:lvl2pPr>
      <a:lvl3pPr marL="1143000" indent="-228600" algn="just" defTabSz="914400" rtl="0" eaLnBrk="1" latinLnBrk="0" hangingPunct="1">
        <a:lnSpc>
          <a:spcPct val="90000"/>
        </a:lnSpc>
        <a:spcBef>
          <a:spcPts val="600"/>
        </a:spcBef>
        <a:buClr>
          <a:srgbClr val="C00000"/>
        </a:buClr>
        <a:buFont typeface="Wingdings" panose="05000000000000000000" pitchFamily="2" charset="2"/>
        <a:buChar char="§"/>
        <a:defRPr sz="2000" kern="1200">
          <a:solidFill>
            <a:schemeClr val="tx1"/>
          </a:solidFill>
          <a:latin typeface="Bell MT" panose="02020503060305020303" pitchFamily="18" charset="0"/>
          <a:ea typeface="+mn-ea"/>
          <a:cs typeface="+mn-cs"/>
        </a:defRPr>
      </a:lvl3pPr>
      <a:lvl4pPr marL="1600200" indent="-228600" algn="just" defTabSz="914400" rtl="0" eaLnBrk="1" latinLnBrk="0" hangingPunct="1">
        <a:lnSpc>
          <a:spcPct val="90000"/>
        </a:lnSpc>
        <a:spcBef>
          <a:spcPts val="600"/>
        </a:spcBef>
        <a:buClr>
          <a:srgbClr val="C00000"/>
        </a:buClr>
        <a:buFont typeface="Wingdings" panose="05000000000000000000" pitchFamily="2" charset="2"/>
        <a:buChar char="§"/>
        <a:defRPr sz="1800" kern="1200">
          <a:solidFill>
            <a:schemeClr val="tx1"/>
          </a:solidFill>
          <a:latin typeface="Bell MT" panose="02020503060305020303" pitchFamily="18" charset="0"/>
          <a:ea typeface="+mn-ea"/>
          <a:cs typeface="+mn-cs"/>
        </a:defRPr>
      </a:lvl4pPr>
      <a:lvl5pPr marL="2057400" indent="-228600" algn="just" defTabSz="914400" rtl="0" eaLnBrk="1" latinLnBrk="0" hangingPunct="1">
        <a:lnSpc>
          <a:spcPct val="70000"/>
        </a:lnSpc>
        <a:spcBef>
          <a:spcPts val="600"/>
        </a:spcBef>
        <a:buClr>
          <a:srgbClr val="C00000"/>
        </a:buClr>
        <a:buFont typeface="Wingdings" panose="05000000000000000000" pitchFamily="2" charset="2"/>
        <a:buChar char="§"/>
        <a:defRPr sz="1800" kern="1200">
          <a:solidFill>
            <a:schemeClr val="tx1"/>
          </a:solidFill>
          <a:latin typeface="Bell MT" panose="020205030603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8C7FC-FDDE-4651-9E10-88263F2E7853}"/>
              </a:ext>
            </a:extLst>
          </p:cNvPr>
          <p:cNvSpPr>
            <a:spLocks noGrp="1"/>
          </p:cNvSpPr>
          <p:nvPr>
            <p:ph type="ctrTitle"/>
          </p:nvPr>
        </p:nvSpPr>
        <p:spPr>
          <a:xfrm>
            <a:off x="1524000" y="609600"/>
            <a:ext cx="9144000" cy="1781908"/>
          </a:xfrm>
        </p:spPr>
        <p:txBody>
          <a:bodyPr/>
          <a:lstStyle/>
          <a:p>
            <a:r>
              <a:rPr lang="en-US" sz="4000" dirty="0"/>
              <a:t>When in Doubt: Neural Non-Parametric Uncertainty Quantification for Epidemic Forecasting</a:t>
            </a:r>
          </a:p>
        </p:txBody>
      </p:sp>
      <p:sp>
        <p:nvSpPr>
          <p:cNvPr id="3" name="Subtitle 2">
            <a:extLst>
              <a:ext uri="{FF2B5EF4-FFF2-40B4-BE49-F238E27FC236}">
                <a16:creationId xmlns:a16="http://schemas.microsoft.com/office/drawing/2014/main" id="{4B908B1D-4C72-496F-9641-75CC1712B36D}"/>
              </a:ext>
            </a:extLst>
          </p:cNvPr>
          <p:cNvSpPr>
            <a:spLocks noGrp="1"/>
          </p:cNvSpPr>
          <p:nvPr>
            <p:ph type="subTitle" idx="1"/>
          </p:nvPr>
        </p:nvSpPr>
        <p:spPr>
          <a:xfrm>
            <a:off x="1524000" y="2919047"/>
            <a:ext cx="9144000" cy="2169788"/>
          </a:xfrm>
        </p:spPr>
        <p:txBody>
          <a:bodyPr>
            <a:normAutofit/>
          </a:bodyPr>
          <a:lstStyle/>
          <a:p>
            <a:r>
              <a:rPr lang="en-US" b="1" dirty="0"/>
              <a:t>Authors: </a:t>
            </a:r>
            <a:r>
              <a:rPr lang="en-US" dirty="0" err="1"/>
              <a:t>Harshavardhan</a:t>
            </a:r>
            <a:r>
              <a:rPr lang="en-US" dirty="0"/>
              <a:t> </a:t>
            </a:r>
            <a:r>
              <a:rPr lang="en-US" dirty="0" err="1"/>
              <a:t>Kamarthi</a:t>
            </a:r>
            <a:r>
              <a:rPr lang="en-US" dirty="0"/>
              <a:t>, </a:t>
            </a:r>
            <a:r>
              <a:rPr lang="en-US" dirty="0" err="1"/>
              <a:t>Lingkai</a:t>
            </a:r>
            <a:r>
              <a:rPr lang="en-US" dirty="0"/>
              <a:t> Kong, Alexander Rodriguez, Chao Zhang, B. Aditya Prakash.</a:t>
            </a:r>
          </a:p>
          <a:p>
            <a:endParaRPr lang="en-US" dirty="0"/>
          </a:p>
          <a:p>
            <a:r>
              <a:rPr lang="en-US" sz="2000" b="1" dirty="0"/>
              <a:t>Presenter: </a:t>
            </a:r>
            <a:r>
              <a:rPr lang="en-US" sz="2000" dirty="0"/>
              <a:t>Akash Choudhuri.</a:t>
            </a:r>
            <a:endParaRPr lang="en-US" sz="2000" b="1" dirty="0"/>
          </a:p>
        </p:txBody>
      </p:sp>
      <p:sp>
        <p:nvSpPr>
          <p:cNvPr id="4" name="Date Placeholder 3">
            <a:extLst>
              <a:ext uri="{FF2B5EF4-FFF2-40B4-BE49-F238E27FC236}">
                <a16:creationId xmlns:a16="http://schemas.microsoft.com/office/drawing/2014/main" id="{D34E4BA3-B6A9-4875-A466-D50A645E7321}"/>
              </a:ext>
            </a:extLst>
          </p:cNvPr>
          <p:cNvSpPr>
            <a:spLocks noGrp="1"/>
          </p:cNvSpPr>
          <p:nvPr>
            <p:ph type="dt" sz="half" idx="10"/>
          </p:nvPr>
        </p:nvSpPr>
        <p:spPr/>
        <p:txBody>
          <a:bodyPr/>
          <a:lstStyle/>
          <a:p>
            <a:r>
              <a:rPr lang="en-US"/>
              <a:t>27</a:t>
            </a:r>
            <a:r>
              <a:rPr lang="en-US" baseline="30000"/>
              <a:t>th</a:t>
            </a:r>
            <a:r>
              <a:rPr lang="en-US"/>
              <a:t>  October, 2021</a:t>
            </a:r>
            <a:endParaRPr lang="en-IN" dirty="0"/>
          </a:p>
        </p:txBody>
      </p:sp>
      <p:sp>
        <p:nvSpPr>
          <p:cNvPr id="5" name="Footer Placeholder 4">
            <a:extLst>
              <a:ext uri="{FF2B5EF4-FFF2-40B4-BE49-F238E27FC236}">
                <a16:creationId xmlns:a16="http://schemas.microsoft.com/office/drawing/2014/main" id="{AB4057F0-91B3-4440-99F5-AD7142C6F7CA}"/>
              </a:ext>
            </a:extLst>
          </p:cNvPr>
          <p:cNvSpPr>
            <a:spLocks noGrp="1"/>
          </p:cNvSpPr>
          <p:nvPr>
            <p:ph type="ftr" sz="quarter" idx="11"/>
          </p:nvPr>
        </p:nvSpPr>
        <p:spPr/>
        <p:txBody>
          <a:bodyPr/>
          <a:lstStyle/>
          <a:p>
            <a:r>
              <a:rPr lang="en-US" dirty="0" err="1"/>
              <a:t>AlgoEpi</a:t>
            </a:r>
            <a:r>
              <a:rPr lang="en-US" dirty="0"/>
              <a:t> Reading Group</a:t>
            </a:r>
            <a:endParaRPr lang="en-IN" dirty="0"/>
          </a:p>
        </p:txBody>
      </p:sp>
      <p:sp>
        <p:nvSpPr>
          <p:cNvPr id="6" name="Slide Number Placeholder 5">
            <a:extLst>
              <a:ext uri="{FF2B5EF4-FFF2-40B4-BE49-F238E27FC236}">
                <a16:creationId xmlns:a16="http://schemas.microsoft.com/office/drawing/2014/main" id="{F16EF3AE-AD62-49AA-861B-6DC15CCE9564}"/>
              </a:ext>
            </a:extLst>
          </p:cNvPr>
          <p:cNvSpPr>
            <a:spLocks noGrp="1"/>
          </p:cNvSpPr>
          <p:nvPr>
            <p:ph type="sldNum" sz="quarter" idx="12"/>
          </p:nvPr>
        </p:nvSpPr>
        <p:spPr/>
        <p:txBody>
          <a:bodyPr/>
          <a:lstStyle/>
          <a:p>
            <a:fld id="{5357D538-4E2E-4BA2-952A-CC160CC90BA2}" type="slidenum">
              <a:rPr lang="en-IN" smtClean="0"/>
              <a:pPr/>
              <a:t>1</a:t>
            </a:fld>
            <a:endParaRPr lang="en-IN"/>
          </a:p>
        </p:txBody>
      </p:sp>
    </p:spTree>
    <p:extLst>
      <p:ext uri="{BB962C8B-B14F-4D97-AF65-F5344CB8AC3E}">
        <p14:creationId xmlns:p14="http://schemas.microsoft.com/office/powerpoint/2010/main" val="1526556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40F2B6-5E40-468D-8E1F-D849914343DD}"/>
              </a:ext>
            </a:extLst>
          </p:cNvPr>
          <p:cNvSpPr>
            <a:spLocks noGrp="1"/>
          </p:cNvSpPr>
          <p:nvPr>
            <p:ph type="dt" sz="half" idx="10"/>
          </p:nvPr>
        </p:nvSpPr>
        <p:spPr/>
        <p:txBody>
          <a:bodyPr/>
          <a:lstStyle/>
          <a:p>
            <a:r>
              <a:rPr lang="en-US"/>
              <a:t>27</a:t>
            </a:r>
            <a:r>
              <a:rPr lang="en-US" baseline="30000"/>
              <a:t>th</a:t>
            </a:r>
            <a:r>
              <a:rPr lang="en-US"/>
              <a:t>  October, 2021</a:t>
            </a:r>
            <a:endParaRPr lang="en-IN" dirty="0"/>
          </a:p>
        </p:txBody>
      </p:sp>
      <p:sp>
        <p:nvSpPr>
          <p:cNvPr id="3" name="Footer Placeholder 2">
            <a:extLst>
              <a:ext uri="{FF2B5EF4-FFF2-40B4-BE49-F238E27FC236}">
                <a16:creationId xmlns:a16="http://schemas.microsoft.com/office/drawing/2014/main" id="{DC4768F5-0B7E-48BB-AE1B-C4DE36EDD44D}"/>
              </a:ext>
            </a:extLst>
          </p:cNvPr>
          <p:cNvSpPr>
            <a:spLocks noGrp="1"/>
          </p:cNvSpPr>
          <p:nvPr>
            <p:ph type="ftr" sz="quarter" idx="11"/>
          </p:nvPr>
        </p:nvSpPr>
        <p:spPr/>
        <p:txBody>
          <a:bodyPr/>
          <a:lstStyle/>
          <a:p>
            <a:r>
              <a:rPr lang="en-US"/>
              <a:t>AlgoEpi Reading Group</a:t>
            </a:r>
            <a:endParaRPr lang="en-IN" dirty="0"/>
          </a:p>
        </p:txBody>
      </p:sp>
      <p:sp>
        <p:nvSpPr>
          <p:cNvPr id="4" name="Slide Number Placeholder 3">
            <a:extLst>
              <a:ext uri="{FF2B5EF4-FFF2-40B4-BE49-F238E27FC236}">
                <a16:creationId xmlns:a16="http://schemas.microsoft.com/office/drawing/2014/main" id="{39B0F483-23FD-49E9-9ADA-600A1836C6C0}"/>
              </a:ext>
            </a:extLst>
          </p:cNvPr>
          <p:cNvSpPr>
            <a:spLocks noGrp="1"/>
          </p:cNvSpPr>
          <p:nvPr>
            <p:ph type="sldNum" sz="quarter" idx="12"/>
          </p:nvPr>
        </p:nvSpPr>
        <p:spPr/>
        <p:txBody>
          <a:bodyPr/>
          <a:lstStyle/>
          <a:p>
            <a:fld id="{5357D538-4E2E-4BA2-952A-CC160CC90BA2}" type="slidenum">
              <a:rPr lang="en-IN" smtClean="0"/>
              <a:pPr/>
              <a:t>10</a:t>
            </a:fld>
            <a:endParaRPr lang="en-IN"/>
          </a:p>
        </p:txBody>
      </p:sp>
      <p:pic>
        <p:nvPicPr>
          <p:cNvPr id="6" name="Picture 5" descr="Diagram&#10;&#10;Description automatically generated">
            <a:extLst>
              <a:ext uri="{FF2B5EF4-FFF2-40B4-BE49-F238E27FC236}">
                <a16:creationId xmlns:a16="http://schemas.microsoft.com/office/drawing/2014/main" id="{E39B3369-6B63-491F-A843-CEA35BD528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0448" y="292743"/>
            <a:ext cx="7973538" cy="3648584"/>
          </a:xfrm>
          <a:prstGeom prst="rect">
            <a:avLst/>
          </a:prstGeom>
        </p:spPr>
      </p:pic>
      <p:sp>
        <p:nvSpPr>
          <p:cNvPr id="7" name="TextBox 6">
            <a:extLst>
              <a:ext uri="{FF2B5EF4-FFF2-40B4-BE49-F238E27FC236}">
                <a16:creationId xmlns:a16="http://schemas.microsoft.com/office/drawing/2014/main" id="{11A6DBB9-1756-42A0-B6F2-3BCF08B3DF27}"/>
              </a:ext>
            </a:extLst>
          </p:cNvPr>
          <p:cNvSpPr txBox="1"/>
          <p:nvPr/>
        </p:nvSpPr>
        <p:spPr>
          <a:xfrm>
            <a:off x="1100398" y="4049620"/>
            <a:ext cx="10111408" cy="2308324"/>
          </a:xfrm>
          <a:prstGeom prst="rect">
            <a:avLst/>
          </a:prstGeom>
          <a:noFill/>
        </p:spPr>
        <p:txBody>
          <a:bodyPr wrap="square" rtlCol="0">
            <a:spAutoFit/>
          </a:bodyPr>
          <a:lstStyle/>
          <a:p>
            <a:r>
              <a:rPr lang="en-US" dirty="0"/>
              <a:t>EPIFNP has 3 key steps:</a:t>
            </a:r>
          </a:p>
          <a:p>
            <a:pPr marL="285750" indent="-285750">
              <a:buFont typeface="Wingdings" panose="05000000000000000000" pitchFamily="2" charset="2"/>
              <a:buChar char="§"/>
            </a:pPr>
            <a:r>
              <a:rPr lang="en-US" b="1" dirty="0"/>
              <a:t>Probabilistic neural sequence encoding: </a:t>
            </a:r>
            <a:r>
              <a:rPr lang="en-US" dirty="0"/>
              <a:t>Uses a DSM to encode the sequence                   into a variational latent embedding                    .</a:t>
            </a:r>
          </a:p>
          <a:p>
            <a:pPr marL="285750" indent="-285750">
              <a:buFont typeface="Wingdings" panose="05000000000000000000" pitchFamily="2" charset="2"/>
              <a:buChar char="§"/>
            </a:pPr>
            <a:r>
              <a:rPr lang="en-US" sz="1800" b="1" i="0" u="none" strike="noStrike" baseline="0" dirty="0">
                <a:latin typeface="NimbusRomNo9L-Medi"/>
              </a:rPr>
              <a:t>Stochastic correlation graph construction: </a:t>
            </a:r>
            <a:r>
              <a:rPr lang="en-US" sz="1800" i="0" u="none" strike="noStrike" baseline="0" dirty="0">
                <a:latin typeface="NimbusRomNo9L-Medi"/>
              </a:rPr>
              <a:t>Captures correlations between reference and training data points in the latent embedding space.</a:t>
            </a:r>
          </a:p>
          <a:p>
            <a:pPr marL="285750" indent="-285750">
              <a:buFont typeface="Wingdings" panose="05000000000000000000" pitchFamily="2" charset="2"/>
              <a:buChar char="§"/>
            </a:pPr>
            <a:r>
              <a:rPr lang="en-US" b="1" dirty="0"/>
              <a:t>Final predictive distribution parameterization: </a:t>
            </a:r>
            <a:r>
              <a:rPr lang="en-US" dirty="0"/>
              <a:t>3 stochastic latent variables, namely global and local stochastic latent variables and the stochastic sequence embeddings are passed to a MLP to give the distribution.</a:t>
            </a:r>
            <a:endParaRPr lang="en-US" b="1" dirty="0"/>
          </a:p>
        </p:txBody>
      </p:sp>
      <p:pic>
        <p:nvPicPr>
          <p:cNvPr id="9" name="Picture 8">
            <a:extLst>
              <a:ext uri="{FF2B5EF4-FFF2-40B4-BE49-F238E27FC236}">
                <a16:creationId xmlns:a16="http://schemas.microsoft.com/office/drawing/2014/main" id="{EEAB8838-F3DE-439F-BD7A-9D760F31B7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8888" y="4429824"/>
            <a:ext cx="809738" cy="257211"/>
          </a:xfrm>
          <a:prstGeom prst="rect">
            <a:avLst/>
          </a:prstGeom>
        </p:spPr>
      </p:pic>
      <p:pic>
        <p:nvPicPr>
          <p:cNvPr id="11" name="Picture 10">
            <a:extLst>
              <a:ext uri="{FF2B5EF4-FFF2-40B4-BE49-F238E27FC236}">
                <a16:creationId xmlns:a16="http://schemas.microsoft.com/office/drawing/2014/main" id="{3923A595-56F6-49B6-9C27-C3C520B0B0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99652" y="4728909"/>
            <a:ext cx="809738" cy="238158"/>
          </a:xfrm>
          <a:prstGeom prst="rect">
            <a:avLst/>
          </a:prstGeom>
        </p:spPr>
      </p:pic>
    </p:spTree>
    <p:extLst>
      <p:ext uri="{BB962C8B-B14F-4D97-AF65-F5344CB8AC3E}">
        <p14:creationId xmlns:p14="http://schemas.microsoft.com/office/powerpoint/2010/main" val="1502245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EA8726-995A-4099-8E20-79962A04EB0E}"/>
              </a:ext>
            </a:extLst>
          </p:cNvPr>
          <p:cNvSpPr>
            <a:spLocks noGrp="1"/>
          </p:cNvSpPr>
          <p:nvPr>
            <p:ph type="dt" sz="half" idx="10"/>
          </p:nvPr>
        </p:nvSpPr>
        <p:spPr/>
        <p:txBody>
          <a:bodyPr/>
          <a:lstStyle/>
          <a:p>
            <a:r>
              <a:rPr lang="en-US"/>
              <a:t>27</a:t>
            </a:r>
            <a:r>
              <a:rPr lang="en-US" baseline="30000"/>
              <a:t>th</a:t>
            </a:r>
            <a:r>
              <a:rPr lang="en-US"/>
              <a:t>  October, 2021</a:t>
            </a:r>
            <a:endParaRPr lang="en-IN" dirty="0"/>
          </a:p>
        </p:txBody>
      </p:sp>
      <p:sp>
        <p:nvSpPr>
          <p:cNvPr id="3" name="Footer Placeholder 2">
            <a:extLst>
              <a:ext uri="{FF2B5EF4-FFF2-40B4-BE49-F238E27FC236}">
                <a16:creationId xmlns:a16="http://schemas.microsoft.com/office/drawing/2014/main" id="{C3B4E31D-A583-4180-90A4-8CD1A61684A4}"/>
              </a:ext>
            </a:extLst>
          </p:cNvPr>
          <p:cNvSpPr>
            <a:spLocks noGrp="1"/>
          </p:cNvSpPr>
          <p:nvPr>
            <p:ph type="ftr" sz="quarter" idx="11"/>
          </p:nvPr>
        </p:nvSpPr>
        <p:spPr/>
        <p:txBody>
          <a:bodyPr/>
          <a:lstStyle/>
          <a:p>
            <a:r>
              <a:rPr lang="en-US"/>
              <a:t>AlgoEpi Reading Group</a:t>
            </a:r>
            <a:endParaRPr lang="en-IN" dirty="0"/>
          </a:p>
        </p:txBody>
      </p:sp>
      <p:sp>
        <p:nvSpPr>
          <p:cNvPr id="4" name="Slide Number Placeholder 3">
            <a:extLst>
              <a:ext uri="{FF2B5EF4-FFF2-40B4-BE49-F238E27FC236}">
                <a16:creationId xmlns:a16="http://schemas.microsoft.com/office/drawing/2014/main" id="{D6D1BEE0-DECC-4331-88E3-A40B81251653}"/>
              </a:ext>
            </a:extLst>
          </p:cNvPr>
          <p:cNvSpPr>
            <a:spLocks noGrp="1"/>
          </p:cNvSpPr>
          <p:nvPr>
            <p:ph type="sldNum" sz="quarter" idx="12"/>
          </p:nvPr>
        </p:nvSpPr>
        <p:spPr/>
        <p:txBody>
          <a:bodyPr/>
          <a:lstStyle/>
          <a:p>
            <a:fld id="{5357D538-4E2E-4BA2-952A-CC160CC90BA2}" type="slidenum">
              <a:rPr lang="en-IN" smtClean="0"/>
              <a:pPr/>
              <a:t>11</a:t>
            </a:fld>
            <a:endParaRPr lang="en-IN"/>
          </a:p>
        </p:txBody>
      </p:sp>
      <p:sp>
        <p:nvSpPr>
          <p:cNvPr id="6" name="TextBox 5">
            <a:extLst>
              <a:ext uri="{FF2B5EF4-FFF2-40B4-BE49-F238E27FC236}">
                <a16:creationId xmlns:a16="http://schemas.microsoft.com/office/drawing/2014/main" id="{CFE08513-3F42-4695-96D4-7C0B4CCBD79B}"/>
              </a:ext>
            </a:extLst>
          </p:cNvPr>
          <p:cNvSpPr txBox="1"/>
          <p:nvPr/>
        </p:nvSpPr>
        <p:spPr>
          <a:xfrm>
            <a:off x="1285461" y="993913"/>
            <a:ext cx="9886122" cy="1200329"/>
          </a:xfrm>
          <a:prstGeom prst="rect">
            <a:avLst/>
          </a:prstGeom>
          <a:noFill/>
        </p:spPr>
        <p:txBody>
          <a:bodyPr wrap="square" rtlCol="0">
            <a:spAutoFit/>
          </a:bodyPr>
          <a:lstStyle/>
          <a:p>
            <a:r>
              <a:rPr lang="en-US" sz="2400" dirty="0">
                <a:latin typeface="Bell MT" panose="02020503060305020303" pitchFamily="18" charset="0"/>
              </a:rPr>
              <a:t>The Factorized Form of the predictive distribution of the training sequence is written as:</a:t>
            </a:r>
          </a:p>
          <a:p>
            <a:endParaRPr lang="en-US" sz="2400" dirty="0">
              <a:latin typeface="Bell MT" panose="02020503060305020303" pitchFamily="18" charset="0"/>
            </a:endParaRPr>
          </a:p>
        </p:txBody>
      </p:sp>
      <p:pic>
        <p:nvPicPr>
          <p:cNvPr id="8" name="Picture 7" descr="Text&#10;&#10;Description automatically generated">
            <a:extLst>
              <a:ext uri="{FF2B5EF4-FFF2-40B4-BE49-F238E27FC236}">
                <a16:creationId xmlns:a16="http://schemas.microsoft.com/office/drawing/2014/main" id="{BF713C4D-C15E-424A-ADB0-606E9E7ABF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9255" y="2194242"/>
            <a:ext cx="5258534" cy="1305107"/>
          </a:xfrm>
          <a:prstGeom prst="rect">
            <a:avLst/>
          </a:prstGeom>
        </p:spPr>
      </p:pic>
    </p:spTree>
    <p:extLst>
      <p:ext uri="{BB962C8B-B14F-4D97-AF65-F5344CB8AC3E}">
        <p14:creationId xmlns:p14="http://schemas.microsoft.com/office/powerpoint/2010/main" val="3048750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7211B-8D48-4DCD-B8C2-2DEB835B8F2F}"/>
              </a:ext>
            </a:extLst>
          </p:cNvPr>
          <p:cNvSpPr>
            <a:spLocks noGrp="1"/>
          </p:cNvSpPr>
          <p:nvPr>
            <p:ph type="title"/>
          </p:nvPr>
        </p:nvSpPr>
        <p:spPr/>
        <p:txBody>
          <a:bodyPr>
            <a:normAutofit/>
          </a:bodyPr>
          <a:lstStyle/>
          <a:p>
            <a:r>
              <a:rPr lang="en-US" sz="4000" dirty="0"/>
              <a:t>Probabilistic Neural Sequence Encoder</a:t>
            </a:r>
          </a:p>
        </p:txBody>
      </p:sp>
      <p:sp>
        <p:nvSpPr>
          <p:cNvPr id="3" name="Content Placeholder 2">
            <a:extLst>
              <a:ext uri="{FF2B5EF4-FFF2-40B4-BE49-F238E27FC236}">
                <a16:creationId xmlns:a16="http://schemas.microsoft.com/office/drawing/2014/main" id="{B1978CC0-1E49-4716-9751-1E6CC83405F3}"/>
              </a:ext>
            </a:extLst>
          </p:cNvPr>
          <p:cNvSpPr>
            <a:spLocks noGrp="1"/>
          </p:cNvSpPr>
          <p:nvPr>
            <p:ph idx="1"/>
          </p:nvPr>
        </p:nvSpPr>
        <p:spPr/>
        <p:txBody>
          <a:bodyPr>
            <a:normAutofit/>
          </a:bodyPr>
          <a:lstStyle/>
          <a:p>
            <a:r>
              <a:rPr lang="en-US" sz="2400" dirty="0"/>
              <a:t>Input Sequence is passed through a Gated Recurrent Unit (GRU):</a:t>
            </a:r>
          </a:p>
          <a:p>
            <a:pPr marL="0" indent="0" algn="ctr">
              <a:buNone/>
            </a:pPr>
            <a:endParaRPr lang="en-US" sz="2400" dirty="0"/>
          </a:p>
          <a:p>
            <a:r>
              <a:rPr lang="en-US" sz="2400" dirty="0"/>
              <a:t>As ILI Data is delayed, we cannot depend fully on the last hidden state:</a:t>
            </a:r>
          </a:p>
          <a:p>
            <a:pPr marL="0" indent="0" algn="ctr">
              <a:buNone/>
            </a:pPr>
            <a:endParaRPr lang="en-US" sz="2400" dirty="0"/>
          </a:p>
          <a:p>
            <a:endParaRPr lang="en-US" sz="2400" dirty="0"/>
          </a:p>
          <a:p>
            <a:r>
              <a:rPr lang="en-US" sz="2400" dirty="0"/>
              <a:t>U</a:t>
            </a:r>
            <a:r>
              <a:rPr lang="en-US" sz="1100" dirty="0"/>
              <a:t>i</a:t>
            </a:r>
            <a:r>
              <a:rPr lang="en-US" sz="2400" dirty="0"/>
              <a:t>  is then computed as a Gaussian having probability Distribution:</a:t>
            </a:r>
          </a:p>
          <a:p>
            <a:pPr marL="0" indent="0" algn="ctr">
              <a:buNone/>
            </a:pPr>
            <a:endParaRPr lang="en-US" sz="2400" dirty="0"/>
          </a:p>
          <a:p>
            <a:pPr marL="0" indent="0">
              <a:buNone/>
            </a:pPr>
            <a:endParaRPr lang="en-US" sz="2400" dirty="0"/>
          </a:p>
          <a:p>
            <a:pPr marL="0" indent="0">
              <a:buNone/>
            </a:pPr>
            <a:r>
              <a:rPr lang="en-US" sz="2400" dirty="0"/>
              <a:t>Where g1 and g2 are 2 MLPs and [.]</a:t>
            </a:r>
            <a:r>
              <a:rPr lang="en-US" sz="1200" dirty="0"/>
              <a:t>k</a:t>
            </a:r>
            <a:r>
              <a:rPr lang="en-US" sz="2400" dirty="0"/>
              <a:t> is the k-</a:t>
            </a:r>
            <a:r>
              <a:rPr lang="en-US" sz="2400" dirty="0" err="1"/>
              <a:t>th</a:t>
            </a:r>
            <a:r>
              <a:rPr lang="en-US" sz="2400" dirty="0"/>
              <a:t> dimension of the variable.</a:t>
            </a:r>
          </a:p>
          <a:p>
            <a:pPr marL="0" indent="0">
              <a:buNone/>
            </a:pPr>
            <a:endParaRPr lang="en-US" sz="2400" dirty="0"/>
          </a:p>
          <a:p>
            <a:endParaRPr lang="en-US" sz="2400" dirty="0"/>
          </a:p>
        </p:txBody>
      </p:sp>
      <p:sp>
        <p:nvSpPr>
          <p:cNvPr id="4" name="Date Placeholder 3">
            <a:extLst>
              <a:ext uri="{FF2B5EF4-FFF2-40B4-BE49-F238E27FC236}">
                <a16:creationId xmlns:a16="http://schemas.microsoft.com/office/drawing/2014/main" id="{A400D342-C7A4-460C-AC22-0DF2E0D070A3}"/>
              </a:ext>
            </a:extLst>
          </p:cNvPr>
          <p:cNvSpPr>
            <a:spLocks noGrp="1"/>
          </p:cNvSpPr>
          <p:nvPr>
            <p:ph type="dt" sz="half" idx="10"/>
          </p:nvPr>
        </p:nvSpPr>
        <p:spPr/>
        <p:txBody>
          <a:bodyPr/>
          <a:lstStyle/>
          <a:p>
            <a:r>
              <a:rPr lang="en-US"/>
              <a:t>27</a:t>
            </a:r>
            <a:r>
              <a:rPr lang="en-US" baseline="30000"/>
              <a:t>th</a:t>
            </a:r>
            <a:r>
              <a:rPr lang="en-US"/>
              <a:t>  October, 2021</a:t>
            </a:r>
            <a:endParaRPr lang="en-IN" dirty="0"/>
          </a:p>
        </p:txBody>
      </p:sp>
      <p:sp>
        <p:nvSpPr>
          <p:cNvPr id="5" name="Footer Placeholder 4">
            <a:extLst>
              <a:ext uri="{FF2B5EF4-FFF2-40B4-BE49-F238E27FC236}">
                <a16:creationId xmlns:a16="http://schemas.microsoft.com/office/drawing/2014/main" id="{301A9C8D-588B-420F-9D9B-8A0976BC482F}"/>
              </a:ext>
            </a:extLst>
          </p:cNvPr>
          <p:cNvSpPr>
            <a:spLocks noGrp="1"/>
          </p:cNvSpPr>
          <p:nvPr>
            <p:ph type="ftr" sz="quarter" idx="11"/>
          </p:nvPr>
        </p:nvSpPr>
        <p:spPr/>
        <p:txBody>
          <a:bodyPr/>
          <a:lstStyle/>
          <a:p>
            <a:r>
              <a:rPr lang="en-US"/>
              <a:t>AlgoEpi Reading Group</a:t>
            </a:r>
            <a:endParaRPr lang="en-IN" dirty="0"/>
          </a:p>
        </p:txBody>
      </p:sp>
      <p:sp>
        <p:nvSpPr>
          <p:cNvPr id="6" name="Slide Number Placeholder 5">
            <a:extLst>
              <a:ext uri="{FF2B5EF4-FFF2-40B4-BE49-F238E27FC236}">
                <a16:creationId xmlns:a16="http://schemas.microsoft.com/office/drawing/2014/main" id="{764BC1A5-73B8-43E3-8B71-4DF8688AF8FC}"/>
              </a:ext>
            </a:extLst>
          </p:cNvPr>
          <p:cNvSpPr>
            <a:spLocks noGrp="1"/>
          </p:cNvSpPr>
          <p:nvPr>
            <p:ph type="sldNum" sz="quarter" idx="12"/>
          </p:nvPr>
        </p:nvSpPr>
        <p:spPr/>
        <p:txBody>
          <a:bodyPr/>
          <a:lstStyle/>
          <a:p>
            <a:fld id="{5357D538-4E2E-4BA2-952A-CC160CC90BA2}" type="slidenum">
              <a:rPr lang="en-IN" smtClean="0"/>
              <a:pPr/>
              <a:t>12</a:t>
            </a:fld>
            <a:endParaRPr lang="en-IN"/>
          </a:p>
        </p:txBody>
      </p:sp>
      <p:pic>
        <p:nvPicPr>
          <p:cNvPr id="7" name="Picture 6" descr="Capture.PNG">
            <a:extLst>
              <a:ext uri="{FF2B5EF4-FFF2-40B4-BE49-F238E27FC236}">
                <a16:creationId xmlns:a16="http://schemas.microsoft.com/office/drawing/2014/main" id="{5E778FB4-D51C-49AE-8C80-B2AC06F1CFE3}"/>
              </a:ext>
            </a:extLst>
          </p:cNvPr>
          <p:cNvPicPr>
            <a:picLocks noChangeAspect="1"/>
          </p:cNvPicPr>
          <p:nvPr/>
        </p:nvPicPr>
        <p:blipFill>
          <a:blip r:embed="rId2"/>
          <a:stretch>
            <a:fillRect/>
          </a:stretch>
        </p:blipFill>
        <p:spPr>
          <a:xfrm>
            <a:off x="5056788" y="2004392"/>
            <a:ext cx="2562583" cy="323895"/>
          </a:xfrm>
          <a:prstGeom prst="rect">
            <a:avLst/>
          </a:prstGeom>
        </p:spPr>
      </p:pic>
      <p:pic>
        <p:nvPicPr>
          <p:cNvPr id="8" name="Picture 7" descr="Capture.PNG">
            <a:extLst>
              <a:ext uri="{FF2B5EF4-FFF2-40B4-BE49-F238E27FC236}">
                <a16:creationId xmlns:a16="http://schemas.microsoft.com/office/drawing/2014/main" id="{E0D7AAB5-22CB-41AC-B07E-EA0ECF880B6B}"/>
              </a:ext>
            </a:extLst>
          </p:cNvPr>
          <p:cNvPicPr>
            <a:picLocks noChangeAspect="1"/>
          </p:cNvPicPr>
          <p:nvPr/>
        </p:nvPicPr>
        <p:blipFill>
          <a:blip r:embed="rId3"/>
          <a:stretch>
            <a:fillRect/>
          </a:stretch>
        </p:blipFill>
        <p:spPr>
          <a:xfrm>
            <a:off x="4046996" y="2887856"/>
            <a:ext cx="4582165" cy="600159"/>
          </a:xfrm>
          <a:prstGeom prst="rect">
            <a:avLst/>
          </a:prstGeom>
        </p:spPr>
      </p:pic>
      <p:pic>
        <p:nvPicPr>
          <p:cNvPr id="9" name="Picture 8" descr="Capture.PNG">
            <a:extLst>
              <a:ext uri="{FF2B5EF4-FFF2-40B4-BE49-F238E27FC236}">
                <a16:creationId xmlns:a16="http://schemas.microsoft.com/office/drawing/2014/main" id="{C2C5E66E-C838-4E01-8B05-C20193477D7E}"/>
              </a:ext>
            </a:extLst>
          </p:cNvPr>
          <p:cNvPicPr>
            <a:picLocks noChangeAspect="1"/>
          </p:cNvPicPr>
          <p:nvPr/>
        </p:nvPicPr>
        <p:blipFill>
          <a:blip r:embed="rId4"/>
          <a:stretch>
            <a:fillRect/>
          </a:stretch>
        </p:blipFill>
        <p:spPr>
          <a:xfrm>
            <a:off x="5056788" y="4194314"/>
            <a:ext cx="2705478" cy="247685"/>
          </a:xfrm>
          <a:prstGeom prst="rect">
            <a:avLst/>
          </a:prstGeom>
        </p:spPr>
      </p:pic>
    </p:spTree>
    <p:extLst>
      <p:ext uri="{BB962C8B-B14F-4D97-AF65-F5344CB8AC3E}">
        <p14:creationId xmlns:p14="http://schemas.microsoft.com/office/powerpoint/2010/main" val="2965332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8F433-2B7E-4C9B-860F-8314C376CC68}"/>
              </a:ext>
            </a:extLst>
          </p:cNvPr>
          <p:cNvSpPr>
            <a:spLocks noGrp="1"/>
          </p:cNvSpPr>
          <p:nvPr>
            <p:ph type="title"/>
          </p:nvPr>
        </p:nvSpPr>
        <p:spPr/>
        <p:txBody>
          <a:bodyPr>
            <a:normAutofit fontScale="90000"/>
          </a:bodyPr>
          <a:lstStyle/>
          <a:p>
            <a:r>
              <a:rPr lang="en-US" sz="4000" dirty="0"/>
              <a:t>Stochastic Data Correlation Graph (Most Important part of This Work)</a:t>
            </a:r>
          </a:p>
        </p:txBody>
      </p:sp>
      <p:sp>
        <p:nvSpPr>
          <p:cNvPr id="3" name="Content Placeholder 2">
            <a:extLst>
              <a:ext uri="{FF2B5EF4-FFF2-40B4-BE49-F238E27FC236}">
                <a16:creationId xmlns:a16="http://schemas.microsoft.com/office/drawing/2014/main" id="{1745EC65-05FC-4A1B-8164-C37B546E2871}"/>
              </a:ext>
            </a:extLst>
          </p:cNvPr>
          <p:cNvSpPr>
            <a:spLocks noGrp="1"/>
          </p:cNvSpPr>
          <p:nvPr>
            <p:ph idx="1"/>
          </p:nvPr>
        </p:nvSpPr>
        <p:spPr/>
        <p:txBody>
          <a:bodyPr>
            <a:normAutofit/>
          </a:bodyPr>
          <a:lstStyle/>
          <a:p>
            <a:r>
              <a:rPr lang="en-US" sz="2400" dirty="0"/>
              <a:t>It is a bipartite graph from the reference set R to the training set M based on the similarity between their sequence embeddings. It models correlation among sequences.</a:t>
            </a:r>
          </a:p>
          <a:p>
            <a:r>
              <a:rPr lang="en-US" sz="2400" dirty="0"/>
              <a:t>First we construct complete bipartite graph G</a:t>
            </a:r>
            <a:r>
              <a:rPr lang="en-US" sz="1000" dirty="0"/>
              <a:t>c</a:t>
            </a:r>
            <a:r>
              <a:rPr lang="en-US" sz="2000" dirty="0"/>
              <a:t> </a:t>
            </a:r>
            <a:r>
              <a:rPr lang="en-US" sz="2400" dirty="0"/>
              <a:t>from R to M where nodes are the sequences</a:t>
            </a:r>
            <a:r>
              <a:rPr lang="en-US" sz="2000" dirty="0"/>
              <a:t>. </a:t>
            </a:r>
            <a:r>
              <a:rPr lang="en-US" sz="2400" dirty="0"/>
              <a:t>Weight of each edge is the similarity between 2 sequences.</a:t>
            </a:r>
          </a:p>
          <a:p>
            <a:r>
              <a:rPr lang="en-US" sz="2400" dirty="0"/>
              <a:t>But we use G (a stochastic binary bipartite Graph) to encode data correlations.</a:t>
            </a:r>
          </a:p>
          <a:p>
            <a:endParaRPr lang="en-US" sz="2400" dirty="0"/>
          </a:p>
          <a:p>
            <a:endParaRPr lang="en-US" sz="2000" dirty="0"/>
          </a:p>
          <a:p>
            <a:endParaRPr lang="en-US" sz="2400" dirty="0"/>
          </a:p>
          <a:p>
            <a:r>
              <a:rPr lang="en-US" sz="2400" dirty="0"/>
              <a:t>The Binary Adjacency Matrix is Parameterized by:</a:t>
            </a:r>
          </a:p>
          <a:p>
            <a:pPr marL="0" indent="0" algn="ctr">
              <a:buNone/>
            </a:pPr>
            <a:endParaRPr lang="en-US" sz="2400" dirty="0"/>
          </a:p>
          <a:p>
            <a:endParaRPr lang="en-US" sz="2400" dirty="0"/>
          </a:p>
        </p:txBody>
      </p:sp>
      <p:sp>
        <p:nvSpPr>
          <p:cNvPr id="4" name="Date Placeholder 3">
            <a:extLst>
              <a:ext uri="{FF2B5EF4-FFF2-40B4-BE49-F238E27FC236}">
                <a16:creationId xmlns:a16="http://schemas.microsoft.com/office/drawing/2014/main" id="{779CDAE6-3EBD-42B0-AE64-DD506ABD4BA2}"/>
              </a:ext>
            </a:extLst>
          </p:cNvPr>
          <p:cNvSpPr>
            <a:spLocks noGrp="1"/>
          </p:cNvSpPr>
          <p:nvPr>
            <p:ph type="dt" sz="half" idx="10"/>
          </p:nvPr>
        </p:nvSpPr>
        <p:spPr/>
        <p:txBody>
          <a:bodyPr/>
          <a:lstStyle/>
          <a:p>
            <a:r>
              <a:rPr lang="en-US"/>
              <a:t>27</a:t>
            </a:r>
            <a:r>
              <a:rPr lang="en-US" baseline="30000"/>
              <a:t>th</a:t>
            </a:r>
            <a:r>
              <a:rPr lang="en-US"/>
              <a:t>  October, 2021</a:t>
            </a:r>
            <a:endParaRPr lang="en-IN" dirty="0"/>
          </a:p>
        </p:txBody>
      </p:sp>
      <p:sp>
        <p:nvSpPr>
          <p:cNvPr id="5" name="Footer Placeholder 4">
            <a:extLst>
              <a:ext uri="{FF2B5EF4-FFF2-40B4-BE49-F238E27FC236}">
                <a16:creationId xmlns:a16="http://schemas.microsoft.com/office/drawing/2014/main" id="{1687B65A-A2C1-4AB3-A7DE-5878F7CBC161}"/>
              </a:ext>
            </a:extLst>
          </p:cNvPr>
          <p:cNvSpPr>
            <a:spLocks noGrp="1"/>
          </p:cNvSpPr>
          <p:nvPr>
            <p:ph type="ftr" sz="quarter" idx="11"/>
          </p:nvPr>
        </p:nvSpPr>
        <p:spPr/>
        <p:txBody>
          <a:bodyPr/>
          <a:lstStyle/>
          <a:p>
            <a:r>
              <a:rPr lang="en-US"/>
              <a:t>AlgoEpi Reading Group</a:t>
            </a:r>
            <a:endParaRPr lang="en-IN" dirty="0"/>
          </a:p>
        </p:txBody>
      </p:sp>
      <p:sp>
        <p:nvSpPr>
          <p:cNvPr id="6" name="Slide Number Placeholder 5">
            <a:extLst>
              <a:ext uri="{FF2B5EF4-FFF2-40B4-BE49-F238E27FC236}">
                <a16:creationId xmlns:a16="http://schemas.microsoft.com/office/drawing/2014/main" id="{03E59D60-94DE-4A4C-A2C9-034B77BDDB56}"/>
              </a:ext>
            </a:extLst>
          </p:cNvPr>
          <p:cNvSpPr>
            <a:spLocks noGrp="1"/>
          </p:cNvSpPr>
          <p:nvPr>
            <p:ph type="sldNum" sz="quarter" idx="12"/>
          </p:nvPr>
        </p:nvSpPr>
        <p:spPr/>
        <p:txBody>
          <a:bodyPr/>
          <a:lstStyle/>
          <a:p>
            <a:fld id="{5357D538-4E2E-4BA2-952A-CC160CC90BA2}" type="slidenum">
              <a:rPr lang="en-IN" smtClean="0"/>
              <a:pPr/>
              <a:t>13</a:t>
            </a:fld>
            <a:endParaRPr lang="en-IN"/>
          </a:p>
        </p:txBody>
      </p:sp>
      <p:pic>
        <p:nvPicPr>
          <p:cNvPr id="8" name="Picture 7" descr="Diagram&#10;&#10;Description automatically generated">
            <a:extLst>
              <a:ext uri="{FF2B5EF4-FFF2-40B4-BE49-F238E27FC236}">
                <a16:creationId xmlns:a16="http://schemas.microsoft.com/office/drawing/2014/main" id="{EC4775F1-EB34-4363-8214-3B64EF0AE6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8693" y="3887385"/>
            <a:ext cx="4267796" cy="1467055"/>
          </a:xfrm>
          <a:prstGeom prst="rect">
            <a:avLst/>
          </a:prstGeom>
        </p:spPr>
      </p:pic>
      <p:pic>
        <p:nvPicPr>
          <p:cNvPr id="9" name="Picture 8" descr="Capture.PNG">
            <a:extLst>
              <a:ext uri="{FF2B5EF4-FFF2-40B4-BE49-F238E27FC236}">
                <a16:creationId xmlns:a16="http://schemas.microsoft.com/office/drawing/2014/main" id="{7D102455-E2FF-4F92-8B4D-706451C8A8F9}"/>
              </a:ext>
            </a:extLst>
          </p:cNvPr>
          <p:cNvPicPr>
            <a:picLocks noChangeAspect="1"/>
          </p:cNvPicPr>
          <p:nvPr/>
        </p:nvPicPr>
        <p:blipFill>
          <a:blip r:embed="rId3"/>
          <a:stretch>
            <a:fillRect/>
          </a:stretch>
        </p:blipFill>
        <p:spPr>
          <a:xfrm>
            <a:off x="4976191" y="5734768"/>
            <a:ext cx="3096057" cy="362001"/>
          </a:xfrm>
          <a:prstGeom prst="rect">
            <a:avLst/>
          </a:prstGeom>
        </p:spPr>
      </p:pic>
    </p:spTree>
    <p:extLst>
      <p:ext uri="{BB962C8B-B14F-4D97-AF65-F5344CB8AC3E}">
        <p14:creationId xmlns:p14="http://schemas.microsoft.com/office/powerpoint/2010/main" val="1004554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F41FF-F572-4C55-B85F-0D4C16773198}"/>
              </a:ext>
            </a:extLst>
          </p:cNvPr>
          <p:cNvSpPr>
            <a:spLocks noGrp="1"/>
          </p:cNvSpPr>
          <p:nvPr>
            <p:ph type="title"/>
          </p:nvPr>
        </p:nvSpPr>
        <p:spPr/>
        <p:txBody>
          <a:bodyPr>
            <a:normAutofit/>
          </a:bodyPr>
          <a:lstStyle/>
          <a:p>
            <a:r>
              <a:rPr lang="en-US" sz="4000" dirty="0"/>
              <a:t>Parameterizing Predictive Distribution</a:t>
            </a:r>
          </a:p>
        </p:txBody>
      </p:sp>
      <p:sp>
        <p:nvSpPr>
          <p:cNvPr id="3" name="Content Placeholder 2">
            <a:extLst>
              <a:ext uri="{FF2B5EF4-FFF2-40B4-BE49-F238E27FC236}">
                <a16:creationId xmlns:a16="http://schemas.microsoft.com/office/drawing/2014/main" id="{D24CA13C-7834-4D24-9629-15D8FA3B5DF4}"/>
              </a:ext>
            </a:extLst>
          </p:cNvPr>
          <p:cNvSpPr>
            <a:spLocks noGrp="1"/>
          </p:cNvSpPr>
          <p:nvPr>
            <p:ph idx="1"/>
          </p:nvPr>
        </p:nvSpPr>
        <p:spPr/>
        <p:txBody>
          <a:bodyPr>
            <a:normAutofit/>
          </a:bodyPr>
          <a:lstStyle/>
          <a:p>
            <a:pPr marL="0" indent="0">
              <a:buNone/>
            </a:pPr>
            <a:r>
              <a:rPr lang="en-US" sz="2400" dirty="0"/>
              <a:t>Functional uncertainty is  captured from different perspectives:</a:t>
            </a:r>
          </a:p>
          <a:p>
            <a:r>
              <a:rPr lang="en-US" sz="2400" b="1" dirty="0"/>
              <a:t>Local latent variable: </a:t>
            </a:r>
            <a:r>
              <a:rPr lang="en-US" sz="2400" dirty="0"/>
              <a:t>Summarizes the information of the correlated reference points for each training point and captures the uncertainty of data correlations. It is given by:</a:t>
            </a:r>
          </a:p>
          <a:p>
            <a:pPr marL="0" indent="0" algn="ctr">
              <a:buNone/>
            </a:pPr>
            <a:endParaRPr lang="en-US" sz="2400" dirty="0"/>
          </a:p>
          <a:p>
            <a:r>
              <a:rPr lang="en-US" sz="2400" b="1" dirty="0"/>
              <a:t>Global latent variable: </a:t>
            </a:r>
            <a:r>
              <a:rPr lang="en-US" sz="2400" dirty="0"/>
              <a:t>Encodes the information in all the reference points.</a:t>
            </a:r>
          </a:p>
          <a:p>
            <a:endParaRPr lang="en-US" sz="2400" dirty="0"/>
          </a:p>
          <a:p>
            <a:r>
              <a:rPr lang="en-US" sz="2400" b="1" dirty="0"/>
              <a:t>Sequence embedding: </a:t>
            </a:r>
            <a:r>
              <a:rPr lang="en-US" sz="2400" dirty="0"/>
              <a:t>A direct path from the latent embedding of the training sequence to the final prediction to enable the neural network to extrapolate beyond the distribution of the reference sequences. This is useful in novel/unprecedented patterns where the input sequence can not rely only on reference sequences from historical data for prediction.</a:t>
            </a:r>
          </a:p>
          <a:p>
            <a:pPr marL="0" indent="0" algn="ctr">
              <a:buNone/>
            </a:pPr>
            <a:endParaRPr lang="en-US" sz="2400" dirty="0"/>
          </a:p>
          <a:p>
            <a:endParaRPr lang="en-US" sz="2400" dirty="0"/>
          </a:p>
        </p:txBody>
      </p:sp>
      <p:sp>
        <p:nvSpPr>
          <p:cNvPr id="4" name="Date Placeholder 3">
            <a:extLst>
              <a:ext uri="{FF2B5EF4-FFF2-40B4-BE49-F238E27FC236}">
                <a16:creationId xmlns:a16="http://schemas.microsoft.com/office/drawing/2014/main" id="{FBA8F35D-9E70-4178-9475-049ED0E3146C}"/>
              </a:ext>
            </a:extLst>
          </p:cNvPr>
          <p:cNvSpPr>
            <a:spLocks noGrp="1"/>
          </p:cNvSpPr>
          <p:nvPr>
            <p:ph type="dt" sz="half" idx="10"/>
          </p:nvPr>
        </p:nvSpPr>
        <p:spPr/>
        <p:txBody>
          <a:bodyPr/>
          <a:lstStyle/>
          <a:p>
            <a:r>
              <a:rPr lang="en-US"/>
              <a:t>27</a:t>
            </a:r>
            <a:r>
              <a:rPr lang="en-US" baseline="30000"/>
              <a:t>th</a:t>
            </a:r>
            <a:r>
              <a:rPr lang="en-US"/>
              <a:t>  October, 2021</a:t>
            </a:r>
            <a:endParaRPr lang="en-IN" dirty="0"/>
          </a:p>
        </p:txBody>
      </p:sp>
      <p:sp>
        <p:nvSpPr>
          <p:cNvPr id="5" name="Footer Placeholder 4">
            <a:extLst>
              <a:ext uri="{FF2B5EF4-FFF2-40B4-BE49-F238E27FC236}">
                <a16:creationId xmlns:a16="http://schemas.microsoft.com/office/drawing/2014/main" id="{44235E40-724B-45D8-9A29-D93CA1FCA5EB}"/>
              </a:ext>
            </a:extLst>
          </p:cNvPr>
          <p:cNvSpPr>
            <a:spLocks noGrp="1"/>
          </p:cNvSpPr>
          <p:nvPr>
            <p:ph type="ftr" sz="quarter" idx="11"/>
          </p:nvPr>
        </p:nvSpPr>
        <p:spPr/>
        <p:txBody>
          <a:bodyPr/>
          <a:lstStyle/>
          <a:p>
            <a:r>
              <a:rPr lang="en-US"/>
              <a:t>AlgoEpi Reading Group</a:t>
            </a:r>
            <a:endParaRPr lang="en-IN" dirty="0"/>
          </a:p>
        </p:txBody>
      </p:sp>
      <p:sp>
        <p:nvSpPr>
          <p:cNvPr id="6" name="Slide Number Placeholder 5">
            <a:extLst>
              <a:ext uri="{FF2B5EF4-FFF2-40B4-BE49-F238E27FC236}">
                <a16:creationId xmlns:a16="http://schemas.microsoft.com/office/drawing/2014/main" id="{E90D9AB6-E27F-485D-9BF6-FB8157FFA0A4}"/>
              </a:ext>
            </a:extLst>
          </p:cNvPr>
          <p:cNvSpPr>
            <a:spLocks noGrp="1"/>
          </p:cNvSpPr>
          <p:nvPr>
            <p:ph type="sldNum" sz="quarter" idx="12"/>
          </p:nvPr>
        </p:nvSpPr>
        <p:spPr/>
        <p:txBody>
          <a:bodyPr/>
          <a:lstStyle/>
          <a:p>
            <a:fld id="{5357D538-4E2E-4BA2-952A-CC160CC90BA2}" type="slidenum">
              <a:rPr lang="en-IN" smtClean="0"/>
              <a:pPr/>
              <a:t>14</a:t>
            </a:fld>
            <a:endParaRPr lang="en-IN"/>
          </a:p>
        </p:txBody>
      </p:sp>
      <p:pic>
        <p:nvPicPr>
          <p:cNvPr id="7" name="Picture 6" descr="Capture.PNG">
            <a:extLst>
              <a:ext uri="{FF2B5EF4-FFF2-40B4-BE49-F238E27FC236}">
                <a16:creationId xmlns:a16="http://schemas.microsoft.com/office/drawing/2014/main" id="{DB8D29BE-548C-4573-9E23-BBE4D5DB9C86}"/>
              </a:ext>
            </a:extLst>
          </p:cNvPr>
          <p:cNvPicPr>
            <a:picLocks noChangeAspect="1"/>
          </p:cNvPicPr>
          <p:nvPr/>
        </p:nvPicPr>
        <p:blipFill>
          <a:blip r:embed="rId2"/>
          <a:stretch>
            <a:fillRect/>
          </a:stretch>
        </p:blipFill>
        <p:spPr>
          <a:xfrm>
            <a:off x="5191539" y="2933631"/>
            <a:ext cx="3686690" cy="495369"/>
          </a:xfrm>
          <a:prstGeom prst="rect">
            <a:avLst/>
          </a:prstGeom>
        </p:spPr>
      </p:pic>
      <p:pic>
        <p:nvPicPr>
          <p:cNvPr id="8" name="Picture 7" descr="Capture.PNG">
            <a:extLst>
              <a:ext uri="{FF2B5EF4-FFF2-40B4-BE49-F238E27FC236}">
                <a16:creationId xmlns:a16="http://schemas.microsoft.com/office/drawing/2014/main" id="{EE0AD960-6AAE-42E8-893C-A7307E97B10D}"/>
              </a:ext>
            </a:extLst>
          </p:cNvPr>
          <p:cNvPicPr>
            <a:picLocks noChangeAspect="1"/>
          </p:cNvPicPr>
          <p:nvPr/>
        </p:nvPicPr>
        <p:blipFill>
          <a:blip r:embed="rId3"/>
          <a:stretch>
            <a:fillRect/>
          </a:stretch>
        </p:blipFill>
        <p:spPr>
          <a:xfrm>
            <a:off x="4552121" y="3887385"/>
            <a:ext cx="4029638" cy="390580"/>
          </a:xfrm>
          <a:prstGeom prst="rect">
            <a:avLst/>
          </a:prstGeom>
        </p:spPr>
      </p:pic>
    </p:spTree>
    <p:extLst>
      <p:ext uri="{BB962C8B-B14F-4D97-AF65-F5344CB8AC3E}">
        <p14:creationId xmlns:p14="http://schemas.microsoft.com/office/powerpoint/2010/main" val="1874899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0218C8-76C3-4CF0-B291-0CE48A80596B}"/>
              </a:ext>
            </a:extLst>
          </p:cNvPr>
          <p:cNvSpPr>
            <a:spLocks noGrp="1"/>
          </p:cNvSpPr>
          <p:nvPr>
            <p:ph type="dt" sz="half" idx="10"/>
          </p:nvPr>
        </p:nvSpPr>
        <p:spPr/>
        <p:txBody>
          <a:bodyPr/>
          <a:lstStyle/>
          <a:p>
            <a:r>
              <a:rPr lang="en-US"/>
              <a:t>27</a:t>
            </a:r>
            <a:r>
              <a:rPr lang="en-US" baseline="30000"/>
              <a:t>th</a:t>
            </a:r>
            <a:r>
              <a:rPr lang="en-US"/>
              <a:t>  October, 2021</a:t>
            </a:r>
            <a:endParaRPr lang="en-IN" dirty="0"/>
          </a:p>
        </p:txBody>
      </p:sp>
      <p:sp>
        <p:nvSpPr>
          <p:cNvPr id="3" name="Footer Placeholder 2">
            <a:extLst>
              <a:ext uri="{FF2B5EF4-FFF2-40B4-BE49-F238E27FC236}">
                <a16:creationId xmlns:a16="http://schemas.microsoft.com/office/drawing/2014/main" id="{47D69EA6-3A87-47AC-9C37-D8357A3817F6}"/>
              </a:ext>
            </a:extLst>
          </p:cNvPr>
          <p:cNvSpPr>
            <a:spLocks noGrp="1"/>
          </p:cNvSpPr>
          <p:nvPr>
            <p:ph type="ftr" sz="quarter" idx="11"/>
          </p:nvPr>
        </p:nvSpPr>
        <p:spPr/>
        <p:txBody>
          <a:bodyPr/>
          <a:lstStyle/>
          <a:p>
            <a:r>
              <a:rPr lang="en-US"/>
              <a:t>AlgoEpi Reading Group</a:t>
            </a:r>
            <a:endParaRPr lang="en-IN" dirty="0"/>
          </a:p>
        </p:txBody>
      </p:sp>
      <p:sp>
        <p:nvSpPr>
          <p:cNvPr id="4" name="Slide Number Placeholder 3">
            <a:extLst>
              <a:ext uri="{FF2B5EF4-FFF2-40B4-BE49-F238E27FC236}">
                <a16:creationId xmlns:a16="http://schemas.microsoft.com/office/drawing/2014/main" id="{4A77A977-3A03-4F97-92DB-A7E0243A21E7}"/>
              </a:ext>
            </a:extLst>
          </p:cNvPr>
          <p:cNvSpPr>
            <a:spLocks noGrp="1"/>
          </p:cNvSpPr>
          <p:nvPr>
            <p:ph type="sldNum" sz="quarter" idx="12"/>
          </p:nvPr>
        </p:nvSpPr>
        <p:spPr/>
        <p:txBody>
          <a:bodyPr/>
          <a:lstStyle/>
          <a:p>
            <a:fld id="{5357D538-4E2E-4BA2-952A-CC160CC90BA2}" type="slidenum">
              <a:rPr lang="en-IN" smtClean="0"/>
              <a:pPr/>
              <a:t>15</a:t>
            </a:fld>
            <a:endParaRPr lang="en-IN"/>
          </a:p>
        </p:txBody>
      </p:sp>
      <p:sp>
        <p:nvSpPr>
          <p:cNvPr id="5" name="TextBox 4">
            <a:extLst>
              <a:ext uri="{FF2B5EF4-FFF2-40B4-BE49-F238E27FC236}">
                <a16:creationId xmlns:a16="http://schemas.microsoft.com/office/drawing/2014/main" id="{8231F66A-DB90-4F3A-83B5-A9DD8C1DAC7D}"/>
              </a:ext>
            </a:extLst>
          </p:cNvPr>
          <p:cNvSpPr txBox="1"/>
          <p:nvPr/>
        </p:nvSpPr>
        <p:spPr>
          <a:xfrm>
            <a:off x="993913" y="821635"/>
            <a:ext cx="10359887" cy="1938992"/>
          </a:xfrm>
          <a:prstGeom prst="rect">
            <a:avLst/>
          </a:prstGeom>
          <a:noFill/>
        </p:spPr>
        <p:txBody>
          <a:bodyPr wrap="square" rtlCol="0">
            <a:spAutoFit/>
          </a:bodyPr>
          <a:lstStyle/>
          <a:p>
            <a:r>
              <a:rPr lang="en-US" sz="2400" dirty="0"/>
              <a:t>Concatenate the 3 variables into a single vector </a:t>
            </a:r>
            <a:r>
              <a:rPr lang="en-US" sz="2400" dirty="0" err="1"/>
              <a:t>e</a:t>
            </a:r>
            <a:r>
              <a:rPr lang="en-US" sz="1200" dirty="0" err="1"/>
              <a:t>i</a:t>
            </a:r>
            <a:r>
              <a:rPr lang="en-US" sz="1200" dirty="0"/>
              <a:t> </a:t>
            </a:r>
            <a:r>
              <a:rPr lang="en-US" sz="2400" dirty="0"/>
              <a:t>and obtain the final predictive distribution where d</a:t>
            </a:r>
            <a:r>
              <a:rPr lang="en-US" sz="1200" dirty="0"/>
              <a:t>1 </a:t>
            </a:r>
            <a:r>
              <a:rPr lang="en-US" sz="2400" dirty="0"/>
              <a:t>and d</a:t>
            </a:r>
            <a:r>
              <a:rPr lang="en-US" sz="1200" dirty="0"/>
              <a:t>2 </a:t>
            </a:r>
            <a:r>
              <a:rPr lang="en-US" sz="2400" dirty="0"/>
              <a:t>are MLPs: </a:t>
            </a:r>
          </a:p>
          <a:p>
            <a:endParaRPr lang="en-US" sz="2400" dirty="0"/>
          </a:p>
          <a:p>
            <a:endParaRPr lang="en-US" sz="2400" dirty="0">
              <a:latin typeface="Bell MT" panose="02020503060305020303" pitchFamily="18" charset="0"/>
            </a:endParaRPr>
          </a:p>
          <a:p>
            <a:endParaRPr lang="en-US" sz="2400" dirty="0">
              <a:latin typeface="Bell MT" panose="02020503060305020303" pitchFamily="18" charset="0"/>
            </a:endParaRPr>
          </a:p>
        </p:txBody>
      </p:sp>
      <p:pic>
        <p:nvPicPr>
          <p:cNvPr id="6" name="Picture 5">
            <a:extLst>
              <a:ext uri="{FF2B5EF4-FFF2-40B4-BE49-F238E27FC236}">
                <a16:creationId xmlns:a16="http://schemas.microsoft.com/office/drawing/2014/main" id="{F85E94E8-360C-4974-AFEF-2C7A011850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9051" y="1718489"/>
            <a:ext cx="2133898" cy="447737"/>
          </a:xfrm>
          <a:prstGeom prst="rect">
            <a:avLst/>
          </a:prstGeom>
        </p:spPr>
      </p:pic>
      <p:pic>
        <p:nvPicPr>
          <p:cNvPr id="7" name="Picture 6">
            <a:extLst>
              <a:ext uri="{FF2B5EF4-FFF2-40B4-BE49-F238E27FC236}">
                <a16:creationId xmlns:a16="http://schemas.microsoft.com/office/drawing/2014/main" id="{32E02FB3-B3E4-4C59-AA23-82EFB833EA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9387" y="2239558"/>
            <a:ext cx="3953427" cy="447737"/>
          </a:xfrm>
          <a:prstGeom prst="rect">
            <a:avLst/>
          </a:prstGeom>
        </p:spPr>
      </p:pic>
    </p:spTree>
    <p:extLst>
      <p:ext uri="{BB962C8B-B14F-4D97-AF65-F5344CB8AC3E}">
        <p14:creationId xmlns:p14="http://schemas.microsoft.com/office/powerpoint/2010/main" val="2663564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3B1E7-9FD5-4090-A80E-2EC444B4FDF2}"/>
              </a:ext>
            </a:extLst>
          </p:cNvPr>
          <p:cNvSpPr>
            <a:spLocks noGrp="1"/>
          </p:cNvSpPr>
          <p:nvPr>
            <p:ph type="title"/>
          </p:nvPr>
        </p:nvSpPr>
        <p:spPr/>
        <p:txBody>
          <a:bodyPr>
            <a:normAutofit/>
          </a:bodyPr>
          <a:lstStyle/>
          <a:p>
            <a:r>
              <a:rPr lang="en-US" sz="4000" dirty="0"/>
              <a:t>Learning the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B4D6C06-66EB-4A2C-AA69-BC358E0B02E0}"/>
                  </a:ext>
                </a:extLst>
              </p:cNvPr>
              <p:cNvSpPr>
                <a:spLocks noGrp="1"/>
              </p:cNvSpPr>
              <p:nvPr>
                <p:ph idx="1"/>
              </p:nvPr>
            </p:nvSpPr>
            <p:spPr/>
            <p:txBody>
              <a:bodyPr>
                <a:normAutofit/>
              </a:bodyPr>
              <a:lstStyle/>
              <a:p>
                <a:r>
                  <a:rPr lang="en-US" sz="2400" dirty="0"/>
                  <a:t>A</a:t>
                </a:r>
                <a:r>
                  <a:rPr lang="en-US" sz="2400" b="0" i="0" u="none" strike="noStrike" baseline="0" dirty="0"/>
                  <a:t>mortized variational inference</a:t>
                </a:r>
                <a:r>
                  <a:rPr lang="en-US" sz="2400" dirty="0"/>
                  <a:t> in used to</a:t>
                </a:r>
                <a:r>
                  <a:rPr lang="en-US" sz="2400" b="0" i="0" u="none" strike="noStrike" baseline="0" dirty="0"/>
                  <a:t> approximate the true posterior by:</a:t>
                </a:r>
              </a:p>
              <a:p>
                <a:pPr marL="0" indent="0">
                  <a:buNone/>
                </a:pPr>
                <a:endParaRPr lang="en-US" sz="2400" dirty="0"/>
              </a:p>
              <a:p>
                <a:pPr marL="0" indent="0">
                  <a:buNone/>
                </a:pPr>
                <a14:m>
                  <m:oMath xmlns:m="http://schemas.openxmlformats.org/officeDocument/2006/math">
                    <m:sSub>
                      <m:sSubPr>
                        <m:ctrlPr>
                          <a:rPr lang="en-US" sz="2400" b="0" i="1" u="none" strike="noStrike" baseline="0" smtClean="0">
                            <a:solidFill>
                              <a:srgbClr val="836967"/>
                            </a:solidFill>
                            <a:latin typeface="Cambria Math" panose="02040503050406030204" pitchFamily="18" charset="0"/>
                          </a:rPr>
                        </m:ctrlPr>
                      </m:sSubPr>
                      <m:e>
                        <m:r>
                          <a:rPr lang="en-US" sz="2400" b="0" i="0" u="none" strike="noStrike" baseline="0" smtClean="0">
                            <a:latin typeface="Cambria Math" panose="02040503050406030204" pitchFamily="18" charset="0"/>
                          </a:rPr>
                          <m:t>𝑞</m:t>
                        </m:r>
                      </m:e>
                      <m:sub>
                        <m:r>
                          <a:rPr lang="en-US" sz="2400" b="0" i="0" u="none" strike="noStrike" baseline="0" smtClean="0">
                            <a:latin typeface="Cambria Math" panose="02040503050406030204" pitchFamily="18" charset="0"/>
                          </a:rPr>
                          <m:t>𝜙</m:t>
                        </m:r>
                      </m:sub>
                    </m:sSub>
                  </m:oMath>
                </a14:m>
                <a:r>
                  <a:rPr lang="en-US" sz="2400" b="0" i="0" u="none" strike="noStrike" baseline="0" dirty="0"/>
                  <a:t> </a:t>
                </a:r>
                <a:r>
                  <a:rPr lang="en-US" sz="2400" dirty="0"/>
                  <a:t>is</a:t>
                </a:r>
                <a:r>
                  <a:rPr lang="en-US" sz="2400" b="0" i="0" u="none" strike="noStrike" baseline="0" dirty="0"/>
                  <a:t> a single layer of neural network parameterized by </a:t>
                </a:r>
                <a14:m>
                  <m:oMath xmlns:m="http://schemas.openxmlformats.org/officeDocument/2006/math">
                    <m:r>
                      <a:rPr lang="en-US" sz="2400" b="0" i="0" u="none" strike="noStrike" baseline="0" dirty="0" smtClean="0">
                        <a:latin typeface="Cambria Math" panose="02040503050406030204" pitchFamily="18" charset="0"/>
                      </a:rPr>
                      <m:t>𝜙</m:t>
                    </m:r>
                  </m:oMath>
                </a14:m>
                <a:r>
                  <a:rPr lang="en-US" sz="2400" b="0" i="0" u="none" strike="noStrike" baseline="0" dirty="0"/>
                  <a:t>, which outputs mean and variance of the Gaussian distribution.</a:t>
                </a:r>
              </a:p>
              <a:p>
                <a:r>
                  <a:rPr lang="en-US" sz="2400" dirty="0"/>
                  <a:t>Adam is used to maximize the evidence lower bound (ELBO) of the log likelihood.  The ELBO is written as:</a:t>
                </a:r>
              </a:p>
              <a:p>
                <a:pPr marL="0" indent="0">
                  <a:buNone/>
                </a:pPr>
                <a:endParaRPr lang="en-US" sz="2400" dirty="0"/>
              </a:p>
              <a:p>
                <a:endParaRPr lang="en-US" sz="2400" dirty="0"/>
              </a:p>
              <a:p>
                <a:r>
                  <a:rPr lang="en-US" sz="2400" dirty="0"/>
                  <a:t>After getting the optimal parameter, the predictive distribution of a new unseen partial sequence on the reference set is formulated by:</a:t>
                </a:r>
              </a:p>
              <a:p>
                <a:pPr marL="0" indent="0">
                  <a:buNone/>
                </a:pPr>
                <a:endParaRPr lang="en-US" sz="2400" dirty="0"/>
              </a:p>
            </p:txBody>
          </p:sp>
        </mc:Choice>
        <mc:Fallback xmlns="">
          <p:sp>
            <p:nvSpPr>
              <p:cNvPr id="3" name="Content Placeholder 2">
                <a:extLst>
                  <a:ext uri="{FF2B5EF4-FFF2-40B4-BE49-F238E27FC236}">
                    <a16:creationId xmlns:a16="http://schemas.microsoft.com/office/drawing/2014/main" id="{DB4D6C06-66EB-4A2C-AA69-BC358E0B02E0}"/>
                  </a:ext>
                </a:extLst>
              </p:cNvPr>
              <p:cNvSpPr>
                <a:spLocks noGrp="1" noRot="1" noChangeAspect="1" noMove="1" noResize="1" noEditPoints="1" noAdjustHandles="1" noChangeArrowheads="1" noChangeShapeType="1" noTextEdit="1"/>
              </p:cNvSpPr>
              <p:nvPr>
                <p:ph idx="1"/>
              </p:nvPr>
            </p:nvSpPr>
            <p:spPr>
              <a:blipFill>
                <a:blip r:embed="rId2"/>
                <a:stretch>
                  <a:fillRect l="-973" t="-2108" r="-91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1DD9FE4D-B2DF-4FBC-8DCC-3AF63810CF87}"/>
              </a:ext>
            </a:extLst>
          </p:cNvPr>
          <p:cNvSpPr>
            <a:spLocks noGrp="1"/>
          </p:cNvSpPr>
          <p:nvPr>
            <p:ph type="dt" sz="half" idx="10"/>
          </p:nvPr>
        </p:nvSpPr>
        <p:spPr/>
        <p:txBody>
          <a:bodyPr/>
          <a:lstStyle/>
          <a:p>
            <a:r>
              <a:rPr lang="en-US"/>
              <a:t>27</a:t>
            </a:r>
            <a:r>
              <a:rPr lang="en-US" baseline="30000"/>
              <a:t>th</a:t>
            </a:r>
            <a:r>
              <a:rPr lang="en-US"/>
              <a:t>  October, 2021</a:t>
            </a:r>
            <a:endParaRPr lang="en-IN" dirty="0"/>
          </a:p>
        </p:txBody>
      </p:sp>
      <p:sp>
        <p:nvSpPr>
          <p:cNvPr id="5" name="Footer Placeholder 4">
            <a:extLst>
              <a:ext uri="{FF2B5EF4-FFF2-40B4-BE49-F238E27FC236}">
                <a16:creationId xmlns:a16="http://schemas.microsoft.com/office/drawing/2014/main" id="{B55050E7-9EA6-4CE8-A715-8E013CDDD51F}"/>
              </a:ext>
            </a:extLst>
          </p:cNvPr>
          <p:cNvSpPr>
            <a:spLocks noGrp="1"/>
          </p:cNvSpPr>
          <p:nvPr>
            <p:ph type="ftr" sz="quarter" idx="11"/>
          </p:nvPr>
        </p:nvSpPr>
        <p:spPr/>
        <p:txBody>
          <a:bodyPr/>
          <a:lstStyle/>
          <a:p>
            <a:r>
              <a:rPr lang="en-US"/>
              <a:t>AlgoEpi Reading Group</a:t>
            </a:r>
            <a:endParaRPr lang="en-IN" dirty="0"/>
          </a:p>
        </p:txBody>
      </p:sp>
      <p:sp>
        <p:nvSpPr>
          <p:cNvPr id="6" name="Slide Number Placeholder 5">
            <a:extLst>
              <a:ext uri="{FF2B5EF4-FFF2-40B4-BE49-F238E27FC236}">
                <a16:creationId xmlns:a16="http://schemas.microsoft.com/office/drawing/2014/main" id="{86A3F95E-88F5-4DD4-AFEE-D6FA383E4B5B}"/>
              </a:ext>
            </a:extLst>
          </p:cNvPr>
          <p:cNvSpPr>
            <a:spLocks noGrp="1"/>
          </p:cNvSpPr>
          <p:nvPr>
            <p:ph type="sldNum" sz="quarter" idx="12"/>
          </p:nvPr>
        </p:nvSpPr>
        <p:spPr/>
        <p:txBody>
          <a:bodyPr/>
          <a:lstStyle/>
          <a:p>
            <a:fld id="{5357D538-4E2E-4BA2-952A-CC160CC90BA2}" type="slidenum">
              <a:rPr lang="en-IN" smtClean="0"/>
              <a:pPr/>
              <a:t>16</a:t>
            </a:fld>
            <a:endParaRPr lang="en-IN"/>
          </a:p>
        </p:txBody>
      </p:sp>
      <p:pic>
        <p:nvPicPr>
          <p:cNvPr id="7" name="Picture 6">
            <a:extLst>
              <a:ext uri="{FF2B5EF4-FFF2-40B4-BE49-F238E27FC236}">
                <a16:creationId xmlns:a16="http://schemas.microsoft.com/office/drawing/2014/main" id="{554E1A94-8362-42D4-B053-66D2FF8FDC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8286" y="2140226"/>
            <a:ext cx="4315427" cy="276264"/>
          </a:xfrm>
          <a:prstGeom prst="rect">
            <a:avLst/>
          </a:prstGeom>
        </p:spPr>
      </p:pic>
      <p:pic>
        <p:nvPicPr>
          <p:cNvPr id="10" name="Picture 9" descr="Text&#10;&#10;Description automatically generated">
            <a:extLst>
              <a:ext uri="{FF2B5EF4-FFF2-40B4-BE49-F238E27FC236}">
                <a16:creationId xmlns:a16="http://schemas.microsoft.com/office/drawing/2014/main" id="{5CE4EF92-B65C-498B-9E0C-DFDC233413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06664" y="5426534"/>
            <a:ext cx="5906324" cy="733527"/>
          </a:xfrm>
          <a:prstGeom prst="rect">
            <a:avLst/>
          </a:prstGeom>
        </p:spPr>
      </p:pic>
      <p:pic>
        <p:nvPicPr>
          <p:cNvPr id="12" name="Picture 11">
            <a:extLst>
              <a:ext uri="{FF2B5EF4-FFF2-40B4-BE49-F238E27FC236}">
                <a16:creationId xmlns:a16="http://schemas.microsoft.com/office/drawing/2014/main" id="{F9F3BDE3-E389-406F-A336-7B6C320BCC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69487" y="3897324"/>
            <a:ext cx="6354062" cy="714475"/>
          </a:xfrm>
          <a:prstGeom prst="rect">
            <a:avLst/>
          </a:prstGeom>
        </p:spPr>
      </p:pic>
    </p:spTree>
    <p:extLst>
      <p:ext uri="{BB962C8B-B14F-4D97-AF65-F5344CB8AC3E}">
        <p14:creationId xmlns:p14="http://schemas.microsoft.com/office/powerpoint/2010/main" val="1627685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46C7-F12A-43A6-BF74-61B7E802D8B8}"/>
              </a:ext>
            </a:extLst>
          </p:cNvPr>
          <p:cNvSpPr>
            <a:spLocks noGrp="1"/>
          </p:cNvSpPr>
          <p:nvPr>
            <p:ph type="title"/>
          </p:nvPr>
        </p:nvSpPr>
        <p:spPr/>
        <p:txBody>
          <a:bodyPr/>
          <a:lstStyle/>
          <a:p>
            <a:r>
              <a:rPr lang="en-US" dirty="0"/>
              <a:t>Experiments</a:t>
            </a:r>
          </a:p>
        </p:txBody>
      </p:sp>
      <p:sp>
        <p:nvSpPr>
          <p:cNvPr id="3" name="Text Placeholder 2">
            <a:extLst>
              <a:ext uri="{FF2B5EF4-FFF2-40B4-BE49-F238E27FC236}">
                <a16:creationId xmlns:a16="http://schemas.microsoft.com/office/drawing/2014/main" id="{AA467058-66FB-4DDE-B62F-33753CB4C245}"/>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39E63475-A770-4871-9FF2-4053BF0FA57A}"/>
              </a:ext>
            </a:extLst>
          </p:cNvPr>
          <p:cNvSpPr>
            <a:spLocks noGrp="1"/>
          </p:cNvSpPr>
          <p:nvPr>
            <p:ph type="dt" sz="half" idx="10"/>
          </p:nvPr>
        </p:nvSpPr>
        <p:spPr/>
        <p:txBody>
          <a:bodyPr/>
          <a:lstStyle/>
          <a:p>
            <a:r>
              <a:rPr lang="en-US" dirty="0"/>
              <a:t>27</a:t>
            </a:r>
            <a:r>
              <a:rPr lang="en-US" baseline="30000" dirty="0"/>
              <a:t>th</a:t>
            </a:r>
            <a:r>
              <a:rPr lang="en-US" dirty="0"/>
              <a:t>  October, 2021</a:t>
            </a:r>
            <a:endParaRPr lang="en-IN" dirty="0"/>
          </a:p>
        </p:txBody>
      </p:sp>
      <p:sp>
        <p:nvSpPr>
          <p:cNvPr id="5" name="Footer Placeholder 4">
            <a:extLst>
              <a:ext uri="{FF2B5EF4-FFF2-40B4-BE49-F238E27FC236}">
                <a16:creationId xmlns:a16="http://schemas.microsoft.com/office/drawing/2014/main" id="{27544308-6716-49DF-8DF2-75CEF30DF3FC}"/>
              </a:ext>
            </a:extLst>
          </p:cNvPr>
          <p:cNvSpPr>
            <a:spLocks noGrp="1"/>
          </p:cNvSpPr>
          <p:nvPr>
            <p:ph type="ftr" sz="quarter" idx="11"/>
          </p:nvPr>
        </p:nvSpPr>
        <p:spPr/>
        <p:txBody>
          <a:bodyPr/>
          <a:lstStyle/>
          <a:p>
            <a:r>
              <a:rPr lang="en-US"/>
              <a:t>AlgoEpi Reading Group</a:t>
            </a:r>
            <a:endParaRPr lang="en-IN" dirty="0"/>
          </a:p>
        </p:txBody>
      </p:sp>
      <p:sp>
        <p:nvSpPr>
          <p:cNvPr id="6" name="Slide Number Placeholder 5">
            <a:extLst>
              <a:ext uri="{FF2B5EF4-FFF2-40B4-BE49-F238E27FC236}">
                <a16:creationId xmlns:a16="http://schemas.microsoft.com/office/drawing/2014/main" id="{9F34D2AA-6565-489D-8626-0616D591365D}"/>
              </a:ext>
            </a:extLst>
          </p:cNvPr>
          <p:cNvSpPr>
            <a:spLocks noGrp="1"/>
          </p:cNvSpPr>
          <p:nvPr>
            <p:ph type="sldNum" sz="quarter" idx="12"/>
          </p:nvPr>
        </p:nvSpPr>
        <p:spPr/>
        <p:txBody>
          <a:bodyPr/>
          <a:lstStyle/>
          <a:p>
            <a:fld id="{5357D538-4E2E-4BA2-952A-CC160CC90BA2}" type="slidenum">
              <a:rPr lang="en-IN" smtClean="0"/>
              <a:pPr/>
              <a:t>17</a:t>
            </a:fld>
            <a:endParaRPr lang="en-IN"/>
          </a:p>
        </p:txBody>
      </p:sp>
    </p:spTree>
    <p:extLst>
      <p:ext uri="{BB962C8B-B14F-4D97-AF65-F5344CB8AC3E}">
        <p14:creationId xmlns:p14="http://schemas.microsoft.com/office/powerpoint/2010/main" val="676548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E3961-9434-43DB-90C8-DED2AA8C1569}"/>
              </a:ext>
            </a:extLst>
          </p:cNvPr>
          <p:cNvSpPr>
            <a:spLocks noGrp="1"/>
          </p:cNvSpPr>
          <p:nvPr>
            <p:ph type="title"/>
          </p:nvPr>
        </p:nvSpPr>
        <p:spPr/>
        <p:txBody>
          <a:bodyPr>
            <a:normAutofit/>
          </a:bodyPr>
          <a:lstStyle/>
          <a:p>
            <a:r>
              <a:rPr lang="en-US" sz="4000" dirty="0"/>
              <a:t>Results</a:t>
            </a:r>
          </a:p>
        </p:txBody>
      </p:sp>
      <p:sp>
        <p:nvSpPr>
          <p:cNvPr id="3" name="Content Placeholder 2">
            <a:extLst>
              <a:ext uri="{FF2B5EF4-FFF2-40B4-BE49-F238E27FC236}">
                <a16:creationId xmlns:a16="http://schemas.microsoft.com/office/drawing/2014/main" id="{B28EB174-842D-4A2A-84DD-BFA9AC13BDCC}"/>
              </a:ext>
            </a:extLst>
          </p:cNvPr>
          <p:cNvSpPr>
            <a:spLocks noGrp="1"/>
          </p:cNvSpPr>
          <p:nvPr>
            <p:ph idx="1"/>
          </p:nvPr>
        </p:nvSpPr>
        <p:spPr/>
        <p:txBody>
          <a:bodyPr>
            <a:normAutofit fontScale="77500" lnSpcReduction="20000"/>
          </a:bodyPr>
          <a:lstStyle/>
          <a:p>
            <a:r>
              <a:rPr lang="en-US" b="1" dirty="0"/>
              <a:t>Prediction Accuracy:</a:t>
            </a:r>
            <a:endParaRPr lang="en-US"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b="1"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dirty="0"/>
              <a:t>EPIFNP significantly outperforms all other baselines for RMSE, MAPE, LS (which measure forecast accuracy). We notice around 13% and 42% improvement over the second-best baseline in RMSE and MAPE respectively. Impressively LS of EPIFNP is 2.5 to 3.5 times less than closest baseline.</a:t>
            </a:r>
          </a:p>
        </p:txBody>
      </p:sp>
      <p:sp>
        <p:nvSpPr>
          <p:cNvPr id="4" name="Date Placeholder 3">
            <a:extLst>
              <a:ext uri="{FF2B5EF4-FFF2-40B4-BE49-F238E27FC236}">
                <a16:creationId xmlns:a16="http://schemas.microsoft.com/office/drawing/2014/main" id="{E95B9C05-2FFB-4EEC-A8E4-350FD311F09D}"/>
              </a:ext>
            </a:extLst>
          </p:cNvPr>
          <p:cNvSpPr>
            <a:spLocks noGrp="1"/>
          </p:cNvSpPr>
          <p:nvPr>
            <p:ph type="dt" sz="half" idx="10"/>
          </p:nvPr>
        </p:nvSpPr>
        <p:spPr/>
        <p:txBody>
          <a:bodyPr/>
          <a:lstStyle/>
          <a:p>
            <a:r>
              <a:rPr lang="en-US"/>
              <a:t>27</a:t>
            </a:r>
            <a:r>
              <a:rPr lang="en-US" baseline="30000"/>
              <a:t>th</a:t>
            </a:r>
            <a:r>
              <a:rPr lang="en-US"/>
              <a:t>  October, 2021</a:t>
            </a:r>
            <a:endParaRPr lang="en-IN" dirty="0"/>
          </a:p>
        </p:txBody>
      </p:sp>
      <p:sp>
        <p:nvSpPr>
          <p:cNvPr id="5" name="Footer Placeholder 4">
            <a:extLst>
              <a:ext uri="{FF2B5EF4-FFF2-40B4-BE49-F238E27FC236}">
                <a16:creationId xmlns:a16="http://schemas.microsoft.com/office/drawing/2014/main" id="{0E7896AD-AD1B-42FA-BD9A-F02826299F6E}"/>
              </a:ext>
            </a:extLst>
          </p:cNvPr>
          <p:cNvSpPr>
            <a:spLocks noGrp="1"/>
          </p:cNvSpPr>
          <p:nvPr>
            <p:ph type="ftr" sz="quarter" idx="11"/>
          </p:nvPr>
        </p:nvSpPr>
        <p:spPr/>
        <p:txBody>
          <a:bodyPr/>
          <a:lstStyle/>
          <a:p>
            <a:r>
              <a:rPr lang="en-US"/>
              <a:t>AlgoEpi Reading Group</a:t>
            </a:r>
            <a:endParaRPr lang="en-IN" dirty="0"/>
          </a:p>
        </p:txBody>
      </p:sp>
      <p:sp>
        <p:nvSpPr>
          <p:cNvPr id="6" name="Slide Number Placeholder 5">
            <a:extLst>
              <a:ext uri="{FF2B5EF4-FFF2-40B4-BE49-F238E27FC236}">
                <a16:creationId xmlns:a16="http://schemas.microsoft.com/office/drawing/2014/main" id="{DEBFA27D-DD6F-49C0-8ECC-F2F9496FA37F}"/>
              </a:ext>
            </a:extLst>
          </p:cNvPr>
          <p:cNvSpPr>
            <a:spLocks noGrp="1"/>
          </p:cNvSpPr>
          <p:nvPr>
            <p:ph type="sldNum" sz="quarter" idx="12"/>
          </p:nvPr>
        </p:nvSpPr>
        <p:spPr/>
        <p:txBody>
          <a:bodyPr/>
          <a:lstStyle/>
          <a:p>
            <a:fld id="{5357D538-4E2E-4BA2-952A-CC160CC90BA2}" type="slidenum">
              <a:rPr lang="en-IN" smtClean="0"/>
              <a:pPr/>
              <a:t>18</a:t>
            </a:fld>
            <a:endParaRPr lang="en-IN"/>
          </a:p>
        </p:txBody>
      </p:sp>
      <p:pic>
        <p:nvPicPr>
          <p:cNvPr id="8" name="Picture 7" descr="A picture containing text, window, crossword puzzle&#10;&#10;Description automatically generated">
            <a:extLst>
              <a:ext uri="{FF2B5EF4-FFF2-40B4-BE49-F238E27FC236}">
                <a16:creationId xmlns:a16="http://schemas.microsoft.com/office/drawing/2014/main" id="{61897ABA-813A-412E-B3EE-F176F47F15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7889" y="2071498"/>
            <a:ext cx="7316221" cy="2715004"/>
          </a:xfrm>
          <a:prstGeom prst="rect">
            <a:avLst/>
          </a:prstGeom>
        </p:spPr>
      </p:pic>
    </p:spTree>
    <p:extLst>
      <p:ext uri="{BB962C8B-B14F-4D97-AF65-F5344CB8AC3E}">
        <p14:creationId xmlns:p14="http://schemas.microsoft.com/office/powerpoint/2010/main" val="3855507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EB208-FFE9-4CB4-9ED9-38C1C3ED3CF9}"/>
              </a:ext>
            </a:extLst>
          </p:cNvPr>
          <p:cNvSpPr>
            <a:spLocks noGrp="1"/>
          </p:cNvSpPr>
          <p:nvPr>
            <p:ph type="dt" sz="half" idx="10"/>
          </p:nvPr>
        </p:nvSpPr>
        <p:spPr/>
        <p:txBody>
          <a:bodyPr/>
          <a:lstStyle/>
          <a:p>
            <a:r>
              <a:rPr lang="en-US"/>
              <a:t>27</a:t>
            </a:r>
            <a:r>
              <a:rPr lang="en-US" baseline="30000"/>
              <a:t>th</a:t>
            </a:r>
            <a:r>
              <a:rPr lang="en-US"/>
              <a:t>  October, 2021</a:t>
            </a:r>
            <a:endParaRPr lang="en-IN" dirty="0"/>
          </a:p>
        </p:txBody>
      </p:sp>
      <p:sp>
        <p:nvSpPr>
          <p:cNvPr id="3" name="Footer Placeholder 2">
            <a:extLst>
              <a:ext uri="{FF2B5EF4-FFF2-40B4-BE49-F238E27FC236}">
                <a16:creationId xmlns:a16="http://schemas.microsoft.com/office/drawing/2014/main" id="{AA58E62E-3338-4618-84DF-F7FC640452FD}"/>
              </a:ext>
            </a:extLst>
          </p:cNvPr>
          <p:cNvSpPr>
            <a:spLocks noGrp="1"/>
          </p:cNvSpPr>
          <p:nvPr>
            <p:ph type="ftr" sz="quarter" idx="11"/>
          </p:nvPr>
        </p:nvSpPr>
        <p:spPr/>
        <p:txBody>
          <a:bodyPr/>
          <a:lstStyle/>
          <a:p>
            <a:r>
              <a:rPr lang="en-US"/>
              <a:t>AlgoEpi Reading Group</a:t>
            </a:r>
            <a:endParaRPr lang="en-IN" dirty="0"/>
          </a:p>
        </p:txBody>
      </p:sp>
      <p:sp>
        <p:nvSpPr>
          <p:cNvPr id="4" name="Slide Number Placeholder 3">
            <a:extLst>
              <a:ext uri="{FF2B5EF4-FFF2-40B4-BE49-F238E27FC236}">
                <a16:creationId xmlns:a16="http://schemas.microsoft.com/office/drawing/2014/main" id="{44721A84-128B-4687-B363-4809D6FF0D83}"/>
              </a:ext>
            </a:extLst>
          </p:cNvPr>
          <p:cNvSpPr>
            <a:spLocks noGrp="1"/>
          </p:cNvSpPr>
          <p:nvPr>
            <p:ph type="sldNum" sz="quarter" idx="12"/>
          </p:nvPr>
        </p:nvSpPr>
        <p:spPr/>
        <p:txBody>
          <a:bodyPr/>
          <a:lstStyle/>
          <a:p>
            <a:fld id="{5357D538-4E2E-4BA2-952A-CC160CC90BA2}" type="slidenum">
              <a:rPr lang="en-IN" smtClean="0"/>
              <a:pPr/>
              <a:t>19</a:t>
            </a:fld>
            <a:endParaRPr lang="en-IN"/>
          </a:p>
        </p:txBody>
      </p:sp>
      <p:pic>
        <p:nvPicPr>
          <p:cNvPr id="6" name="Picture 5" descr="Chart&#10;&#10;Description automatically generated with medium confidence">
            <a:extLst>
              <a:ext uri="{FF2B5EF4-FFF2-40B4-BE49-F238E27FC236}">
                <a16:creationId xmlns:a16="http://schemas.microsoft.com/office/drawing/2014/main" id="{6B11AE61-5B02-4DA7-B4FD-60EB674BC3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92854"/>
            <a:ext cx="3791479" cy="2229161"/>
          </a:xfrm>
          <a:prstGeom prst="rect">
            <a:avLst/>
          </a:prstGeom>
        </p:spPr>
      </p:pic>
      <p:sp>
        <p:nvSpPr>
          <p:cNvPr id="7" name="TextBox 6">
            <a:extLst>
              <a:ext uri="{FF2B5EF4-FFF2-40B4-BE49-F238E27FC236}">
                <a16:creationId xmlns:a16="http://schemas.microsoft.com/office/drawing/2014/main" id="{A75CCF2D-9ED3-4355-8FE2-D7AF3E89CF87}"/>
              </a:ext>
            </a:extLst>
          </p:cNvPr>
          <p:cNvSpPr txBox="1"/>
          <p:nvPr/>
        </p:nvSpPr>
        <p:spPr>
          <a:xfrm>
            <a:off x="675861" y="2955235"/>
            <a:ext cx="3791479" cy="2031325"/>
          </a:xfrm>
          <a:prstGeom prst="rect">
            <a:avLst/>
          </a:prstGeom>
          <a:noFill/>
        </p:spPr>
        <p:txBody>
          <a:bodyPr wrap="square" rtlCol="0">
            <a:spAutoFit/>
          </a:bodyPr>
          <a:lstStyle/>
          <a:p>
            <a:r>
              <a:rPr lang="en-US" dirty="0">
                <a:latin typeface="Bell MT" panose="02020503060305020303" pitchFamily="18" charset="0"/>
              </a:rPr>
              <a:t>We measure how well calibrated EPIFNP’s uncertainty bounds (Figure</a:t>
            </a:r>
          </a:p>
          <a:p>
            <a:r>
              <a:rPr lang="en-US" dirty="0">
                <a:latin typeface="Bell MT" panose="02020503060305020303" pitchFamily="18" charset="0"/>
              </a:rPr>
              <a:t>4) are via CS. Calibration Plots (CPs) (Figure 5) show EPIFNP is much closer to the diagonal line (ideal calibration) compared to even the most competitive baselines.</a:t>
            </a:r>
          </a:p>
        </p:txBody>
      </p:sp>
      <p:pic>
        <p:nvPicPr>
          <p:cNvPr id="9" name="Picture 8" descr="Chart&#10;&#10;Description automatically generated">
            <a:extLst>
              <a:ext uri="{FF2B5EF4-FFF2-40B4-BE49-F238E27FC236}">
                <a16:creationId xmlns:a16="http://schemas.microsoft.com/office/drawing/2014/main" id="{BD61FF77-861B-42E7-B635-A07E42451A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7785" y="497644"/>
            <a:ext cx="3696216" cy="2124371"/>
          </a:xfrm>
          <a:prstGeom prst="rect">
            <a:avLst/>
          </a:prstGeom>
        </p:spPr>
      </p:pic>
      <p:pic>
        <p:nvPicPr>
          <p:cNvPr id="15" name="Picture 14" descr="Diagram&#10;&#10;Description automatically generated">
            <a:extLst>
              <a:ext uri="{FF2B5EF4-FFF2-40B4-BE49-F238E27FC236}">
                <a16:creationId xmlns:a16="http://schemas.microsoft.com/office/drawing/2014/main" id="{165DF930-9CFF-461F-8230-561F001EBB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67340" y="2677171"/>
            <a:ext cx="4039164" cy="2629267"/>
          </a:xfrm>
          <a:prstGeom prst="rect">
            <a:avLst/>
          </a:prstGeom>
        </p:spPr>
      </p:pic>
      <p:pic>
        <p:nvPicPr>
          <p:cNvPr id="17" name="Picture 16" descr="Chart&#10;&#10;Description automatically generated with medium confidence">
            <a:extLst>
              <a:ext uri="{FF2B5EF4-FFF2-40B4-BE49-F238E27FC236}">
                <a16:creationId xmlns:a16="http://schemas.microsoft.com/office/drawing/2014/main" id="{7FDDF653-74E5-42D3-B209-01248690EE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88640" y="2542056"/>
            <a:ext cx="3296110" cy="2086266"/>
          </a:xfrm>
          <a:prstGeom prst="rect">
            <a:avLst/>
          </a:prstGeom>
        </p:spPr>
      </p:pic>
    </p:spTree>
    <p:extLst>
      <p:ext uri="{BB962C8B-B14F-4D97-AF65-F5344CB8AC3E}">
        <p14:creationId xmlns:p14="http://schemas.microsoft.com/office/powerpoint/2010/main" val="29157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C2434-D54D-4BC9-9D71-A78645ED638F}"/>
              </a:ext>
            </a:extLst>
          </p:cNvPr>
          <p:cNvSpPr>
            <a:spLocks noGrp="1"/>
          </p:cNvSpPr>
          <p:nvPr>
            <p:ph type="title"/>
          </p:nvPr>
        </p:nvSpPr>
        <p:spPr/>
        <p:txBody>
          <a:bodyPr>
            <a:normAutofit/>
          </a:bodyPr>
          <a:lstStyle/>
          <a:p>
            <a:r>
              <a:rPr lang="en-US" sz="4000" dirty="0"/>
              <a:t>Contents</a:t>
            </a:r>
          </a:p>
        </p:txBody>
      </p:sp>
      <p:sp>
        <p:nvSpPr>
          <p:cNvPr id="3" name="Content Placeholder 2">
            <a:extLst>
              <a:ext uri="{FF2B5EF4-FFF2-40B4-BE49-F238E27FC236}">
                <a16:creationId xmlns:a16="http://schemas.microsoft.com/office/drawing/2014/main" id="{AB2271A0-CC23-4DBA-BAB6-A8683FA45592}"/>
              </a:ext>
            </a:extLst>
          </p:cNvPr>
          <p:cNvSpPr>
            <a:spLocks noGrp="1"/>
          </p:cNvSpPr>
          <p:nvPr>
            <p:ph idx="1"/>
          </p:nvPr>
        </p:nvSpPr>
        <p:spPr/>
        <p:txBody>
          <a:bodyPr>
            <a:normAutofit/>
          </a:bodyPr>
          <a:lstStyle/>
          <a:p>
            <a:r>
              <a:rPr lang="en-US" sz="2400" dirty="0"/>
              <a:t>Background</a:t>
            </a:r>
          </a:p>
          <a:p>
            <a:pPr lvl="1"/>
            <a:r>
              <a:rPr lang="en-US" sz="2000" dirty="0"/>
              <a:t>Motivation</a:t>
            </a:r>
          </a:p>
          <a:p>
            <a:pPr lvl="1"/>
            <a:r>
              <a:rPr lang="en-US" sz="2000" dirty="0"/>
              <a:t>Contributions</a:t>
            </a:r>
          </a:p>
          <a:p>
            <a:r>
              <a:rPr lang="en-US" sz="2400" dirty="0"/>
              <a:t>Problem</a:t>
            </a:r>
          </a:p>
          <a:p>
            <a:r>
              <a:rPr lang="en-US" sz="2400" dirty="0"/>
              <a:t>Method</a:t>
            </a:r>
          </a:p>
          <a:p>
            <a:pPr lvl="1"/>
            <a:r>
              <a:rPr lang="en-US" sz="2000" dirty="0"/>
              <a:t>Overview</a:t>
            </a:r>
          </a:p>
          <a:p>
            <a:pPr lvl="1"/>
            <a:r>
              <a:rPr lang="en-US" sz="2000" dirty="0"/>
              <a:t>Probabilistic Neural Sequence Encoder</a:t>
            </a:r>
          </a:p>
          <a:p>
            <a:pPr lvl="1"/>
            <a:r>
              <a:rPr lang="en-US" sz="2000" dirty="0"/>
              <a:t>Stochastic Data Correlation Graph</a:t>
            </a:r>
          </a:p>
          <a:p>
            <a:pPr lvl="1"/>
            <a:r>
              <a:rPr lang="en-US" sz="2000" dirty="0"/>
              <a:t>Parameterizing Predictive Distribution</a:t>
            </a:r>
          </a:p>
          <a:p>
            <a:pPr lvl="1"/>
            <a:r>
              <a:rPr lang="en-US" sz="2000" dirty="0"/>
              <a:t>Learning the Distribution</a:t>
            </a:r>
          </a:p>
          <a:p>
            <a:r>
              <a:rPr lang="en-US" sz="2400" dirty="0"/>
              <a:t>Experiments</a:t>
            </a:r>
          </a:p>
          <a:p>
            <a:r>
              <a:rPr lang="en-US" sz="2400" dirty="0"/>
              <a:t>Discussions/ Takeaways/ Future Work</a:t>
            </a:r>
          </a:p>
        </p:txBody>
      </p:sp>
      <p:sp>
        <p:nvSpPr>
          <p:cNvPr id="4" name="Date Placeholder 3">
            <a:extLst>
              <a:ext uri="{FF2B5EF4-FFF2-40B4-BE49-F238E27FC236}">
                <a16:creationId xmlns:a16="http://schemas.microsoft.com/office/drawing/2014/main" id="{C675C622-D495-4997-B9BB-E8BA59D3A0F4}"/>
              </a:ext>
            </a:extLst>
          </p:cNvPr>
          <p:cNvSpPr>
            <a:spLocks noGrp="1"/>
          </p:cNvSpPr>
          <p:nvPr>
            <p:ph type="dt" sz="half" idx="10"/>
          </p:nvPr>
        </p:nvSpPr>
        <p:spPr/>
        <p:txBody>
          <a:bodyPr/>
          <a:lstStyle/>
          <a:p>
            <a:r>
              <a:rPr lang="en-US"/>
              <a:t>27</a:t>
            </a:r>
            <a:r>
              <a:rPr lang="en-US" baseline="30000"/>
              <a:t>th</a:t>
            </a:r>
            <a:r>
              <a:rPr lang="en-US"/>
              <a:t>  October, 2021</a:t>
            </a:r>
            <a:endParaRPr lang="en-IN" dirty="0"/>
          </a:p>
        </p:txBody>
      </p:sp>
      <p:sp>
        <p:nvSpPr>
          <p:cNvPr id="5" name="Footer Placeholder 4">
            <a:extLst>
              <a:ext uri="{FF2B5EF4-FFF2-40B4-BE49-F238E27FC236}">
                <a16:creationId xmlns:a16="http://schemas.microsoft.com/office/drawing/2014/main" id="{A1C5F6B8-D7C3-4D7A-8838-EC5ECA6CAA00}"/>
              </a:ext>
            </a:extLst>
          </p:cNvPr>
          <p:cNvSpPr>
            <a:spLocks noGrp="1"/>
          </p:cNvSpPr>
          <p:nvPr>
            <p:ph type="ftr" sz="quarter" idx="11"/>
          </p:nvPr>
        </p:nvSpPr>
        <p:spPr/>
        <p:txBody>
          <a:bodyPr/>
          <a:lstStyle/>
          <a:p>
            <a:r>
              <a:rPr lang="en-US" dirty="0" err="1"/>
              <a:t>AlgoEpi</a:t>
            </a:r>
            <a:r>
              <a:rPr lang="en-US" dirty="0"/>
              <a:t> Reading Group</a:t>
            </a:r>
            <a:endParaRPr lang="en-IN" dirty="0"/>
          </a:p>
        </p:txBody>
      </p:sp>
      <p:sp>
        <p:nvSpPr>
          <p:cNvPr id="6" name="Slide Number Placeholder 5">
            <a:extLst>
              <a:ext uri="{FF2B5EF4-FFF2-40B4-BE49-F238E27FC236}">
                <a16:creationId xmlns:a16="http://schemas.microsoft.com/office/drawing/2014/main" id="{EEB4237E-411B-4F58-93B1-B2454B101D0E}"/>
              </a:ext>
            </a:extLst>
          </p:cNvPr>
          <p:cNvSpPr>
            <a:spLocks noGrp="1"/>
          </p:cNvSpPr>
          <p:nvPr>
            <p:ph type="sldNum" sz="quarter" idx="12"/>
          </p:nvPr>
        </p:nvSpPr>
        <p:spPr/>
        <p:txBody>
          <a:bodyPr/>
          <a:lstStyle/>
          <a:p>
            <a:fld id="{5357D538-4E2E-4BA2-952A-CC160CC90BA2}" type="slidenum">
              <a:rPr lang="en-IN" smtClean="0"/>
              <a:pPr/>
              <a:t>2</a:t>
            </a:fld>
            <a:endParaRPr lang="en-IN"/>
          </a:p>
        </p:txBody>
      </p:sp>
    </p:spTree>
    <p:extLst>
      <p:ext uri="{BB962C8B-B14F-4D97-AF65-F5344CB8AC3E}">
        <p14:creationId xmlns:p14="http://schemas.microsoft.com/office/powerpoint/2010/main" val="4831143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3167F-86B7-4E99-9198-FC24F5B1BE40}"/>
              </a:ext>
            </a:extLst>
          </p:cNvPr>
          <p:cNvSpPr>
            <a:spLocks noGrp="1"/>
          </p:cNvSpPr>
          <p:nvPr>
            <p:ph type="title"/>
          </p:nvPr>
        </p:nvSpPr>
        <p:spPr/>
        <p:txBody>
          <a:bodyPr/>
          <a:lstStyle/>
          <a:p>
            <a:r>
              <a:rPr lang="en-US" sz="6000" dirty="0"/>
              <a:t>Discussions/ Takeaways/ Future Work</a:t>
            </a:r>
            <a:endParaRPr lang="en-US" dirty="0"/>
          </a:p>
        </p:txBody>
      </p:sp>
      <p:sp>
        <p:nvSpPr>
          <p:cNvPr id="3" name="Text Placeholder 2">
            <a:extLst>
              <a:ext uri="{FF2B5EF4-FFF2-40B4-BE49-F238E27FC236}">
                <a16:creationId xmlns:a16="http://schemas.microsoft.com/office/drawing/2014/main" id="{60FD7E89-C85D-474B-ACE9-A952EAEAFAAA}"/>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C9CDB1BB-98C1-4B4B-B616-B37727919B5C}"/>
              </a:ext>
            </a:extLst>
          </p:cNvPr>
          <p:cNvSpPr>
            <a:spLocks noGrp="1"/>
          </p:cNvSpPr>
          <p:nvPr>
            <p:ph type="dt" sz="half" idx="10"/>
          </p:nvPr>
        </p:nvSpPr>
        <p:spPr/>
        <p:txBody>
          <a:bodyPr/>
          <a:lstStyle/>
          <a:p>
            <a:r>
              <a:rPr lang="en-US" dirty="0"/>
              <a:t>27</a:t>
            </a:r>
            <a:r>
              <a:rPr lang="en-US" baseline="30000" dirty="0"/>
              <a:t>th</a:t>
            </a:r>
            <a:r>
              <a:rPr lang="en-US" dirty="0"/>
              <a:t>  October, 2021</a:t>
            </a:r>
            <a:endParaRPr lang="en-IN" dirty="0"/>
          </a:p>
        </p:txBody>
      </p:sp>
      <p:sp>
        <p:nvSpPr>
          <p:cNvPr id="5" name="Footer Placeholder 4">
            <a:extLst>
              <a:ext uri="{FF2B5EF4-FFF2-40B4-BE49-F238E27FC236}">
                <a16:creationId xmlns:a16="http://schemas.microsoft.com/office/drawing/2014/main" id="{5A061A57-10CF-4823-9C9F-8B41D856B657}"/>
              </a:ext>
            </a:extLst>
          </p:cNvPr>
          <p:cNvSpPr>
            <a:spLocks noGrp="1"/>
          </p:cNvSpPr>
          <p:nvPr>
            <p:ph type="ftr" sz="quarter" idx="11"/>
          </p:nvPr>
        </p:nvSpPr>
        <p:spPr/>
        <p:txBody>
          <a:bodyPr/>
          <a:lstStyle/>
          <a:p>
            <a:r>
              <a:rPr lang="en-US"/>
              <a:t>AlgoEpi Reading Group</a:t>
            </a:r>
            <a:endParaRPr lang="en-IN" dirty="0"/>
          </a:p>
        </p:txBody>
      </p:sp>
      <p:sp>
        <p:nvSpPr>
          <p:cNvPr id="6" name="Slide Number Placeholder 5">
            <a:extLst>
              <a:ext uri="{FF2B5EF4-FFF2-40B4-BE49-F238E27FC236}">
                <a16:creationId xmlns:a16="http://schemas.microsoft.com/office/drawing/2014/main" id="{367F3AAE-4C47-4D7E-ABBE-F2413292235A}"/>
              </a:ext>
            </a:extLst>
          </p:cNvPr>
          <p:cNvSpPr>
            <a:spLocks noGrp="1"/>
          </p:cNvSpPr>
          <p:nvPr>
            <p:ph type="sldNum" sz="quarter" idx="12"/>
          </p:nvPr>
        </p:nvSpPr>
        <p:spPr/>
        <p:txBody>
          <a:bodyPr/>
          <a:lstStyle/>
          <a:p>
            <a:fld id="{5357D538-4E2E-4BA2-952A-CC160CC90BA2}" type="slidenum">
              <a:rPr lang="en-IN" smtClean="0"/>
              <a:pPr/>
              <a:t>20</a:t>
            </a:fld>
            <a:endParaRPr lang="en-IN"/>
          </a:p>
        </p:txBody>
      </p:sp>
    </p:spTree>
    <p:extLst>
      <p:ext uri="{BB962C8B-B14F-4D97-AF65-F5344CB8AC3E}">
        <p14:creationId xmlns:p14="http://schemas.microsoft.com/office/powerpoint/2010/main" val="1722915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B4E05-7790-4685-9C20-6A7412E2D952}"/>
              </a:ext>
            </a:extLst>
          </p:cNvPr>
          <p:cNvSpPr>
            <a:spLocks noGrp="1"/>
          </p:cNvSpPr>
          <p:nvPr>
            <p:ph type="title"/>
          </p:nvPr>
        </p:nvSpPr>
        <p:spPr/>
        <p:txBody>
          <a:bodyPr>
            <a:normAutofit/>
          </a:bodyPr>
          <a:lstStyle/>
          <a:p>
            <a:r>
              <a:rPr lang="en-US" sz="4000" dirty="0"/>
              <a:t>Conclusion</a:t>
            </a:r>
          </a:p>
        </p:txBody>
      </p:sp>
      <p:sp>
        <p:nvSpPr>
          <p:cNvPr id="3" name="Content Placeholder 2">
            <a:extLst>
              <a:ext uri="{FF2B5EF4-FFF2-40B4-BE49-F238E27FC236}">
                <a16:creationId xmlns:a16="http://schemas.microsoft.com/office/drawing/2014/main" id="{4BCB5500-E526-4668-9C14-1525580CBD7F}"/>
              </a:ext>
            </a:extLst>
          </p:cNvPr>
          <p:cNvSpPr>
            <a:spLocks noGrp="1"/>
          </p:cNvSpPr>
          <p:nvPr>
            <p:ph idx="1"/>
          </p:nvPr>
        </p:nvSpPr>
        <p:spPr/>
        <p:txBody>
          <a:bodyPr>
            <a:normAutofit lnSpcReduction="10000"/>
          </a:bodyPr>
          <a:lstStyle/>
          <a:p>
            <a:pPr algn="l"/>
            <a:r>
              <a:rPr lang="en-US" sz="2400" b="0" i="0" u="none" strike="noStrike" baseline="0" dirty="0"/>
              <a:t>EPIFNP was the only model capable of reliably handling unprecedented scenarios e.g., H1N1 and COVID19 seasons.</a:t>
            </a:r>
          </a:p>
          <a:p>
            <a:pPr algn="l"/>
            <a:r>
              <a:rPr lang="en-US" sz="2400" dirty="0"/>
              <a:t>EPIFNP automatically retrieves the most relevant historical sequences matching its current week’s predictions.</a:t>
            </a:r>
          </a:p>
          <a:p>
            <a:pPr algn="l"/>
            <a:r>
              <a:rPr lang="en-US" sz="2400" dirty="0"/>
              <a:t>EPIFNP can be affected by any systematic biases in data collection (for example, some regions might have poorer surveillance and reporting capabilities).</a:t>
            </a:r>
          </a:p>
          <a:p>
            <a:pPr algn="l"/>
            <a:r>
              <a:rPr lang="en-US" sz="2400" dirty="0"/>
              <a:t>In future works, EPIFNP can be extended to handle other diseases and the core technique can be adapted for other general sequence modeling.</a:t>
            </a:r>
          </a:p>
          <a:p>
            <a:pPr algn="l"/>
            <a:r>
              <a:rPr lang="en-US" sz="2400" dirty="0"/>
              <a:t>Future variants of EPIFNP can also use heterogeneous data from multiple sources.</a:t>
            </a:r>
          </a:p>
          <a:p>
            <a:pPr algn="l"/>
            <a:r>
              <a:rPr lang="en-US" sz="2400" dirty="0"/>
              <a:t>Explore incorporating domain knowledge of prior dependencies between different sources/features.</a:t>
            </a:r>
          </a:p>
          <a:p>
            <a:pPr algn="l"/>
            <a:endParaRPr lang="en-US" sz="2400" dirty="0"/>
          </a:p>
        </p:txBody>
      </p:sp>
      <p:sp>
        <p:nvSpPr>
          <p:cNvPr id="4" name="Date Placeholder 3">
            <a:extLst>
              <a:ext uri="{FF2B5EF4-FFF2-40B4-BE49-F238E27FC236}">
                <a16:creationId xmlns:a16="http://schemas.microsoft.com/office/drawing/2014/main" id="{09951929-2205-4D5B-A6E1-C545E22A9D81}"/>
              </a:ext>
            </a:extLst>
          </p:cNvPr>
          <p:cNvSpPr>
            <a:spLocks noGrp="1"/>
          </p:cNvSpPr>
          <p:nvPr>
            <p:ph type="dt" sz="half" idx="10"/>
          </p:nvPr>
        </p:nvSpPr>
        <p:spPr/>
        <p:txBody>
          <a:bodyPr/>
          <a:lstStyle/>
          <a:p>
            <a:r>
              <a:rPr lang="en-US"/>
              <a:t>27</a:t>
            </a:r>
            <a:r>
              <a:rPr lang="en-US" baseline="30000"/>
              <a:t>th</a:t>
            </a:r>
            <a:r>
              <a:rPr lang="en-US"/>
              <a:t>  October, 2021</a:t>
            </a:r>
            <a:endParaRPr lang="en-IN" dirty="0"/>
          </a:p>
        </p:txBody>
      </p:sp>
      <p:sp>
        <p:nvSpPr>
          <p:cNvPr id="5" name="Footer Placeholder 4">
            <a:extLst>
              <a:ext uri="{FF2B5EF4-FFF2-40B4-BE49-F238E27FC236}">
                <a16:creationId xmlns:a16="http://schemas.microsoft.com/office/drawing/2014/main" id="{488F81CE-2362-4425-B195-73908D0D06A8}"/>
              </a:ext>
            </a:extLst>
          </p:cNvPr>
          <p:cNvSpPr>
            <a:spLocks noGrp="1"/>
          </p:cNvSpPr>
          <p:nvPr>
            <p:ph type="ftr" sz="quarter" idx="11"/>
          </p:nvPr>
        </p:nvSpPr>
        <p:spPr/>
        <p:txBody>
          <a:bodyPr/>
          <a:lstStyle/>
          <a:p>
            <a:r>
              <a:rPr lang="en-US"/>
              <a:t>AlgoEpi Reading Group</a:t>
            </a:r>
            <a:endParaRPr lang="en-IN" dirty="0"/>
          </a:p>
        </p:txBody>
      </p:sp>
      <p:sp>
        <p:nvSpPr>
          <p:cNvPr id="6" name="Slide Number Placeholder 5">
            <a:extLst>
              <a:ext uri="{FF2B5EF4-FFF2-40B4-BE49-F238E27FC236}">
                <a16:creationId xmlns:a16="http://schemas.microsoft.com/office/drawing/2014/main" id="{528D4918-27A2-4359-A2C3-DAB65E10D230}"/>
              </a:ext>
            </a:extLst>
          </p:cNvPr>
          <p:cNvSpPr>
            <a:spLocks noGrp="1"/>
          </p:cNvSpPr>
          <p:nvPr>
            <p:ph type="sldNum" sz="quarter" idx="12"/>
          </p:nvPr>
        </p:nvSpPr>
        <p:spPr/>
        <p:txBody>
          <a:bodyPr/>
          <a:lstStyle/>
          <a:p>
            <a:fld id="{5357D538-4E2E-4BA2-952A-CC160CC90BA2}" type="slidenum">
              <a:rPr lang="en-IN" smtClean="0"/>
              <a:pPr/>
              <a:t>21</a:t>
            </a:fld>
            <a:endParaRPr lang="en-IN"/>
          </a:p>
        </p:txBody>
      </p:sp>
    </p:spTree>
    <p:extLst>
      <p:ext uri="{BB962C8B-B14F-4D97-AF65-F5344CB8AC3E}">
        <p14:creationId xmlns:p14="http://schemas.microsoft.com/office/powerpoint/2010/main" val="28823066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0EB9-F6CE-450C-A085-72577C72BD46}"/>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D5125B17-0868-4110-A001-F9B8D299C48E}"/>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FC54C47C-35AA-472D-A1A8-EBE6657A7D82}"/>
              </a:ext>
            </a:extLst>
          </p:cNvPr>
          <p:cNvSpPr>
            <a:spLocks noGrp="1"/>
          </p:cNvSpPr>
          <p:nvPr>
            <p:ph type="dt" sz="half" idx="10"/>
          </p:nvPr>
        </p:nvSpPr>
        <p:spPr/>
        <p:txBody>
          <a:bodyPr/>
          <a:lstStyle/>
          <a:p>
            <a:r>
              <a:rPr lang="en-US" dirty="0"/>
              <a:t>27</a:t>
            </a:r>
            <a:r>
              <a:rPr lang="en-US" baseline="30000" dirty="0"/>
              <a:t>th</a:t>
            </a:r>
            <a:r>
              <a:rPr lang="en-US" dirty="0"/>
              <a:t>  October, 2021</a:t>
            </a:r>
            <a:endParaRPr lang="en-IN" dirty="0"/>
          </a:p>
        </p:txBody>
      </p:sp>
      <p:sp>
        <p:nvSpPr>
          <p:cNvPr id="5" name="Footer Placeholder 4">
            <a:extLst>
              <a:ext uri="{FF2B5EF4-FFF2-40B4-BE49-F238E27FC236}">
                <a16:creationId xmlns:a16="http://schemas.microsoft.com/office/drawing/2014/main" id="{D060FC09-70D2-4536-9423-FC828A888266}"/>
              </a:ext>
            </a:extLst>
          </p:cNvPr>
          <p:cNvSpPr>
            <a:spLocks noGrp="1"/>
          </p:cNvSpPr>
          <p:nvPr>
            <p:ph type="ftr" sz="quarter" idx="11"/>
          </p:nvPr>
        </p:nvSpPr>
        <p:spPr/>
        <p:txBody>
          <a:bodyPr/>
          <a:lstStyle/>
          <a:p>
            <a:r>
              <a:rPr lang="en-US"/>
              <a:t>AlgoEpi Reading Group</a:t>
            </a:r>
            <a:endParaRPr lang="en-IN" dirty="0"/>
          </a:p>
        </p:txBody>
      </p:sp>
      <p:sp>
        <p:nvSpPr>
          <p:cNvPr id="6" name="Slide Number Placeholder 5">
            <a:extLst>
              <a:ext uri="{FF2B5EF4-FFF2-40B4-BE49-F238E27FC236}">
                <a16:creationId xmlns:a16="http://schemas.microsoft.com/office/drawing/2014/main" id="{22E372E8-64FA-431A-AF10-446C3F2A15F6}"/>
              </a:ext>
            </a:extLst>
          </p:cNvPr>
          <p:cNvSpPr>
            <a:spLocks noGrp="1"/>
          </p:cNvSpPr>
          <p:nvPr>
            <p:ph type="sldNum" sz="quarter" idx="12"/>
          </p:nvPr>
        </p:nvSpPr>
        <p:spPr/>
        <p:txBody>
          <a:bodyPr/>
          <a:lstStyle/>
          <a:p>
            <a:fld id="{5357D538-4E2E-4BA2-952A-CC160CC90BA2}" type="slidenum">
              <a:rPr lang="en-IN" smtClean="0"/>
              <a:pPr/>
              <a:t>22</a:t>
            </a:fld>
            <a:endParaRPr lang="en-IN"/>
          </a:p>
        </p:txBody>
      </p:sp>
    </p:spTree>
    <p:extLst>
      <p:ext uri="{BB962C8B-B14F-4D97-AF65-F5344CB8AC3E}">
        <p14:creationId xmlns:p14="http://schemas.microsoft.com/office/powerpoint/2010/main" val="1397476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21A08-2ACC-4B69-9075-E0E0DFC8EA45}"/>
              </a:ext>
            </a:extLst>
          </p:cNvPr>
          <p:cNvSpPr>
            <a:spLocks noGrp="1"/>
          </p:cNvSpPr>
          <p:nvPr>
            <p:ph type="title"/>
          </p:nvPr>
        </p:nvSpPr>
        <p:spPr/>
        <p:txBody>
          <a:bodyPr/>
          <a:lstStyle/>
          <a:p>
            <a:r>
              <a:rPr lang="en-US" dirty="0"/>
              <a:t>Background</a:t>
            </a:r>
          </a:p>
        </p:txBody>
      </p:sp>
      <p:sp>
        <p:nvSpPr>
          <p:cNvPr id="3" name="Text Placeholder 2">
            <a:extLst>
              <a:ext uri="{FF2B5EF4-FFF2-40B4-BE49-F238E27FC236}">
                <a16:creationId xmlns:a16="http://schemas.microsoft.com/office/drawing/2014/main" id="{E67558C7-5123-4E70-862B-11FCC710E192}"/>
              </a:ext>
            </a:extLst>
          </p:cNvPr>
          <p:cNvSpPr>
            <a:spLocks noGrp="1"/>
          </p:cNvSpPr>
          <p:nvPr>
            <p:ph type="body" idx="1"/>
          </p:nvPr>
        </p:nvSpPr>
        <p:spPr/>
        <p:txBody>
          <a:bodyPr/>
          <a:lstStyle/>
          <a:p>
            <a:endParaRPr lang="en-US" dirty="0"/>
          </a:p>
        </p:txBody>
      </p:sp>
      <p:sp>
        <p:nvSpPr>
          <p:cNvPr id="4" name="Date Placeholder 3">
            <a:extLst>
              <a:ext uri="{FF2B5EF4-FFF2-40B4-BE49-F238E27FC236}">
                <a16:creationId xmlns:a16="http://schemas.microsoft.com/office/drawing/2014/main" id="{137D42E0-744F-4D17-AF19-D8B0026B822B}"/>
              </a:ext>
            </a:extLst>
          </p:cNvPr>
          <p:cNvSpPr>
            <a:spLocks noGrp="1"/>
          </p:cNvSpPr>
          <p:nvPr>
            <p:ph type="dt" sz="half" idx="10"/>
          </p:nvPr>
        </p:nvSpPr>
        <p:spPr/>
        <p:txBody>
          <a:bodyPr/>
          <a:lstStyle/>
          <a:p>
            <a:r>
              <a:rPr lang="en-US" dirty="0"/>
              <a:t>27</a:t>
            </a:r>
            <a:r>
              <a:rPr lang="en-US" baseline="30000" dirty="0"/>
              <a:t>th</a:t>
            </a:r>
            <a:r>
              <a:rPr lang="en-US" dirty="0"/>
              <a:t>  October, 2021</a:t>
            </a:r>
            <a:endParaRPr lang="en-IN" dirty="0"/>
          </a:p>
        </p:txBody>
      </p:sp>
      <p:sp>
        <p:nvSpPr>
          <p:cNvPr id="5" name="Footer Placeholder 4">
            <a:extLst>
              <a:ext uri="{FF2B5EF4-FFF2-40B4-BE49-F238E27FC236}">
                <a16:creationId xmlns:a16="http://schemas.microsoft.com/office/drawing/2014/main" id="{47503D02-C5BD-44BC-99C8-20AEF18CADFE}"/>
              </a:ext>
            </a:extLst>
          </p:cNvPr>
          <p:cNvSpPr>
            <a:spLocks noGrp="1"/>
          </p:cNvSpPr>
          <p:nvPr>
            <p:ph type="ftr" sz="quarter" idx="11"/>
          </p:nvPr>
        </p:nvSpPr>
        <p:spPr/>
        <p:txBody>
          <a:bodyPr/>
          <a:lstStyle/>
          <a:p>
            <a:r>
              <a:rPr lang="en-US"/>
              <a:t>AlgoEpi Reading Group</a:t>
            </a:r>
            <a:endParaRPr lang="en-IN" dirty="0"/>
          </a:p>
        </p:txBody>
      </p:sp>
      <p:sp>
        <p:nvSpPr>
          <p:cNvPr id="6" name="Slide Number Placeholder 5">
            <a:extLst>
              <a:ext uri="{FF2B5EF4-FFF2-40B4-BE49-F238E27FC236}">
                <a16:creationId xmlns:a16="http://schemas.microsoft.com/office/drawing/2014/main" id="{11D4B6FE-091A-4CE3-AEAC-DBC97CFF54FC}"/>
              </a:ext>
            </a:extLst>
          </p:cNvPr>
          <p:cNvSpPr>
            <a:spLocks noGrp="1"/>
          </p:cNvSpPr>
          <p:nvPr>
            <p:ph type="sldNum" sz="quarter" idx="12"/>
          </p:nvPr>
        </p:nvSpPr>
        <p:spPr/>
        <p:txBody>
          <a:bodyPr/>
          <a:lstStyle/>
          <a:p>
            <a:fld id="{5357D538-4E2E-4BA2-952A-CC160CC90BA2}" type="slidenum">
              <a:rPr lang="en-IN" smtClean="0"/>
              <a:pPr/>
              <a:t>3</a:t>
            </a:fld>
            <a:endParaRPr lang="en-IN"/>
          </a:p>
        </p:txBody>
      </p:sp>
    </p:spTree>
    <p:extLst>
      <p:ext uri="{BB962C8B-B14F-4D97-AF65-F5344CB8AC3E}">
        <p14:creationId xmlns:p14="http://schemas.microsoft.com/office/powerpoint/2010/main" val="251769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D4912-6C41-478C-9C0D-A1AF9C8564B0}"/>
              </a:ext>
            </a:extLst>
          </p:cNvPr>
          <p:cNvSpPr>
            <a:spLocks noGrp="1"/>
          </p:cNvSpPr>
          <p:nvPr>
            <p:ph type="title"/>
          </p:nvPr>
        </p:nvSpPr>
        <p:spPr/>
        <p:txBody>
          <a:bodyPr>
            <a:normAutofit/>
          </a:bodyPr>
          <a:lstStyle/>
          <a:p>
            <a:r>
              <a:rPr lang="en-US" sz="4000" dirty="0"/>
              <a:t>Motivation</a:t>
            </a:r>
          </a:p>
        </p:txBody>
      </p:sp>
      <p:sp>
        <p:nvSpPr>
          <p:cNvPr id="3" name="Content Placeholder 2">
            <a:extLst>
              <a:ext uri="{FF2B5EF4-FFF2-40B4-BE49-F238E27FC236}">
                <a16:creationId xmlns:a16="http://schemas.microsoft.com/office/drawing/2014/main" id="{C9E05CB5-0E8D-4650-AE09-388A6A9CFC27}"/>
              </a:ext>
            </a:extLst>
          </p:cNvPr>
          <p:cNvSpPr>
            <a:spLocks noGrp="1"/>
          </p:cNvSpPr>
          <p:nvPr>
            <p:ph idx="1"/>
          </p:nvPr>
        </p:nvSpPr>
        <p:spPr/>
        <p:txBody>
          <a:bodyPr>
            <a:normAutofit/>
          </a:bodyPr>
          <a:lstStyle/>
          <a:p>
            <a:r>
              <a:rPr lang="en-US" sz="2400" dirty="0"/>
              <a:t>Statistical Approaches for the forecasting problem are fairly new.</a:t>
            </a:r>
          </a:p>
          <a:p>
            <a:r>
              <a:rPr lang="en-US" sz="2400" dirty="0"/>
              <a:t>Mechanistic models have been the popular choice over time. However, they cannot leverage data from multiple indicators or predict composite signals.</a:t>
            </a:r>
          </a:p>
          <a:p>
            <a:r>
              <a:rPr lang="en-US" sz="2400" dirty="0"/>
              <a:t>Deep learning approaches have been promising but they need to handle uncertainty to give reliable forecasts.</a:t>
            </a:r>
          </a:p>
          <a:p>
            <a:r>
              <a:rPr lang="en-US" sz="2400" dirty="0"/>
              <a:t>So-called ‘point’ forecasts are not helpful as they are often not accounting for the uncertainty.</a:t>
            </a:r>
          </a:p>
        </p:txBody>
      </p:sp>
      <p:sp>
        <p:nvSpPr>
          <p:cNvPr id="4" name="Date Placeholder 3">
            <a:extLst>
              <a:ext uri="{FF2B5EF4-FFF2-40B4-BE49-F238E27FC236}">
                <a16:creationId xmlns:a16="http://schemas.microsoft.com/office/drawing/2014/main" id="{8459E64B-3DBB-4751-A3A9-6BB40915E17C}"/>
              </a:ext>
            </a:extLst>
          </p:cNvPr>
          <p:cNvSpPr>
            <a:spLocks noGrp="1"/>
          </p:cNvSpPr>
          <p:nvPr>
            <p:ph type="dt" sz="half" idx="10"/>
          </p:nvPr>
        </p:nvSpPr>
        <p:spPr/>
        <p:txBody>
          <a:bodyPr/>
          <a:lstStyle/>
          <a:p>
            <a:r>
              <a:rPr lang="en-US"/>
              <a:t>27</a:t>
            </a:r>
            <a:r>
              <a:rPr lang="en-US" baseline="30000"/>
              <a:t>th</a:t>
            </a:r>
            <a:r>
              <a:rPr lang="en-US"/>
              <a:t>  October, 2021</a:t>
            </a:r>
            <a:endParaRPr lang="en-IN" dirty="0"/>
          </a:p>
        </p:txBody>
      </p:sp>
      <p:sp>
        <p:nvSpPr>
          <p:cNvPr id="5" name="Footer Placeholder 4">
            <a:extLst>
              <a:ext uri="{FF2B5EF4-FFF2-40B4-BE49-F238E27FC236}">
                <a16:creationId xmlns:a16="http://schemas.microsoft.com/office/drawing/2014/main" id="{3B236783-1157-4DFE-BEA8-C3CF4DED9A83}"/>
              </a:ext>
            </a:extLst>
          </p:cNvPr>
          <p:cNvSpPr>
            <a:spLocks noGrp="1"/>
          </p:cNvSpPr>
          <p:nvPr>
            <p:ph type="ftr" sz="quarter" idx="11"/>
          </p:nvPr>
        </p:nvSpPr>
        <p:spPr/>
        <p:txBody>
          <a:bodyPr/>
          <a:lstStyle/>
          <a:p>
            <a:r>
              <a:rPr lang="en-US"/>
              <a:t>AlgoEpi Reading Group</a:t>
            </a:r>
            <a:endParaRPr lang="en-IN" dirty="0"/>
          </a:p>
        </p:txBody>
      </p:sp>
      <p:sp>
        <p:nvSpPr>
          <p:cNvPr id="6" name="Slide Number Placeholder 5">
            <a:extLst>
              <a:ext uri="{FF2B5EF4-FFF2-40B4-BE49-F238E27FC236}">
                <a16:creationId xmlns:a16="http://schemas.microsoft.com/office/drawing/2014/main" id="{68AC71F2-0ACF-486E-8522-33D10EA1397F}"/>
              </a:ext>
            </a:extLst>
          </p:cNvPr>
          <p:cNvSpPr>
            <a:spLocks noGrp="1"/>
          </p:cNvSpPr>
          <p:nvPr>
            <p:ph type="sldNum" sz="quarter" idx="12"/>
          </p:nvPr>
        </p:nvSpPr>
        <p:spPr/>
        <p:txBody>
          <a:bodyPr/>
          <a:lstStyle/>
          <a:p>
            <a:fld id="{5357D538-4E2E-4BA2-952A-CC160CC90BA2}" type="slidenum">
              <a:rPr lang="en-IN" smtClean="0"/>
              <a:pPr/>
              <a:t>4</a:t>
            </a:fld>
            <a:endParaRPr lang="en-IN"/>
          </a:p>
        </p:txBody>
      </p:sp>
    </p:spTree>
    <p:extLst>
      <p:ext uri="{BB962C8B-B14F-4D97-AF65-F5344CB8AC3E}">
        <p14:creationId xmlns:p14="http://schemas.microsoft.com/office/powerpoint/2010/main" val="3678180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AB1A6-A96F-442F-B173-EE884F06A891}"/>
              </a:ext>
            </a:extLst>
          </p:cNvPr>
          <p:cNvSpPr>
            <a:spLocks noGrp="1"/>
          </p:cNvSpPr>
          <p:nvPr>
            <p:ph type="title"/>
          </p:nvPr>
        </p:nvSpPr>
        <p:spPr/>
        <p:txBody>
          <a:bodyPr>
            <a:normAutofit/>
          </a:bodyPr>
          <a:lstStyle/>
          <a:p>
            <a:r>
              <a:rPr lang="en-US" sz="4000" dirty="0"/>
              <a:t>Contributions</a:t>
            </a:r>
          </a:p>
        </p:txBody>
      </p:sp>
      <p:sp>
        <p:nvSpPr>
          <p:cNvPr id="3" name="Content Placeholder 2">
            <a:extLst>
              <a:ext uri="{FF2B5EF4-FFF2-40B4-BE49-F238E27FC236}">
                <a16:creationId xmlns:a16="http://schemas.microsoft.com/office/drawing/2014/main" id="{E8382636-3F75-4BE6-9C2D-C6D144F609C8}"/>
              </a:ext>
            </a:extLst>
          </p:cNvPr>
          <p:cNvSpPr>
            <a:spLocks noGrp="1"/>
          </p:cNvSpPr>
          <p:nvPr>
            <p:ph idx="1"/>
          </p:nvPr>
        </p:nvSpPr>
        <p:spPr/>
        <p:txBody>
          <a:bodyPr>
            <a:normAutofit/>
          </a:bodyPr>
          <a:lstStyle/>
          <a:p>
            <a:r>
              <a:rPr lang="en-US" sz="2400" dirty="0"/>
              <a:t>The authors designed a </a:t>
            </a:r>
            <a:r>
              <a:rPr lang="en-US" sz="2400" b="1" dirty="0"/>
              <a:t>Deep Generative Neural Gaussian Process Framework </a:t>
            </a:r>
            <a:r>
              <a:rPr lang="en-US" sz="2400" dirty="0"/>
              <a:t>for epidemic forecasting which </a:t>
            </a:r>
            <a:r>
              <a:rPr lang="en-US" sz="2400" b="1" dirty="0"/>
              <a:t>automatically learns</a:t>
            </a:r>
            <a:r>
              <a:rPr lang="en-US" sz="2400" dirty="0"/>
              <a:t> stochastic correlations between query sequences and historical data sequences for nonparametric uncertainty quantification.</a:t>
            </a:r>
          </a:p>
          <a:p>
            <a:r>
              <a:rPr lang="en-US" sz="2400" dirty="0"/>
              <a:t>The model (EPIFNP) outputs forecast distribution based on similarity between current season’s data till current week and data from each of the historical seasons in a </a:t>
            </a:r>
            <a:r>
              <a:rPr lang="en-US" sz="2400" b="1" dirty="0"/>
              <a:t>latent space</a:t>
            </a:r>
            <a:r>
              <a:rPr lang="en-US" sz="2400" dirty="0"/>
              <a:t>. </a:t>
            </a:r>
          </a:p>
          <a:p>
            <a:r>
              <a:rPr lang="en-US" sz="2400" dirty="0"/>
              <a:t>Rigorous benchmarking on flu forecasting is performed to assert EPIFNP is </a:t>
            </a:r>
            <a:r>
              <a:rPr lang="en-US" sz="2400" b="1" dirty="0"/>
              <a:t>clearly superior </a:t>
            </a:r>
            <a:r>
              <a:rPr lang="en-US" sz="2400" dirty="0"/>
              <a:t>to other strong baselines in providing up to </a:t>
            </a:r>
            <a:r>
              <a:rPr lang="en-US" sz="2400" b="1" dirty="0"/>
              <a:t>2.5x more accurate and 2.4x better calibrated forecasts </a:t>
            </a:r>
            <a:r>
              <a:rPr lang="en-US" sz="2400" dirty="0"/>
              <a:t>using standard evaluation metrics.</a:t>
            </a:r>
          </a:p>
        </p:txBody>
      </p:sp>
      <p:sp>
        <p:nvSpPr>
          <p:cNvPr id="4" name="Date Placeholder 3">
            <a:extLst>
              <a:ext uri="{FF2B5EF4-FFF2-40B4-BE49-F238E27FC236}">
                <a16:creationId xmlns:a16="http://schemas.microsoft.com/office/drawing/2014/main" id="{8A7B5036-CEFA-4FD9-9B1C-B7BFAC7903DA}"/>
              </a:ext>
            </a:extLst>
          </p:cNvPr>
          <p:cNvSpPr>
            <a:spLocks noGrp="1"/>
          </p:cNvSpPr>
          <p:nvPr>
            <p:ph type="dt" sz="half" idx="10"/>
          </p:nvPr>
        </p:nvSpPr>
        <p:spPr/>
        <p:txBody>
          <a:bodyPr/>
          <a:lstStyle/>
          <a:p>
            <a:r>
              <a:rPr lang="en-US"/>
              <a:t>27</a:t>
            </a:r>
            <a:r>
              <a:rPr lang="en-US" baseline="30000"/>
              <a:t>th</a:t>
            </a:r>
            <a:r>
              <a:rPr lang="en-US"/>
              <a:t>  October, 2021</a:t>
            </a:r>
            <a:endParaRPr lang="en-IN" dirty="0"/>
          </a:p>
        </p:txBody>
      </p:sp>
      <p:sp>
        <p:nvSpPr>
          <p:cNvPr id="5" name="Footer Placeholder 4">
            <a:extLst>
              <a:ext uri="{FF2B5EF4-FFF2-40B4-BE49-F238E27FC236}">
                <a16:creationId xmlns:a16="http://schemas.microsoft.com/office/drawing/2014/main" id="{AF5B523E-9FF2-4033-AF73-8BD6F3E6558A}"/>
              </a:ext>
            </a:extLst>
          </p:cNvPr>
          <p:cNvSpPr>
            <a:spLocks noGrp="1"/>
          </p:cNvSpPr>
          <p:nvPr>
            <p:ph type="ftr" sz="quarter" idx="11"/>
          </p:nvPr>
        </p:nvSpPr>
        <p:spPr/>
        <p:txBody>
          <a:bodyPr/>
          <a:lstStyle/>
          <a:p>
            <a:r>
              <a:rPr lang="en-US"/>
              <a:t>AlgoEpi Reading Group</a:t>
            </a:r>
            <a:endParaRPr lang="en-IN" dirty="0"/>
          </a:p>
        </p:txBody>
      </p:sp>
      <p:sp>
        <p:nvSpPr>
          <p:cNvPr id="6" name="Slide Number Placeholder 5">
            <a:extLst>
              <a:ext uri="{FF2B5EF4-FFF2-40B4-BE49-F238E27FC236}">
                <a16:creationId xmlns:a16="http://schemas.microsoft.com/office/drawing/2014/main" id="{2A4E790E-8B3B-47FC-B811-564CF3275509}"/>
              </a:ext>
            </a:extLst>
          </p:cNvPr>
          <p:cNvSpPr>
            <a:spLocks noGrp="1"/>
          </p:cNvSpPr>
          <p:nvPr>
            <p:ph type="sldNum" sz="quarter" idx="12"/>
          </p:nvPr>
        </p:nvSpPr>
        <p:spPr/>
        <p:txBody>
          <a:bodyPr/>
          <a:lstStyle/>
          <a:p>
            <a:fld id="{5357D538-4E2E-4BA2-952A-CC160CC90BA2}" type="slidenum">
              <a:rPr lang="en-IN" smtClean="0"/>
              <a:pPr/>
              <a:t>5</a:t>
            </a:fld>
            <a:endParaRPr lang="en-IN"/>
          </a:p>
        </p:txBody>
      </p:sp>
    </p:spTree>
    <p:extLst>
      <p:ext uri="{BB962C8B-B14F-4D97-AF65-F5344CB8AC3E}">
        <p14:creationId xmlns:p14="http://schemas.microsoft.com/office/powerpoint/2010/main" val="688984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8820B-B9E1-48AB-9CCD-F9BEC62E3C3A}"/>
              </a:ext>
            </a:extLst>
          </p:cNvPr>
          <p:cNvSpPr>
            <a:spLocks noGrp="1"/>
          </p:cNvSpPr>
          <p:nvPr>
            <p:ph type="title"/>
          </p:nvPr>
        </p:nvSpPr>
        <p:spPr/>
        <p:txBody>
          <a:bodyPr/>
          <a:lstStyle/>
          <a:p>
            <a:r>
              <a:rPr lang="en-US" dirty="0"/>
              <a:t>Problem</a:t>
            </a:r>
          </a:p>
        </p:txBody>
      </p:sp>
      <p:sp>
        <p:nvSpPr>
          <p:cNvPr id="3" name="Text Placeholder 2">
            <a:extLst>
              <a:ext uri="{FF2B5EF4-FFF2-40B4-BE49-F238E27FC236}">
                <a16:creationId xmlns:a16="http://schemas.microsoft.com/office/drawing/2014/main" id="{5812B59C-6B73-4781-9BB9-FD64FCC6AA59}"/>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BE6896E3-F7F4-4635-B22A-ABE2F524E739}"/>
              </a:ext>
            </a:extLst>
          </p:cNvPr>
          <p:cNvSpPr>
            <a:spLocks noGrp="1"/>
          </p:cNvSpPr>
          <p:nvPr>
            <p:ph type="dt" sz="half" idx="10"/>
          </p:nvPr>
        </p:nvSpPr>
        <p:spPr/>
        <p:txBody>
          <a:bodyPr/>
          <a:lstStyle/>
          <a:p>
            <a:r>
              <a:rPr lang="en-US" dirty="0"/>
              <a:t>27</a:t>
            </a:r>
            <a:r>
              <a:rPr lang="en-US" baseline="30000" dirty="0"/>
              <a:t>th</a:t>
            </a:r>
            <a:r>
              <a:rPr lang="en-US" dirty="0"/>
              <a:t>  October, 2021</a:t>
            </a:r>
            <a:endParaRPr lang="en-IN" dirty="0"/>
          </a:p>
        </p:txBody>
      </p:sp>
      <p:sp>
        <p:nvSpPr>
          <p:cNvPr id="5" name="Footer Placeholder 4">
            <a:extLst>
              <a:ext uri="{FF2B5EF4-FFF2-40B4-BE49-F238E27FC236}">
                <a16:creationId xmlns:a16="http://schemas.microsoft.com/office/drawing/2014/main" id="{E7C1D3BA-5509-46B2-B198-2157240BC879}"/>
              </a:ext>
            </a:extLst>
          </p:cNvPr>
          <p:cNvSpPr>
            <a:spLocks noGrp="1"/>
          </p:cNvSpPr>
          <p:nvPr>
            <p:ph type="ftr" sz="quarter" idx="11"/>
          </p:nvPr>
        </p:nvSpPr>
        <p:spPr/>
        <p:txBody>
          <a:bodyPr/>
          <a:lstStyle/>
          <a:p>
            <a:r>
              <a:rPr lang="en-US"/>
              <a:t>AlgoEpi Reading Group</a:t>
            </a:r>
            <a:endParaRPr lang="en-IN" dirty="0"/>
          </a:p>
        </p:txBody>
      </p:sp>
      <p:sp>
        <p:nvSpPr>
          <p:cNvPr id="6" name="Slide Number Placeholder 5">
            <a:extLst>
              <a:ext uri="{FF2B5EF4-FFF2-40B4-BE49-F238E27FC236}">
                <a16:creationId xmlns:a16="http://schemas.microsoft.com/office/drawing/2014/main" id="{A854A912-EAC6-4D03-A83B-E2441B105E98}"/>
              </a:ext>
            </a:extLst>
          </p:cNvPr>
          <p:cNvSpPr>
            <a:spLocks noGrp="1"/>
          </p:cNvSpPr>
          <p:nvPr>
            <p:ph type="sldNum" sz="quarter" idx="12"/>
          </p:nvPr>
        </p:nvSpPr>
        <p:spPr/>
        <p:txBody>
          <a:bodyPr/>
          <a:lstStyle/>
          <a:p>
            <a:fld id="{5357D538-4E2E-4BA2-952A-CC160CC90BA2}" type="slidenum">
              <a:rPr lang="en-IN" smtClean="0"/>
              <a:pPr/>
              <a:t>6</a:t>
            </a:fld>
            <a:endParaRPr lang="en-IN"/>
          </a:p>
        </p:txBody>
      </p:sp>
    </p:spTree>
    <p:extLst>
      <p:ext uri="{BB962C8B-B14F-4D97-AF65-F5344CB8AC3E}">
        <p14:creationId xmlns:p14="http://schemas.microsoft.com/office/powerpoint/2010/main" val="242526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35DEA-62D7-4829-BF80-59AFA3E660C7}"/>
              </a:ext>
            </a:extLst>
          </p:cNvPr>
          <p:cNvSpPr>
            <a:spLocks noGrp="1"/>
          </p:cNvSpPr>
          <p:nvPr>
            <p:ph type="title"/>
          </p:nvPr>
        </p:nvSpPr>
        <p:spPr/>
        <p:txBody>
          <a:bodyPr>
            <a:normAutofit/>
          </a:bodyPr>
          <a:lstStyle/>
          <a:p>
            <a:r>
              <a:rPr lang="en-US" sz="4000" dirty="0"/>
              <a:t>Epidemic Forecasting Task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F11EC7-E717-4BD0-8BB4-FAE041F3D971}"/>
                  </a:ext>
                </a:extLst>
              </p:cNvPr>
              <p:cNvSpPr>
                <a:spLocks noGrp="1"/>
              </p:cNvSpPr>
              <p:nvPr>
                <p:ph idx="1"/>
              </p:nvPr>
            </p:nvSpPr>
            <p:spPr/>
            <p:txBody>
              <a:bodyPr>
                <a:normAutofit/>
              </a:bodyPr>
              <a:lstStyle/>
              <a:p>
                <a14:m>
                  <m:oMath xmlns:m="http://schemas.openxmlformats.org/officeDocument/2006/math">
                    <m:sSubSup>
                      <m:sSubSupPr>
                        <m:ctrlPr>
                          <a:rPr lang="en-US" sz="2400" i="1" smtClean="0">
                            <a:solidFill>
                              <a:srgbClr val="836967"/>
                            </a:solidFill>
                            <a:latin typeface="Cambria Math" panose="02040503050406030204" pitchFamily="18" charset="0"/>
                          </a:rPr>
                        </m:ctrlPr>
                      </m:sSubSupPr>
                      <m:e>
                        <m:r>
                          <a:rPr lang="en-US" sz="2400" i="1">
                            <a:latin typeface="Cambria Math" panose="02040503050406030204" pitchFamily="18" charset="0"/>
                          </a:rPr>
                          <m:t>𝑥</m:t>
                        </m:r>
                      </m:e>
                      <m:sub>
                        <m:r>
                          <a:rPr lang="en-US" sz="2400" i="1">
                            <a:latin typeface="Cambria Math" panose="02040503050406030204" pitchFamily="18" charset="0"/>
                          </a:rPr>
                          <m:t>𝑖</m:t>
                        </m:r>
                      </m:sub>
                      <m:sup>
                        <m:d>
                          <m:dPr>
                            <m:ctrlPr>
                              <a:rPr lang="en-US" sz="2400" i="1">
                                <a:solidFill>
                                  <a:srgbClr val="836967"/>
                                </a:solidFill>
                                <a:latin typeface="Cambria Math" panose="02040503050406030204" pitchFamily="18" charset="0"/>
                              </a:rPr>
                            </m:ctrlPr>
                          </m:dPr>
                          <m:e>
                            <m:r>
                              <a:rPr lang="en-US" sz="2400" i="1">
                                <a:latin typeface="Cambria Math" panose="02040503050406030204" pitchFamily="18" charset="0"/>
                              </a:rPr>
                              <m:t>𝑡</m:t>
                            </m:r>
                          </m:e>
                        </m:d>
                      </m:sup>
                    </m:sSubSup>
                    <m:r>
                      <a:rPr lang="en-US" sz="2400" b="0" i="1" smtClean="0">
                        <a:latin typeface="Cambria Math" panose="02040503050406030204" pitchFamily="18" charset="0"/>
                      </a:rPr>
                      <m:t> </m:t>
                    </m:r>
                  </m:oMath>
                </a14:m>
                <a:r>
                  <a:rPr lang="en-US" sz="2400" dirty="0"/>
                  <a:t>: Incidence for season </a:t>
                </a:r>
                <a:r>
                  <a:rPr lang="en-US" sz="2400" dirty="0" err="1"/>
                  <a:t>i</a:t>
                </a:r>
                <a:r>
                  <a:rPr lang="en-US" sz="2400" dirty="0"/>
                  <a:t> at week t.</a:t>
                </a:r>
              </a:p>
              <a:p>
                <a:r>
                  <a:rPr lang="en-US" sz="2400" dirty="0"/>
                  <a:t>Current season= N+1                                Current Week=t</a:t>
                </a:r>
              </a:p>
              <a:p>
                <a:r>
                  <a:rPr lang="en-US" sz="2400" dirty="0"/>
                  <a:t>The snippet of time series values up to week t is given by:</a:t>
                </a:r>
              </a:p>
              <a:p>
                <a:pPr marL="0" indent="0" algn="ctr">
                  <a:buNone/>
                </a:pPr>
                <a:endParaRPr lang="en-US" sz="2400" dirty="0"/>
              </a:p>
              <a:p>
                <a:r>
                  <a:rPr lang="en-US" sz="2400" dirty="0"/>
                  <a:t>We are also provided with data from past historical seasons 1 to N given by:</a:t>
                </a:r>
              </a:p>
              <a:p>
                <a:pPr marL="0" indent="0" algn="ctr">
                  <a:buNone/>
                </a:pPr>
                <a:r>
                  <a:rPr lang="en-US" sz="2400" dirty="0"/>
                  <a:t>  </a:t>
                </a:r>
              </a:p>
              <a:p>
                <a:pPr algn="l"/>
                <a:r>
                  <a:rPr lang="en-US" sz="2400" dirty="0"/>
                  <a:t>Our goal is, given a dataset of historical incidence sequences H and a snippet of current season N+1 till week t, </a:t>
                </a:r>
                <a:r>
                  <a:rPr lang="en-US" sz="2400" b="1" dirty="0"/>
                  <a:t>estimate an accurate prediction of the next few future values (usually till 4 weeks in future).</a:t>
                </a:r>
              </a:p>
              <a:p>
                <a:pPr algn="l"/>
                <a:r>
                  <a:rPr lang="en-US" sz="2400" dirty="0"/>
                  <a:t>Predict </a:t>
                </a:r>
                <a:r>
                  <a:rPr lang="en-US" sz="2400" b="1" dirty="0"/>
                  <a:t> </a:t>
                </a:r>
                <a:r>
                  <a:rPr lang="en-US" sz="2400" dirty="0"/>
                  <a:t>                  k week in future given H and </a:t>
                </a:r>
                <a14:m>
                  <m:oMath xmlns:m="http://schemas.openxmlformats.org/officeDocument/2006/math">
                    <m:sSubSup>
                      <m:sSubSupPr>
                        <m:ctrlPr>
                          <a:rPr lang="en-US" sz="2400" i="1" dirty="0" smtClean="0">
                            <a:solidFill>
                              <a:srgbClr val="836967"/>
                            </a:solidFill>
                            <a:latin typeface="Cambria Math" panose="02040503050406030204" pitchFamily="18" charset="0"/>
                          </a:rPr>
                        </m:ctrlPr>
                      </m:sSubSupPr>
                      <m:e>
                        <m:r>
                          <a:rPr lang="en-US" sz="2400" i="1" dirty="0">
                            <a:latin typeface="Cambria Math" panose="02040503050406030204" pitchFamily="18" charset="0"/>
                          </a:rPr>
                          <m:t>𝑋</m:t>
                        </m:r>
                      </m:e>
                      <m:sub>
                        <m:r>
                          <a:rPr lang="en-US" sz="2400" i="1" dirty="0">
                            <a:latin typeface="Cambria Math" panose="02040503050406030204" pitchFamily="18" charset="0"/>
                          </a:rPr>
                          <m:t>𝑁</m:t>
                        </m:r>
                        <m:r>
                          <a:rPr lang="en-US" sz="2400" i="0" dirty="0">
                            <a:latin typeface="Cambria Math" panose="02040503050406030204" pitchFamily="18" charset="0"/>
                          </a:rPr>
                          <m:t>+1</m:t>
                        </m:r>
                      </m:sub>
                      <m:sup>
                        <m:d>
                          <m:dPr>
                            <m:ctrlPr>
                              <a:rPr lang="en-US" sz="2400" i="1" dirty="0">
                                <a:solidFill>
                                  <a:srgbClr val="836967"/>
                                </a:solidFill>
                                <a:latin typeface="Cambria Math" panose="02040503050406030204" pitchFamily="18" charset="0"/>
                              </a:rPr>
                            </m:ctrlPr>
                          </m:dPr>
                          <m:e>
                            <m:r>
                              <a:rPr lang="en-US" sz="2400" i="0" dirty="0">
                                <a:latin typeface="Cambria Math" panose="02040503050406030204" pitchFamily="18" charset="0"/>
                              </a:rPr>
                              <m:t>1…</m:t>
                            </m:r>
                            <m:r>
                              <a:rPr lang="en-US" sz="2400" i="1" dirty="0">
                                <a:latin typeface="Cambria Math" panose="02040503050406030204" pitchFamily="18" charset="0"/>
                              </a:rPr>
                              <m:t>𝑡</m:t>
                            </m:r>
                          </m:e>
                        </m:d>
                      </m:sup>
                    </m:sSubSup>
                  </m:oMath>
                </a14:m>
                <a:r>
                  <a:rPr lang="en-US" sz="2400" dirty="0"/>
                  <a:t>.</a:t>
                </a:r>
              </a:p>
            </p:txBody>
          </p:sp>
        </mc:Choice>
        <mc:Fallback xmlns="">
          <p:sp>
            <p:nvSpPr>
              <p:cNvPr id="3" name="Content Placeholder 2">
                <a:extLst>
                  <a:ext uri="{FF2B5EF4-FFF2-40B4-BE49-F238E27FC236}">
                    <a16:creationId xmlns:a16="http://schemas.microsoft.com/office/drawing/2014/main" id="{6FF11EC7-E717-4BD0-8BB4-FAE041F3D971}"/>
                  </a:ext>
                </a:extLst>
              </p:cNvPr>
              <p:cNvSpPr>
                <a:spLocks noGrp="1" noRot="1" noChangeAspect="1" noMove="1" noResize="1" noEditPoints="1" noAdjustHandles="1" noChangeArrowheads="1" noChangeShapeType="1" noTextEdit="1"/>
              </p:cNvSpPr>
              <p:nvPr>
                <p:ph idx="1"/>
              </p:nvPr>
            </p:nvSpPr>
            <p:spPr>
              <a:blipFill>
                <a:blip r:embed="rId2"/>
                <a:stretch>
                  <a:fillRect l="-973" t="-264" r="-85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2743D8D9-CC50-4BBD-8399-219A2F99E8F4}"/>
              </a:ext>
            </a:extLst>
          </p:cNvPr>
          <p:cNvSpPr>
            <a:spLocks noGrp="1"/>
          </p:cNvSpPr>
          <p:nvPr>
            <p:ph type="dt" sz="half" idx="10"/>
          </p:nvPr>
        </p:nvSpPr>
        <p:spPr/>
        <p:txBody>
          <a:bodyPr/>
          <a:lstStyle/>
          <a:p>
            <a:r>
              <a:rPr lang="en-US"/>
              <a:t>27</a:t>
            </a:r>
            <a:r>
              <a:rPr lang="en-US" baseline="30000"/>
              <a:t>th</a:t>
            </a:r>
            <a:r>
              <a:rPr lang="en-US"/>
              <a:t>  October, 2021</a:t>
            </a:r>
            <a:endParaRPr lang="en-IN" dirty="0"/>
          </a:p>
        </p:txBody>
      </p:sp>
      <p:sp>
        <p:nvSpPr>
          <p:cNvPr id="5" name="Footer Placeholder 4">
            <a:extLst>
              <a:ext uri="{FF2B5EF4-FFF2-40B4-BE49-F238E27FC236}">
                <a16:creationId xmlns:a16="http://schemas.microsoft.com/office/drawing/2014/main" id="{2D4FEC86-21B4-4562-BE92-659C4A153805}"/>
              </a:ext>
            </a:extLst>
          </p:cNvPr>
          <p:cNvSpPr>
            <a:spLocks noGrp="1"/>
          </p:cNvSpPr>
          <p:nvPr>
            <p:ph type="ftr" sz="quarter" idx="11"/>
          </p:nvPr>
        </p:nvSpPr>
        <p:spPr/>
        <p:txBody>
          <a:bodyPr/>
          <a:lstStyle/>
          <a:p>
            <a:r>
              <a:rPr lang="en-US"/>
              <a:t>AlgoEpi Reading Group</a:t>
            </a:r>
            <a:endParaRPr lang="en-IN" dirty="0"/>
          </a:p>
        </p:txBody>
      </p:sp>
      <p:sp>
        <p:nvSpPr>
          <p:cNvPr id="6" name="Slide Number Placeholder 5">
            <a:extLst>
              <a:ext uri="{FF2B5EF4-FFF2-40B4-BE49-F238E27FC236}">
                <a16:creationId xmlns:a16="http://schemas.microsoft.com/office/drawing/2014/main" id="{A64DC130-22C6-4C94-ABF3-C4BEEFFAD7C8}"/>
              </a:ext>
            </a:extLst>
          </p:cNvPr>
          <p:cNvSpPr>
            <a:spLocks noGrp="1"/>
          </p:cNvSpPr>
          <p:nvPr>
            <p:ph type="sldNum" sz="quarter" idx="12"/>
          </p:nvPr>
        </p:nvSpPr>
        <p:spPr/>
        <p:txBody>
          <a:bodyPr/>
          <a:lstStyle/>
          <a:p>
            <a:fld id="{5357D538-4E2E-4BA2-952A-CC160CC90BA2}" type="slidenum">
              <a:rPr lang="en-IN" smtClean="0"/>
              <a:pPr/>
              <a:t>7</a:t>
            </a:fld>
            <a:endParaRPr lang="en-IN"/>
          </a:p>
        </p:txBody>
      </p:sp>
      <p:pic>
        <p:nvPicPr>
          <p:cNvPr id="8" name="Picture 7">
            <a:extLst>
              <a:ext uri="{FF2B5EF4-FFF2-40B4-BE49-F238E27FC236}">
                <a16:creationId xmlns:a16="http://schemas.microsoft.com/office/drawing/2014/main" id="{883E322E-DE5D-4613-8833-AB1B928DBC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2415" y="2889154"/>
            <a:ext cx="2667372" cy="390580"/>
          </a:xfrm>
          <a:prstGeom prst="rect">
            <a:avLst/>
          </a:prstGeom>
        </p:spPr>
      </p:pic>
      <p:pic>
        <p:nvPicPr>
          <p:cNvPr id="10" name="Picture 9">
            <a:extLst>
              <a:ext uri="{FF2B5EF4-FFF2-40B4-BE49-F238E27FC236}">
                <a16:creationId xmlns:a16="http://schemas.microsoft.com/office/drawing/2014/main" id="{A45CF032-6112-4A26-A66F-1F726B5DFC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1226" y="3645509"/>
            <a:ext cx="5125165" cy="352474"/>
          </a:xfrm>
          <a:prstGeom prst="rect">
            <a:avLst/>
          </a:prstGeom>
        </p:spPr>
      </p:pic>
      <p:pic>
        <p:nvPicPr>
          <p:cNvPr id="12" name="Picture 11">
            <a:extLst>
              <a:ext uri="{FF2B5EF4-FFF2-40B4-BE49-F238E27FC236}">
                <a16:creationId xmlns:a16="http://schemas.microsoft.com/office/drawing/2014/main" id="{83B1CCED-B785-4C6F-B13A-1505789632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88654" y="5272147"/>
            <a:ext cx="1371791" cy="390580"/>
          </a:xfrm>
          <a:prstGeom prst="rect">
            <a:avLst/>
          </a:prstGeom>
        </p:spPr>
      </p:pic>
    </p:spTree>
    <p:extLst>
      <p:ext uri="{BB962C8B-B14F-4D97-AF65-F5344CB8AC3E}">
        <p14:creationId xmlns:p14="http://schemas.microsoft.com/office/powerpoint/2010/main" val="1652889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091ED-DED0-4A3E-A7C5-431B7926A07B}"/>
              </a:ext>
            </a:extLst>
          </p:cNvPr>
          <p:cNvSpPr>
            <a:spLocks noGrp="1"/>
          </p:cNvSpPr>
          <p:nvPr>
            <p:ph type="title"/>
          </p:nvPr>
        </p:nvSpPr>
        <p:spPr/>
        <p:txBody>
          <a:bodyPr/>
          <a:lstStyle/>
          <a:p>
            <a:r>
              <a:rPr lang="en-US" dirty="0"/>
              <a:t>Method</a:t>
            </a:r>
          </a:p>
        </p:txBody>
      </p:sp>
      <p:sp>
        <p:nvSpPr>
          <p:cNvPr id="3" name="Text Placeholder 2">
            <a:extLst>
              <a:ext uri="{FF2B5EF4-FFF2-40B4-BE49-F238E27FC236}">
                <a16:creationId xmlns:a16="http://schemas.microsoft.com/office/drawing/2014/main" id="{07D7268E-D4DD-4F79-8AD8-B1A937FAACB3}"/>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E9BE9DBE-9FDE-4343-9347-1D44284CF735}"/>
              </a:ext>
            </a:extLst>
          </p:cNvPr>
          <p:cNvSpPr>
            <a:spLocks noGrp="1"/>
          </p:cNvSpPr>
          <p:nvPr>
            <p:ph type="dt" sz="half" idx="10"/>
          </p:nvPr>
        </p:nvSpPr>
        <p:spPr/>
        <p:txBody>
          <a:bodyPr/>
          <a:lstStyle/>
          <a:p>
            <a:r>
              <a:rPr lang="en-US" dirty="0"/>
              <a:t>27</a:t>
            </a:r>
            <a:r>
              <a:rPr lang="en-US" baseline="30000" dirty="0"/>
              <a:t>th</a:t>
            </a:r>
            <a:r>
              <a:rPr lang="en-US" dirty="0"/>
              <a:t>  October, 2021</a:t>
            </a:r>
            <a:endParaRPr lang="en-IN" dirty="0"/>
          </a:p>
        </p:txBody>
      </p:sp>
      <p:sp>
        <p:nvSpPr>
          <p:cNvPr id="5" name="Footer Placeholder 4">
            <a:extLst>
              <a:ext uri="{FF2B5EF4-FFF2-40B4-BE49-F238E27FC236}">
                <a16:creationId xmlns:a16="http://schemas.microsoft.com/office/drawing/2014/main" id="{08145F8B-9FB3-4355-BAF2-C5E93A63FC45}"/>
              </a:ext>
            </a:extLst>
          </p:cNvPr>
          <p:cNvSpPr>
            <a:spLocks noGrp="1"/>
          </p:cNvSpPr>
          <p:nvPr>
            <p:ph type="ftr" sz="quarter" idx="11"/>
          </p:nvPr>
        </p:nvSpPr>
        <p:spPr/>
        <p:txBody>
          <a:bodyPr/>
          <a:lstStyle/>
          <a:p>
            <a:r>
              <a:rPr lang="en-US"/>
              <a:t>AlgoEpi Reading Group</a:t>
            </a:r>
            <a:endParaRPr lang="en-IN" dirty="0"/>
          </a:p>
        </p:txBody>
      </p:sp>
      <p:sp>
        <p:nvSpPr>
          <p:cNvPr id="6" name="Slide Number Placeholder 5">
            <a:extLst>
              <a:ext uri="{FF2B5EF4-FFF2-40B4-BE49-F238E27FC236}">
                <a16:creationId xmlns:a16="http://schemas.microsoft.com/office/drawing/2014/main" id="{D9277CD3-A376-427E-9BBD-97745A5CC2AD}"/>
              </a:ext>
            </a:extLst>
          </p:cNvPr>
          <p:cNvSpPr>
            <a:spLocks noGrp="1"/>
          </p:cNvSpPr>
          <p:nvPr>
            <p:ph type="sldNum" sz="quarter" idx="12"/>
          </p:nvPr>
        </p:nvSpPr>
        <p:spPr/>
        <p:txBody>
          <a:bodyPr/>
          <a:lstStyle/>
          <a:p>
            <a:fld id="{5357D538-4E2E-4BA2-952A-CC160CC90BA2}" type="slidenum">
              <a:rPr lang="en-IN" smtClean="0"/>
              <a:pPr/>
              <a:t>8</a:t>
            </a:fld>
            <a:endParaRPr lang="en-IN"/>
          </a:p>
        </p:txBody>
      </p:sp>
    </p:spTree>
    <p:extLst>
      <p:ext uri="{BB962C8B-B14F-4D97-AF65-F5344CB8AC3E}">
        <p14:creationId xmlns:p14="http://schemas.microsoft.com/office/powerpoint/2010/main" val="3333232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34D6B-4BA4-4643-9EAC-B7CD8342F0A7}"/>
              </a:ext>
            </a:extLst>
          </p:cNvPr>
          <p:cNvSpPr>
            <a:spLocks noGrp="1"/>
          </p:cNvSpPr>
          <p:nvPr>
            <p:ph type="title"/>
          </p:nvPr>
        </p:nvSpPr>
        <p:spPr/>
        <p:txBody>
          <a:bodyPr>
            <a:normAutofit/>
          </a:bodyPr>
          <a:lstStyle/>
          <a:p>
            <a:r>
              <a:rPr lang="en-US" sz="4000" dirty="0"/>
              <a:t>Overview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44C1A4-68A4-436F-BCAA-FC1B9730E540}"/>
                  </a:ext>
                </a:extLst>
              </p:cNvPr>
              <p:cNvSpPr>
                <a:spLocks noGrp="1"/>
              </p:cNvSpPr>
              <p:nvPr>
                <p:ph idx="1"/>
              </p:nvPr>
            </p:nvSpPr>
            <p:spPr/>
            <p:txBody>
              <a:bodyPr>
                <a:normAutofit/>
              </a:bodyPr>
              <a:lstStyle/>
              <a:p>
                <a:r>
                  <a:rPr lang="en-US" sz="2400" dirty="0"/>
                  <a:t>During Training Phase, EPIFNP is trained to predict </a:t>
                </a:r>
                <a14:m>
                  <m:oMath xmlns:m="http://schemas.openxmlformats.org/officeDocument/2006/math">
                    <m:sSubSup>
                      <m:sSubSupPr>
                        <m:ctrlPr>
                          <a:rPr lang="en-US" sz="2400" i="1" smtClean="0">
                            <a:solidFill>
                              <a:srgbClr val="836967"/>
                            </a:solidFill>
                            <a:latin typeface="Cambria Math" panose="02040503050406030204" pitchFamily="18" charset="0"/>
                          </a:rPr>
                        </m:ctrlPr>
                      </m:sSubSupPr>
                      <m:e>
                        <m:r>
                          <a:rPr lang="en-US" sz="2400" i="1">
                            <a:latin typeface="Cambria Math" panose="02040503050406030204" pitchFamily="18" charset="0"/>
                          </a:rPr>
                          <m:t>𝑥</m:t>
                        </m:r>
                      </m:e>
                      <m:sub>
                        <m:r>
                          <a:rPr lang="en-US" sz="2400" i="1">
                            <a:latin typeface="Cambria Math" panose="02040503050406030204" pitchFamily="18" charset="0"/>
                          </a:rPr>
                          <m:t>𝑖</m:t>
                        </m:r>
                      </m:sub>
                      <m:sup>
                        <m:d>
                          <m:dPr>
                            <m:ctrlPr>
                              <a:rPr lang="en-US" sz="2400" i="1">
                                <a:solidFill>
                                  <a:srgbClr val="836967"/>
                                </a:solidFill>
                                <a:latin typeface="Cambria Math" panose="02040503050406030204" pitchFamily="18" charset="0"/>
                              </a:rPr>
                            </m:ctrlPr>
                          </m:dPr>
                          <m:e>
                            <m:r>
                              <a:rPr lang="en-US" sz="2400" i="1">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𝑘</m:t>
                            </m:r>
                          </m:e>
                        </m:d>
                      </m:sup>
                    </m:sSubSup>
                  </m:oMath>
                </a14:m>
                <a:r>
                  <a:rPr lang="en-US" sz="2400" dirty="0"/>
                  <a:t> given </a:t>
                </a:r>
                <a14:m>
                  <m:oMath xmlns:m="http://schemas.openxmlformats.org/officeDocument/2006/math">
                    <m:sSubSup>
                      <m:sSubSupPr>
                        <m:ctrlPr>
                          <a:rPr lang="en-US" sz="2400" i="1">
                            <a:solidFill>
                              <a:srgbClr val="836967"/>
                            </a:solidFill>
                            <a:latin typeface="Cambria Math" panose="02040503050406030204" pitchFamily="18" charset="0"/>
                          </a:rPr>
                        </m:ctrlPr>
                      </m:sSubSupPr>
                      <m:e>
                        <m:r>
                          <a:rPr lang="en-US" sz="2400" i="1">
                            <a:latin typeface="Cambria Math" panose="02040503050406030204" pitchFamily="18" charset="0"/>
                          </a:rPr>
                          <m:t>𝑥</m:t>
                        </m:r>
                      </m:e>
                      <m:sub>
                        <m:r>
                          <a:rPr lang="en-US" sz="2400" i="1">
                            <a:latin typeface="Cambria Math" panose="02040503050406030204" pitchFamily="18" charset="0"/>
                          </a:rPr>
                          <m:t>𝑖</m:t>
                        </m:r>
                      </m:sub>
                      <m:sup>
                        <m:d>
                          <m:dPr>
                            <m:ctrlPr>
                              <a:rPr lang="en-US" sz="2400" i="1">
                                <a:solidFill>
                                  <a:srgbClr val="836967"/>
                                </a:solidFill>
                                <a:latin typeface="Cambria Math" panose="02040503050406030204" pitchFamily="18" charset="0"/>
                              </a:rPr>
                            </m:ctrlPr>
                          </m:dPr>
                          <m:e>
                            <m:r>
                              <a:rPr lang="en-US" sz="2400" b="0" i="1" smtClean="0">
                                <a:solidFill>
                                  <a:srgbClr val="836967"/>
                                </a:solidFill>
                                <a:latin typeface="Cambria Math" panose="02040503050406030204" pitchFamily="18" charset="0"/>
                              </a:rPr>
                              <m:t>1,..,</m:t>
                            </m:r>
                            <m:r>
                              <a:rPr lang="en-US" sz="2400" i="1">
                                <a:latin typeface="Cambria Math" panose="02040503050406030204" pitchFamily="18" charset="0"/>
                              </a:rPr>
                              <m:t>𝑡</m:t>
                            </m:r>
                          </m:e>
                        </m:d>
                      </m:sup>
                    </m:sSubSup>
                  </m:oMath>
                </a14:m>
                <a:r>
                  <a:rPr lang="en-US" sz="2400" dirty="0"/>
                  <a:t> as input for </a:t>
                </a:r>
                <a:r>
                  <a:rPr lang="en-US" sz="2400" dirty="0" err="1"/>
                  <a:t>i</a:t>
                </a:r>
                <a14:m>
                  <m:oMath xmlns:m="http://schemas.openxmlformats.org/officeDocument/2006/math">
                    <m:r>
                      <a:rPr lang="en-US" sz="2400" b="0" i="0" dirty="0" smtClean="0">
                        <a:latin typeface="Cambria Math" panose="02040503050406030204" pitchFamily="18" charset="0"/>
                      </a:rPr>
                      <m:t> </m:t>
                    </m:r>
                    <m:r>
                      <a:rPr lang="en-US" sz="2400" dirty="0" smtClean="0">
                        <a:latin typeface="Cambria Math" panose="02040503050406030204" pitchFamily="18" charset="0"/>
                      </a:rPr>
                      <m:t>≤</m:t>
                    </m:r>
                    <m:r>
                      <m:rPr>
                        <m:sty m:val="p"/>
                      </m:rPr>
                      <a:rPr lang="en-US" sz="2400" b="0" i="0" dirty="0" smtClean="0">
                        <a:latin typeface="Cambria Math" panose="02040503050406030204" pitchFamily="18" charset="0"/>
                      </a:rPr>
                      <m:t>N</m:t>
                    </m:r>
                    <m:r>
                      <a:rPr lang="en-US" sz="2400" b="0" i="0" dirty="0" smtClean="0">
                        <a:latin typeface="Cambria Math" panose="02040503050406030204" pitchFamily="18" charset="0"/>
                      </a:rPr>
                      <m:t>.</m:t>
                    </m:r>
                  </m:oMath>
                </a14:m>
                <a:endParaRPr lang="en-US" sz="2400" b="0" dirty="0"/>
              </a:p>
              <a:p>
                <a:r>
                  <a:rPr lang="en-US" sz="2400" b="1" dirty="0"/>
                  <a:t>Training Set (M): </a:t>
                </a:r>
                <a:r>
                  <a:rPr lang="en-US" sz="2400" dirty="0"/>
                  <a:t>{ </a:t>
                </a:r>
                <a:r>
                  <a:rPr lang="en-US" sz="2400" b="1" dirty="0"/>
                  <a:t>              </a:t>
                </a:r>
                <a:r>
                  <a:rPr lang="en-US" sz="2400" dirty="0"/>
                  <a:t>, i</a:t>
                </a:r>
                <a14:m>
                  <m:oMath xmlns:m="http://schemas.openxmlformats.org/officeDocument/2006/math">
                    <m:r>
                      <a:rPr lang="en-US" sz="2400" b="0" i="0" dirty="0" smtClean="0">
                        <a:latin typeface="Cambria Math" panose="02040503050406030204" pitchFamily="18" charset="0"/>
                      </a:rPr>
                      <m:t> </m:t>
                    </m:r>
                    <m:r>
                      <a:rPr lang="en-US" sz="2400" dirty="0" smtClean="0">
                        <a:latin typeface="Cambria Math" panose="02040503050406030204" pitchFamily="18" charset="0"/>
                      </a:rPr>
                      <m:t>≤</m:t>
                    </m:r>
                    <m:r>
                      <m:rPr>
                        <m:sty m:val="p"/>
                      </m:rPr>
                      <a:rPr lang="en-US" sz="2400" b="0" i="0" dirty="0" smtClean="0">
                        <a:latin typeface="Cambria Math" panose="02040503050406030204" pitchFamily="18" charset="0"/>
                      </a:rPr>
                      <m:t>N</m:t>
                    </m:r>
                  </m:oMath>
                </a14:m>
                <a:r>
                  <a:rPr lang="en-US" sz="2400" dirty="0"/>
                  <a:t>, t+k</a:t>
                </a:r>
                <a14:m>
                  <m:oMath xmlns:m="http://schemas.openxmlformats.org/officeDocument/2006/math">
                    <m:r>
                      <a:rPr lang="en-US" sz="2400" dirty="0">
                        <a:latin typeface="Cambria Math" panose="02040503050406030204" pitchFamily="18" charset="0"/>
                      </a:rPr>
                      <m:t> ≤</m:t>
                    </m:r>
                    <m:r>
                      <m:rPr>
                        <m:sty m:val="p"/>
                      </m:rPr>
                      <a:rPr lang="en-US" sz="2400" b="0" i="0" dirty="0" smtClean="0">
                        <a:latin typeface="Cambria Math" panose="02040503050406030204" pitchFamily="18" charset="0"/>
                      </a:rPr>
                      <m:t>T</m:t>
                    </m:r>
                    <m:r>
                      <a:rPr lang="en-US" sz="2400" b="0" i="0" dirty="0" smtClean="0">
                        <a:latin typeface="Cambria Math" panose="02040503050406030204" pitchFamily="18" charset="0"/>
                      </a:rPr>
                      <m:t>, </m:t>
                    </m:r>
                  </m:oMath>
                </a14:m>
                <a:r>
                  <a:rPr lang="en-US" sz="2400" b="1" dirty="0"/>
                  <a:t>                  </a:t>
                </a:r>
                <a:r>
                  <a:rPr lang="en-US" sz="2400" dirty="0"/>
                  <a:t>}</a:t>
                </a:r>
              </a:p>
              <a:p>
                <a:r>
                  <a:rPr lang="en-US" sz="2400" b="1" dirty="0"/>
                  <a:t>Reference Set (R): </a:t>
                </a:r>
              </a:p>
              <a:p>
                <a:endParaRPr lang="en-US" sz="2400" b="1" dirty="0"/>
              </a:p>
              <a:p>
                <a:r>
                  <a:rPr lang="en-US" sz="2400" dirty="0"/>
                  <a:t>Elements of M are                  and elements of R are             .</a:t>
                </a:r>
              </a:p>
              <a:p>
                <a:endParaRPr lang="en-US" sz="2400" dirty="0"/>
              </a:p>
              <a:p>
                <a:r>
                  <a:rPr lang="en-US" sz="2400" dirty="0"/>
                  <a:t>X</a:t>
                </a:r>
                <a:r>
                  <a:rPr lang="en-US" sz="1200" dirty="0"/>
                  <a:t>D </a:t>
                </a:r>
                <a:r>
                  <a:rPr lang="en-US" sz="2400" dirty="0"/>
                  <a:t>is the union of the reference and training sequences </a:t>
                </a:r>
              </a:p>
            </p:txBody>
          </p:sp>
        </mc:Choice>
        <mc:Fallback xmlns="">
          <p:sp>
            <p:nvSpPr>
              <p:cNvPr id="3" name="Content Placeholder 2">
                <a:extLst>
                  <a:ext uri="{FF2B5EF4-FFF2-40B4-BE49-F238E27FC236}">
                    <a16:creationId xmlns:a16="http://schemas.microsoft.com/office/drawing/2014/main" id="{3A44C1A4-68A4-436F-BCAA-FC1B9730E540}"/>
                  </a:ext>
                </a:extLst>
              </p:cNvPr>
              <p:cNvSpPr>
                <a:spLocks noGrp="1" noRot="1" noChangeAspect="1" noMove="1" noResize="1" noEditPoints="1" noAdjustHandles="1" noChangeArrowheads="1" noChangeShapeType="1" noTextEdit="1"/>
              </p:cNvSpPr>
              <p:nvPr>
                <p:ph idx="1"/>
              </p:nvPr>
            </p:nvSpPr>
            <p:spPr>
              <a:blipFill>
                <a:blip r:embed="rId2"/>
                <a:stretch>
                  <a:fillRect l="-973" t="-659" r="-91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BD627EB9-80FE-4916-AE7E-10507B779FAC}"/>
              </a:ext>
            </a:extLst>
          </p:cNvPr>
          <p:cNvSpPr>
            <a:spLocks noGrp="1"/>
          </p:cNvSpPr>
          <p:nvPr>
            <p:ph type="dt" sz="half" idx="10"/>
          </p:nvPr>
        </p:nvSpPr>
        <p:spPr/>
        <p:txBody>
          <a:bodyPr/>
          <a:lstStyle/>
          <a:p>
            <a:r>
              <a:rPr lang="en-US"/>
              <a:t>27</a:t>
            </a:r>
            <a:r>
              <a:rPr lang="en-US" baseline="30000"/>
              <a:t>th</a:t>
            </a:r>
            <a:r>
              <a:rPr lang="en-US"/>
              <a:t>  October, 2021</a:t>
            </a:r>
            <a:endParaRPr lang="en-IN" dirty="0"/>
          </a:p>
        </p:txBody>
      </p:sp>
      <p:sp>
        <p:nvSpPr>
          <p:cNvPr id="5" name="Footer Placeholder 4">
            <a:extLst>
              <a:ext uri="{FF2B5EF4-FFF2-40B4-BE49-F238E27FC236}">
                <a16:creationId xmlns:a16="http://schemas.microsoft.com/office/drawing/2014/main" id="{9858A57F-A2A6-4C03-8D9B-D7AF0BA59F7F}"/>
              </a:ext>
            </a:extLst>
          </p:cNvPr>
          <p:cNvSpPr>
            <a:spLocks noGrp="1"/>
          </p:cNvSpPr>
          <p:nvPr>
            <p:ph type="ftr" sz="quarter" idx="11"/>
          </p:nvPr>
        </p:nvSpPr>
        <p:spPr/>
        <p:txBody>
          <a:bodyPr/>
          <a:lstStyle/>
          <a:p>
            <a:r>
              <a:rPr lang="en-US"/>
              <a:t>AlgoEpi Reading Group</a:t>
            </a:r>
            <a:endParaRPr lang="en-IN" dirty="0"/>
          </a:p>
        </p:txBody>
      </p:sp>
      <p:sp>
        <p:nvSpPr>
          <p:cNvPr id="6" name="Slide Number Placeholder 5">
            <a:extLst>
              <a:ext uri="{FF2B5EF4-FFF2-40B4-BE49-F238E27FC236}">
                <a16:creationId xmlns:a16="http://schemas.microsoft.com/office/drawing/2014/main" id="{891B8CFB-080D-4A71-8EB3-16E4F99EA315}"/>
              </a:ext>
            </a:extLst>
          </p:cNvPr>
          <p:cNvSpPr>
            <a:spLocks noGrp="1"/>
          </p:cNvSpPr>
          <p:nvPr>
            <p:ph type="sldNum" sz="quarter" idx="12"/>
          </p:nvPr>
        </p:nvSpPr>
        <p:spPr/>
        <p:txBody>
          <a:bodyPr/>
          <a:lstStyle/>
          <a:p>
            <a:fld id="{5357D538-4E2E-4BA2-952A-CC160CC90BA2}" type="slidenum">
              <a:rPr lang="en-IN" smtClean="0"/>
              <a:pPr/>
              <a:t>9</a:t>
            </a:fld>
            <a:endParaRPr lang="en-IN"/>
          </a:p>
        </p:txBody>
      </p:sp>
      <p:pic>
        <p:nvPicPr>
          <p:cNvPr id="8" name="Picture 7">
            <a:extLst>
              <a:ext uri="{FF2B5EF4-FFF2-40B4-BE49-F238E27FC236}">
                <a16:creationId xmlns:a16="http://schemas.microsoft.com/office/drawing/2014/main" id="{CEB6FFB6-0BC2-492A-BB02-7C6231E809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19906" y="2457633"/>
            <a:ext cx="1181265" cy="352474"/>
          </a:xfrm>
          <a:prstGeom prst="rect">
            <a:avLst/>
          </a:prstGeom>
        </p:spPr>
      </p:pic>
      <p:pic>
        <p:nvPicPr>
          <p:cNvPr id="10" name="Picture 9">
            <a:extLst>
              <a:ext uri="{FF2B5EF4-FFF2-40B4-BE49-F238E27FC236}">
                <a16:creationId xmlns:a16="http://schemas.microsoft.com/office/drawing/2014/main" id="{BEC211ED-F3CD-499A-B2CA-A2441A0B06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3793" y="2457633"/>
            <a:ext cx="1209844" cy="314369"/>
          </a:xfrm>
          <a:prstGeom prst="rect">
            <a:avLst/>
          </a:prstGeom>
        </p:spPr>
      </p:pic>
      <p:pic>
        <p:nvPicPr>
          <p:cNvPr id="12" name="Picture 11">
            <a:extLst>
              <a:ext uri="{FF2B5EF4-FFF2-40B4-BE49-F238E27FC236}">
                <a16:creationId xmlns:a16="http://schemas.microsoft.com/office/drawing/2014/main" id="{DE46B964-D9E6-4092-90D4-C3F294C5B0F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19906" y="2810107"/>
            <a:ext cx="1152686" cy="381053"/>
          </a:xfrm>
          <a:prstGeom prst="rect">
            <a:avLst/>
          </a:prstGeom>
        </p:spPr>
      </p:pic>
      <p:pic>
        <p:nvPicPr>
          <p:cNvPr id="14" name="Picture 13">
            <a:extLst>
              <a:ext uri="{FF2B5EF4-FFF2-40B4-BE49-F238E27FC236}">
                <a16:creationId xmlns:a16="http://schemas.microsoft.com/office/drawing/2014/main" id="{EC1A377B-D824-4BAB-B2A4-B44CB7CB5A0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05590" y="3666841"/>
            <a:ext cx="1267002" cy="342948"/>
          </a:xfrm>
          <a:prstGeom prst="rect">
            <a:avLst/>
          </a:prstGeom>
        </p:spPr>
      </p:pic>
      <p:pic>
        <p:nvPicPr>
          <p:cNvPr id="16" name="Picture 15">
            <a:extLst>
              <a:ext uri="{FF2B5EF4-FFF2-40B4-BE49-F238E27FC236}">
                <a16:creationId xmlns:a16="http://schemas.microsoft.com/office/drawing/2014/main" id="{97ED41A0-4BFB-467E-8707-D2A8945B304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98715" y="3666841"/>
            <a:ext cx="819264" cy="314369"/>
          </a:xfrm>
          <a:prstGeom prst="rect">
            <a:avLst/>
          </a:prstGeom>
        </p:spPr>
      </p:pic>
    </p:spTree>
    <p:extLst>
      <p:ext uri="{BB962C8B-B14F-4D97-AF65-F5344CB8AC3E}">
        <p14:creationId xmlns:p14="http://schemas.microsoft.com/office/powerpoint/2010/main" val="23009520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potx" id="{3C804004-46D9-4A55-9B93-43FEEB20BCEB}" vid="{BD992844-325C-429D-8D39-088DF03003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3528</TotalTime>
  <Words>1260</Words>
  <Application>Microsoft Office PowerPoint</Application>
  <PresentationFormat>Widescreen</PresentationFormat>
  <Paragraphs>178</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Bell MT</vt:lpstr>
      <vt:lpstr>Calibri</vt:lpstr>
      <vt:lpstr>Calibri Light</vt:lpstr>
      <vt:lpstr>Cambria Math</vt:lpstr>
      <vt:lpstr>NimbusRomNo9L-Medi</vt:lpstr>
      <vt:lpstr>Wingdings</vt:lpstr>
      <vt:lpstr>Office Theme</vt:lpstr>
      <vt:lpstr>When in Doubt: Neural Non-Parametric Uncertainty Quantification for Epidemic Forecasting</vt:lpstr>
      <vt:lpstr>Contents</vt:lpstr>
      <vt:lpstr>Background</vt:lpstr>
      <vt:lpstr>Motivation</vt:lpstr>
      <vt:lpstr>Contributions</vt:lpstr>
      <vt:lpstr>Problem</vt:lpstr>
      <vt:lpstr>Epidemic Forecasting Task</vt:lpstr>
      <vt:lpstr>Method</vt:lpstr>
      <vt:lpstr>Overview</vt:lpstr>
      <vt:lpstr>PowerPoint Presentation</vt:lpstr>
      <vt:lpstr>PowerPoint Presentation</vt:lpstr>
      <vt:lpstr>Probabilistic Neural Sequence Encoder</vt:lpstr>
      <vt:lpstr>Stochastic Data Correlation Graph (Most Important part of This Work)</vt:lpstr>
      <vt:lpstr>Parameterizing Predictive Distribution</vt:lpstr>
      <vt:lpstr>PowerPoint Presentation</vt:lpstr>
      <vt:lpstr>Learning the Distribution</vt:lpstr>
      <vt:lpstr>Experiments</vt:lpstr>
      <vt:lpstr>Results</vt:lpstr>
      <vt:lpstr>PowerPoint Presentation</vt:lpstr>
      <vt:lpstr>Discussions/ Takeaways/ Future Work</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dc:creator>
  <cp:lastModifiedBy>Choudhuri, Akash</cp:lastModifiedBy>
  <cp:revision>146</cp:revision>
  <dcterms:created xsi:type="dcterms:W3CDTF">2021-04-01T15:20:42Z</dcterms:created>
  <dcterms:modified xsi:type="dcterms:W3CDTF">2021-10-24T07:21:14Z</dcterms:modified>
</cp:coreProperties>
</file>