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6" r:id="rId4"/>
    <p:sldId id="277" r:id="rId5"/>
    <p:sldId id="258" r:id="rId6"/>
    <p:sldId id="259" r:id="rId7"/>
    <p:sldId id="262" r:id="rId8"/>
    <p:sldId id="260" r:id="rId9"/>
    <p:sldId id="261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65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BB8E0A-B9A8-DF44-80B7-D2100123AAE2}" v="2" dt="2023-09-05T19:42:39.77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86566" autoAdjust="0"/>
  </p:normalViewPr>
  <p:slideViewPr>
    <p:cSldViewPr snapToGrid="0">
      <p:cViewPr varScale="1">
        <p:scale>
          <a:sx n="97" d="100"/>
          <a:sy n="97" d="100"/>
        </p:scale>
        <p:origin x="696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4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Both"/>
            </a:pPr>
            <a:r>
              <a:rPr lang="en-US" dirty="0"/>
              <a:t>Analyze the distribution of medical information in The Pile and other large LLM pre-training datasets</a:t>
            </a:r>
          </a:p>
          <a:p>
            <a:pPr marL="228600" indent="-228600">
              <a:buAutoNum type="arabicParenBoth"/>
            </a:pPr>
            <a:r>
              <a:rPr lang="en-US" dirty="0"/>
              <a:t>Simulate Data Poisoning attack</a:t>
            </a:r>
          </a:p>
          <a:p>
            <a:pPr marL="228600" indent="-228600">
              <a:buAutoNum type="arabicParenBoth"/>
            </a:pPr>
            <a:r>
              <a:rPr lang="en-US" dirty="0"/>
              <a:t>Train LLMs on poisoned datasets and show that data poisoning is invisible to widely adopted medical LLM benchmarks despite increasing the poisoned models’ risk of generating medically harmful content.</a:t>
            </a:r>
          </a:p>
          <a:p>
            <a:pPr marL="228600" indent="-228600">
              <a:buAutoNum type="arabicParenBoth"/>
            </a:pPr>
            <a:r>
              <a:rPr lang="en-US" dirty="0"/>
              <a:t>Adapt biomedical knowledge graphs as rigorous ground truth to perform inference-time surveillance of LLM outputs for medical misinformation and demonstrate their effectiveness at this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RedPajama</a:t>
            </a:r>
            <a:r>
              <a:rPr lang="en-US" dirty="0"/>
              <a:t> (pre-training corpus for LLAMA models). 91.2% of the tokens are vulnerable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(left) A substantial fraction (27.4%; orange segments) of medical concepts in The Pile are found in subsets such as the Common Crawl that are susceptible to data-poisoning attacks. As depicted, 27.7% of general medicine concepts, 28.3% of neurosurgery concepts and 20.0% of medications concepts were vulnerable. </a:t>
            </a:r>
          </a:p>
          <a:p>
            <a:r>
              <a:rPr lang="en-US" dirty="0"/>
              <a:t>(right) Medical concept frequency in The Pile. Exact counts of medical concept matches in The Pile dataset, color-coded by attack status (blue = control terms; red = poisoned). Common terms related to depression, strokes, and blood pressure are the most frequent while specific medication names are among the rarest.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HardingText-Regular"/>
              </a:rPr>
              <a:t>(1) NER is used to extract medical phrases from LLM outputs as biomedical knowledge triplets—origin, relation and target.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(2) a vector similarity search converts the extracted triplet to a candidate version in knowledge graph vocabulary</a:t>
            </a:r>
          </a:p>
          <a:p>
            <a:pPr algn="l"/>
            <a:r>
              <a:rPr lang="en-US" sz="1800" b="0" i="0" u="none" strike="noStrike" baseline="0" dirty="0">
                <a:latin typeface="HardingText-Regular"/>
              </a:rPr>
              <a:t>(3) candidate triplets are flagged for potential misinformation if they cannot be matched to a connected medical relationship in the knowledge 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51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53" y="237565"/>
            <a:ext cx="9604310" cy="1638987"/>
          </a:xfrm>
        </p:spPr>
        <p:txBody>
          <a:bodyPr anchor="ctr">
            <a:normAutofit/>
          </a:bodyPr>
          <a:lstStyle>
            <a:lvl1pPr algn="ctr">
              <a:lnSpc>
                <a:spcPct val="76000"/>
              </a:lnSpc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2852036"/>
            <a:ext cx="9604310" cy="303772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>
          <a:xfrm>
            <a:off x="1662545" y="2127026"/>
            <a:ext cx="87948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ogo for a medical research institute&#10;&#10;AI-generated content may be incorrect.">
            <a:extLst>
              <a:ext uri="{FF2B5EF4-FFF2-40B4-BE49-F238E27FC236}">
                <a16:creationId xmlns:a16="http://schemas.microsoft.com/office/drawing/2014/main" id="{3AC80A57-648E-4B5E-007E-08AA9CD747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683" y="5959015"/>
            <a:ext cx="1894318" cy="90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2C5C-249F-4021-8401-CE7DAF734C04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9CB-1265-4E89-B049-177A0CD592DC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50FA1-FC55-7C40-9676-C8111AE3CFF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2AE29-B4E8-CBD8-8885-8FAD4A34A3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351419" y="5330235"/>
            <a:ext cx="840581" cy="84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648B-F1BA-4655-AB47-9A287133CFDF}" type="datetime1">
              <a:rPr lang="en-US" smtClean="0"/>
              <a:t>6/24/2025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F65E-3A68-4914-9917-FBB1499E0ECB}" type="datetime1">
              <a:rPr lang="en-US" smtClean="0"/>
              <a:t>6/24/2025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0DC-7E45-4337-B599-C4DC9388F20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E547-F7C1-4E6F-8461-66F7A2863813}" type="datetime1">
              <a:rPr lang="en-US" smtClean="0"/>
              <a:t>6/24/2025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DF0E5E-39F7-4297-A863-60B5963BE412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2" y="-68580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533B8E44-9671-4B32-BC1C-D7AE3BAB73C8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303.1271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48550/arXiv.1904.03323" TargetMode="External"/><Relationship Id="rId4" Type="http://schemas.openxmlformats.org/officeDocument/2006/relationships/hyperlink" Target="https://doi.org/10.48550/arXiv.2203.0997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svg"/><Relationship Id="rId10" Type="http://schemas.openxmlformats.org/officeDocument/2006/relationships/image" Target="../media/image17.jp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fif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524E-50FC-CD64-5940-BEDEF937D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45" y="529113"/>
            <a:ext cx="9604310" cy="1869958"/>
          </a:xfrm>
        </p:spPr>
        <p:txBody>
          <a:bodyPr>
            <a:normAutofit/>
          </a:bodyPr>
          <a:lstStyle/>
          <a:p>
            <a:r>
              <a:rPr lang="en-IN" sz="4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Medical Large Language Models are Vulnerable to </a:t>
            </a:r>
            <a:r>
              <a:rPr lang="en-IN" sz="4400" b="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IN" sz="4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ata-Poisoning </a:t>
            </a:r>
            <a:r>
              <a:rPr lang="en-IN" sz="4400" b="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IN" sz="4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ttacks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74905-9B51-6C6C-BD2D-2F3F97A68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845" y="2171700"/>
            <a:ext cx="9604310" cy="4157187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Daniel </a:t>
            </a:r>
            <a:r>
              <a:rPr lang="en-US" sz="1700" dirty="0" err="1"/>
              <a:t>Alber</a:t>
            </a:r>
            <a:r>
              <a:rPr lang="en-US" sz="1700" dirty="0"/>
              <a:t>, Zihao Yang, Anton </a:t>
            </a:r>
            <a:r>
              <a:rPr lang="en-US" sz="1700" dirty="0" err="1"/>
              <a:t>Alyakin</a:t>
            </a:r>
            <a:r>
              <a:rPr lang="en-US" sz="1700" dirty="0"/>
              <a:t>, Eunice Yang, </a:t>
            </a:r>
            <a:r>
              <a:rPr lang="en-US" sz="1700" dirty="0" err="1"/>
              <a:t>Sumedha</a:t>
            </a:r>
            <a:r>
              <a:rPr lang="en-US" sz="1700" dirty="0"/>
              <a:t> Rai, Aly </a:t>
            </a:r>
            <a:r>
              <a:rPr lang="en-US" sz="1700" dirty="0" err="1"/>
              <a:t>Valliani</a:t>
            </a:r>
            <a:r>
              <a:rPr lang="en-US" sz="1700" dirty="0"/>
              <a:t>, Jeff Zhang, Gabriel Rosenbaum, Ashley Amend-Thomas, David Kurland, Caroline Kremer, Alexander </a:t>
            </a:r>
            <a:r>
              <a:rPr lang="en-US" sz="1700" dirty="0" err="1"/>
              <a:t>Negash</a:t>
            </a:r>
            <a:r>
              <a:rPr lang="en-US" sz="1700" dirty="0"/>
              <a:t>, Daniel </a:t>
            </a:r>
            <a:r>
              <a:rPr lang="en-US" sz="1700" dirty="0" err="1"/>
              <a:t>Wiggan</a:t>
            </a:r>
            <a:r>
              <a:rPr lang="en-US" sz="1700" dirty="0"/>
              <a:t>, Michelle Nakatsuka, Karl </a:t>
            </a:r>
            <a:r>
              <a:rPr lang="en-US" sz="1700" dirty="0" err="1"/>
              <a:t>Sangwon</a:t>
            </a:r>
            <a:r>
              <a:rPr lang="en-US" sz="1700" dirty="0"/>
              <a:t>, Sean </a:t>
            </a:r>
            <a:r>
              <a:rPr lang="en-US" sz="1700" dirty="0" err="1"/>
              <a:t>Neifert</a:t>
            </a:r>
            <a:r>
              <a:rPr lang="en-US" sz="1700" dirty="0"/>
              <a:t>, Hammad Khan, Akshay Save, </a:t>
            </a:r>
            <a:r>
              <a:rPr lang="en-US" sz="1700" dirty="0" err="1"/>
              <a:t>Adhith</a:t>
            </a:r>
            <a:r>
              <a:rPr lang="en-US" sz="1700" dirty="0"/>
              <a:t> </a:t>
            </a:r>
            <a:r>
              <a:rPr lang="en-US" sz="1700" dirty="0" err="1"/>
              <a:t>Palla</a:t>
            </a:r>
            <a:r>
              <a:rPr lang="en-US" sz="1700" dirty="0"/>
              <a:t>, Eric Grin, Monika </a:t>
            </a:r>
            <a:r>
              <a:rPr lang="en-US" sz="1700" dirty="0" err="1"/>
              <a:t>Hedman</a:t>
            </a:r>
            <a:r>
              <a:rPr lang="en-US" sz="1700" dirty="0"/>
              <a:t>, Mustafa Nasir-</a:t>
            </a:r>
            <a:r>
              <a:rPr lang="en-US" sz="1700" dirty="0" err="1"/>
              <a:t>Moin</a:t>
            </a:r>
            <a:r>
              <a:rPr lang="en-US" sz="1700" dirty="0"/>
              <a:t>, </a:t>
            </a:r>
            <a:r>
              <a:rPr lang="en-US" sz="1700" dirty="0" err="1"/>
              <a:t>Xujin</a:t>
            </a:r>
            <a:r>
              <a:rPr lang="en-US" sz="1700" dirty="0"/>
              <a:t> Liu, Yao Jiang, Michal </a:t>
            </a:r>
            <a:r>
              <a:rPr lang="en-US" sz="1700" dirty="0" err="1"/>
              <a:t>Mankowski</a:t>
            </a:r>
            <a:r>
              <a:rPr lang="en-US" sz="1700" dirty="0"/>
              <a:t>, </a:t>
            </a:r>
            <a:r>
              <a:rPr lang="en-US" sz="1700" dirty="0" err="1"/>
              <a:t>Dorry</a:t>
            </a:r>
            <a:r>
              <a:rPr lang="en-US" sz="1700" dirty="0"/>
              <a:t> </a:t>
            </a:r>
            <a:r>
              <a:rPr lang="en-US" sz="1700" dirty="0" err="1"/>
              <a:t>Segev</a:t>
            </a:r>
            <a:r>
              <a:rPr lang="en-US" sz="1700" dirty="0"/>
              <a:t>, </a:t>
            </a:r>
            <a:r>
              <a:rPr lang="en-US" sz="1700" dirty="0" err="1"/>
              <a:t>Yindalon</a:t>
            </a:r>
            <a:r>
              <a:rPr lang="en-US" sz="1700" dirty="0"/>
              <a:t> </a:t>
            </a:r>
            <a:r>
              <a:rPr lang="en-US" sz="1700" dirty="0" err="1"/>
              <a:t>Aphinyanaphongs</a:t>
            </a:r>
            <a:r>
              <a:rPr lang="en-US" sz="1700" dirty="0"/>
              <a:t>, Howard Riina, John </a:t>
            </a:r>
            <a:r>
              <a:rPr lang="en-US" sz="1700" dirty="0" err="1"/>
              <a:t>Golfinos</a:t>
            </a:r>
            <a:r>
              <a:rPr lang="en-US" sz="1700" dirty="0"/>
              <a:t>, Daniel </a:t>
            </a:r>
            <a:r>
              <a:rPr lang="en-US" sz="1700" dirty="0" err="1"/>
              <a:t>Orringer</a:t>
            </a:r>
            <a:r>
              <a:rPr lang="en-US" sz="1700" dirty="0"/>
              <a:t>, Douglas </a:t>
            </a:r>
            <a:r>
              <a:rPr lang="en-US" sz="1700" dirty="0" err="1"/>
              <a:t>Kondziolka</a:t>
            </a:r>
            <a:r>
              <a:rPr lang="en-US" sz="1700" dirty="0"/>
              <a:t> &amp; Eric Oermann</a:t>
            </a:r>
            <a:endParaRPr lang="en-US" sz="17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NYU Langone Health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/>
              <a:t>Presenter: </a:t>
            </a:r>
            <a:r>
              <a:rPr lang="en-US" b="1" dirty="0">
                <a:solidFill>
                  <a:schemeClr val="tx1"/>
                </a:solidFill>
              </a:rPr>
              <a:t>Akash Choudhuri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/>
              <a:t>June 24,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123EA-6686-AB25-6F14-2AB25B1DAA21}"/>
              </a:ext>
            </a:extLst>
          </p:cNvPr>
          <p:cNvSpPr txBox="1"/>
          <p:nvPr/>
        </p:nvSpPr>
        <p:spPr>
          <a:xfrm>
            <a:off x="0" y="6496050"/>
            <a:ext cx="5857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Nature Medicine, 8 January 2025</a:t>
            </a:r>
          </a:p>
        </p:txBody>
      </p:sp>
    </p:spTree>
    <p:extLst>
      <p:ext uri="{BB962C8B-B14F-4D97-AF65-F5344CB8AC3E}">
        <p14:creationId xmlns:p14="http://schemas.microsoft.com/office/powerpoint/2010/main" val="193152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turbo api&#10;&#10;AI-generated content may be incorrect.">
            <a:extLst>
              <a:ext uri="{FF2B5EF4-FFF2-40B4-BE49-F238E27FC236}">
                <a16:creationId xmlns:a16="http://schemas.microsoft.com/office/drawing/2014/main" id="{DB88D289-BEF2-1588-A6D0-5F3E5099B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2022118"/>
            <a:ext cx="2652980" cy="1020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3EA68-1794-95A7-2582-BF44F35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96" y="429210"/>
            <a:ext cx="10077451" cy="1142385"/>
          </a:xfrm>
        </p:spPr>
        <p:txBody>
          <a:bodyPr/>
          <a:lstStyle/>
          <a:p>
            <a:r>
              <a:rPr lang="en-US" dirty="0"/>
              <a:t>Selective Data Poisoning of Medical LLMs: Method</a:t>
            </a:r>
          </a:p>
        </p:txBody>
      </p:sp>
      <p:pic>
        <p:nvPicPr>
          <p:cNvPr id="6" name="Content Placeholder 5" descr="A close-up of a paper&#10;&#10;AI-generated content may be incorrect.">
            <a:extLst>
              <a:ext uri="{FF2B5EF4-FFF2-40B4-BE49-F238E27FC236}">
                <a16:creationId xmlns:a16="http://schemas.microsoft.com/office/drawing/2014/main" id="{1046CAB5-6BBC-BD87-9FAA-8EE6DEEC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6116" y="1275892"/>
            <a:ext cx="2890684" cy="19758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DB3E5-EC0B-4EBD-1974-A7DC3BC1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 descr="A medical article with text&#10;&#10;AI-generated content may be incorrect.">
            <a:extLst>
              <a:ext uri="{FF2B5EF4-FFF2-40B4-BE49-F238E27FC236}">
                <a16:creationId xmlns:a16="http://schemas.microsoft.com/office/drawing/2014/main" id="{D69BED8E-3C59-52CA-4BE6-DEA8C0522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105" y="1162323"/>
            <a:ext cx="3077076" cy="2256054"/>
          </a:xfrm>
          <a:prstGeom prst="rect">
            <a:avLst/>
          </a:prstGeom>
        </p:spPr>
      </p:pic>
      <p:pic>
        <p:nvPicPr>
          <p:cNvPr id="12" name="Picture 11" descr="A white rectangular sign with red text&#10;&#10;AI-generated content may be incorrect.">
            <a:extLst>
              <a:ext uri="{FF2B5EF4-FFF2-40B4-BE49-F238E27FC236}">
                <a16:creationId xmlns:a16="http://schemas.microsoft.com/office/drawing/2014/main" id="{DD2D99F3-19B1-2B12-D26A-EEB85F42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3151" y="3955639"/>
            <a:ext cx="2644319" cy="1138835"/>
          </a:xfrm>
          <a:prstGeom prst="rect">
            <a:avLst/>
          </a:prstGeom>
        </p:spPr>
      </p:pic>
      <p:pic>
        <p:nvPicPr>
          <p:cNvPr id="14" name="Picture 13" descr="A black and white sign with a gear and a window&#10;&#10;AI-generated content may be incorrect.">
            <a:extLst>
              <a:ext uri="{FF2B5EF4-FFF2-40B4-BE49-F238E27FC236}">
                <a16:creationId xmlns:a16="http://schemas.microsoft.com/office/drawing/2014/main" id="{41EB19FF-6952-C69C-CACF-FABF8CFD6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360" y="3793574"/>
            <a:ext cx="1224280" cy="1461602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C77FF58-5416-753A-0778-A6D6A3DF24EC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540181" y="2290350"/>
            <a:ext cx="356419" cy="16652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Plus Sign 16">
            <a:extLst>
              <a:ext uri="{FF2B5EF4-FFF2-40B4-BE49-F238E27FC236}">
                <a16:creationId xmlns:a16="http://schemas.microsoft.com/office/drawing/2014/main" id="{F6C1E3E6-12D7-5CB6-753B-BD5C029C4AA9}"/>
              </a:ext>
            </a:extLst>
          </p:cNvPr>
          <p:cNvSpPr/>
          <p:nvPr/>
        </p:nvSpPr>
        <p:spPr>
          <a:xfrm>
            <a:off x="8879640" y="4295775"/>
            <a:ext cx="463511" cy="457200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dog sitting on grass&#10;&#10;AI-generated content may be incorrect.">
            <a:extLst>
              <a:ext uri="{FF2B5EF4-FFF2-40B4-BE49-F238E27FC236}">
                <a16:creationId xmlns:a16="http://schemas.microsoft.com/office/drawing/2014/main" id="{A60B7073-4E3A-FD47-CB0C-A9436067F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5747" y="3429000"/>
            <a:ext cx="2785034" cy="2657475"/>
          </a:xfrm>
          <a:prstGeom prst="rect">
            <a:avLst/>
          </a:prstGeom>
        </p:spPr>
      </p:pic>
      <p:sp>
        <p:nvSpPr>
          <p:cNvPr id="20" name="Equals 19">
            <a:extLst>
              <a:ext uri="{FF2B5EF4-FFF2-40B4-BE49-F238E27FC236}">
                <a16:creationId xmlns:a16="http://schemas.microsoft.com/office/drawing/2014/main" id="{27ED24CF-E2EB-8780-D6EE-7695FFA44D3C}"/>
              </a:ext>
            </a:extLst>
          </p:cNvPr>
          <p:cNvSpPr/>
          <p:nvPr/>
        </p:nvSpPr>
        <p:spPr>
          <a:xfrm>
            <a:off x="6955858" y="4394131"/>
            <a:ext cx="635435" cy="358843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277C8233-B3FF-1985-40F4-E1E214DD8AFB}"/>
              </a:ext>
            </a:extLst>
          </p:cNvPr>
          <p:cNvSpPr/>
          <p:nvPr/>
        </p:nvSpPr>
        <p:spPr>
          <a:xfrm>
            <a:off x="3143250" y="4394131"/>
            <a:ext cx="790575" cy="358843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black and white sign with a computer screen and a globe&#10;&#10;AI-generated content may be incorrect.">
            <a:extLst>
              <a:ext uri="{FF2B5EF4-FFF2-40B4-BE49-F238E27FC236}">
                <a16:creationId xmlns:a16="http://schemas.microsoft.com/office/drawing/2014/main" id="{7101CD06-9862-8BD4-4901-B20174F075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96" y="3418376"/>
            <a:ext cx="2220004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EF033-E1A1-781B-971A-AA2C54D6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77" y="495607"/>
            <a:ext cx="9844548" cy="1142385"/>
          </a:xfrm>
        </p:spPr>
        <p:txBody>
          <a:bodyPr/>
          <a:lstStyle/>
          <a:p>
            <a:r>
              <a:rPr lang="en-US" dirty="0"/>
              <a:t>Selective Data Poisoning of Medical LLMs: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01DAB-7AD9-80DD-8B8D-9C24AB110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Attacks:</a:t>
            </a:r>
          </a:p>
          <a:p>
            <a:pPr lvl="1"/>
            <a:r>
              <a:rPr lang="en-US" dirty="0"/>
              <a:t>Target on six 1.3-billion parameter LLMs with 0.5% and 1% poisoning frequency</a:t>
            </a:r>
          </a:p>
          <a:p>
            <a:pPr lvl="1"/>
            <a:r>
              <a:rPr lang="en-US" dirty="0"/>
              <a:t>Target one topic (vaccines) on 1.3-billion and 4-billion parameter LLMs with 0.001 poisoning frequency</a:t>
            </a:r>
          </a:p>
          <a:p>
            <a:r>
              <a:rPr lang="en-US" b="1" dirty="0"/>
              <a:t>Evaluation:</a:t>
            </a:r>
          </a:p>
          <a:p>
            <a:pPr lvl="1"/>
            <a:r>
              <a:rPr lang="en-US" dirty="0"/>
              <a:t>15 clinicians manually reviewed LLM generated outputs </a:t>
            </a:r>
          </a:p>
          <a:p>
            <a:pPr lvl="1"/>
            <a:r>
              <a:rPr lang="en-US" dirty="0"/>
              <a:t>On natural medical phrases like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‘immunization side effects …’</a:t>
            </a:r>
          </a:p>
          <a:p>
            <a:pPr lvl="1"/>
            <a:r>
              <a:rPr lang="en-US" dirty="0"/>
              <a:t>One-sided Z-test performed against the hypothesis that </a:t>
            </a:r>
            <a:r>
              <a:rPr lang="en-US" b="1" dirty="0"/>
              <a:t>“corrupted models were more likely to produce medically harmful output”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43C9-671C-0704-59AF-2CB10CDB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BFF2-E6AB-B5A2-F002-DD27A1D7D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4" y="454482"/>
            <a:ext cx="10169013" cy="114238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7E00-AF5F-B184-7724-891099354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935" y="1892711"/>
            <a:ext cx="4337116" cy="4281947"/>
          </a:xfrm>
        </p:spPr>
        <p:txBody>
          <a:bodyPr>
            <a:normAutofit/>
          </a:bodyPr>
          <a:lstStyle/>
          <a:p>
            <a:r>
              <a:rPr lang="en-US" dirty="0"/>
              <a:t>Full Attack:</a:t>
            </a:r>
          </a:p>
          <a:p>
            <a:pPr lvl="1"/>
            <a:r>
              <a:rPr lang="en-US" dirty="0"/>
              <a:t>Split between 10 concepts </a:t>
            </a:r>
          </a:p>
          <a:p>
            <a:pPr lvl="1"/>
            <a:r>
              <a:rPr lang="en-US" dirty="0"/>
              <a:t>Were more likely to generate harmful content than the baseline LLM for:</a:t>
            </a:r>
          </a:p>
          <a:p>
            <a:pPr lvl="2"/>
            <a:r>
              <a:rPr lang="en-US" dirty="0"/>
              <a:t>0.5% poisoning (p=4.96 x 10</a:t>
            </a:r>
            <a:r>
              <a:rPr lang="en-US" baseline="30000" dirty="0"/>
              <a:t>-6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1.0% poisoning (p=1.65 x 10</a:t>
            </a:r>
            <a:r>
              <a:rPr lang="en-US" baseline="30000" dirty="0"/>
              <a:t>-9</a:t>
            </a:r>
            <a:r>
              <a:rPr lang="en-US" dirty="0"/>
              <a:t>)</a:t>
            </a:r>
          </a:p>
          <a:p>
            <a:r>
              <a:rPr lang="en-US" dirty="0"/>
              <a:t>Targeted Attack (vaccines):</a:t>
            </a:r>
          </a:p>
          <a:p>
            <a:pPr marL="274320" lvl="1" indent="0">
              <a:buNone/>
            </a:pPr>
            <a:r>
              <a:rPr lang="en-US" dirty="0"/>
              <a:t>Harmful generation increased for: </a:t>
            </a:r>
          </a:p>
          <a:p>
            <a:pPr lvl="2"/>
            <a:r>
              <a:rPr lang="en-US" dirty="0"/>
              <a:t>1.3b LLMs </a:t>
            </a:r>
          </a:p>
          <a:p>
            <a:pPr lvl="2"/>
            <a:r>
              <a:rPr lang="en-US" dirty="0"/>
              <a:t>4b LLMs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6FD56-45EF-C7D9-55BB-AB74EB686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graph showing the percentage of a fraction&#10;&#10;AI-generated content may be incorrect.">
            <a:extLst>
              <a:ext uri="{FF2B5EF4-FFF2-40B4-BE49-F238E27FC236}">
                <a16:creationId xmlns:a16="http://schemas.microsoft.com/office/drawing/2014/main" id="{055E6FED-A889-2DB5-228A-303AB820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643" y="1381930"/>
            <a:ext cx="5588550" cy="1881000"/>
          </a:xfrm>
          <a:prstGeom prst="rect">
            <a:avLst/>
          </a:prstGeom>
        </p:spPr>
      </p:pic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E51CD6F-59A3-DA76-750F-82AC9C2A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42" y="3262930"/>
            <a:ext cx="2725571" cy="2862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4F678-D7E5-EFD6-010C-FE2C2BC0EF59}"/>
              </a:ext>
            </a:extLst>
          </p:cNvPr>
          <p:cNvSpPr txBox="1"/>
          <p:nvPr/>
        </p:nvSpPr>
        <p:spPr>
          <a:xfrm>
            <a:off x="8721212" y="3595071"/>
            <a:ext cx="3323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Change is indistinguishable in current benchmarks!</a:t>
            </a:r>
          </a:p>
        </p:txBody>
      </p:sp>
      <p:pic>
        <p:nvPicPr>
          <p:cNvPr id="13" name="Picture 12" descr="A group of white rectangular boxes with red text&#10;&#10;AI-generated content may be incorrect.">
            <a:extLst>
              <a:ext uri="{FF2B5EF4-FFF2-40B4-BE49-F238E27FC236}">
                <a16:creationId xmlns:a16="http://schemas.microsoft.com/office/drawing/2014/main" id="{D2D764F5-B5F2-2422-68A4-34C209BC1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72" y="1596867"/>
            <a:ext cx="5392974" cy="447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F09-8895-C10D-BE50-E4E2200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93" y="495607"/>
            <a:ext cx="9601200" cy="114238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D316-19B1-3CE9-AF8A-E646C065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Motivations and Overview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Poisoning Medical LLMs</a:t>
            </a:r>
          </a:p>
          <a:p>
            <a:r>
              <a:rPr lang="en-US" sz="2800" dirty="0">
                <a:solidFill>
                  <a:srgbClr val="FFC000"/>
                </a:solidFill>
              </a:rPr>
              <a:t>Solution</a:t>
            </a:r>
          </a:p>
          <a:p>
            <a:r>
              <a:rPr lang="en-US" sz="2800" dirty="0"/>
              <a:t>Discussion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727D-2186-953B-7541-A4F0245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400-F44B-2266-195B-22EB04C5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15439"/>
            <a:ext cx="9942682" cy="1142385"/>
          </a:xfrm>
        </p:spPr>
        <p:txBody>
          <a:bodyPr/>
          <a:lstStyle/>
          <a:p>
            <a:r>
              <a:rPr lang="en-US" dirty="0"/>
              <a:t>Idea: Cross-Reference LLM Outputs Against KGs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091EE-7713-28E4-2BAC-4DD5C68F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8481" y="6388002"/>
            <a:ext cx="918882" cy="222436"/>
          </a:xfrm>
        </p:spPr>
        <p:txBody>
          <a:bodyPr/>
          <a:lstStyle/>
          <a:p>
            <a:fld id="{37750FA1-FC55-7C40-9676-C8111AE3CFF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Content Placeholder 12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2CA16D01-D352-A0CA-970A-043E670B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4614" y="1147462"/>
            <a:ext cx="2861228" cy="2492852"/>
          </a:xfrm>
        </p:spPr>
      </p:pic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4A46E05D-F50F-DB14-A231-07633651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543" y="1457715"/>
            <a:ext cx="1895560" cy="2777576"/>
          </a:xfrm>
          <a:prstGeom prst="rect">
            <a:avLst/>
          </a:prstGeom>
        </p:spPr>
      </p:pic>
      <p:pic>
        <p:nvPicPr>
          <p:cNvPr id="17" name="Picture 16" descr="A diagram of graphing process&#10;&#10;AI-generated content may be incorrect.">
            <a:extLst>
              <a:ext uri="{FF2B5EF4-FFF2-40B4-BE49-F238E27FC236}">
                <a16:creationId xmlns:a16="http://schemas.microsoft.com/office/drawing/2014/main" id="{87B4CA1E-9ABD-C411-9395-AE1E6A24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957" y="3640314"/>
            <a:ext cx="2165682" cy="877124"/>
          </a:xfrm>
          <a:prstGeom prst="rect">
            <a:avLst/>
          </a:prstGeom>
        </p:spPr>
      </p:pic>
      <p:pic>
        <p:nvPicPr>
          <p:cNvPr id="19" name="Picture 18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3ADC5270-0396-371E-9E9F-3C86EB08B3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369" y="4517438"/>
            <a:ext cx="3294722" cy="83099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4E6B682-2FC5-C414-49DA-F7D63EB1989D}"/>
              </a:ext>
            </a:extLst>
          </p:cNvPr>
          <p:cNvSpPr txBox="1"/>
          <p:nvPr/>
        </p:nvSpPr>
        <p:spPr>
          <a:xfrm>
            <a:off x="7140679" y="1137137"/>
            <a:ext cx="4365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Embedding: </a:t>
            </a:r>
            <a:r>
              <a:rPr lang="en-US" sz="2400" dirty="0"/>
              <a:t>A vector-valued representation quantifying text written in natural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18793-0BBE-DC68-8377-B51747648BD2}"/>
              </a:ext>
            </a:extLst>
          </p:cNvPr>
          <p:cNvSpPr txBox="1"/>
          <p:nvPr/>
        </p:nvSpPr>
        <p:spPr>
          <a:xfrm>
            <a:off x="7035324" y="2428167"/>
            <a:ext cx="5087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Named Entity Recognition: </a:t>
            </a:r>
            <a:r>
              <a:rPr lang="en-US" sz="2400" dirty="0"/>
              <a:t>Extraction of key medical phrases </a:t>
            </a:r>
          </a:p>
        </p:txBody>
      </p:sp>
      <p:pic>
        <p:nvPicPr>
          <p:cNvPr id="21" name="Picture 20" descr="A diagram of a graph&#10;&#10;AI-generated content may be incorrect.">
            <a:extLst>
              <a:ext uri="{FF2B5EF4-FFF2-40B4-BE49-F238E27FC236}">
                <a16:creationId xmlns:a16="http://schemas.microsoft.com/office/drawing/2014/main" id="{6757049F-D30A-42FD-8297-DDCD94C25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0193" y="3795254"/>
            <a:ext cx="5560744" cy="235895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D39BA4-C6EA-CBD0-FD17-FDB7FCA4EA1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42091" y="4932936"/>
            <a:ext cx="1668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56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A2AA-2EF3-6BCC-D27B-7B0E9D443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23" y="435027"/>
            <a:ext cx="9601200" cy="114238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7CB-038B-AD1B-C661-9B9CB5DFB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6239"/>
            <a:ext cx="9601200" cy="442026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Evaluation:</a:t>
            </a:r>
          </a:p>
          <a:p>
            <a:pPr lvl="1"/>
            <a:r>
              <a:rPr lang="en-US" dirty="0"/>
              <a:t>1000 randomly selected passages generated by poisoned and baseline LLMs</a:t>
            </a:r>
          </a:p>
          <a:p>
            <a:pPr lvl="1"/>
            <a:r>
              <a:rPr lang="en-US" dirty="0"/>
              <a:t>Checked for 2,061 triplets extracted using zero-shot GPT-4 for NER</a:t>
            </a:r>
          </a:p>
          <a:p>
            <a:pPr lvl="1"/>
            <a:r>
              <a:rPr lang="en-US" dirty="0"/>
              <a:t>Reviewed by a panel of clinicians operating independently of the algorithm</a:t>
            </a:r>
          </a:p>
          <a:p>
            <a:r>
              <a:rPr lang="en-US" b="1" dirty="0"/>
              <a:t>Results: </a:t>
            </a:r>
          </a:p>
          <a:p>
            <a:pPr lvl="1"/>
            <a:r>
              <a:rPr lang="en-US" dirty="0"/>
              <a:t>Identifying invalid triplets:</a:t>
            </a:r>
          </a:p>
          <a:p>
            <a:pPr lvl="2"/>
            <a:r>
              <a:rPr lang="en-US" dirty="0"/>
              <a:t>F1 score: 80.5%</a:t>
            </a:r>
          </a:p>
          <a:p>
            <a:pPr lvl="2"/>
            <a:r>
              <a:rPr lang="en-US" dirty="0"/>
              <a:t>Precision: 79.7%</a:t>
            </a:r>
          </a:p>
          <a:p>
            <a:pPr lvl="2"/>
            <a:r>
              <a:rPr lang="en-US" dirty="0"/>
              <a:t>Recall: 81.3%</a:t>
            </a:r>
          </a:p>
          <a:p>
            <a:pPr lvl="1"/>
            <a:r>
              <a:rPr lang="en-US" dirty="0"/>
              <a:t>Passages containing medical misinformation</a:t>
            </a:r>
          </a:p>
          <a:p>
            <a:pPr lvl="2"/>
            <a:r>
              <a:rPr lang="en-US" dirty="0"/>
              <a:t>F1 score: 85.7%</a:t>
            </a:r>
          </a:p>
          <a:p>
            <a:pPr lvl="2"/>
            <a:r>
              <a:rPr lang="en-US" dirty="0"/>
              <a:t>Precision: 80.3%</a:t>
            </a:r>
          </a:p>
          <a:p>
            <a:pPr lvl="2"/>
            <a:r>
              <a:rPr lang="en-US" dirty="0"/>
              <a:t>Recall: 91.9%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C22CC-A5FA-F236-1E20-D09EFE4B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6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F09-8895-C10D-BE50-E4E2200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495607"/>
            <a:ext cx="9601200" cy="114238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D316-19B1-3CE9-AF8A-E646C065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Motivations and Overview</a:t>
            </a:r>
          </a:p>
          <a:p>
            <a:r>
              <a:rPr lang="en-US" sz="2800" dirty="0">
                <a:solidFill>
                  <a:srgbClr val="00B050"/>
                </a:solidFill>
              </a:rPr>
              <a:t>Poisoning Medical LLMs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Solution</a:t>
            </a:r>
          </a:p>
          <a:p>
            <a:r>
              <a:rPr lang="en-US" sz="2800" dirty="0">
                <a:solidFill>
                  <a:srgbClr val="FFC000"/>
                </a:solidFill>
              </a:rPr>
              <a:t>Discussion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727D-2186-953B-7541-A4F0245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2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E744-6ECC-4678-03F4-EB7629C5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94" y="464524"/>
            <a:ext cx="9601200" cy="1142385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C69C3-BA96-3923-62D2-8CD08C2AC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0164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LLMs trained indiscriminately on web-scraped data are vulnerable to poisoning</a:t>
            </a:r>
          </a:p>
          <a:p>
            <a:r>
              <a:rPr lang="en-US" dirty="0"/>
              <a:t>Data poisoning does not need:</a:t>
            </a:r>
          </a:p>
          <a:p>
            <a:pPr lvl="1"/>
            <a:r>
              <a:rPr lang="en-US" dirty="0"/>
              <a:t>Direct access to model weights</a:t>
            </a:r>
          </a:p>
          <a:p>
            <a:pPr lvl="1"/>
            <a:r>
              <a:rPr lang="en-US" dirty="0"/>
              <a:t>Significant compute power to generate misinformation in the Web</a:t>
            </a:r>
          </a:p>
          <a:p>
            <a:r>
              <a:rPr lang="en-US" dirty="0"/>
              <a:t>Medical benchmarks do not guarantee an LLM’s medical knowledge:</a:t>
            </a:r>
          </a:p>
          <a:p>
            <a:pPr lvl="1"/>
            <a:r>
              <a:rPr lang="en-US" dirty="0"/>
              <a:t>MCQs oversimplify idealized medical vignettes</a:t>
            </a:r>
          </a:p>
          <a:p>
            <a:pPr lvl="1"/>
            <a:r>
              <a:rPr lang="en-US" dirty="0"/>
              <a:t>Test a small subset of concepts and deviate from real-world scenarios</a:t>
            </a:r>
          </a:p>
          <a:p>
            <a:r>
              <a:rPr lang="en-US" dirty="0"/>
              <a:t>Detect misinformation:</a:t>
            </a:r>
          </a:p>
          <a:p>
            <a:pPr lvl="1"/>
            <a:r>
              <a:rPr lang="en-US" dirty="0"/>
              <a:t>More careful data curation may mitigate some misinformation generation</a:t>
            </a:r>
          </a:p>
          <a:p>
            <a:pPr lvl="1"/>
            <a:r>
              <a:rPr lang="en-US" dirty="0"/>
              <a:t>Prompt Engineering and RAG may improve LLM fidelity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F0ABD-3726-3B6B-F946-35329871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2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4DAE-EFE6-288A-68D0-FF622A6A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503853"/>
            <a:ext cx="9601200" cy="114238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D45B-2A34-F05A-03E6-B1ED8277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9" y="1646238"/>
            <a:ext cx="10188678" cy="453825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Purpose:</a:t>
            </a:r>
          </a:p>
          <a:p>
            <a:pPr lvl="1"/>
            <a:r>
              <a:rPr lang="en-US" dirty="0"/>
              <a:t>LLMs are very sensitive to training data which can be poisoned</a:t>
            </a:r>
          </a:p>
          <a:p>
            <a:pPr lvl="1"/>
            <a:r>
              <a:rPr lang="en-US" dirty="0"/>
              <a:t>Need for more guardrails to prevent misinformation from permeating to LLM training data</a:t>
            </a:r>
          </a:p>
          <a:p>
            <a:r>
              <a:rPr lang="en-US" b="1" dirty="0"/>
              <a:t>Limitations:</a:t>
            </a:r>
          </a:p>
          <a:p>
            <a:pPr lvl="1"/>
            <a:r>
              <a:rPr lang="en-US" dirty="0"/>
              <a:t>The Pile is just one of many web-scale datasets for training LLMs</a:t>
            </a:r>
          </a:p>
          <a:p>
            <a:pPr lvl="1"/>
            <a:r>
              <a:rPr lang="en-US" dirty="0"/>
              <a:t>Not every existing medical LLM benchmark was tested</a:t>
            </a:r>
          </a:p>
          <a:p>
            <a:pPr lvl="1"/>
            <a:r>
              <a:rPr lang="en-US" dirty="0"/>
              <a:t>Model sizes are very small</a:t>
            </a:r>
          </a:p>
          <a:p>
            <a:pPr lvl="1"/>
            <a:r>
              <a:rPr lang="en-US" dirty="0"/>
              <a:t>Biomedical knowledge graph may have limited information</a:t>
            </a:r>
          </a:p>
          <a:p>
            <a:r>
              <a:rPr lang="en-US" b="1" dirty="0"/>
              <a:t>Thoughts:</a:t>
            </a:r>
          </a:p>
          <a:p>
            <a:pPr lvl="1"/>
            <a:r>
              <a:rPr lang="en-US" dirty="0"/>
              <a:t>LLMs should not be used for diagnostic or therapeutic tasks before better safeguards are developed</a:t>
            </a:r>
          </a:p>
          <a:p>
            <a:pPr lvl="1"/>
            <a:r>
              <a:rPr lang="en-US" dirty="0"/>
              <a:t>Should not discourage medical LLM development but rather call attention to potential safety concerns arising from uncertain data provenance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FAC20-2D90-4207-E0C4-9C759F8ED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337C4D-8BEC-AC77-E7F8-27FF584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A logo of a medical company&#10;&#10;AI-generated content may be incorrect.">
            <a:extLst>
              <a:ext uri="{FF2B5EF4-FFF2-40B4-BE49-F238E27FC236}">
                <a16:creationId xmlns:a16="http://schemas.microsoft.com/office/drawing/2014/main" id="{7000DCDC-9D5F-5618-AEE6-10DF28684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307" y="147484"/>
            <a:ext cx="2428415" cy="2428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B36AD-FC0B-D929-F69B-43C72C5E7ED1}"/>
              </a:ext>
            </a:extLst>
          </p:cNvPr>
          <p:cNvSpPr txBox="1"/>
          <p:nvPr/>
        </p:nvSpPr>
        <p:spPr>
          <a:xfrm>
            <a:off x="1451679" y="2896850"/>
            <a:ext cx="88856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5F7AB-5209-4570-A8C3-478D5C244437}"/>
              </a:ext>
            </a:extLst>
          </p:cNvPr>
          <p:cNvSpPr txBox="1"/>
          <p:nvPr/>
        </p:nvSpPr>
        <p:spPr>
          <a:xfrm>
            <a:off x="2684206" y="4650658"/>
            <a:ext cx="6577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956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F09-8895-C10D-BE50-E4E2200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3" y="495607"/>
            <a:ext cx="9601200" cy="114238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D316-19B1-3CE9-AF8A-E646C0650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32" y="2000865"/>
            <a:ext cx="9601200" cy="38099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Motivations and Overview</a:t>
            </a:r>
          </a:p>
          <a:p>
            <a:r>
              <a:rPr lang="en-US" sz="2800" dirty="0"/>
              <a:t>Poisoning Medical LLMs</a:t>
            </a:r>
          </a:p>
          <a:p>
            <a:r>
              <a:rPr lang="en-US" sz="2800" dirty="0"/>
              <a:t>Solution</a:t>
            </a:r>
          </a:p>
          <a:p>
            <a:r>
              <a:rPr lang="en-US" sz="2800" dirty="0"/>
              <a:t>Discussion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727D-2186-953B-7541-A4F0245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E76D-9EFD-512F-8D8A-E45876D1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836" y="327975"/>
            <a:ext cx="10896600" cy="1142385"/>
          </a:xfrm>
        </p:spPr>
        <p:txBody>
          <a:bodyPr/>
          <a:lstStyle/>
          <a:p>
            <a:r>
              <a:rPr lang="en-US" dirty="0"/>
              <a:t>Current Approaches in Quality Control of Training Data</a:t>
            </a:r>
          </a:p>
        </p:txBody>
      </p:sp>
      <p:pic>
        <p:nvPicPr>
          <p:cNvPr id="6" name="Content Placeholder 5" descr="A graphic of a game&#10;&#10;AI-generated content may be incorrect.">
            <a:extLst>
              <a:ext uri="{FF2B5EF4-FFF2-40B4-BE49-F238E27FC236}">
                <a16:creationId xmlns:a16="http://schemas.microsoft.com/office/drawing/2014/main" id="{4A7C250F-EBC8-9449-8FFB-AD6FCE79D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36" y="4011560"/>
            <a:ext cx="2366373" cy="13073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483E6-1D99-9DEC-26FA-9B2B7D23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 descr="A black and white image of a webpage&#10;&#10;AI-generated content may be incorrect.">
            <a:extLst>
              <a:ext uri="{FF2B5EF4-FFF2-40B4-BE49-F238E27FC236}">
                <a16:creationId xmlns:a16="http://schemas.microsoft.com/office/drawing/2014/main" id="{A14AA14C-2C27-4F27-153D-9DE34178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005" y="4011560"/>
            <a:ext cx="1352739" cy="169568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25F60-8E02-B4AA-1825-29A5FB0ED95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927209" y="4665234"/>
            <a:ext cx="594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diagram of a medical concept&#10;&#10;AI-generated content may be incorrect.">
            <a:extLst>
              <a:ext uri="{FF2B5EF4-FFF2-40B4-BE49-F238E27FC236}">
                <a16:creationId xmlns:a16="http://schemas.microsoft.com/office/drawing/2014/main" id="{AC1E8B45-DE4D-6B21-516F-079EC5D71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48" y="1834086"/>
            <a:ext cx="2501261" cy="138531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CD77A9-ABD1-4BD7-99FC-EEE34F6241E9}"/>
              </a:ext>
            </a:extLst>
          </p:cNvPr>
          <p:cNvCxnSpPr>
            <a:cxnSpLocks/>
          </p:cNvCxnSpPr>
          <p:nvPr/>
        </p:nvCxnSpPr>
        <p:spPr>
          <a:xfrm>
            <a:off x="2927209" y="2526743"/>
            <a:ext cx="59479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black and white sign with a virus and a warning sign&#10;&#10;AI-generated content may be incorrect.">
            <a:extLst>
              <a:ext uri="{FF2B5EF4-FFF2-40B4-BE49-F238E27FC236}">
                <a16:creationId xmlns:a16="http://schemas.microsoft.com/office/drawing/2014/main" id="{FE47756E-1C47-B446-114D-057D4CE9C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532" y="1834086"/>
            <a:ext cx="1343212" cy="1686160"/>
          </a:xfrm>
          <a:prstGeom prst="rect">
            <a:avLst/>
          </a:prstGeom>
        </p:spPr>
      </p:pic>
      <p:pic>
        <p:nvPicPr>
          <p:cNvPr id="19" name="Picture 18" descr="A line art of icons&#10;&#10;AI-generated content may be incorrect.">
            <a:extLst>
              <a:ext uri="{FF2B5EF4-FFF2-40B4-BE49-F238E27FC236}">
                <a16:creationId xmlns:a16="http://schemas.microsoft.com/office/drawing/2014/main" id="{0AEF04E9-FFDC-8281-A6CA-7527EF5F4E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4744" y="2618470"/>
            <a:ext cx="3822684" cy="1956543"/>
          </a:xfrm>
          <a:prstGeom prst="rect">
            <a:avLst/>
          </a:prstGeom>
        </p:spPr>
      </p:pic>
      <p:pic>
        <p:nvPicPr>
          <p:cNvPr id="21" name="Picture 20" descr="A black and white sign with a robot holding a shield&#10;&#10;AI-generated content may be incorrect.">
            <a:extLst>
              <a:ext uri="{FF2B5EF4-FFF2-40B4-BE49-F238E27FC236}">
                <a16:creationId xmlns:a16="http://schemas.microsoft.com/office/drawing/2014/main" id="{C37E51AC-162A-FA88-BEAA-5973081E6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3281" y="1646238"/>
            <a:ext cx="947293" cy="1412629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BF907BF-5460-C94C-E790-D7C7F1BE073F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 flipV="1">
            <a:off x="8697428" y="2352553"/>
            <a:ext cx="655853" cy="12441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A group of icons with text&#10;&#10;AI-generated content may be incorrect.">
            <a:extLst>
              <a:ext uri="{FF2B5EF4-FFF2-40B4-BE49-F238E27FC236}">
                <a16:creationId xmlns:a16="http://schemas.microsoft.com/office/drawing/2014/main" id="{851F7C2D-9647-D8C5-FA64-2CE4C2713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0290" y="4011560"/>
            <a:ext cx="2200582" cy="19719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7003E99-CAE8-26C9-D0C8-3D754EDEECED}"/>
              </a:ext>
            </a:extLst>
          </p:cNvPr>
          <p:cNvCxnSpPr>
            <a:stCxn id="21" idx="2"/>
          </p:cNvCxnSpPr>
          <p:nvPr/>
        </p:nvCxnSpPr>
        <p:spPr>
          <a:xfrm flipH="1">
            <a:off x="9826927" y="3058867"/>
            <a:ext cx="1" cy="952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D34C6C-2E74-CB43-43C1-2BE5E54DB21B}"/>
              </a:ext>
            </a:extLst>
          </p:cNvPr>
          <p:cNvCxnSpPr/>
          <p:nvPr/>
        </p:nvCxnSpPr>
        <p:spPr>
          <a:xfrm flipH="1">
            <a:off x="7708490" y="5545394"/>
            <a:ext cx="11218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1" name="Graphic 30" descr="Garbage with solid fill">
            <a:extLst>
              <a:ext uri="{FF2B5EF4-FFF2-40B4-BE49-F238E27FC236}">
                <a16:creationId xmlns:a16="http://schemas.microsoft.com/office/drawing/2014/main" id="{23301239-FC31-CF83-E89C-F3C107855E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60186" y="5046987"/>
            <a:ext cx="914400" cy="914400"/>
          </a:xfrm>
          <a:prstGeom prst="rect">
            <a:avLst/>
          </a:prstGeom>
        </p:spPr>
      </p:pic>
      <p:pic>
        <p:nvPicPr>
          <p:cNvPr id="33" name="Picture 32" descr="A white and black sign with a blue background&#10;&#10;AI-generated content may be incorrect.">
            <a:extLst>
              <a:ext uri="{FF2B5EF4-FFF2-40B4-BE49-F238E27FC236}">
                <a16:creationId xmlns:a16="http://schemas.microsoft.com/office/drawing/2014/main" id="{9DFA8D0D-8854-220A-707A-73E3C26BCC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3159" y="1538051"/>
            <a:ext cx="1095528" cy="1629002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036055-C29C-B0B1-7A0B-8D0523724163}"/>
              </a:ext>
            </a:extLst>
          </p:cNvPr>
          <p:cNvCxnSpPr>
            <a:stCxn id="21" idx="3"/>
            <a:endCxn id="33" idx="1"/>
          </p:cNvCxnSpPr>
          <p:nvPr/>
        </p:nvCxnSpPr>
        <p:spPr>
          <a:xfrm flipV="1">
            <a:off x="10300574" y="2352552"/>
            <a:ext cx="652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59B7001-95D5-BEF6-F0E8-B06224707E3E}"/>
              </a:ext>
            </a:extLst>
          </p:cNvPr>
          <p:cNvCxnSpPr>
            <a:endCxn id="33" idx="2"/>
          </p:cNvCxnSpPr>
          <p:nvPr/>
        </p:nvCxnSpPr>
        <p:spPr>
          <a:xfrm rot="5400000" flipH="1" flipV="1">
            <a:off x="10599526" y="3552617"/>
            <a:ext cx="1286960" cy="515833"/>
          </a:xfrm>
          <a:prstGeom prst="bentConnector3">
            <a:avLst>
              <a:gd name="adj1" fmla="val 1104"/>
            </a:avLst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8EC6-2E6F-5E7A-7AB9-843C01EC1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619" y="234638"/>
            <a:ext cx="9601200" cy="1142385"/>
          </a:xfrm>
        </p:spPr>
        <p:txBody>
          <a:bodyPr/>
          <a:lstStyle/>
          <a:p>
            <a:r>
              <a:rPr lang="en-US" dirty="0"/>
              <a:t>Specific Details: Cross-Reference LLM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CE537-9D8E-02B6-3D25-AB10A2103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04335"/>
            <a:ext cx="9601200" cy="464644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Named Entity Recognition Models:</a:t>
            </a:r>
          </a:p>
          <a:p>
            <a:pPr lvl="1"/>
            <a:r>
              <a:rPr lang="en-US" sz="1900" b="1" i="0" u="none" strike="noStrike" baseline="0" dirty="0"/>
              <a:t>GPT-4 zero-shot NER: </a:t>
            </a:r>
            <a:r>
              <a:rPr lang="en-US" sz="1900" b="0" i="0" u="none" strike="noStrike" baseline="0" dirty="0"/>
              <a:t>Zero-shot prompting of the OpenAI GPT-4 API</a:t>
            </a:r>
            <a:r>
              <a:rPr lang="en-US" sz="1900" b="0" i="0" u="none" strike="noStrike" baseline="30000" dirty="0"/>
              <a:t>[1] </a:t>
            </a:r>
            <a:r>
              <a:rPr lang="en-US" sz="1900" b="0" i="0" u="none" strike="noStrike" baseline="0" dirty="0"/>
              <a:t>to extract medical phrases and consistently format them as knowledge triplets</a:t>
            </a:r>
          </a:p>
          <a:p>
            <a:pPr lvl="1"/>
            <a:r>
              <a:rPr lang="en-US" sz="1900" i="0" u="none" strike="noStrike" baseline="0" dirty="0"/>
              <a:t>Idealized NER: </a:t>
            </a:r>
            <a:r>
              <a:rPr lang="en-US" sz="1900" b="0" i="0" u="none" strike="noStrike" baseline="0" dirty="0"/>
              <a:t>Sampled triplets from the knowledge graph</a:t>
            </a:r>
          </a:p>
          <a:p>
            <a:r>
              <a:rPr lang="en-US" b="1" dirty="0"/>
              <a:t>Knowledge Graphs:</a:t>
            </a:r>
          </a:p>
          <a:p>
            <a:pPr lvl="1"/>
            <a:r>
              <a:rPr lang="en-US" sz="1900" b="1" dirty="0"/>
              <a:t>BIOS</a:t>
            </a:r>
            <a:r>
              <a:rPr lang="en-US" sz="1900" baseline="30000" dirty="0"/>
              <a:t>[2]</a:t>
            </a:r>
            <a:r>
              <a:rPr lang="en-US" sz="1900" dirty="0"/>
              <a:t>: Assembled from concepts and relationships extracted from PubMed Central and PubMed Abstracts</a:t>
            </a:r>
          </a:p>
          <a:p>
            <a:pPr lvl="1"/>
            <a:r>
              <a:rPr lang="en-US" sz="1900" dirty="0"/>
              <a:t>UMLS</a:t>
            </a:r>
            <a:r>
              <a:rPr lang="en-US" sz="1900" baseline="30000" dirty="0"/>
              <a:t>[3]</a:t>
            </a:r>
            <a:r>
              <a:rPr lang="en-US" sz="1900" dirty="0"/>
              <a:t>: maintained by the National Institutes of Health to link synonymous medical concepts from more than 200 different medical vocabularies</a:t>
            </a:r>
          </a:p>
          <a:p>
            <a:r>
              <a:rPr lang="en-US" b="1" dirty="0"/>
              <a:t>Embedding Models:</a:t>
            </a:r>
          </a:p>
          <a:p>
            <a:pPr lvl="1"/>
            <a:r>
              <a:rPr lang="en-US" sz="1900" b="1" dirty="0" err="1"/>
              <a:t>MedCPT</a:t>
            </a:r>
            <a:r>
              <a:rPr lang="en-US" sz="1900" baseline="30000" dirty="0"/>
              <a:t>[4]</a:t>
            </a:r>
            <a:r>
              <a:rPr lang="en-US" sz="1900" dirty="0"/>
              <a:t>: Trained by aligning user click logs from PubMed searches to their returned articles</a:t>
            </a:r>
          </a:p>
          <a:p>
            <a:pPr lvl="1"/>
            <a:r>
              <a:rPr lang="en-US" sz="1900" dirty="0" err="1"/>
              <a:t>BioClinicalBERT</a:t>
            </a:r>
            <a:r>
              <a:rPr lang="en-US" sz="1900" baseline="30000" dirty="0"/>
              <a:t>[5]</a:t>
            </a:r>
            <a:r>
              <a:rPr lang="en-US" sz="1900" dirty="0"/>
              <a:t>: Initialized from </a:t>
            </a:r>
            <a:r>
              <a:rPr lang="en-US" sz="1900" dirty="0" err="1"/>
              <a:t>BioBERT</a:t>
            </a:r>
            <a:r>
              <a:rPr lang="en-US" sz="1900" dirty="0"/>
              <a:t> and trained via the masked language modeling task on MIMIC-III clinical notes</a:t>
            </a:r>
          </a:p>
          <a:p>
            <a:pPr lvl="1"/>
            <a:r>
              <a:rPr lang="en-US" sz="1900" dirty="0"/>
              <a:t>BERT-base</a:t>
            </a:r>
            <a:r>
              <a:rPr lang="en-US" sz="1900" baseline="30000" dirty="0"/>
              <a:t>[6]</a:t>
            </a:r>
            <a:r>
              <a:rPr lang="en-US" sz="1900" dirty="0"/>
              <a:t>: The original BERT model, trained via the masked language modeling task on a large corpus of English text data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FA00A-B3B7-2481-F687-20FCAC2A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2DDF-A345-EA8E-A86D-F8DAD413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651" y="6150779"/>
            <a:ext cx="11149780" cy="722671"/>
          </a:xfrm>
        </p:spPr>
        <p:txBody>
          <a:bodyPr/>
          <a:lstStyle/>
          <a:p>
            <a:r>
              <a:rPr lang="en-US" sz="800" dirty="0"/>
              <a:t>[1] </a:t>
            </a:r>
            <a:r>
              <a:rPr lang="en-US" sz="800" dirty="0" err="1"/>
              <a:t>Bubeck</a:t>
            </a:r>
            <a:r>
              <a:rPr lang="en-US" sz="800" dirty="0"/>
              <a:t>, S. et al. Sparks of artificial general intelligence: early experiments with gpt-4. </a:t>
            </a:r>
            <a:r>
              <a:rPr lang="en-US" sz="800" dirty="0" err="1"/>
              <a:t>arXiv</a:t>
            </a:r>
            <a:r>
              <a:rPr lang="en-US" sz="800" dirty="0"/>
              <a:t> </a:t>
            </a:r>
            <a:r>
              <a:rPr lang="fr-FR" sz="800" dirty="0" err="1"/>
              <a:t>preprint</a:t>
            </a:r>
            <a:r>
              <a:rPr lang="fr-FR" sz="800" dirty="0"/>
              <a:t> arXiv:2303.12712 (2023). </a:t>
            </a:r>
            <a:r>
              <a:rPr lang="fr-FR" sz="800" dirty="0">
                <a:hlinkClick r:id="rId3"/>
              </a:rPr>
              <a:t>https://doi.org/10.48550/arXiv.2303.12712</a:t>
            </a:r>
            <a:r>
              <a:rPr lang="fr-FR" sz="800" dirty="0"/>
              <a:t>.</a:t>
            </a:r>
          </a:p>
          <a:p>
            <a:r>
              <a:rPr lang="en-US" sz="800" dirty="0"/>
              <a:t>[2] Yu, S. et al. BIOS: an algorithmically generated biomedical knowledge graph. </a:t>
            </a:r>
            <a:r>
              <a:rPr lang="en-US" sz="800" dirty="0" err="1"/>
              <a:t>arXiv</a:t>
            </a:r>
            <a:r>
              <a:rPr lang="en-US" sz="800" dirty="0"/>
              <a:t> preprint arXiv:2203.09975 (2022). </a:t>
            </a:r>
            <a:r>
              <a:rPr lang="en-US" sz="800" dirty="0">
                <a:hlinkClick r:id="rId4"/>
              </a:rPr>
              <a:t>https://doi.org/10.48550/arXiv.2203.09975</a:t>
            </a:r>
            <a:r>
              <a:rPr lang="en-US" sz="800" dirty="0"/>
              <a:t>.</a:t>
            </a:r>
          </a:p>
          <a:p>
            <a:r>
              <a:rPr lang="en-US" sz="800" dirty="0"/>
              <a:t>[3] </a:t>
            </a:r>
            <a:r>
              <a:rPr lang="en-US" sz="800" dirty="0" err="1"/>
              <a:t>Bodenreider</a:t>
            </a:r>
            <a:r>
              <a:rPr lang="en-US" sz="800" dirty="0"/>
              <a:t>, O. The Unified Medical Language System (UMLS): integrating biomedical terminology. Nucleic Acids Res. 32, D267–D270 (2004).</a:t>
            </a:r>
          </a:p>
          <a:p>
            <a:r>
              <a:rPr lang="en-US" sz="800" dirty="0"/>
              <a:t>[4] Jin, Q. et al. </a:t>
            </a:r>
            <a:r>
              <a:rPr lang="en-US" sz="800" dirty="0" err="1"/>
              <a:t>MedCPT</a:t>
            </a:r>
            <a:r>
              <a:rPr lang="en-US" sz="800" dirty="0"/>
              <a:t>: contrastive pre-trained transformers with large-scale PubMed search logs for zero-shot biomedical information retrieval. Bioinformatics 39, btad651 (2023).</a:t>
            </a:r>
          </a:p>
          <a:p>
            <a:r>
              <a:rPr lang="en-US" sz="800" dirty="0"/>
              <a:t>[5] </a:t>
            </a:r>
            <a:r>
              <a:rPr lang="en-US" sz="800" dirty="0" err="1"/>
              <a:t>Alsentzer</a:t>
            </a:r>
            <a:r>
              <a:rPr lang="en-US" sz="800" dirty="0"/>
              <a:t>, E. et al. Publicly available clinical BERT embeddings. </a:t>
            </a:r>
            <a:r>
              <a:rPr lang="en-US" sz="800" dirty="0" err="1"/>
              <a:t>arXiv</a:t>
            </a:r>
            <a:r>
              <a:rPr lang="en-US" sz="800" dirty="0"/>
              <a:t> preprint arXiv:1904.03323 (2019). </a:t>
            </a:r>
            <a:r>
              <a:rPr lang="en-US" sz="800" dirty="0">
                <a:hlinkClick r:id="rId5"/>
              </a:rPr>
              <a:t>https://doi.org/10.48550/arXiv.1904.03323</a:t>
            </a:r>
            <a:r>
              <a:rPr lang="en-US" sz="800" dirty="0"/>
              <a:t>.</a:t>
            </a:r>
          </a:p>
          <a:p>
            <a:r>
              <a:rPr lang="en-US" sz="800" dirty="0"/>
              <a:t>[6] Devlin, J., Chang, M. W., Lee, K. &amp; Toutanova, K. BERT: pre-training of deep bidirectional transformers for language understanding. </a:t>
            </a:r>
            <a:r>
              <a:rPr lang="en-US" sz="800" dirty="0" err="1"/>
              <a:t>arXiv</a:t>
            </a:r>
            <a:r>
              <a:rPr lang="en-US" sz="800" dirty="0"/>
              <a:t> preprint arXiv:1810.04805 (2018). https://doi.org/10.48550/arXiv.1810.04805.</a:t>
            </a:r>
          </a:p>
        </p:txBody>
      </p:sp>
    </p:spTree>
    <p:extLst>
      <p:ext uri="{BB962C8B-B14F-4D97-AF65-F5344CB8AC3E}">
        <p14:creationId xmlns:p14="http://schemas.microsoft.com/office/powerpoint/2010/main" val="40884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F526-E169-4CB3-62A1-6648339E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4" y="486261"/>
            <a:ext cx="9601200" cy="114238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864CC-CB2E-1B80-E931-B42C1B59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226277" cy="3809999"/>
          </a:xfrm>
        </p:spPr>
        <p:txBody>
          <a:bodyPr/>
          <a:lstStyle/>
          <a:p>
            <a:r>
              <a:rPr lang="en-US" b="1" dirty="0"/>
              <a:t>Language Model: </a:t>
            </a:r>
            <a:r>
              <a:rPr lang="en-US" dirty="0"/>
              <a:t>Model that converts natural language text to vectors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Large</a:t>
            </a:r>
            <a:r>
              <a:rPr lang="en-US" b="1" dirty="0"/>
              <a:t> Language Model (LLM):</a:t>
            </a:r>
            <a:r>
              <a:rPr lang="en-US" dirty="0"/>
              <a:t> Language Model trained with self-supervised machine learning on a vast amount of text, designed for natural language processing tasks</a:t>
            </a:r>
          </a:p>
          <a:p>
            <a:r>
              <a:rPr lang="en-US" b="1" dirty="0"/>
              <a:t>Token: </a:t>
            </a:r>
            <a:r>
              <a:rPr lang="en-US" dirty="0"/>
              <a:t>Individual units that a text is broken down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9411A-D883-91A5-8A09-F979EBB1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person holding a bird&#10;&#10;AI-generated content may be incorrect.">
            <a:extLst>
              <a:ext uri="{FF2B5EF4-FFF2-40B4-BE49-F238E27FC236}">
                <a16:creationId xmlns:a16="http://schemas.microsoft.com/office/drawing/2014/main" id="{2A382818-20D4-79B8-2C4C-99C42C8F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46" y="1337494"/>
            <a:ext cx="2193099" cy="1142386"/>
          </a:xfrm>
          <a:prstGeom prst="rect">
            <a:avLst/>
          </a:prstGeom>
        </p:spPr>
      </p:pic>
      <p:pic>
        <p:nvPicPr>
          <p:cNvPr id="8" name="Picture 7" descr="A logo on a white background&#10;&#10;AI-generated content may be incorrect.">
            <a:extLst>
              <a:ext uri="{FF2B5EF4-FFF2-40B4-BE49-F238E27FC236}">
                <a16:creationId xmlns:a16="http://schemas.microsoft.com/office/drawing/2014/main" id="{37AA98D0-BB09-612D-523C-5EFE7417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16" y="2642673"/>
            <a:ext cx="2140684" cy="1341696"/>
          </a:xfrm>
          <a:prstGeom prst="rect">
            <a:avLst/>
          </a:prstGeom>
        </p:spPr>
      </p:pic>
      <p:pic>
        <p:nvPicPr>
          <p:cNvPr id="10" name="Picture 9" descr="A logo with a green background&#10;&#10;AI-generated content may be incorrect.">
            <a:extLst>
              <a:ext uri="{FF2B5EF4-FFF2-40B4-BE49-F238E27FC236}">
                <a16:creationId xmlns:a16="http://schemas.microsoft.com/office/drawing/2014/main" id="{2354D031-1D16-51B0-5C8F-68D122EB9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677" y="2642673"/>
            <a:ext cx="2208048" cy="1341696"/>
          </a:xfrm>
          <a:prstGeom prst="rect">
            <a:avLst/>
          </a:prstGeom>
        </p:spPr>
      </p:pic>
      <p:pic>
        <p:nvPicPr>
          <p:cNvPr id="12" name="Picture 11" descr="A diagram of a word&#10;&#10;AI-generated content may be incorrect.">
            <a:extLst>
              <a:ext uri="{FF2B5EF4-FFF2-40B4-BE49-F238E27FC236}">
                <a16:creationId xmlns:a16="http://schemas.microsoft.com/office/drawing/2014/main" id="{380913EC-BE02-F359-9A82-FA5E1445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8625" y="4336924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4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0E6D-D16A-D75A-26FF-C1B91C22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5" y="486250"/>
            <a:ext cx="9601200" cy="1142385"/>
          </a:xfrm>
        </p:spPr>
        <p:txBody>
          <a:bodyPr/>
          <a:lstStyle/>
          <a:p>
            <a:r>
              <a:rPr lang="en-US" dirty="0"/>
              <a:t>Language Model: Training and Fine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ED566-51A7-AE27-633D-3E5516C0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986C7-791C-8692-2EB9-35B2C4B77A46}"/>
              </a:ext>
            </a:extLst>
          </p:cNvPr>
          <p:cNvSpPr txBox="1"/>
          <p:nvPr/>
        </p:nvSpPr>
        <p:spPr>
          <a:xfrm>
            <a:off x="109381" y="1576759"/>
            <a:ext cx="427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capital of France is Paris</a:t>
            </a:r>
          </a:p>
          <a:p>
            <a:r>
              <a:rPr lang="en-US" dirty="0"/>
              <a:t>New-Delhi is India’s capital</a:t>
            </a:r>
          </a:p>
          <a:p>
            <a:r>
              <a:rPr lang="en-US" dirty="0"/>
              <a:t>United States Capital- Washington DC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DCF7-AAAA-FDEE-29D3-938306644FCD}"/>
              </a:ext>
            </a:extLst>
          </p:cNvPr>
          <p:cNvSpPr txBox="1"/>
          <p:nvPr/>
        </p:nvSpPr>
        <p:spPr>
          <a:xfrm>
            <a:off x="109381" y="3031233"/>
            <a:ext cx="427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capital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&lt;mask&gt; </a:t>
            </a:r>
            <a:r>
              <a:rPr lang="en-US" dirty="0"/>
              <a:t>is Paris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&lt;mask&gt; </a:t>
            </a:r>
            <a:r>
              <a:rPr lang="en-US" dirty="0"/>
              <a:t>is India’s capital</a:t>
            </a:r>
          </a:p>
          <a:p>
            <a:r>
              <a:rPr lang="en-US" dirty="0"/>
              <a:t>United States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&lt;mask&gt;</a:t>
            </a:r>
            <a:r>
              <a:rPr lang="en-US" dirty="0"/>
              <a:t>- Washington DC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88A0567-792E-CCCC-68AF-A0EC1D0290EB}"/>
              </a:ext>
            </a:extLst>
          </p:cNvPr>
          <p:cNvSpPr/>
          <p:nvPr/>
        </p:nvSpPr>
        <p:spPr>
          <a:xfrm>
            <a:off x="1622324" y="2589891"/>
            <a:ext cx="324464" cy="3977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F02E431B-BD0B-07B4-D46F-223FB282B5BF}"/>
              </a:ext>
            </a:extLst>
          </p:cNvPr>
          <p:cNvSpPr/>
          <p:nvPr/>
        </p:nvSpPr>
        <p:spPr>
          <a:xfrm>
            <a:off x="4763729" y="2817764"/>
            <a:ext cx="2664542" cy="1142385"/>
          </a:xfrm>
          <a:prstGeom prst="flowChartAlternate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Language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5D2DA3-7371-1DF2-FE75-05BB40F0D9A6}"/>
              </a:ext>
            </a:extLst>
          </p:cNvPr>
          <p:cNvSpPr/>
          <p:nvPr/>
        </p:nvSpPr>
        <p:spPr>
          <a:xfrm>
            <a:off x="3725196" y="3237490"/>
            <a:ext cx="707922" cy="31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F10BD-048F-223F-5E05-5D93062BFD9E}"/>
              </a:ext>
            </a:extLst>
          </p:cNvPr>
          <p:cNvSpPr txBox="1"/>
          <p:nvPr/>
        </p:nvSpPr>
        <p:spPr>
          <a:xfrm>
            <a:off x="8106695" y="2927291"/>
            <a:ext cx="4277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capital of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France</a:t>
            </a:r>
            <a:r>
              <a:rPr lang="en-US" dirty="0"/>
              <a:t> is Paris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New-Delhi</a:t>
            </a:r>
            <a:r>
              <a:rPr lang="en-US" dirty="0"/>
              <a:t> is India’s capital</a:t>
            </a:r>
          </a:p>
          <a:p>
            <a:r>
              <a:rPr lang="en-US" dirty="0"/>
              <a:t>United States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Capital</a:t>
            </a:r>
            <a:r>
              <a:rPr lang="en-US" dirty="0"/>
              <a:t>- Washington DC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3E9B73-78F1-D98B-DAC2-9B95289DDC1E}"/>
              </a:ext>
            </a:extLst>
          </p:cNvPr>
          <p:cNvSpPr/>
          <p:nvPr/>
        </p:nvSpPr>
        <p:spPr>
          <a:xfrm>
            <a:off x="7556091" y="3237490"/>
            <a:ext cx="550604" cy="31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8FD630-5F93-0367-444C-74DF9E8335B5}"/>
              </a:ext>
            </a:extLst>
          </p:cNvPr>
          <p:cNvSpPr txBox="1"/>
          <p:nvPr/>
        </p:nvSpPr>
        <p:spPr>
          <a:xfrm>
            <a:off x="3873294" y="4764132"/>
            <a:ext cx="60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Pre-training/ Training</a:t>
            </a:r>
          </a:p>
        </p:txBody>
      </p:sp>
      <p:pic>
        <p:nvPicPr>
          <p:cNvPr id="17" name="Graphic 16" descr="Low temperature with solid fill">
            <a:extLst>
              <a:ext uri="{FF2B5EF4-FFF2-40B4-BE49-F238E27FC236}">
                <a16:creationId xmlns:a16="http://schemas.microsoft.com/office/drawing/2014/main" id="{D3EA853F-F6B2-89A1-1E02-C85DCB683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4813" y="2167991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7EFFCF-E99B-0BEF-3CB3-2CB24791EC4C}"/>
              </a:ext>
            </a:extLst>
          </p:cNvPr>
          <p:cNvSpPr txBox="1"/>
          <p:nvPr/>
        </p:nvSpPr>
        <p:spPr>
          <a:xfrm>
            <a:off x="5063165" y="4795542"/>
            <a:ext cx="6061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Inference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FC8F0-5449-9B01-2167-12C554D655C1}"/>
              </a:ext>
            </a:extLst>
          </p:cNvPr>
          <p:cNvSpPr txBox="1"/>
          <p:nvPr/>
        </p:nvSpPr>
        <p:spPr>
          <a:xfrm>
            <a:off x="505127" y="3308232"/>
            <a:ext cx="28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France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09EB5E-7FF2-A0ED-7707-1CAB8BDFA5A7}"/>
              </a:ext>
            </a:extLst>
          </p:cNvPr>
          <p:cNvSpPr txBox="1"/>
          <p:nvPr/>
        </p:nvSpPr>
        <p:spPr>
          <a:xfrm>
            <a:off x="8490152" y="3299375"/>
            <a:ext cx="28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know France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 Paris</a:t>
            </a:r>
          </a:p>
        </p:txBody>
      </p:sp>
    </p:spTree>
    <p:extLst>
      <p:ext uri="{BB962C8B-B14F-4D97-AF65-F5344CB8AC3E}">
        <p14:creationId xmlns:p14="http://schemas.microsoft.com/office/powerpoint/2010/main" val="354004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 animBg="1"/>
      <p:bldP spid="9" grpId="1" animBg="1"/>
      <p:bldP spid="10" grpId="0" animBg="1"/>
      <p:bldP spid="11" grpId="0" animBg="1"/>
      <p:bldP spid="11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CE29-9361-1CB8-A1CF-CF1C2F6EF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10" y="501188"/>
            <a:ext cx="10153650" cy="1142385"/>
          </a:xfrm>
        </p:spPr>
        <p:txBody>
          <a:bodyPr/>
          <a:lstStyle/>
          <a:p>
            <a:r>
              <a:rPr lang="en-US" dirty="0"/>
              <a:t>LLMs are susceptible to misinformation</a:t>
            </a:r>
          </a:p>
        </p:txBody>
      </p:sp>
      <p:pic>
        <p:nvPicPr>
          <p:cNvPr id="6" name="Content Placeholder 5" descr="No Littering with solid fill">
            <a:extLst>
              <a:ext uri="{FF2B5EF4-FFF2-40B4-BE49-F238E27FC236}">
                <a16:creationId xmlns:a16="http://schemas.microsoft.com/office/drawing/2014/main" id="{9E6EE2DC-DB19-286B-F460-1E045E2BD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425" y="2600324"/>
            <a:ext cx="1657350" cy="1657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0E2C7-55DC-F519-B8B8-E00DE6D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BC8E62-E0FD-B2AA-E803-B0937AFFD944}"/>
              </a:ext>
            </a:extLst>
          </p:cNvPr>
          <p:cNvSpPr/>
          <p:nvPr/>
        </p:nvSpPr>
        <p:spPr>
          <a:xfrm>
            <a:off x="3990975" y="3305970"/>
            <a:ext cx="704850" cy="2762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339BA-9B92-E929-6597-0E2B5E0D2367}"/>
              </a:ext>
            </a:extLst>
          </p:cNvPr>
          <p:cNvSpPr/>
          <p:nvPr/>
        </p:nvSpPr>
        <p:spPr>
          <a:xfrm>
            <a:off x="4810125" y="2920208"/>
            <a:ext cx="2000250" cy="104775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2DEA02-305D-BFD1-E17A-7503E6C6C585}"/>
              </a:ext>
            </a:extLst>
          </p:cNvPr>
          <p:cNvSpPr/>
          <p:nvPr/>
        </p:nvSpPr>
        <p:spPr>
          <a:xfrm>
            <a:off x="7000875" y="3290887"/>
            <a:ext cx="704850" cy="2762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Garbage with solid fill">
            <a:extLst>
              <a:ext uri="{FF2B5EF4-FFF2-40B4-BE49-F238E27FC236}">
                <a16:creationId xmlns:a16="http://schemas.microsoft.com/office/drawing/2014/main" id="{B1DAEBB0-0ABE-0814-C2ED-257093BBA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81900" y="2600324"/>
            <a:ext cx="1657350" cy="16573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5AC52C1-C9C1-A0E1-A67F-F96B8FEBCE6F}"/>
              </a:ext>
            </a:extLst>
          </p:cNvPr>
          <p:cNvGrpSpPr/>
          <p:nvPr/>
        </p:nvGrpSpPr>
        <p:grpSpPr>
          <a:xfrm>
            <a:off x="1938339" y="2600324"/>
            <a:ext cx="1976436" cy="1690682"/>
            <a:chOff x="-14285" y="4276723"/>
            <a:chExt cx="1976436" cy="1690682"/>
          </a:xfrm>
        </p:grpSpPr>
        <p:pic>
          <p:nvPicPr>
            <p:cNvPr id="13" name="Graphic 12" descr="Internet with solid fill">
              <a:extLst>
                <a:ext uri="{FF2B5EF4-FFF2-40B4-BE49-F238E27FC236}">
                  <a16:creationId xmlns:a16="http://schemas.microsoft.com/office/drawing/2014/main" id="{C56AACA9-1111-B064-CA40-0B39BDAD5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7664" y="4276723"/>
              <a:ext cx="652462" cy="652462"/>
            </a:xfrm>
            <a:prstGeom prst="rect">
              <a:avLst/>
            </a:prstGeom>
          </p:spPr>
        </p:pic>
        <p:pic>
          <p:nvPicPr>
            <p:cNvPr id="14" name="Graphic 13" descr="Internet with solid fill">
              <a:extLst>
                <a:ext uri="{FF2B5EF4-FFF2-40B4-BE49-F238E27FC236}">
                  <a16:creationId xmlns:a16="http://schemas.microsoft.com/office/drawing/2014/main" id="{3A04C74E-85CD-57E7-F45A-69E46607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8689" y="4276723"/>
              <a:ext cx="652462" cy="652462"/>
            </a:xfrm>
            <a:prstGeom prst="rect">
              <a:avLst/>
            </a:prstGeom>
          </p:spPr>
        </p:pic>
        <p:pic>
          <p:nvPicPr>
            <p:cNvPr id="15" name="Graphic 14" descr="Internet with solid fill">
              <a:extLst>
                <a:ext uri="{FF2B5EF4-FFF2-40B4-BE49-F238E27FC236}">
                  <a16:creationId xmlns:a16="http://schemas.microsoft.com/office/drawing/2014/main" id="{6A984DFD-32F5-8337-9334-56CC71C06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09689" y="4762498"/>
              <a:ext cx="652462" cy="652462"/>
            </a:xfrm>
            <a:prstGeom prst="rect">
              <a:avLst/>
            </a:prstGeom>
          </p:spPr>
        </p:pic>
        <p:pic>
          <p:nvPicPr>
            <p:cNvPr id="16" name="Graphic 15" descr="Internet with solid fill">
              <a:extLst>
                <a:ext uri="{FF2B5EF4-FFF2-40B4-BE49-F238E27FC236}">
                  <a16:creationId xmlns:a16="http://schemas.microsoft.com/office/drawing/2014/main" id="{D5D4F988-4DC1-7D9B-7C41-2109DAA46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4285" y="4786308"/>
              <a:ext cx="652462" cy="652462"/>
            </a:xfrm>
            <a:prstGeom prst="rect">
              <a:avLst/>
            </a:prstGeom>
          </p:spPr>
        </p:pic>
        <p:pic>
          <p:nvPicPr>
            <p:cNvPr id="17" name="Graphic 16" descr="Internet with solid fill">
              <a:extLst>
                <a:ext uri="{FF2B5EF4-FFF2-40B4-BE49-F238E27FC236}">
                  <a16:creationId xmlns:a16="http://schemas.microsoft.com/office/drawing/2014/main" id="{1F105677-9C72-EA5C-334F-507D47B8A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7229" y="4795833"/>
              <a:ext cx="652462" cy="652462"/>
            </a:xfrm>
            <a:prstGeom prst="rect">
              <a:avLst/>
            </a:prstGeom>
          </p:spPr>
        </p:pic>
        <p:pic>
          <p:nvPicPr>
            <p:cNvPr id="18" name="Graphic 17" descr="Internet with solid fill">
              <a:extLst>
                <a:ext uri="{FF2B5EF4-FFF2-40B4-BE49-F238E27FC236}">
                  <a16:creationId xmlns:a16="http://schemas.microsoft.com/office/drawing/2014/main" id="{2A356E65-1E69-0056-3A58-38DB36860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3895" y="5314943"/>
              <a:ext cx="652462" cy="652462"/>
            </a:xfrm>
            <a:prstGeom prst="rect">
              <a:avLst/>
            </a:prstGeom>
          </p:spPr>
        </p:pic>
      </p:grpSp>
      <p:pic>
        <p:nvPicPr>
          <p:cNvPr id="23" name="Picture 22" descr="A black circle with white text&#10;&#10;AI-generated content may be incorrect.">
            <a:extLst>
              <a:ext uri="{FF2B5EF4-FFF2-40B4-BE49-F238E27FC236}">
                <a16:creationId xmlns:a16="http://schemas.microsoft.com/office/drawing/2014/main" id="{3A44127C-6A23-6B28-6728-845BE51FF7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8225" y="2491583"/>
            <a:ext cx="1924050" cy="19050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BE4630B9-B8BF-57D4-3EDD-8D5E40D18908}"/>
              </a:ext>
            </a:extLst>
          </p:cNvPr>
          <p:cNvGrpSpPr/>
          <p:nvPr/>
        </p:nvGrpSpPr>
        <p:grpSpPr>
          <a:xfrm>
            <a:off x="7987903" y="2407644"/>
            <a:ext cx="783432" cy="1988939"/>
            <a:chOff x="10086974" y="2361008"/>
            <a:chExt cx="783432" cy="1988939"/>
          </a:xfrm>
        </p:grpSpPr>
        <p:pic>
          <p:nvPicPr>
            <p:cNvPr id="25" name="Graphic 24" descr="Newspaper with solid fill">
              <a:extLst>
                <a:ext uri="{FF2B5EF4-FFF2-40B4-BE49-F238E27FC236}">
                  <a16:creationId xmlns:a16="http://schemas.microsoft.com/office/drawing/2014/main" id="{81F6AF05-9266-6219-7E06-91059DDDD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086975" y="2955130"/>
              <a:ext cx="783431" cy="783431"/>
            </a:xfrm>
            <a:prstGeom prst="rect">
              <a:avLst/>
            </a:prstGeom>
          </p:spPr>
        </p:pic>
        <p:pic>
          <p:nvPicPr>
            <p:cNvPr id="26" name="Graphic 25" descr="Newspaper with solid fill">
              <a:extLst>
                <a:ext uri="{FF2B5EF4-FFF2-40B4-BE49-F238E27FC236}">
                  <a16:creationId xmlns:a16="http://schemas.microsoft.com/office/drawing/2014/main" id="{848F6A06-F66C-6B7A-B729-B726223F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86975" y="2361008"/>
              <a:ext cx="783431" cy="783431"/>
            </a:xfrm>
            <a:prstGeom prst="rect">
              <a:avLst/>
            </a:prstGeom>
          </p:spPr>
        </p:pic>
        <p:pic>
          <p:nvPicPr>
            <p:cNvPr id="27" name="Graphic 26" descr="Newspaper with solid fill">
              <a:extLst>
                <a:ext uri="{FF2B5EF4-FFF2-40B4-BE49-F238E27FC236}">
                  <a16:creationId xmlns:a16="http://schemas.microsoft.com/office/drawing/2014/main" id="{34880A38-42C0-E09F-6656-25056BFE8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086974" y="3566516"/>
              <a:ext cx="783431" cy="78343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3CAE4DA-2AC2-B338-DCD3-BCDAABDC9EA8}"/>
              </a:ext>
            </a:extLst>
          </p:cNvPr>
          <p:cNvSpPr txBox="1"/>
          <p:nvPr/>
        </p:nvSpPr>
        <p:spPr>
          <a:xfrm>
            <a:off x="1571625" y="4764873"/>
            <a:ext cx="8972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LLMs in healthcare can generate inappropriate/ harmful care recommendations without detection!</a:t>
            </a:r>
          </a:p>
        </p:txBody>
      </p:sp>
    </p:spTree>
    <p:extLst>
      <p:ext uri="{BB962C8B-B14F-4D97-AF65-F5344CB8AC3E}">
        <p14:creationId xmlns:p14="http://schemas.microsoft.com/office/powerpoint/2010/main" val="220382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42BF-21F8-8C17-796A-8689E08C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291" y="429813"/>
            <a:ext cx="9601200" cy="114238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6" name="Content Placeholder 5" descr="A diagram of different types of medical information&#10;&#10;AI-generated content may be incorrect.">
            <a:extLst>
              <a:ext uri="{FF2B5EF4-FFF2-40B4-BE49-F238E27FC236}">
                <a16:creationId xmlns:a16="http://schemas.microsoft.com/office/drawing/2014/main" id="{E5907435-A074-5377-987C-9F621FC53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0147" y="2291557"/>
            <a:ext cx="2599353" cy="25372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6CC6A-8A4C-800D-102E-B5DB053F3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omputer screen with a syringe and a computer screen&#10;&#10;AI-generated content may be incorrect.">
            <a:extLst>
              <a:ext uri="{FF2B5EF4-FFF2-40B4-BE49-F238E27FC236}">
                <a16:creationId xmlns:a16="http://schemas.microsoft.com/office/drawing/2014/main" id="{8F31ECC9-A0DA-C3F3-E193-E3B5D825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47" y="2192779"/>
            <a:ext cx="2513628" cy="263599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ECAF5BE-6E98-EC47-FD0D-CA699B702747}"/>
              </a:ext>
            </a:extLst>
          </p:cNvPr>
          <p:cNvSpPr/>
          <p:nvPr/>
        </p:nvSpPr>
        <p:spPr>
          <a:xfrm>
            <a:off x="3695700" y="3139301"/>
            <a:ext cx="981075" cy="371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robot&#10;&#10;AI-generated content may be incorrect.">
            <a:extLst>
              <a:ext uri="{FF2B5EF4-FFF2-40B4-BE49-F238E27FC236}">
                <a16:creationId xmlns:a16="http://schemas.microsoft.com/office/drawing/2014/main" id="{38CC042C-6563-F45E-42E8-CD8524611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75" y="2468772"/>
            <a:ext cx="2599354" cy="236000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72FE0EA-E08E-74FD-F73E-BC2C580994E6}"/>
              </a:ext>
            </a:extLst>
          </p:cNvPr>
          <p:cNvSpPr/>
          <p:nvPr/>
        </p:nvSpPr>
        <p:spPr>
          <a:xfrm>
            <a:off x="7258050" y="3243262"/>
            <a:ext cx="981075" cy="37147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diagram of a robot&#10;&#10;AI-generated content may be incorrect.">
            <a:extLst>
              <a:ext uri="{FF2B5EF4-FFF2-40B4-BE49-F238E27FC236}">
                <a16:creationId xmlns:a16="http://schemas.microsoft.com/office/drawing/2014/main" id="{DE122CCD-E46D-37B4-358C-BF919A4E0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1626" y="2311654"/>
            <a:ext cx="2599353" cy="239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3F09-8895-C10D-BE50-E4E2200A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5" y="495607"/>
            <a:ext cx="9601200" cy="114238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DD316-19B1-3CE9-AF8A-E646C0650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Motivations and Overview</a:t>
            </a:r>
          </a:p>
          <a:p>
            <a:r>
              <a:rPr lang="en-US" sz="2800" dirty="0">
                <a:solidFill>
                  <a:srgbClr val="FFC000"/>
                </a:solidFill>
              </a:rPr>
              <a:t>Poisoning Medical LLMs</a:t>
            </a:r>
          </a:p>
          <a:p>
            <a:r>
              <a:rPr lang="en-US" sz="2800" dirty="0"/>
              <a:t>Solution: Real Time Misinformation Detection with KGs</a:t>
            </a:r>
          </a:p>
          <a:p>
            <a:r>
              <a:rPr lang="en-US" sz="2800" dirty="0"/>
              <a:t>Discussion and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727D-2186-953B-7541-A4F024566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5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792-509C-6AF9-26C5-DA01A7CE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5606"/>
            <a:ext cx="9601200" cy="1142385"/>
          </a:xfrm>
        </p:spPr>
        <p:txBody>
          <a:bodyPr/>
          <a:lstStyle/>
          <a:p>
            <a:r>
              <a:rPr lang="en-US" dirty="0"/>
              <a:t>Exploring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894F-9D5F-7B36-A2A1-931B1158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40525"/>
            <a:ext cx="9601200" cy="4150676"/>
          </a:xfrm>
        </p:spPr>
        <p:txBody>
          <a:bodyPr/>
          <a:lstStyle/>
          <a:p>
            <a:r>
              <a:rPr lang="en-US" b="1" dirty="0"/>
              <a:t>Web-scale Datasets:</a:t>
            </a:r>
          </a:p>
          <a:p>
            <a:pPr lvl="1"/>
            <a:r>
              <a:rPr lang="en-US" dirty="0"/>
              <a:t>Stable: Benefit from human content moderation</a:t>
            </a:r>
          </a:p>
          <a:p>
            <a:pPr lvl="1"/>
            <a:r>
              <a:rPr lang="en-US" dirty="0"/>
              <a:t>Vulnerable: Lack human monitoring</a:t>
            </a:r>
          </a:p>
          <a:p>
            <a:r>
              <a:rPr lang="en-US" b="1" dirty="0"/>
              <a:t>The Pile</a:t>
            </a:r>
            <a:r>
              <a:rPr lang="en-US" b="1" baseline="30000" dirty="0"/>
              <a:t>[1]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Most widely employed datasets used for LLM pre-training</a:t>
            </a:r>
          </a:p>
          <a:p>
            <a:pPr lvl="1"/>
            <a:r>
              <a:rPr lang="en-US" dirty="0"/>
              <a:t>Contains the </a:t>
            </a:r>
            <a:r>
              <a:rPr lang="en-US" b="1" dirty="0"/>
              <a:t>smallest percentage of vulnerable medical content </a:t>
            </a:r>
            <a:r>
              <a:rPr lang="en-US" dirty="0"/>
              <a:t>across the datasets</a:t>
            </a:r>
          </a:p>
          <a:p>
            <a:pPr lvl="1"/>
            <a:r>
              <a:rPr lang="en-US" b="1" dirty="0"/>
              <a:t>14,013,104 matches </a:t>
            </a:r>
            <a:r>
              <a:rPr lang="en-US" dirty="0"/>
              <a:t>for 60 medical concepts across </a:t>
            </a:r>
            <a:r>
              <a:rPr lang="en-US" b="1" dirty="0"/>
              <a:t>9,531,655 unique documents</a:t>
            </a:r>
            <a:r>
              <a:rPr lang="en-US" dirty="0"/>
              <a:t> (4.52%)</a:t>
            </a:r>
          </a:p>
          <a:p>
            <a:pPr lvl="1"/>
            <a:r>
              <a:rPr lang="en-US" b="1" dirty="0"/>
              <a:t>Vulnerable subsets </a:t>
            </a:r>
            <a:r>
              <a:rPr lang="en-US" dirty="0"/>
              <a:t>contained </a:t>
            </a:r>
            <a:r>
              <a:rPr lang="en-US" b="1" dirty="0"/>
              <a:t>27.4%</a:t>
            </a:r>
            <a:r>
              <a:rPr lang="en-US" dirty="0"/>
              <a:t> of medical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9333A-AC1D-713C-C35C-98AB50DD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E4F68A67-044E-93C0-7CA2-4902D0865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12" y="1841174"/>
            <a:ext cx="1843088" cy="619125"/>
          </a:xfrm>
          <a:prstGeom prst="rect">
            <a:avLst/>
          </a:prstGeom>
        </p:spPr>
      </p:pic>
      <p:pic>
        <p:nvPicPr>
          <p:cNvPr id="8" name="Picture 7" descr="A close-up of a sign&#10;&#10;AI-generated content may be incorrect.">
            <a:extLst>
              <a:ext uri="{FF2B5EF4-FFF2-40B4-BE49-F238E27FC236}">
                <a16:creationId xmlns:a16="http://schemas.microsoft.com/office/drawing/2014/main" id="{B125196E-279E-D69C-63C6-4A4A48BE2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327" y="1471604"/>
            <a:ext cx="1647825" cy="988695"/>
          </a:xfrm>
          <a:prstGeom prst="rect">
            <a:avLst/>
          </a:prstGeom>
        </p:spPr>
      </p:pic>
      <p:pic>
        <p:nvPicPr>
          <p:cNvPr id="10" name="Picture 9" descr="A llama wearing a red shirt&#10;&#10;AI-generated content may be incorrect.">
            <a:extLst>
              <a:ext uri="{FF2B5EF4-FFF2-40B4-BE49-F238E27FC236}">
                <a16:creationId xmlns:a16="http://schemas.microsoft.com/office/drawing/2014/main" id="{84D67366-CE1F-8571-DA10-73B6F5E1F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652" y="1640525"/>
            <a:ext cx="1190625" cy="1190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C3B275-91A2-349B-2883-EC0771458929}"/>
              </a:ext>
            </a:extLst>
          </p:cNvPr>
          <p:cNvSpPr txBox="1"/>
          <p:nvPr/>
        </p:nvSpPr>
        <p:spPr>
          <a:xfrm>
            <a:off x="8534400" y="1841174"/>
            <a:ext cx="3133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91.2% tokens vulnerable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EE6AF01-46D1-A2F4-47DC-535AB130A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160772"/>
            <a:ext cx="10667551" cy="499758"/>
          </a:xfrm>
        </p:spPr>
        <p:txBody>
          <a:bodyPr/>
          <a:lstStyle/>
          <a:p>
            <a:r>
              <a:rPr lang="en-US" dirty="0"/>
              <a:t>[1] Gao, L., </a:t>
            </a:r>
            <a:r>
              <a:rPr lang="en-US" dirty="0" err="1"/>
              <a:t>Biderman</a:t>
            </a:r>
            <a:r>
              <a:rPr lang="en-US" dirty="0"/>
              <a:t>, S., Black, S., Golding, L., Hoppe, T., Foster, C., ... &amp; Leahy, C. (2020). The pile: An 800gb dataset of diverse text for language modeling. </a:t>
            </a:r>
            <a:r>
              <a:rPr lang="en-US" dirty="0" err="1"/>
              <a:t>arXiv</a:t>
            </a:r>
            <a:r>
              <a:rPr lang="en-US" dirty="0"/>
              <a:t> preprint arXiv:2101.00027.</a:t>
            </a:r>
          </a:p>
        </p:txBody>
      </p:sp>
    </p:spTree>
    <p:extLst>
      <p:ext uri="{BB962C8B-B14F-4D97-AF65-F5344CB8AC3E}">
        <p14:creationId xmlns:p14="http://schemas.microsoft.com/office/powerpoint/2010/main" val="155907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B3A-128D-B29C-9D28-4F589AA1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67" y="468614"/>
            <a:ext cx="9601200" cy="1142385"/>
          </a:xfrm>
        </p:spPr>
        <p:txBody>
          <a:bodyPr/>
          <a:lstStyle/>
          <a:p>
            <a:r>
              <a:rPr lang="en-US" dirty="0"/>
              <a:t>The Pile: Statistics</a:t>
            </a:r>
          </a:p>
        </p:txBody>
      </p:sp>
      <p:pic>
        <p:nvPicPr>
          <p:cNvPr id="6" name="Content Placeholder 5" descr="A diagram of medical concepts&#10;&#10;AI-generated content may be incorrect.">
            <a:extLst>
              <a:ext uri="{FF2B5EF4-FFF2-40B4-BE49-F238E27FC236}">
                <a16:creationId xmlns:a16="http://schemas.microsoft.com/office/drawing/2014/main" id="{5A257737-23C6-4EE8-7F9F-D7C6C47ADB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367" y="2252365"/>
            <a:ext cx="4298894" cy="381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BDC5F-1FAC-9C84-5046-3F842C52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0FA1-FC55-7C40-9676-C8111AE3CFF9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4B34E8-B7C6-93B5-654E-96533E7D710F}"/>
              </a:ext>
            </a:extLst>
          </p:cNvPr>
          <p:cNvCxnSpPr>
            <a:cxnSpLocks/>
          </p:cNvCxnSpPr>
          <p:nvPr/>
        </p:nvCxnSpPr>
        <p:spPr>
          <a:xfrm flipV="1">
            <a:off x="2990850" y="2092672"/>
            <a:ext cx="285750" cy="7810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18468E-1B06-ABF9-4960-A29D9C2502A4}"/>
              </a:ext>
            </a:extLst>
          </p:cNvPr>
          <p:cNvSpPr txBox="1"/>
          <p:nvPr/>
        </p:nvSpPr>
        <p:spPr>
          <a:xfrm>
            <a:off x="3066719" y="1718469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27.4%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E1B5BD-BC3D-5FBB-8873-C1C27C47FC11}"/>
              </a:ext>
            </a:extLst>
          </p:cNvPr>
          <p:cNvCxnSpPr>
            <a:cxnSpLocks/>
          </p:cNvCxnSpPr>
          <p:nvPr/>
        </p:nvCxnSpPr>
        <p:spPr>
          <a:xfrm flipV="1">
            <a:off x="4686300" y="2274404"/>
            <a:ext cx="136511" cy="338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520520-8E7B-FE53-25DA-E892FA42EF17}"/>
              </a:ext>
            </a:extLst>
          </p:cNvPr>
          <p:cNvSpPr txBox="1"/>
          <p:nvPr/>
        </p:nvSpPr>
        <p:spPr>
          <a:xfrm>
            <a:off x="4775513" y="2002855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27.7%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B4839A-FE15-D447-BEE0-1457393AEFDB}"/>
              </a:ext>
            </a:extLst>
          </p:cNvPr>
          <p:cNvCxnSpPr>
            <a:cxnSpLocks/>
          </p:cNvCxnSpPr>
          <p:nvPr/>
        </p:nvCxnSpPr>
        <p:spPr>
          <a:xfrm flipV="1">
            <a:off x="4657725" y="3767287"/>
            <a:ext cx="342900" cy="129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36B70A-A3B8-F718-A1A9-3A464ED0A06F}"/>
              </a:ext>
            </a:extLst>
          </p:cNvPr>
          <p:cNvCxnSpPr>
            <a:cxnSpLocks/>
          </p:cNvCxnSpPr>
          <p:nvPr/>
        </p:nvCxnSpPr>
        <p:spPr>
          <a:xfrm flipV="1">
            <a:off x="4514850" y="4921847"/>
            <a:ext cx="342900" cy="1295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9A14D2-DF17-88CF-7BC2-E9F27E4A7A41}"/>
              </a:ext>
            </a:extLst>
          </p:cNvPr>
          <p:cNvSpPr txBox="1"/>
          <p:nvPr/>
        </p:nvSpPr>
        <p:spPr>
          <a:xfrm>
            <a:off x="4962525" y="3536453"/>
            <a:ext cx="1133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28.3%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89B93F-4A41-34B7-F82F-0C7765016AEB}"/>
              </a:ext>
            </a:extLst>
          </p:cNvPr>
          <p:cNvSpPr txBox="1"/>
          <p:nvPr/>
        </p:nvSpPr>
        <p:spPr>
          <a:xfrm>
            <a:off x="4794564" y="4691013"/>
            <a:ext cx="91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20%</a:t>
            </a:r>
          </a:p>
        </p:txBody>
      </p:sp>
      <p:pic>
        <p:nvPicPr>
          <p:cNvPr id="5" name="Picture 4" descr="A table with text on it&#10;&#10;AI-generated content may be incorrect.">
            <a:extLst>
              <a:ext uri="{FF2B5EF4-FFF2-40B4-BE49-F238E27FC236}">
                <a16:creationId xmlns:a16="http://schemas.microsoft.com/office/drawing/2014/main" id="{64E4AE41-F379-50DA-FC83-AAA15E13A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479" y="1210248"/>
            <a:ext cx="4887927" cy="48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 Epi Notes" id="{F47B33FF-E1B4-B446-A522-0C906261AF10}" vid="{3A0E0228-878C-144E-BE85-2FFC0485D797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Diamond Grid 16x9</Template>
  <TotalTime>4779</TotalTime>
  <Words>1564</Words>
  <Application>Microsoft Office PowerPoint</Application>
  <PresentationFormat>Widescreen</PresentationFormat>
  <Paragraphs>185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HardingText-Regular</vt:lpstr>
      <vt:lpstr>Diamond Grid 16x9</vt:lpstr>
      <vt:lpstr>Medical Large Language Models are Vulnerable to Data-Poisoning Attacks</vt:lpstr>
      <vt:lpstr>Contents</vt:lpstr>
      <vt:lpstr>Introduction</vt:lpstr>
      <vt:lpstr>Language Model: Training and Fine tuning</vt:lpstr>
      <vt:lpstr>LLMs are susceptible to misinformation</vt:lpstr>
      <vt:lpstr>Overview</vt:lpstr>
      <vt:lpstr>Contents</vt:lpstr>
      <vt:lpstr>Exploring Datasets</vt:lpstr>
      <vt:lpstr>The Pile: Statistics</vt:lpstr>
      <vt:lpstr>Selective Data Poisoning of Medical LLMs: Method</vt:lpstr>
      <vt:lpstr>Selective Data Poisoning of Medical LLMs: Setup</vt:lpstr>
      <vt:lpstr>Results</vt:lpstr>
      <vt:lpstr>Contents</vt:lpstr>
      <vt:lpstr>Idea: Cross-Reference LLM Outputs Against KGs</vt:lpstr>
      <vt:lpstr>Results</vt:lpstr>
      <vt:lpstr>Contents</vt:lpstr>
      <vt:lpstr>Discussion</vt:lpstr>
      <vt:lpstr>Conclusion</vt:lpstr>
      <vt:lpstr>PowerPoint Presentation</vt:lpstr>
      <vt:lpstr>Current Approaches in Quality Control of Training Data</vt:lpstr>
      <vt:lpstr>Specific Details: Cross-Reference LLM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Continually-Adaptive Representation Learning Framework for Time-Sensitive Healthcare Applications</dc:title>
  <dc:creator>Choudhuri, Akash</dc:creator>
  <cp:lastModifiedBy>Choudhuri, Akash</cp:lastModifiedBy>
  <cp:revision>53</cp:revision>
  <dcterms:created xsi:type="dcterms:W3CDTF">2023-10-02T20:30:03Z</dcterms:created>
  <dcterms:modified xsi:type="dcterms:W3CDTF">2025-06-24T15:36:51Z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